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257" r:id="rId2"/>
    <p:sldId id="693" r:id="rId3"/>
    <p:sldId id="258" r:id="rId4"/>
    <p:sldId id="608" r:id="rId5"/>
    <p:sldId id="658" r:id="rId6"/>
    <p:sldId id="494" r:id="rId7"/>
    <p:sldId id="495" r:id="rId8"/>
    <p:sldId id="604" r:id="rId9"/>
    <p:sldId id="673" r:id="rId10"/>
    <p:sldId id="603" r:id="rId11"/>
    <p:sldId id="496" r:id="rId12"/>
    <p:sldId id="497" r:id="rId13"/>
    <p:sldId id="646" r:id="rId14"/>
    <p:sldId id="536" r:id="rId15"/>
    <p:sldId id="532" r:id="rId16"/>
    <p:sldId id="660" r:id="rId17"/>
    <p:sldId id="499" r:id="rId18"/>
    <p:sldId id="500" r:id="rId19"/>
    <p:sldId id="643" r:id="rId20"/>
    <p:sldId id="647" r:id="rId21"/>
    <p:sldId id="601" r:id="rId22"/>
    <p:sldId id="669" r:id="rId23"/>
    <p:sldId id="623" r:id="rId24"/>
    <p:sldId id="506" r:id="rId25"/>
    <p:sldId id="614" r:id="rId26"/>
    <p:sldId id="659" r:id="rId27"/>
    <p:sldId id="674" r:id="rId28"/>
    <p:sldId id="694" r:id="rId29"/>
    <p:sldId id="695" r:id="rId30"/>
    <p:sldId id="696" r:id="rId31"/>
    <p:sldId id="697" r:id="rId32"/>
    <p:sldId id="698" r:id="rId33"/>
    <p:sldId id="699" r:id="rId34"/>
    <p:sldId id="700" r:id="rId35"/>
    <p:sldId id="649" r:id="rId36"/>
    <p:sldId id="685" r:id="rId37"/>
    <p:sldId id="709" r:id="rId38"/>
    <p:sldId id="714" r:id="rId39"/>
    <p:sldId id="715" r:id="rId40"/>
    <p:sldId id="679" r:id="rId41"/>
    <p:sldId id="680" r:id="rId42"/>
    <p:sldId id="681" r:id="rId43"/>
    <p:sldId id="682" r:id="rId44"/>
    <p:sldId id="652" r:id="rId45"/>
    <p:sldId id="720" r:id="rId46"/>
    <p:sldId id="661" r:id="rId47"/>
    <p:sldId id="637" r:id="rId48"/>
    <p:sldId id="650" r:id="rId49"/>
    <p:sldId id="716" r:id="rId50"/>
    <p:sldId id="631" r:id="rId51"/>
    <p:sldId id="633" r:id="rId52"/>
    <p:sldId id="634" r:id="rId53"/>
    <p:sldId id="635" r:id="rId54"/>
    <p:sldId id="636" r:id="rId55"/>
    <p:sldId id="717" r:id="rId56"/>
    <p:sldId id="719" r:id="rId57"/>
    <p:sldId id="677" r:id="rId58"/>
    <p:sldId id="638" r:id="rId59"/>
    <p:sldId id="710" r:id="rId60"/>
    <p:sldId id="672" r:id="rId61"/>
    <p:sldId id="640" r:id="rId62"/>
    <p:sldId id="641" r:id="rId63"/>
    <p:sldId id="713" r:id="rId64"/>
    <p:sldId id="689" r:id="rId65"/>
    <p:sldId id="692" r:id="rId66"/>
    <p:sldId id="706" r:id="rId67"/>
    <p:sldId id="705" r:id="rId68"/>
    <p:sldId id="703" r:id="rId69"/>
    <p:sldId id="687" r:id="rId70"/>
    <p:sldId id="704" r:id="rId71"/>
    <p:sldId id="707" r:id="rId72"/>
    <p:sldId id="708" r:id="rId73"/>
    <p:sldId id="654" r:id="rId74"/>
    <p:sldId id="642" r:id="rId75"/>
    <p:sldId id="711" r:id="rId76"/>
    <p:sldId id="712" r:id="rId77"/>
    <p:sldId id="651" r:id="rId78"/>
    <p:sldId id="662" r:id="rId79"/>
  </p:sldIdLst>
  <p:sldSz cx="9144000" cy="6858000" type="screen4x3"/>
  <p:notesSz cx="9601200" cy="7315200"/>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66FF"/>
    <a:srgbClr val="3366FF"/>
    <a:srgbClr val="0000FF"/>
    <a:srgbClr val="006666"/>
    <a:srgbClr val="00CEBA"/>
    <a:srgbClr val="FFFF99"/>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79430" autoAdjust="0"/>
  </p:normalViewPr>
  <p:slideViewPr>
    <p:cSldViewPr>
      <p:cViewPr varScale="1">
        <p:scale>
          <a:sx n="86" d="100"/>
          <a:sy n="86" d="100"/>
        </p:scale>
        <p:origin x="-684" y="-9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ffectLst>
                  <a:outerShdw blurRad="38100" dist="38100" dir="2700000" algn="tl">
                    <a:srgbClr val="C0C0C0"/>
                  </a:outerShdw>
                </a:effectLst>
              </a:defRPr>
            </a:lvl1pPr>
          </a:lstStyle>
          <a:p>
            <a:pPr>
              <a:defRPr/>
            </a:pPr>
            <a:endParaRPr lang="en-US"/>
          </a:p>
        </p:txBody>
      </p:sp>
      <p:sp>
        <p:nvSpPr>
          <p:cNvPr id="14643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ffectLst>
                  <a:outerShdw blurRad="38100" dist="38100" dir="2700000" algn="tl">
                    <a:srgbClr val="C0C0C0"/>
                  </a:outerShdw>
                </a:effectLst>
              </a:defRPr>
            </a:lvl1pPr>
          </a:lstStyle>
          <a:p>
            <a:pPr>
              <a:defRPr/>
            </a:pPr>
            <a:endParaRPr lang="en-US"/>
          </a:p>
        </p:txBody>
      </p:sp>
      <p:sp>
        <p:nvSpPr>
          <p:cNvPr id="14643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ffectLst>
                  <a:outerShdw blurRad="38100" dist="38100" dir="2700000" algn="tl">
                    <a:srgbClr val="C0C0C0"/>
                  </a:outerShdw>
                </a:effectLst>
              </a:defRPr>
            </a:lvl1pPr>
          </a:lstStyle>
          <a:p>
            <a:pPr>
              <a:defRPr/>
            </a:pPr>
            <a:endParaRPr lang="en-US"/>
          </a:p>
        </p:txBody>
      </p:sp>
      <p:sp>
        <p:nvSpPr>
          <p:cNvPr id="14643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effectLst>
                  <a:outerShdw blurRad="38100" dist="38100" dir="2700000" algn="tl">
                    <a:srgbClr val="C0C0C0"/>
                  </a:outerShdw>
                </a:effectLst>
              </a:defRPr>
            </a:lvl1pPr>
          </a:lstStyle>
          <a:p>
            <a:pPr>
              <a:defRPr/>
            </a:pPr>
            <a:fld id="{8EE0108D-C47D-4F36-8C02-8C8453E03B67}"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ffectLst>
                  <a:outerShdw blurRad="38100" dist="38100" dir="2700000" algn="tl">
                    <a:srgbClr val="C0C0C0"/>
                  </a:outerShdw>
                </a:effectLst>
              </a:defRPr>
            </a:lvl1pPr>
          </a:lstStyle>
          <a:p>
            <a:pPr>
              <a:defRPr/>
            </a:pPr>
            <a:endParaRPr lang="en-US"/>
          </a:p>
        </p:txBody>
      </p:sp>
      <p:sp>
        <p:nvSpPr>
          <p:cNvPr id="19459"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ffectLst>
                  <a:outerShdw blurRad="38100" dist="38100" dir="2700000" algn="tl">
                    <a:srgbClr val="C0C0C0"/>
                  </a:outerShdw>
                </a:effectLst>
              </a:defRPr>
            </a:lvl1pPr>
          </a:lstStyle>
          <a:p>
            <a:pPr>
              <a:defRPr/>
            </a:pPr>
            <a:endParaRPr lang="en-US"/>
          </a:p>
        </p:txBody>
      </p:sp>
      <p:sp>
        <p:nvSpPr>
          <p:cNvPr id="84996" name="Rectangle 4"/>
          <p:cNvSpPr>
            <a:spLocks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ffectLst>
                  <a:outerShdw blurRad="38100" dist="38100" dir="2700000" algn="tl">
                    <a:srgbClr val="C0C0C0"/>
                  </a:outerShdw>
                </a:effectLst>
              </a:defRPr>
            </a:lvl1pPr>
          </a:lstStyle>
          <a:p>
            <a:pPr>
              <a:defRPr/>
            </a:pPr>
            <a:endParaRPr lang="en-US"/>
          </a:p>
        </p:txBody>
      </p:sp>
      <p:sp>
        <p:nvSpPr>
          <p:cNvPr id="19463"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effectLst>
                  <a:outerShdw blurRad="38100" dist="38100" dir="2700000" algn="tl">
                    <a:srgbClr val="C0C0C0"/>
                  </a:outerShdw>
                </a:effectLst>
              </a:defRPr>
            </a:lvl1pPr>
          </a:lstStyle>
          <a:p>
            <a:pPr>
              <a:defRPr/>
            </a:pPr>
            <a:fld id="{424E4706-BED3-4064-8541-30A19229664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err="1" smtClean="0"/>
              <a:t>NatureServe’s</a:t>
            </a:r>
            <a:r>
              <a:rPr lang="en-US" dirty="0" smtClean="0"/>
              <a:t> work can be organized into several phases of activity.</a:t>
            </a:r>
          </a:p>
          <a:p>
            <a:pPr>
              <a:defRPr/>
            </a:pPr>
            <a:endParaRPr lang="en-US" dirty="0" smtClean="0"/>
          </a:p>
          <a:p>
            <a:pPr>
              <a:defRPr/>
            </a:pPr>
            <a:r>
              <a:rPr lang="en-US" dirty="0" smtClean="0"/>
              <a:t>The first phase focuses on exploration and discovery.</a:t>
            </a:r>
          </a:p>
          <a:p>
            <a:pPr>
              <a:defRPr/>
            </a:pPr>
            <a:endParaRPr lang="en-US" dirty="0" smtClean="0"/>
          </a:p>
          <a:p>
            <a:pPr>
              <a:defRPr/>
            </a:pPr>
            <a:r>
              <a:rPr lang="en-US" dirty="0" smtClean="0"/>
              <a:t>In order to organize this phase effectively, we need scientific standards and methods for gathering and describing biological diversity.</a:t>
            </a:r>
          </a:p>
          <a:p>
            <a:pPr>
              <a:defRPr/>
            </a:pPr>
            <a:endParaRPr lang="en-US" dirty="0" smtClean="0"/>
          </a:p>
          <a:p>
            <a:pPr>
              <a:defRPr/>
            </a:pPr>
            <a:r>
              <a:rPr lang="en-US" dirty="0" smtClean="0"/>
              <a:t>The second phase focuses on integration and distributing this information.</a:t>
            </a:r>
          </a:p>
          <a:p>
            <a:pPr>
              <a:defRPr/>
            </a:pPr>
            <a:endParaRPr lang="en-US" dirty="0" smtClean="0"/>
          </a:p>
          <a:p>
            <a:pPr>
              <a:defRPr/>
            </a:pPr>
            <a:r>
              <a:rPr lang="en-US" dirty="0" smtClean="0"/>
              <a:t>This phase includes technical tools and procedures for standardizing, exchanging, and ensuring the quality of data within databases.  It also includes our use to the internet for display, distribution, and exchange of information.</a:t>
            </a:r>
          </a:p>
          <a:p>
            <a:pPr>
              <a:defRPr/>
            </a:pPr>
            <a:endParaRPr lang="en-US" dirty="0" smtClean="0"/>
          </a:p>
          <a:p>
            <a:pPr>
              <a:defRPr/>
            </a:pPr>
            <a:r>
              <a:rPr lang="en-US" dirty="0" smtClean="0"/>
              <a:t>The third phase of our work involves scientific interpretation and use of this information for making resource management decisions. </a:t>
            </a:r>
          </a:p>
          <a:p>
            <a:pPr>
              <a:defRPr/>
            </a:pPr>
            <a:endParaRPr lang="en-US" dirty="0" smtClean="0"/>
          </a:p>
          <a:p>
            <a:pPr>
              <a:defRPr/>
            </a:pPr>
            <a:r>
              <a:rPr lang="en-US" dirty="0" smtClean="0"/>
              <a:t>This phase includes our many status assessments, reporting on status and trends of species and ecosystems.  It also includes the integration of biodiversity data with other information to assist with environmental assessment and land use planning. </a:t>
            </a:r>
            <a:endParaRPr lang="en-US" dirty="0"/>
          </a:p>
        </p:txBody>
      </p:sp>
      <p:sp>
        <p:nvSpPr>
          <p:cNvPr id="4" name="Slide Number Placeholder 3"/>
          <p:cNvSpPr>
            <a:spLocks noGrp="1"/>
          </p:cNvSpPr>
          <p:nvPr>
            <p:ph type="sldNum" sz="quarter" idx="5"/>
          </p:nvPr>
        </p:nvSpPr>
        <p:spPr/>
        <p:txBody>
          <a:bodyPr/>
          <a:lstStyle/>
          <a:p>
            <a:pPr>
              <a:defRPr/>
            </a:pPr>
            <a:fld id="{A732F422-237D-40F6-8EEF-3BAA180F3FDF}"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A1E2A4-0671-4C61-8208-1C78921453A2}" type="slidenum">
              <a:rPr lang="en-US"/>
              <a:pPr>
                <a:defRPr/>
              </a:pPr>
              <a:t>12</a:t>
            </a:fld>
            <a:endParaRPr lang="en-US"/>
          </a:p>
        </p:txBody>
      </p:sp>
      <p:sp>
        <p:nvSpPr>
          <p:cNvPr id="95235" name="Rectangle 2"/>
          <p:cNvSpPr>
            <a:spLocks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z="1600" smtClean="0"/>
              <a:t>Vegetation formation units are nested within these broad Formation Classes.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7AF2F0-7E96-434B-9F35-537619099CBB}" type="slidenum">
              <a:rPr lang="en-US"/>
              <a:pPr>
                <a:defRPr/>
              </a:pPr>
              <a:t>13</a:t>
            </a:fld>
            <a:endParaRPr lang="en-US"/>
          </a:p>
        </p:txBody>
      </p:sp>
      <p:sp>
        <p:nvSpPr>
          <p:cNvPr id="96259" name="Rectangle 2"/>
          <p:cNvSpPr>
            <a:spLocks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s-ES" smtClean="0"/>
              <a:t>Alliances defined with dominant and/or diagnostic species in the upper-most vegetative canopy</a:t>
            </a:r>
          </a:p>
          <a:p>
            <a:pPr eaLnBrk="1" hangingPunct="1"/>
            <a:endParaRPr lang="es-ES" smtClean="0"/>
          </a:p>
          <a:p>
            <a:pPr eaLnBrk="1" hangingPunct="1"/>
            <a:r>
              <a:rPr lang="es-ES" smtClean="0"/>
              <a:t>Associations consider diagnostics from all canopy layers.</a:t>
            </a:r>
          </a:p>
          <a:p>
            <a:pPr eaLnBrk="1" hangingPunct="1"/>
            <a:endParaRPr lang="es-ES" smtClean="0"/>
          </a:p>
          <a:p>
            <a:pPr eaLnBrk="1" hangingPunct="1"/>
            <a:r>
              <a:rPr lang="es-ES" smtClean="0"/>
              <a:t>This approach results in spatially fine units in the field, with both good and bad consequences….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B253A82-8726-41D1-8B0B-80C6DAFC1413}" type="slidenum">
              <a:rPr lang="en-US"/>
              <a:pPr>
                <a:defRPr/>
              </a:pPr>
              <a:t>14</a:t>
            </a:fld>
            <a:endParaRPr lang="en-US"/>
          </a:p>
        </p:txBody>
      </p:sp>
      <p:sp>
        <p:nvSpPr>
          <p:cNvPr id="97283" name="Rectangle 2"/>
          <p:cNvSpPr>
            <a:spLocks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s-ES" smtClean="0"/>
              <a:t>A taxonomic hierarchy is truly most suited to analysis of sample plot data.  This is a dendrogram resulting from analysis of compoistion among many samples, grouping them by relative similarity.</a:t>
            </a:r>
          </a:p>
          <a:p>
            <a:pPr eaLnBrk="1" hangingPunct="1"/>
            <a:endParaRPr lang="es-ES" smtClean="0"/>
          </a:p>
          <a:p>
            <a:pPr eaLnBrk="1" hangingPunct="1"/>
            <a:r>
              <a:rPr lang="es-ES" smtClean="0"/>
              <a:t>Again, quantitative methods are desireable to help us understand natural patterns in composition among units…. But it does not alway result in practical units for mapping, resource management, and conservation. </a:t>
            </a:r>
          </a:p>
          <a:p>
            <a:pPr eaLnBrk="1" hangingPunct="1"/>
            <a:endParaRPr lang="es-ES" smtClean="0"/>
          </a:p>
          <a:p>
            <a:pPr eaLnBrk="1" hangingPunct="1"/>
            <a:r>
              <a:rPr lang="es-ES" smtClean="0"/>
              <a:t>We’re always looking to combine good data, and rigorous analysis, with practicalities of describing nature in ways that facilitate conservation.  No easy task!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24144C-7EC4-41EF-8ABF-8C16156C0E25}" type="slidenum">
              <a:rPr lang="en-US"/>
              <a:pPr>
                <a:defRPr/>
              </a:pPr>
              <a:t>15</a:t>
            </a:fld>
            <a:endParaRPr lang="en-US"/>
          </a:p>
        </p:txBody>
      </p:sp>
      <p:sp>
        <p:nvSpPr>
          <p:cNvPr id="98307" name="Rectangle 2"/>
          <p:cNvSpPr>
            <a:spLocks noChangeArrowheads="1" noTextEdit="1"/>
          </p:cNvSpPr>
          <p:nvPr>
            <p:ph type="sldImg"/>
          </p:nvPr>
        </p:nvSpPr>
        <p:spPr>
          <a:xfrm>
            <a:off x="2968625" y="547688"/>
            <a:ext cx="3668713" cy="2751137"/>
          </a:xfrm>
          <a:ln/>
        </p:spPr>
      </p:sp>
      <p:sp>
        <p:nvSpPr>
          <p:cNvPr id="98308" name="Rectangle 3"/>
          <p:cNvSpPr>
            <a:spLocks noGrp="1" noChangeArrowheads="1"/>
          </p:cNvSpPr>
          <p:nvPr>
            <p:ph type="body" idx="1"/>
          </p:nvPr>
        </p:nvSpPr>
        <p:spPr>
          <a:xfrm>
            <a:off x="1433513" y="3473450"/>
            <a:ext cx="6735762" cy="3306763"/>
          </a:xfrm>
          <a:noFill/>
          <a:ln/>
        </p:spPr>
        <p:txBody>
          <a:bodyPr/>
          <a:lstStyle/>
          <a:p>
            <a:pPr eaLnBrk="1" hangingPunct="1"/>
            <a:r>
              <a:rPr lang="es-ES" smtClean="0"/>
              <a:t>The US-NVC, and later IVC have been derived from regional classifications over the past 2 decades.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D7E832-1CA0-48C0-8CC9-F6E959210B44}" type="slidenum">
              <a:rPr lang="en-US"/>
              <a:pPr>
                <a:defRPr/>
              </a:pPr>
              <a:t>16</a:t>
            </a:fld>
            <a:endParaRPr lang="en-US"/>
          </a:p>
        </p:txBody>
      </p:sp>
      <p:sp>
        <p:nvSpPr>
          <p:cNvPr id="99331" name="Rectangle 2"/>
          <p:cNvSpPr>
            <a:spLocks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es-ES" smtClean="0"/>
              <a:t>Member programs currently using the IVC</a:t>
            </a:r>
          </a:p>
          <a:p>
            <a:pPr eaLnBrk="1" hangingPunct="1"/>
            <a:endParaRPr lang="es-E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0423B3-BB3A-4ED5-B291-6B1A38604609}" type="slidenum">
              <a:rPr lang="en-US"/>
              <a:pPr>
                <a:defRPr/>
              </a:pPr>
              <a:t>17</a:t>
            </a:fld>
            <a:endParaRPr lang="en-US"/>
          </a:p>
        </p:txBody>
      </p:sp>
      <p:sp>
        <p:nvSpPr>
          <p:cNvPr id="100355" name="Rectangle 2"/>
          <p:cNvSpPr>
            <a:spLocks noChangeArrowheads="1" noTextEdit="1"/>
          </p:cNvSpPr>
          <p:nvPr>
            <p:ph type="sldImg"/>
          </p:nvPr>
        </p:nvSpPr>
        <p:spPr>
          <a:xfrm>
            <a:off x="2968625" y="547688"/>
            <a:ext cx="3668713" cy="2751137"/>
          </a:xfrm>
          <a:ln/>
        </p:spPr>
      </p:sp>
      <p:sp>
        <p:nvSpPr>
          <p:cNvPr id="100356" name="Rectangle 3"/>
          <p:cNvSpPr>
            <a:spLocks noGrp="1" noChangeArrowheads="1"/>
          </p:cNvSpPr>
          <p:nvPr>
            <p:ph type="body" idx="1"/>
          </p:nvPr>
        </p:nvSpPr>
        <p:spPr>
          <a:xfrm>
            <a:off x="1433513" y="3473450"/>
            <a:ext cx="6735762" cy="3306763"/>
          </a:xfrm>
          <a:noFill/>
          <a:ln/>
        </p:spPr>
        <p:txBody>
          <a:bodyPr/>
          <a:lstStyle/>
          <a:p>
            <a:pPr eaLnBrk="1" hangingPunct="1"/>
            <a:r>
              <a:rPr lang="en-US" sz="1800" smtClean="0"/>
              <a:t>There are some issues we have encountered with IVC units over the years. </a:t>
            </a:r>
          </a:p>
          <a:p>
            <a:pPr eaLnBrk="1" hangingPunct="1"/>
            <a:r>
              <a:rPr lang="en-US" sz="1800" smtClean="0"/>
              <a:t>1) a rather large conceptual break between the formation alliance levels</a:t>
            </a:r>
          </a:p>
          <a:p>
            <a:pPr eaLnBrk="1" hangingPunct="1"/>
            <a:r>
              <a:rPr lang="en-US" sz="1800" smtClean="0"/>
              <a:t>In many instances, it is not practical to map the alliance concepts, but users don’t want to jump up to the formation level (lacking any floristic composition) for mapping.  This has led to many circumstances where people abandon the classification all together in mapping projects and just create ad-hoc classification units, perhaps later to create a clunky ‘crosswalk’ back to the IVC units.  NOT a desirable situation.</a:t>
            </a:r>
          </a:p>
          <a:p>
            <a:pPr eaLnBrk="1" hangingPunct="1"/>
            <a:endParaRPr lang="en-US" sz="1800" smtClean="0"/>
          </a:p>
          <a:p>
            <a:pPr eaLnBrk="1" hangingPunct="1"/>
            <a:r>
              <a:rPr lang="en-US" sz="1800" smtClean="0"/>
              <a:t>2) much of this clunkiness – in the actual expression of the vegetation concept on the ground – comes from many of the physiognomic attributes included in upper levels of the hierarchy.  These result in formations and alliances that area too finely defined, and impractical for common applications.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788125-2A0A-4F21-823E-2BF42189FBBD}" type="slidenum">
              <a:rPr lang="en-US"/>
              <a:pPr>
                <a:defRPr/>
              </a:pPr>
              <a:t>18</a:t>
            </a:fld>
            <a:endParaRPr lang="en-US"/>
          </a:p>
        </p:txBody>
      </p:sp>
      <p:sp>
        <p:nvSpPr>
          <p:cNvPr id="101379" name="Rectangle 2"/>
          <p:cNvSpPr>
            <a:spLocks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sz="1600" smtClean="0"/>
              <a:t>Some of the more significant difficulties we encounter with mapping alliances result from the structure of the IVC hierarchy, and aspects of defining formations using vegetative physionomy. </a:t>
            </a:r>
          </a:p>
          <a:p>
            <a:pPr eaLnBrk="1" hangingPunct="1"/>
            <a:r>
              <a:rPr lang="en-US" sz="1600" smtClean="0"/>
              <a:t>Mixed physionomy </a:t>
            </a:r>
          </a:p>
          <a:p>
            <a:pPr eaLnBrk="1" hangingPunct="1"/>
            <a:r>
              <a:rPr lang="en-US" sz="1600" smtClean="0"/>
              <a:t>Mixed leaf type</a:t>
            </a:r>
          </a:p>
          <a:p>
            <a:pPr eaLnBrk="1" hangingPunct="1"/>
            <a:r>
              <a:rPr lang="en-US" sz="1600" smtClean="0"/>
              <a:t>Hydrologic modifiers</a:t>
            </a:r>
          </a:p>
          <a:p>
            <a:pPr eaLnBrk="1" hangingPunct="1"/>
            <a:r>
              <a:rPr lang="en-US" sz="1600" smtClean="0"/>
              <a:t>Florsitic distinctions in herbaceous types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80CA17-D5D0-48E4-BE6E-29AE4F4912EE}" type="slidenum">
              <a:rPr lang="en-US"/>
              <a:pPr>
                <a:defRPr/>
              </a:pPr>
              <a:t>19</a:t>
            </a:fld>
            <a:endParaRPr lang="en-US"/>
          </a:p>
        </p:txBody>
      </p:sp>
      <p:sp>
        <p:nvSpPr>
          <p:cNvPr id="102403" name="Rectangle 2"/>
          <p:cNvSpPr>
            <a:spLocks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s-ES" smtClean="0"/>
              <a:t>Though in the end, we are still coping with very complex interactions of classification concept and the spatial expression of ecological units on the ground. </a:t>
            </a:r>
          </a:p>
          <a:p>
            <a:pPr eaLnBrk="1" hangingPunct="1"/>
            <a:endParaRPr lang="es-ES" smtClean="0"/>
          </a:p>
          <a:p>
            <a:pPr eaLnBrk="1" hangingPunct="1"/>
            <a:r>
              <a:rPr lang="es-ES" smtClean="0"/>
              <a:t>This was the reality we were dealing with when we developed terrestrial ecological systems concepts.  They take aspects of both spatially nested hierachies and taxonomic hierarchies to define pracical units for mapping and conservation.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B4FF4AD-7ACE-4A3F-8DC2-648709453AC6}" type="slidenum">
              <a:rPr lang="en-US"/>
              <a:pPr>
                <a:defRPr/>
              </a:pPr>
              <a:t>20</a:t>
            </a:fld>
            <a:endParaRPr lang="en-US"/>
          </a:p>
        </p:txBody>
      </p:sp>
      <p:sp>
        <p:nvSpPr>
          <p:cNvPr id="103427" name="Rectangle 2"/>
          <p:cNvSpPr>
            <a:spLocks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sz="1600" smtClean="0"/>
              <a:t>Ecological Systems are driven by floristics at relatively local scales, but may expand beyond alliances by relaxing physiognomic criteria.  This supports consistent development of map units down in the 1-5 hectare mmu range.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04DFB0-A118-4E74-A26C-52FD5B89E82F}" type="slidenum">
              <a:rPr lang="en-US"/>
              <a:pPr>
                <a:defRPr/>
              </a:pPr>
              <a:t>21</a:t>
            </a:fld>
            <a:endParaRPr lang="en-US"/>
          </a:p>
        </p:txBody>
      </p:sp>
      <p:sp>
        <p:nvSpPr>
          <p:cNvPr id="104451" name="Rectangle 2"/>
          <p:cNvSpPr>
            <a:spLocks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es-ES" smtClean="0"/>
              <a:t>For any ecosystem unit, it is important to consider both space and time dimensions. </a:t>
            </a:r>
          </a:p>
          <a:p>
            <a:pPr eaLnBrk="1" hangingPunct="1"/>
            <a:endParaRPr lang="es-ES" smtClean="0"/>
          </a:p>
          <a:p>
            <a:pPr eaLnBrk="1" hangingPunct="1"/>
            <a:r>
              <a:rPr lang="es-ES" smtClean="0"/>
              <a:t>Terrestrial systems will occupy a given range of environments characteristic of multiple associations that tend to recur across a given biophyscial setting, much like a soil catena. </a:t>
            </a:r>
          </a:p>
          <a:p>
            <a:pPr eaLnBrk="1" hangingPunct="1"/>
            <a:endParaRPr lang="es-ES" smtClean="0"/>
          </a:p>
          <a:p>
            <a:pPr eaLnBrk="1" hangingPunct="1"/>
            <a:r>
              <a:rPr lang="es-ES" smtClean="0"/>
              <a:t>Systems also encompass recurring communities in the same space over time periods of 50-100 years.  i.e., we intend to capture typical 50-100 year succesional pathways within the concept of a given classification unit.  This is what distinguishes systems from the IVC.  Basically IVC associations would describe each of those successional stages as distinct vegetation units.  The systems concepts combines them into one unit because they tend to co-occur in space and time; again, at relatively local scales.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6F3D99-4FDB-4876-9BDA-7CAEF4DC2F8E}" type="slidenum">
              <a:rPr lang="en-US"/>
              <a:pPr>
                <a:defRPr/>
              </a:pPr>
              <a:t>4</a:t>
            </a:fld>
            <a:endParaRPr lang="en-US"/>
          </a:p>
        </p:txBody>
      </p:sp>
      <p:sp>
        <p:nvSpPr>
          <p:cNvPr id="87043" name="Rectangle 2"/>
          <p:cNvSpPr>
            <a:spLocks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s-ES" smtClean="0"/>
              <a:t>Our core methodology.  By answering these questions, we can move on to many conservation applications…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D779C7-6752-4DE1-B518-54AF0352F4DA}" type="slidenum">
              <a:rPr lang="en-US"/>
              <a:pPr>
                <a:defRPr/>
              </a:pPr>
              <a:t>22</a:t>
            </a:fld>
            <a:endParaRPr lang="en-US"/>
          </a:p>
        </p:txBody>
      </p:sp>
      <p:sp>
        <p:nvSpPr>
          <p:cNvPr id="105475" name="Rectangle 2"/>
          <p:cNvSpPr>
            <a:spLocks noChangeArrowheads="1" noTextEdit="1"/>
          </p:cNvSpPr>
          <p:nvPr>
            <p:ph type="sldImg"/>
          </p:nvPr>
        </p:nvSpPr>
        <p:spPr>
          <a:xfrm>
            <a:off x="2973388" y="549275"/>
            <a:ext cx="3657600" cy="2743200"/>
          </a:xfrm>
          <a:ln/>
        </p:spPr>
      </p:sp>
      <p:sp>
        <p:nvSpPr>
          <p:cNvPr id="105476" name="Rectangle 3"/>
          <p:cNvSpPr>
            <a:spLocks noGrp="1" noChangeArrowheads="1"/>
          </p:cNvSpPr>
          <p:nvPr>
            <p:ph type="body" idx="1"/>
          </p:nvPr>
        </p:nvSpPr>
        <p:spPr>
          <a:xfrm>
            <a:off x="960438" y="3475038"/>
            <a:ext cx="7680325" cy="3290887"/>
          </a:xfrm>
          <a:noFill/>
          <a:ln/>
        </p:spPr>
        <p:txBody>
          <a:bodyPr/>
          <a:lstStyle/>
          <a:p>
            <a:pPr eaLnBrk="1" hangingPunct="1"/>
            <a:r>
              <a:rPr lang="en-US" smtClean="0"/>
              <a:t>Graphic representation of a VDDT model – quantitative state and transition model – NE Lowland Spruce-Fir Forest</a:t>
            </a:r>
          </a:p>
          <a:p>
            <a:pPr eaLnBrk="1" hangingPunct="1"/>
            <a:r>
              <a:rPr lang="en-US" smtClean="0"/>
              <a:t>Grey arrows represent successional pathways.</a:t>
            </a:r>
          </a:p>
          <a:p>
            <a:pPr eaLnBrk="1" hangingPunct="1"/>
            <a:r>
              <a:rPr lang="en-US" smtClean="0"/>
              <a:t>Red arrows represent disturbance transitions.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1BDB68-7A9D-4B39-8555-6AA1D2062C79}" type="slidenum">
              <a:rPr lang="en-US"/>
              <a:pPr>
                <a:defRPr/>
              </a:pPr>
              <a:t>23</a:t>
            </a:fld>
            <a:endParaRPr lang="en-US"/>
          </a:p>
        </p:txBody>
      </p:sp>
      <p:sp>
        <p:nvSpPr>
          <p:cNvPr id="106499" name="Rectangle 2"/>
          <p:cNvSpPr>
            <a:spLocks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s-ES" smtClean="0"/>
              <a:t>Like most classifications, tehre is a combination of quantitative as well as qualitative method being applied. </a:t>
            </a:r>
          </a:p>
          <a:p>
            <a:pPr eaLnBrk="1" hangingPunct="1"/>
            <a:endParaRPr lang="es-ES" smtClean="0"/>
          </a:p>
          <a:p>
            <a:pPr eaLnBrk="1" hangingPunct="1"/>
            <a:r>
              <a:rPr lang="es-ES" smtClean="0"/>
              <a:t>Ecological systems are mostly qualitatively described, in this instance, using a tabular framework to express presumed relationships among biophysical attributes that lead to distinctive floristic assemblages.   This chart could add layers belwo to describe characteristic associations within each system concept.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7DAF69-0083-4793-B06D-A7600DFE4171}" type="slidenum">
              <a:rPr lang="en-US"/>
              <a:pPr>
                <a:defRPr/>
              </a:pPr>
              <a:t>24</a:t>
            </a:fld>
            <a:endParaRPr lang="en-US"/>
          </a:p>
        </p:txBody>
      </p:sp>
      <p:sp>
        <p:nvSpPr>
          <p:cNvPr id="107523" name="Rectangle 2"/>
          <p:cNvSpPr>
            <a:spLocks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z="1600" smtClean="0"/>
              <a:t>Ecological Divisions are modified from USFS ECOMAP Divisions to describe eco-climatic variation across the hemisphere.  </a:t>
            </a:r>
          </a:p>
          <a:p>
            <a:pPr eaLnBrk="1" hangingPunct="1"/>
            <a:r>
              <a:rPr lang="en-US" sz="1600" smtClean="0"/>
              <a:t>We’ve established a standard nomenclature that brings in the ecological Divisions of the type’s distribution, along with characteristic vegetative composition and physionomy, and often adds characteristic local environmental modifiers.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AE8A57B-A82A-43E2-A320-DB5819EB23A4}" type="slidenum">
              <a:rPr lang="en-US"/>
              <a:pPr>
                <a:defRPr/>
              </a:pPr>
              <a:t>25</a:t>
            </a:fld>
            <a:endParaRPr lang="en-US"/>
          </a:p>
        </p:txBody>
      </p:sp>
      <p:sp>
        <p:nvSpPr>
          <p:cNvPr id="108547" name="Rectangle 2"/>
          <p:cNvSpPr>
            <a:spLocks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s-ES" smtClean="0"/>
              <a:t>Current brief descriptions in Explorer (also listing component associations) and Infonatura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FC29ED-FD9E-4E1C-82B6-07FF6F89485D}" type="slidenum">
              <a:rPr lang="en-US"/>
              <a:pPr>
                <a:defRPr/>
              </a:pPr>
              <a:t>26</a:t>
            </a:fld>
            <a:endParaRPr lang="en-US"/>
          </a:p>
        </p:txBody>
      </p:sp>
      <p:sp>
        <p:nvSpPr>
          <p:cNvPr id="109571" name="Rectangle 2"/>
          <p:cNvSpPr>
            <a:spLocks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s-ES" smtClean="0"/>
              <a:t>Member programs currently using the terrestrial ecological systems classification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5D3E5C-8510-4162-9EF1-583643A0A151}" type="slidenum">
              <a:rPr lang="en-US"/>
              <a:pPr>
                <a:defRPr/>
              </a:pPr>
              <a:t>28</a:t>
            </a:fld>
            <a:endParaRPr lang="en-US"/>
          </a:p>
        </p:txBody>
      </p:sp>
      <p:sp>
        <p:nvSpPr>
          <p:cNvPr id="110595" name="Rectangle 2"/>
          <p:cNvSpPr>
            <a:spLocks noRot="1" noChangeArrowheads="1" noTextEdit="1"/>
          </p:cNvSpPr>
          <p:nvPr>
            <p:ph type="sldImg"/>
          </p:nvPr>
        </p:nvSpPr>
        <p:spPr>
          <a:xfrm>
            <a:off x="2971800" y="547688"/>
            <a:ext cx="3657600" cy="2743200"/>
          </a:xfrm>
          <a:ln/>
        </p:spPr>
      </p:sp>
      <p:sp>
        <p:nvSpPr>
          <p:cNvPr id="110596"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Just to review – by upper and mid levels we are referring to Levels 1 – 6.</a:t>
            </a:r>
          </a:p>
          <a:p>
            <a:r>
              <a:rPr lang="en-US" smtClean="0"/>
              <a:t>[Shannon – don’t spend anytime explaining the hierarchy]</a:t>
            </a:r>
          </a:p>
          <a:p>
            <a:r>
              <a:rPr lang="en-US" smtClean="0"/>
              <a:t>Top three levels L1-L3, were defined by the HRWG already back in 2003-2004, and most of the subsequent work has focused on L4-L6.</a:t>
            </a:r>
          </a:p>
          <a:p>
            <a:r>
              <a:rPr lang="en-US" smtClean="0"/>
              <a:t>Systems are separate from but very much informing how the NVC is developed, particularly at the Group level.  We’ll return to that relationship.</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4AE3F4-0E90-4E39-B6CC-3F0E02BD4F86}" type="slidenum">
              <a:rPr lang="en-US"/>
              <a:pPr>
                <a:defRPr/>
              </a:pPr>
              <a:t>29</a:t>
            </a:fld>
            <a:endParaRPr lang="en-US"/>
          </a:p>
        </p:txBody>
      </p:sp>
      <p:sp>
        <p:nvSpPr>
          <p:cNvPr id="111619" name="Rectangle 2"/>
          <p:cNvSpPr>
            <a:spLocks noRot="1" noChangeArrowheads="1" noTextEdit="1"/>
          </p:cNvSpPr>
          <p:nvPr>
            <p:ph type="sldImg"/>
          </p:nvPr>
        </p:nvSpPr>
        <p:spPr>
          <a:xfrm>
            <a:off x="2971800" y="547688"/>
            <a:ext cx="3657600" cy="2743200"/>
          </a:xfrm>
          <a:ln/>
        </p:spPr>
      </p:sp>
      <p:sp>
        <p:nvSpPr>
          <p:cNvPr id="111620"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Examples of Level 3 types.  We know a lot about this formation world wide because of the long history of vegetation ecology.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2F102D-9293-4A23-B1E4-4949042C4404}" type="slidenum">
              <a:rPr lang="en-US"/>
              <a:pPr>
                <a:defRPr/>
              </a:pPr>
              <a:t>30</a:t>
            </a:fld>
            <a:endParaRPr lang="en-US"/>
          </a:p>
        </p:txBody>
      </p:sp>
      <p:sp>
        <p:nvSpPr>
          <p:cNvPr id="112643" name="Rectangle 2"/>
          <p:cNvSpPr>
            <a:spLocks noRot="1" noChangeArrowheads="1" noTextEdit="1"/>
          </p:cNvSpPr>
          <p:nvPr>
            <p:ph type="sldImg"/>
          </p:nvPr>
        </p:nvSpPr>
        <p:spPr>
          <a:xfrm>
            <a:off x="2971800" y="547688"/>
            <a:ext cx="3657600" cy="2743200"/>
          </a:xfrm>
          <a:ln/>
        </p:spPr>
      </p:sp>
      <p:sp>
        <p:nvSpPr>
          <p:cNvPr id="112644"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Same with Cool and Warm-Deserts.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85FFA2-153E-40DB-B795-ECCE6A9DB045}" type="slidenum">
              <a:rPr lang="en-US"/>
              <a:pPr>
                <a:defRPr/>
              </a:pPr>
              <a:t>31</a:t>
            </a:fld>
            <a:endParaRPr lang="en-US"/>
          </a:p>
        </p:txBody>
      </p:sp>
      <p:sp>
        <p:nvSpPr>
          <p:cNvPr id="113667" name="Rectangle 2"/>
          <p:cNvSpPr>
            <a:spLocks noRot="1" noChangeArrowheads="1" noTextEdit="1"/>
          </p:cNvSpPr>
          <p:nvPr>
            <p:ph type="sldImg"/>
          </p:nvPr>
        </p:nvSpPr>
        <p:spPr>
          <a:xfrm>
            <a:off x="2971800" y="547688"/>
            <a:ext cx="3657600" cy="2743200"/>
          </a:xfrm>
          <a:ln/>
        </p:spPr>
      </p:sp>
      <p:sp>
        <p:nvSpPr>
          <p:cNvPr id="113668"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At the mid-levels there’s more work to do.  L4 draws on the long history of mid-scale vegetation pattern based on biogeography.  Here e.g, the eastern cool temperate forest are in a different Division from the western temperate.  And this makes sense in terms of classification, because e.g., the number of tree species shared between these regions is less than 2%. So, any vegetations defined at the mid-levels are not going to overlap between these regions.</a:t>
            </a:r>
          </a:p>
          <a:p>
            <a:endParaRPr lang="en-US" smtClean="0"/>
          </a:p>
          <a:p>
            <a:r>
              <a:rPr lang="en-US" smtClean="0"/>
              <a:t>For North American Warm Semi-Deserts – we have one Division = Sonoran Province, includes Chihuahuan and Sonoran</a:t>
            </a:r>
          </a:p>
          <a:p>
            <a:endParaRPr lang="en-US" smtClean="0"/>
          </a:p>
          <a:p>
            <a:r>
              <a:rPr lang="en-US" smtClean="0"/>
              <a:t>We don’t build in the regionalization, because biogeography varies by formation.  Salt marshes have a different regional species poor or biogeography from cool temperate forests or bog and fens.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256CD4-701F-422F-865A-26B43FB58620}" type="slidenum">
              <a:rPr lang="en-US"/>
              <a:pPr>
                <a:defRPr/>
              </a:pPr>
              <a:t>32</a:t>
            </a:fld>
            <a:endParaRPr lang="en-US"/>
          </a:p>
        </p:txBody>
      </p:sp>
      <p:sp>
        <p:nvSpPr>
          <p:cNvPr id="114691" name="Rectangle 2"/>
          <p:cNvSpPr>
            <a:spLocks noRot="1" noChangeArrowheads="1" noTextEdit="1"/>
          </p:cNvSpPr>
          <p:nvPr>
            <p:ph type="sldImg"/>
          </p:nvPr>
        </p:nvSpPr>
        <p:spPr>
          <a:xfrm>
            <a:off x="2971800" y="547688"/>
            <a:ext cx="3657600" cy="2743200"/>
          </a:xfrm>
          <a:ln/>
        </p:spPr>
      </p:sp>
      <p:sp>
        <p:nvSpPr>
          <p:cNvPr id="114692"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Going back to the deserts, we can see that somewhat finer biogeographic categories of deserts also generally reflect distinct species assemblages within North America, helping inform the Macrogroup level. </a:t>
            </a:r>
          </a:p>
          <a:p>
            <a:r>
              <a:rPr lang="en-US" smtClean="0"/>
              <a:t>However the Mojave and Sonoran regions are more similar and may be treated as one unit at the L5 macrogroup level.</a:t>
            </a:r>
          </a:p>
          <a:p>
            <a:endParaRPr lang="en-US" smtClean="0"/>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C771F7-51F5-4CB9-B6B1-1D40804F6358}" type="slidenum">
              <a:rPr lang="en-US"/>
              <a:pPr>
                <a:defRPr/>
              </a:pPr>
              <a:t>5</a:t>
            </a:fld>
            <a:endParaRPr lang="en-US"/>
          </a:p>
        </p:txBody>
      </p:sp>
      <p:sp>
        <p:nvSpPr>
          <p:cNvPr id="88067" name="Rectangle 2"/>
          <p:cNvSpPr>
            <a:spLocks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s-ES" smtClean="0"/>
              <a:t>Member programs maintaining local classification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6D36FE-E60B-4F0F-98F5-90B28E68E9D7}" type="slidenum">
              <a:rPr lang="en-US"/>
              <a:pPr>
                <a:defRPr/>
              </a:pPr>
              <a:t>33</a:t>
            </a:fld>
            <a:endParaRPr lang="en-US"/>
          </a:p>
        </p:txBody>
      </p:sp>
      <p:sp>
        <p:nvSpPr>
          <p:cNvPr id="115715" name="Rectangle 2"/>
          <p:cNvSpPr>
            <a:spLocks noRot="1" noChangeArrowheads="1" noTextEdit="1"/>
          </p:cNvSpPr>
          <p:nvPr>
            <p:ph type="sldImg"/>
          </p:nvPr>
        </p:nvSpPr>
        <p:spPr>
          <a:xfrm>
            <a:off x="2971800" y="547688"/>
            <a:ext cx="3657600" cy="2743200"/>
          </a:xfrm>
          <a:ln/>
        </p:spPr>
      </p:sp>
      <p:sp>
        <p:nvSpPr>
          <p:cNvPr id="115716"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Having defined pilot examples of L4- L5, the HRWG has been working with NatureServe alliances and associations to hook the whole thing together, with the Group (L6) level still very much in development. </a:t>
            </a:r>
          </a:p>
          <a:p>
            <a:r>
              <a:rPr lang="en-US" smtClean="0"/>
              <a:t>This is still very much a work in progress (but funding is on the way). [Landfire, EPA, NPS]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93C873-F73A-4CBD-8631-9C89E87D1A5E}" type="slidenum">
              <a:rPr lang="en-US"/>
              <a:pPr>
                <a:defRPr/>
              </a:pPr>
              <a:t>34</a:t>
            </a:fld>
            <a:endParaRPr lang="en-US"/>
          </a:p>
        </p:txBody>
      </p:sp>
      <p:sp>
        <p:nvSpPr>
          <p:cNvPr id="116739" name="Rectangle 2"/>
          <p:cNvSpPr>
            <a:spLocks noRot="1" noChangeArrowheads="1" noTextEdit="1"/>
          </p:cNvSpPr>
          <p:nvPr>
            <p:ph type="sldImg"/>
          </p:nvPr>
        </p:nvSpPr>
        <p:spPr>
          <a:xfrm>
            <a:off x="2971800" y="547688"/>
            <a:ext cx="3657600" cy="2743200"/>
          </a:xfrm>
          <a:ln/>
        </p:spPr>
      </p:sp>
      <p:sp>
        <p:nvSpPr>
          <p:cNvPr id="116740" name="Rectangle 3"/>
          <p:cNvSpPr>
            <a:spLocks noGrp="1" noChangeArrowheads="1"/>
          </p:cNvSpPr>
          <p:nvPr>
            <p:ph type="body" idx="1"/>
          </p:nvPr>
        </p:nvSpPr>
        <p:spPr>
          <a:xfrm>
            <a:off x="960438" y="3475038"/>
            <a:ext cx="7680325" cy="3292475"/>
          </a:xfrm>
          <a:noFill/>
          <a:ln/>
        </p:spPr>
        <p:txBody>
          <a:bodyPr lIns="93168" tIns="46584" rIns="93168" bIns="46584"/>
          <a:lstStyle/>
          <a:p>
            <a:r>
              <a:rPr lang="en-US" smtClean="0"/>
              <a:t>Lots of agencies and organizations are finding the revised NVC attractive to use and are interested in paying for some of its development in order to improve their applications.</a:t>
            </a:r>
          </a:p>
          <a:p>
            <a:endParaRPr lang="en-US" smtClean="0"/>
          </a:p>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C280E5-E161-4F19-94C6-C25FE94B766D}" type="slidenum">
              <a:rPr lang="en-US"/>
              <a:pPr>
                <a:defRPr/>
              </a:pPr>
              <a:t>36</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r>
              <a:rPr lang="en-US" smtClean="0"/>
              <a:t>EOSPECS determines a separation distance (1 km natural, 0.5 km cultural veg.), a minimum polygon size (2 ha), and an aggregate polygon size (25 ha).  Stepping-stones present an issue, where it meets the minimum polygon size. But a barrier is introduced forcing all combinations to fall below the 25 ha aggregate; so we have NO EOs (all are observations).</a:t>
            </a:r>
          </a:p>
          <a:p>
            <a:pPr eaLnBrk="1" hangingPunct="1"/>
            <a:endParaRPr lang="en-US" smtClean="0"/>
          </a:p>
          <a:p>
            <a:pPr eaLnBrk="1" hangingPunct="1"/>
            <a:r>
              <a:rPr lang="en-US" smtClean="0"/>
              <a:t>Under existing criteria we would have 3 10 ha EOs.</a:t>
            </a:r>
          </a:p>
          <a:p>
            <a:pPr eaLnBrk="1" hangingPunct="1"/>
            <a:endParaRPr lang="en-US" smtClean="0"/>
          </a:p>
          <a:p>
            <a:pPr eaLnBrk="1" hangingPunct="1"/>
            <a:r>
              <a:rPr lang="en-US" smtClean="0"/>
              <a:t>Most of our effort in the  past has focused on applying these criteria in the field.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E6E80-FC44-46E1-A28B-3B8D9255B72A}" type="slidenum">
              <a:rPr lang="en-US"/>
              <a:pPr/>
              <a:t>37</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60120" y="3475992"/>
            <a:ext cx="7680960" cy="3290570"/>
          </a:xfrm>
        </p:spPr>
        <p:txBody>
          <a:bodyPr/>
          <a:lstStyle/>
          <a:p>
            <a:r>
              <a:rPr lang="es-PE" dirty="0" smtClean="0"/>
              <a:t>So </a:t>
            </a:r>
            <a:r>
              <a:rPr lang="es-PE" dirty="0" err="1" smtClean="0"/>
              <a:t>our</a:t>
            </a:r>
            <a:r>
              <a:rPr lang="es-PE" dirty="0" smtClean="0"/>
              <a:t> </a:t>
            </a:r>
            <a:r>
              <a:rPr lang="es-PE" dirty="0" err="1" smtClean="0"/>
              <a:t>core</a:t>
            </a:r>
            <a:r>
              <a:rPr lang="es-PE" dirty="0" smtClean="0"/>
              <a:t> </a:t>
            </a:r>
            <a:r>
              <a:rPr lang="es-PE" dirty="0" err="1" smtClean="0"/>
              <a:t>methodology</a:t>
            </a:r>
            <a:r>
              <a:rPr lang="es-PE" baseline="0" dirty="0" smtClean="0"/>
              <a:t> has </a:t>
            </a:r>
            <a:r>
              <a:rPr lang="es-PE" baseline="0" dirty="0" err="1" smtClean="0"/>
              <a:t>been</a:t>
            </a:r>
            <a:r>
              <a:rPr lang="es-PE" baseline="0" dirty="0" smtClean="0"/>
              <a:t> </a:t>
            </a:r>
            <a:r>
              <a:rPr lang="es-PE" baseline="0" dirty="0" err="1" smtClean="0"/>
              <a:t>expanding</a:t>
            </a:r>
            <a:r>
              <a:rPr lang="es-PE" baseline="0" dirty="0" smtClean="0"/>
              <a:t> </a:t>
            </a:r>
            <a:r>
              <a:rPr lang="es-PE" baseline="0" dirty="0" err="1" smtClean="0"/>
              <a:t>over</a:t>
            </a:r>
            <a:r>
              <a:rPr lang="es-PE" baseline="0" dirty="0" smtClean="0"/>
              <a:t> time.  </a:t>
            </a:r>
            <a:r>
              <a:rPr lang="es-PE" baseline="0" dirty="0" err="1" smtClean="0"/>
              <a:t>Because</a:t>
            </a:r>
            <a:r>
              <a:rPr lang="es-PE" baseline="0" dirty="0" smtClean="0"/>
              <a:t> </a:t>
            </a:r>
            <a:r>
              <a:rPr lang="es-PE" baseline="0" dirty="0" err="1" smtClean="0"/>
              <a:t>field</a:t>
            </a:r>
            <a:r>
              <a:rPr lang="es-PE" baseline="0" dirty="0" smtClean="0"/>
              <a:t> </a:t>
            </a:r>
            <a:r>
              <a:rPr lang="es-PE" baseline="0" dirty="0" err="1" smtClean="0"/>
              <a:t>samples</a:t>
            </a:r>
            <a:r>
              <a:rPr lang="es-PE" baseline="0" dirty="0" smtClean="0"/>
              <a:t> – </a:t>
            </a:r>
            <a:r>
              <a:rPr lang="es-PE" baseline="0" dirty="0" err="1" smtClean="0"/>
              <a:t>community</a:t>
            </a:r>
            <a:r>
              <a:rPr lang="es-PE" baseline="0" dirty="0" smtClean="0"/>
              <a:t> </a:t>
            </a:r>
            <a:r>
              <a:rPr lang="es-PE" baseline="0" dirty="0" err="1" smtClean="0"/>
              <a:t>observations</a:t>
            </a:r>
            <a:r>
              <a:rPr lang="es-PE" baseline="0" dirty="0" smtClean="0"/>
              <a:t> are </a:t>
            </a:r>
            <a:r>
              <a:rPr lang="es-PE" baseline="0" dirty="0" err="1" smtClean="0"/>
              <a:t>gathered</a:t>
            </a:r>
            <a:r>
              <a:rPr lang="es-PE" baseline="0" dirty="0" smtClean="0"/>
              <a:t> </a:t>
            </a:r>
            <a:r>
              <a:rPr lang="es-PE" baseline="0" dirty="0" err="1" smtClean="0"/>
              <a:t>first</a:t>
            </a:r>
            <a:r>
              <a:rPr lang="es-PE" baseline="0" dirty="0" smtClean="0"/>
              <a:t> </a:t>
            </a:r>
            <a:r>
              <a:rPr lang="es-PE" baseline="0" dirty="0" err="1" smtClean="0"/>
              <a:t>for</a:t>
            </a:r>
            <a:r>
              <a:rPr lang="es-PE" baseline="0" dirty="0" smtClean="0"/>
              <a:t> </a:t>
            </a:r>
            <a:r>
              <a:rPr lang="es-PE" baseline="0" dirty="0" err="1" smtClean="0"/>
              <a:t>classification</a:t>
            </a:r>
            <a:r>
              <a:rPr lang="es-PE" baseline="0" dirty="0" smtClean="0"/>
              <a:t> </a:t>
            </a:r>
            <a:r>
              <a:rPr lang="es-PE" baseline="0" dirty="0" err="1" smtClean="0"/>
              <a:t>development</a:t>
            </a:r>
            <a:r>
              <a:rPr lang="es-PE" baseline="0" dirty="0" smtClean="0"/>
              <a:t>; </a:t>
            </a:r>
            <a:r>
              <a:rPr lang="es-PE" baseline="0" dirty="0" err="1" smtClean="0"/>
              <a:t>they</a:t>
            </a:r>
            <a:r>
              <a:rPr lang="es-PE" baseline="0" dirty="0" smtClean="0"/>
              <a:t> </a:t>
            </a:r>
            <a:r>
              <a:rPr lang="es-PE" baseline="0" dirty="0" err="1" smtClean="0"/>
              <a:t>also</a:t>
            </a:r>
            <a:r>
              <a:rPr lang="es-PE" baseline="0" dirty="0" smtClean="0"/>
              <a:t> </a:t>
            </a:r>
            <a:r>
              <a:rPr lang="es-PE" baseline="0" dirty="0" err="1" smtClean="0"/>
              <a:t>get</a:t>
            </a:r>
            <a:r>
              <a:rPr lang="es-PE" baseline="0" dirty="0" smtClean="0"/>
              <a:t> </a:t>
            </a:r>
            <a:r>
              <a:rPr lang="es-PE" baseline="0" dirty="0" err="1" smtClean="0"/>
              <a:t>used</a:t>
            </a:r>
            <a:r>
              <a:rPr lang="es-PE" baseline="0" dirty="0" smtClean="0"/>
              <a:t> a </a:t>
            </a:r>
            <a:r>
              <a:rPr lang="es-PE" baseline="0" dirty="0" err="1" smtClean="0"/>
              <a:t>georeferenced</a:t>
            </a:r>
            <a:r>
              <a:rPr lang="es-PE" baseline="0" dirty="0" smtClean="0"/>
              <a:t> </a:t>
            </a:r>
            <a:r>
              <a:rPr lang="es-PE" baseline="0" dirty="0" err="1" smtClean="0"/>
              <a:t>locations</a:t>
            </a:r>
            <a:r>
              <a:rPr lang="es-PE" baseline="0" dirty="0" smtClean="0"/>
              <a:t> </a:t>
            </a:r>
            <a:r>
              <a:rPr lang="es-PE" baseline="0" dirty="0" err="1" smtClean="0"/>
              <a:t>to</a:t>
            </a:r>
            <a:r>
              <a:rPr lang="es-PE" baseline="0" dirty="0" smtClean="0"/>
              <a:t> </a:t>
            </a:r>
            <a:r>
              <a:rPr lang="es-PE" baseline="0" dirty="0" err="1" smtClean="0"/>
              <a:t>support</a:t>
            </a:r>
            <a:r>
              <a:rPr lang="es-PE" baseline="0" dirty="0" smtClean="0"/>
              <a:t> </a:t>
            </a:r>
            <a:r>
              <a:rPr lang="es-PE" baseline="0" dirty="0" err="1" smtClean="0"/>
              <a:t>map</a:t>
            </a:r>
            <a:r>
              <a:rPr lang="es-PE" baseline="0" dirty="0" smtClean="0"/>
              <a:t> </a:t>
            </a:r>
            <a:r>
              <a:rPr lang="es-PE" baseline="0" dirty="0" err="1" smtClean="0"/>
              <a:t>development</a:t>
            </a:r>
            <a:r>
              <a:rPr lang="es-PE" baseline="0" dirty="0" smtClean="0"/>
              <a:t>.  So </a:t>
            </a:r>
            <a:r>
              <a:rPr lang="es-PE" baseline="0" dirty="0" err="1" smtClean="0"/>
              <a:t>these</a:t>
            </a:r>
            <a:r>
              <a:rPr lang="es-PE" baseline="0" dirty="0" smtClean="0"/>
              <a:t> </a:t>
            </a:r>
            <a:r>
              <a:rPr lang="es-PE" baseline="0" dirty="0" err="1" smtClean="0"/>
              <a:t>two</a:t>
            </a:r>
            <a:r>
              <a:rPr lang="es-PE" baseline="0" dirty="0" smtClean="0"/>
              <a:t> </a:t>
            </a:r>
            <a:r>
              <a:rPr lang="es-PE" baseline="0" dirty="0" err="1" smtClean="0"/>
              <a:t>componants</a:t>
            </a:r>
            <a:r>
              <a:rPr lang="es-PE" baseline="0" dirty="0" smtClean="0"/>
              <a:t>, </a:t>
            </a:r>
            <a:r>
              <a:rPr lang="es-PE" baseline="0" dirty="0" err="1" smtClean="0"/>
              <a:t>field</a:t>
            </a:r>
            <a:r>
              <a:rPr lang="es-PE" baseline="0" dirty="0" smtClean="0"/>
              <a:t> </a:t>
            </a:r>
            <a:r>
              <a:rPr lang="es-PE" baseline="0" dirty="0" err="1" smtClean="0"/>
              <a:t>observations</a:t>
            </a:r>
            <a:r>
              <a:rPr lang="es-PE" baseline="0" dirty="0" smtClean="0"/>
              <a:t> and </a:t>
            </a:r>
            <a:r>
              <a:rPr lang="es-PE" baseline="0" dirty="0" err="1" smtClean="0"/>
              <a:t>maps</a:t>
            </a:r>
            <a:r>
              <a:rPr lang="es-PE" baseline="0" dirty="0" smtClean="0"/>
              <a:t> are </a:t>
            </a:r>
            <a:r>
              <a:rPr lang="es-PE" baseline="0" dirty="0" err="1" smtClean="0"/>
              <a:t>becoming</a:t>
            </a:r>
            <a:r>
              <a:rPr lang="es-PE" baseline="0" dirty="0" smtClean="0"/>
              <a:t> fundamental </a:t>
            </a:r>
            <a:r>
              <a:rPr lang="es-PE" baseline="0" dirty="0" err="1" smtClean="0"/>
              <a:t>aspects</a:t>
            </a:r>
            <a:r>
              <a:rPr lang="es-PE" baseline="0" dirty="0" smtClean="0"/>
              <a:t> of </a:t>
            </a:r>
            <a:r>
              <a:rPr lang="es-PE" baseline="0" dirty="0" err="1" smtClean="0"/>
              <a:t>our</a:t>
            </a:r>
            <a:r>
              <a:rPr lang="es-PE" baseline="0" dirty="0" smtClean="0"/>
              <a:t> work.</a:t>
            </a:r>
            <a:endParaRPr lang="es-P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form the foundation; and these ongoing</a:t>
            </a:r>
            <a:r>
              <a:rPr lang="en-US" baseline="0" dirty="0" smtClean="0"/>
              <a:t> national efforts have incorporated well over 500,000 samples, most derived from ground observations, but not entirely.  Here up in Alaska, Tina Boucher of AK NHP is shown flying in a small plane at about 800ft altitude to observe and document ecological systems types she has described throughout the AK interior.  AK along used some 50,00 samples in their map development.</a:t>
            </a:r>
          </a:p>
          <a:p>
            <a:endParaRPr lang="en-US" baseline="0" dirty="0" smtClean="0"/>
          </a:p>
          <a:p>
            <a:r>
              <a:rPr lang="en-US" baseline="0" dirty="0" smtClean="0"/>
              <a:t>Tina and other ecologists are most expert in recognizing the various community types, and are uniquely suited to gather and maintain these types of observation data for use in mapping.</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smtClean="0"/>
              <a:t>Just to get techy for a moment, modern remote sensing is all about modeling;  models that combine information from multiple mapped layers using statistical analysis to identify recurrent pattern.  </a:t>
            </a:r>
          </a:p>
          <a:p>
            <a:endParaRPr lang="en-US" smtClean="0"/>
          </a:p>
          <a:p>
            <a:r>
              <a:rPr lang="en-US" smtClean="0"/>
              <a:t>Field samples form the foundation of these mapping techniques. </a:t>
            </a:r>
          </a:p>
        </p:txBody>
      </p:sp>
      <p:sp>
        <p:nvSpPr>
          <p:cNvPr id="4" name="Slide Number Placeholder 3"/>
          <p:cNvSpPr>
            <a:spLocks noGrp="1"/>
          </p:cNvSpPr>
          <p:nvPr>
            <p:ph type="sldNum" sz="quarter" idx="5"/>
          </p:nvPr>
        </p:nvSpPr>
        <p:spPr/>
        <p:txBody>
          <a:bodyPr/>
          <a:lstStyle/>
          <a:p>
            <a:pPr>
              <a:defRPr/>
            </a:pPr>
            <a:fld id="{40759469-DCCD-47A3-8120-C4BF980B2674}" type="slidenum">
              <a:rPr lang="en-US" smtClean="0"/>
              <a:pPr>
                <a:defRPr/>
              </a:pPr>
              <a:t>39</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467655-9FA6-4B15-AD59-18B3BF18790A}" type="slidenum">
              <a:rPr lang="en-US"/>
              <a:pPr>
                <a:defRPr/>
              </a:pPr>
              <a:t>42</a:t>
            </a:fld>
            <a:endParaRPr lang="en-US"/>
          </a:p>
        </p:txBody>
      </p:sp>
      <p:sp>
        <p:nvSpPr>
          <p:cNvPr id="123907" name="Rectangle 2"/>
          <p:cNvSpPr>
            <a:spLocks noGrp="1" noRot="1" noChangeAspect="1" noChangeArrowheads="1" noTextEdit="1"/>
          </p:cNvSpPr>
          <p:nvPr>
            <p:ph type="sldImg"/>
          </p:nvPr>
        </p:nvSpPr>
        <p:spPr>
          <a:xfrm>
            <a:off x="2973388" y="549275"/>
            <a:ext cx="3656012" cy="2743200"/>
          </a:xfrm>
          <a:ln/>
        </p:spPr>
      </p:sp>
      <p:sp>
        <p:nvSpPr>
          <p:cNvPr id="123908" name="Rectangle 3"/>
          <p:cNvSpPr>
            <a:spLocks noGrp="1" noChangeArrowheads="1"/>
          </p:cNvSpPr>
          <p:nvPr>
            <p:ph type="body" idx="1"/>
          </p:nvPr>
        </p:nvSpPr>
        <p:spPr>
          <a:noFill/>
          <a:ln/>
        </p:spPr>
        <p:txBody>
          <a:bodyPr/>
          <a:lstStyle/>
          <a:p>
            <a:pPr eaLnBrk="1" hangingPunct="1"/>
            <a:r>
              <a:rPr lang="en-US" smtClean="0"/>
              <a:t>One might use TM-derived data, subsequent GIS processing, then perhaps aerial photos and/or additional field visits, to establish EO boundaries.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0EF93E-6BA0-41B9-929B-5A1A01D59484}" type="slidenum">
              <a:rPr lang="en-US"/>
              <a:pPr>
                <a:defRPr/>
              </a:pPr>
              <a:t>44</a:t>
            </a:fld>
            <a:endParaRPr lang="en-US"/>
          </a:p>
        </p:txBody>
      </p:sp>
      <p:sp>
        <p:nvSpPr>
          <p:cNvPr id="125955" name="Rectangle 2"/>
          <p:cNvSpPr>
            <a:spLocks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sz="1600" smtClean="0"/>
              <a:t>Levels of map classes for mapping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 the relatively few formation, down to </a:t>
            </a:r>
            <a:r>
              <a:rPr lang="en-US" dirty="0" err="1" smtClean="0"/>
              <a:t>macrogroups</a:t>
            </a:r>
            <a:r>
              <a:rPr lang="en-US" dirty="0" smtClean="0"/>
              <a:t>, </a:t>
            </a:r>
            <a:r>
              <a:rPr lang="en-US" dirty="0" err="1" smtClean="0"/>
              <a:t>ini</a:t>
            </a:r>
            <a:r>
              <a:rPr lang="en-US" dirty="0" smtClean="0"/>
              <a:t> addition to the most-detailed ecological system</a:t>
            </a:r>
            <a:r>
              <a:rPr lang="en-US" baseline="0" dirty="0" smtClean="0"/>
              <a:t> types.</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5948A9-CF63-4E01-8959-BC2F9902543B}" type="slidenum">
              <a:rPr lang="en-US"/>
              <a:pPr>
                <a:defRPr/>
              </a:pPr>
              <a:t>46</a:t>
            </a:fld>
            <a:endParaRPr lang="en-US"/>
          </a:p>
        </p:txBody>
      </p:sp>
      <p:sp>
        <p:nvSpPr>
          <p:cNvPr id="126979" name="Rectangle 2"/>
          <p:cNvSpPr>
            <a:spLocks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r>
              <a:rPr lang="en-US" smtClean="0"/>
              <a:t>EOSPECS determines a separation distance (1 km natural, 0.5 km cultural veg.), a minimum polygon size (2 ha), and an aggregate polygon size (25 ha).  Stepping-stones present an issue, where it meets the minimum polygon size. But a barrier is introduced forcing all combinations to fall below the 25 ha aggregate; so we have NO EOs (all are observations).</a:t>
            </a:r>
          </a:p>
          <a:p>
            <a:pPr eaLnBrk="1" hangingPunct="1"/>
            <a:endParaRPr lang="en-US" smtClean="0"/>
          </a:p>
          <a:p>
            <a:pPr eaLnBrk="1" hangingPunct="1"/>
            <a:r>
              <a:rPr lang="en-US" smtClean="0"/>
              <a:t>Under existing criteria we would have 3 10 ha EOs.</a:t>
            </a:r>
          </a:p>
          <a:p>
            <a:pPr eaLnBrk="1" hangingPunct="1"/>
            <a:endParaRPr lang="en-US" smtClean="0"/>
          </a:p>
          <a:p>
            <a:pPr eaLnBrk="1" hangingPunct="1"/>
            <a:r>
              <a:rPr lang="en-US" smtClean="0"/>
              <a:t>Most of our effort in the  past has focused on applying these criteria in the field.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093A46-4A23-4D1F-A716-56BB02FE8341}" type="slidenum">
              <a:rPr lang="en-US"/>
              <a:pPr>
                <a:defRPr/>
              </a:pPr>
              <a:t>6</a:t>
            </a:fld>
            <a:endParaRPr lang="en-US"/>
          </a:p>
        </p:txBody>
      </p:sp>
      <p:sp>
        <p:nvSpPr>
          <p:cNvPr id="89091" name="Rectangle 2"/>
          <p:cNvSpPr>
            <a:spLocks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z="1600" smtClean="0"/>
              <a:t>Our focus has mostly been in terrestrial environments.  </a:t>
            </a:r>
          </a:p>
          <a:p>
            <a:pPr eaLnBrk="1" hangingPunct="1"/>
            <a:endParaRPr lang="en-US" sz="1600" smtClean="0"/>
          </a:p>
          <a:p>
            <a:pPr eaLnBrk="1" hangingPunct="1"/>
            <a:r>
              <a:rPr lang="en-US" sz="1600" smtClean="0"/>
              <a:t>In recent years TNC and selected member programs have advanced freshwater classification.</a:t>
            </a:r>
          </a:p>
          <a:p>
            <a:pPr eaLnBrk="1" hangingPunct="1"/>
            <a:endParaRPr lang="en-US" sz="1600" smtClean="0"/>
          </a:p>
          <a:p>
            <a:pPr eaLnBrk="1" hangingPunct="1"/>
            <a:r>
              <a:rPr lang="en-US" sz="1600" smtClean="0"/>
              <a:t>Just in th epast few years, we have begun to work in coastal marine ecological classification.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917657-E7BB-4BAF-9226-1C92033C8BD2}" type="slidenum">
              <a:rPr lang="en-US"/>
              <a:pPr>
                <a:defRPr/>
              </a:pPr>
              <a:t>47</a:t>
            </a:fld>
            <a:endParaRPr lang="en-US"/>
          </a:p>
        </p:txBody>
      </p:sp>
      <p:sp>
        <p:nvSpPr>
          <p:cNvPr id="128003" name="Rectangle 2"/>
          <p:cNvSpPr>
            <a:spLocks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en-US" sz="1600" smtClean="0"/>
              <a:t>But the need to have more comprehensive ecology EO-type data is great, and we need to perfect methods to apply EO specs with spatial data, perhaps in advance of field checking…or just field sampling….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380FD-3643-4E28-B5A4-22628CF2CE91}" type="slidenum">
              <a:rPr lang="en-US"/>
              <a:pPr/>
              <a:t>49</a:t>
            </a:fld>
            <a:endParaRPr lang="en-US"/>
          </a:p>
        </p:txBody>
      </p:sp>
      <p:sp>
        <p:nvSpPr>
          <p:cNvPr id="780290" name="Rectangle 2"/>
          <p:cNvSpPr>
            <a:spLocks noGrp="1" noRot="1" noChangeAspect="1" noChangeArrowheads="1" noTextEdit="1"/>
          </p:cNvSpPr>
          <p:nvPr>
            <p:ph type="sldImg"/>
          </p:nvPr>
        </p:nvSpPr>
        <p:spPr>
          <a:xfrm>
            <a:off x="3000375" y="546948"/>
            <a:ext cx="3602117" cy="2744893"/>
          </a:xfrm>
          <a:ln/>
        </p:spPr>
      </p:sp>
      <p:sp>
        <p:nvSpPr>
          <p:cNvPr id="780291" name="Rectangle 3"/>
          <p:cNvSpPr>
            <a:spLocks noGrp="1" noChangeArrowheads="1"/>
          </p:cNvSpPr>
          <p:nvPr>
            <p:ph type="body" idx="1"/>
          </p:nvPr>
        </p:nvSpPr>
        <p:spPr/>
        <p:txBody>
          <a:bodyPr/>
          <a:lstStyle/>
          <a:p>
            <a:r>
              <a:rPr lang="en-US"/>
              <a:t>NatureServe has done rule based assessments for both species and ecological ‘elements’ of biodiversity to arrive at a ‘conservation status’ rank; with criteria applicable not only to global perspectives, but also for any subset of the range.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E38C9D-1E3C-4849-A717-AC96B710AF45}" type="slidenum">
              <a:rPr lang="en-US"/>
              <a:pPr>
                <a:defRPr/>
              </a:pPr>
              <a:t>50</a:t>
            </a:fld>
            <a:endParaRPr lang="en-US"/>
          </a:p>
        </p:txBody>
      </p:sp>
      <p:sp>
        <p:nvSpPr>
          <p:cNvPr id="130051" name="Rectangle 2"/>
          <p:cNvSpPr>
            <a:spLocks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GB" smtClean="0"/>
              <a:t>Some of the IUCN categories apply directly to ecosystems, while others do not.</a:t>
            </a:r>
          </a:p>
          <a:p>
            <a:pPr eaLnBrk="1" hangingPunct="1"/>
            <a:endParaRPr lang="en-GB" smtClean="0"/>
          </a:p>
          <a:p>
            <a:pPr eaLnBrk="1" hangingPunct="1"/>
            <a:r>
              <a:rPr lang="en-GB" smtClean="0"/>
              <a:t>We are moving towards new standards applicable to ecological units to enable IUCN ‘red listing’ of ecosystems on a global scale.</a:t>
            </a: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6450EB-79FB-4545-8E5A-281061C2AF20}" type="slidenum">
              <a:rPr lang="en-US"/>
              <a:pPr>
                <a:defRPr/>
              </a:pPr>
              <a:t>51</a:t>
            </a:fld>
            <a:endParaRPr lang="en-US"/>
          </a:p>
        </p:txBody>
      </p:sp>
      <p:sp>
        <p:nvSpPr>
          <p:cNvPr id="131075" name="Rectangle 2"/>
          <p:cNvSpPr>
            <a:spLocks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US" smtClean="0"/>
              <a:t>How might this apply in a given area where we have a lot of data on long-term trend; in this case, from the midwest U.S.?   </a:t>
            </a:r>
          </a:p>
          <a:p>
            <a:pPr eaLnBrk="1" hangingPunct="1"/>
            <a:endParaRPr lang="en-US" smtClean="0"/>
          </a:p>
          <a:p>
            <a:pPr eaLnBrk="1" hangingPunct="1"/>
            <a:r>
              <a:rPr lang="en-US" smtClean="0"/>
              <a:t>In MI, during the 1990s, we used detailed historical records from land surveys conducted between 1815-1855 to make a detailed map of terrestrial ecosystems from that point in time.   </a:t>
            </a:r>
          </a:p>
          <a:p>
            <a:pPr eaLnBrk="1" hangingPunct="1"/>
            <a:r>
              <a:rPr lang="en-US" smtClean="0"/>
              <a:t>Extensive Native American settlements existed across the region at the time, and their populations were undoubtedly impacted by Euro-American contact between 1500-1800, but this still provides a valuable snapshot of major patterns among terrestrial ecosystems for comparison with later dates.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8DFD59-9791-4D1C-8F0B-42F7FA74E297}" type="slidenum">
              <a:rPr lang="en-US"/>
              <a:pPr>
                <a:defRPr/>
              </a:pPr>
              <a:t>52</a:t>
            </a:fld>
            <a:endParaRPr lang="en-US"/>
          </a:p>
        </p:txBody>
      </p:sp>
      <p:sp>
        <p:nvSpPr>
          <p:cNvPr id="132099" name="Rectangle 2"/>
          <p:cNvSpPr>
            <a:spLocks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US" smtClean="0"/>
              <a:t>USGS GAP data for state, also crosswalked to current standard concepts for comparison with historic data; </a:t>
            </a:r>
          </a:p>
          <a:p>
            <a:pPr eaLnBrk="1" hangingPunct="1"/>
            <a:endParaRPr lang="en-US" smtClean="0"/>
          </a:p>
          <a:p>
            <a:pPr eaLnBrk="1" hangingPunct="1"/>
            <a:r>
              <a:rPr lang="en-US" smtClean="0"/>
              <a:t>Then completed direct overlays of statewide data to quantify patterns of change over 200 years.</a:t>
            </a:r>
          </a:p>
          <a:p>
            <a:pPr eaLnBrk="1" hangingPunct="1"/>
            <a:endParaRPr lang="en-US" smtClean="0"/>
          </a:p>
          <a:p>
            <a:pPr eaLnBrk="1" hangingPunct="1"/>
            <a:r>
              <a:rPr lang="en-US" smtClean="0"/>
              <a:t>Note major variation in agriculture and urban land conversion in southern portion of the state, where climate has historically supported intensive agriculture. </a:t>
            </a:r>
          </a:p>
          <a:p>
            <a:pPr eaLnBrk="1" hangingPunct="1"/>
            <a:endParaRPr lang="en-US" smtClean="0"/>
          </a:p>
          <a:p>
            <a:pPr eaLnBrk="1" hangingPunct="1"/>
            <a:r>
              <a:rPr lang="en-US" smtClean="0"/>
              <a:t>Although, this state’s northern forests also experienced major changes in composition through intensive logging and altered disturbance regimes.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DDC4D1-33BD-488F-9057-7F33FF9AA446}" type="slidenum">
              <a:rPr lang="en-US"/>
              <a:pPr>
                <a:defRPr/>
              </a:pPr>
              <a:t>53</a:t>
            </a:fld>
            <a:endParaRPr lang="en-US"/>
          </a:p>
        </p:txBody>
      </p:sp>
      <p:sp>
        <p:nvSpPr>
          <p:cNvPr id="133123" name="Rectangle 2"/>
          <p:cNvSpPr>
            <a:spLocks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smtClean="0"/>
              <a:t>“near threatened’ status looking just at long-term trend…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4E59B98-4E3A-4C87-BF57-B01FEE8F0CE6}" type="slidenum">
              <a:rPr lang="en-US"/>
              <a:pPr>
                <a:defRPr/>
              </a:pPr>
              <a:t>54</a:t>
            </a:fld>
            <a:endParaRPr lang="en-US"/>
          </a:p>
        </p:txBody>
      </p:sp>
      <p:sp>
        <p:nvSpPr>
          <p:cNvPr id="134147" name="Rectangle 2"/>
          <p:cNvSpPr>
            <a:spLocks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smtClean="0"/>
              <a:t>‘endangered” no doubt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latin typeface="Arial" pitchFamily="34" charset="0"/>
                <a:ea typeface="ＭＳ Ｐゴシック" pitchFamily="-65" charset="-128"/>
              </a:rPr>
              <a:t>Estimating long-term trend is exceedingly difficult.  Fortunately, recently developed data on terrestrial ecological systems is providing useful input to approximate extent for each type we might have today if substantial land conversion had not taken place.</a:t>
            </a:r>
          </a:p>
          <a:p>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   </a:t>
            </a:r>
          </a:p>
          <a:p>
            <a:pPr>
              <a:buFontTx/>
              <a:buAutoNum type="arabicParenR"/>
            </a:pPr>
            <a:r>
              <a:rPr lang="en-US" dirty="0" smtClean="0">
                <a:latin typeface="Arial" pitchFamily="34" charset="0"/>
                <a:ea typeface="ＭＳ Ｐゴシック" pitchFamily="-65" charset="-128"/>
              </a:rPr>
              <a:t>In addition</a:t>
            </a:r>
            <a:r>
              <a:rPr lang="en-US" baseline="0" dirty="0" smtClean="0">
                <a:latin typeface="Arial" pitchFamily="34" charset="0"/>
                <a:ea typeface="ＭＳ Ｐゴシック" pitchFamily="-65" charset="-128"/>
              </a:rPr>
              <a:t> to current extent, t</a:t>
            </a:r>
            <a:r>
              <a:rPr lang="en-US" dirty="0" smtClean="0">
                <a:latin typeface="Arial" pitchFamily="34" charset="0"/>
                <a:ea typeface="ＭＳ Ｐゴシック" pitchFamily="-65" charset="-128"/>
              </a:rPr>
              <a:t>he inter-agency LANDFIRE effort also developed models of ‘biophysical settings’ for each of over 500 ecological system types – a model of predicted distribution of each type given assumptions about natural disturbance regimes. </a:t>
            </a:r>
          </a:p>
          <a:p>
            <a:pPr>
              <a:buFontTx/>
              <a:buAutoNum type="arabicParenR"/>
            </a:pPr>
            <a:r>
              <a:rPr lang="en-US" dirty="0" smtClean="0">
                <a:latin typeface="Arial" pitchFamily="34" charset="0"/>
                <a:ea typeface="ＭＳ Ｐゴシック" pitchFamily="-65" charset="-128"/>
              </a:rPr>
              <a:t>We can also approximate historic extent by type by segmenting the nation into </a:t>
            </a:r>
            <a:r>
              <a:rPr lang="en-US" dirty="0" err="1" smtClean="0">
                <a:latin typeface="Arial" pitchFamily="34" charset="0"/>
                <a:ea typeface="ＭＳ Ｐゴシック" pitchFamily="-65" charset="-128"/>
              </a:rPr>
              <a:t>ecoregional</a:t>
            </a:r>
            <a:r>
              <a:rPr lang="en-US" dirty="0" smtClean="0">
                <a:latin typeface="Arial" pitchFamily="34" charset="0"/>
                <a:ea typeface="ＭＳ Ｐゴシック" pitchFamily="-65" charset="-128"/>
              </a:rPr>
              <a:t> landscapes and estimating proportional contribution of natural types to the total area of lands that have been converted.</a:t>
            </a:r>
          </a:p>
          <a:p>
            <a:pPr>
              <a:buFontTx/>
              <a:buAutoNum type="arabicParenR"/>
            </a:pPr>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So</a:t>
            </a:r>
            <a:r>
              <a:rPr lang="en-US" baseline="0" dirty="0" smtClean="0">
                <a:latin typeface="Arial" pitchFamily="34" charset="0"/>
                <a:ea typeface="ＭＳ Ｐゴシック" pitchFamily="-65" charset="-128"/>
              </a:rPr>
              <a:t> we are now well-</a:t>
            </a:r>
            <a:r>
              <a:rPr lang="en-US" baseline="0" dirty="0" err="1" smtClean="0">
                <a:latin typeface="Arial" pitchFamily="34" charset="0"/>
                <a:ea typeface="ＭＳ Ｐゴシック" pitchFamily="-65" charset="-128"/>
              </a:rPr>
              <a:t>postioned</a:t>
            </a:r>
            <a:r>
              <a:rPr lang="en-US" baseline="0" dirty="0" smtClean="0">
                <a:latin typeface="Arial" pitchFamily="34" charset="0"/>
                <a:ea typeface="ＭＳ Ｐゴシック" pitchFamily="-65" charset="-128"/>
              </a:rPr>
              <a:t> to apply </a:t>
            </a:r>
            <a:r>
              <a:rPr lang="en-US" baseline="0" dirty="0" err="1" smtClean="0">
                <a:latin typeface="Arial" pitchFamily="34" charset="0"/>
                <a:ea typeface="ＭＳ Ｐゴシック" pitchFamily="-65" charset="-128"/>
              </a:rPr>
              <a:t>Granks</a:t>
            </a:r>
            <a:r>
              <a:rPr lang="en-US" baseline="0" dirty="0" smtClean="0">
                <a:latin typeface="Arial" pitchFamily="34" charset="0"/>
                <a:ea typeface="ＭＳ Ｐゴシック" pitchFamily="-65" charset="-128"/>
              </a:rPr>
              <a:t> to ecological systems and many vegetation types.</a:t>
            </a:r>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p:txBody>
      </p:sp>
      <p:sp>
        <p:nvSpPr>
          <p:cNvPr id="34820" name="Slide Number Placeholder 3"/>
          <p:cNvSpPr>
            <a:spLocks noGrp="1"/>
          </p:cNvSpPr>
          <p:nvPr>
            <p:ph type="sldNum" sz="quarter" idx="5"/>
          </p:nvPr>
        </p:nvSpPr>
        <p:spPr>
          <a:noFill/>
        </p:spPr>
        <p:txBody>
          <a:bodyPr/>
          <a:lstStyle/>
          <a:p>
            <a:fld id="{F6221764-A413-443A-B452-B088C4113D5D}" type="slidenum">
              <a:rPr lang="en-US" smtClean="0">
                <a:latin typeface="Arial" pitchFamily="34" charset="0"/>
              </a:rPr>
              <a:pPr/>
              <a:t>55</a:t>
            </a:fld>
            <a:endParaRPr 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1022E5-17C6-4081-A418-802EE004A29F}" type="slidenum">
              <a:rPr lang="en-US"/>
              <a:pPr>
                <a:defRPr/>
              </a:pPr>
              <a:t>58</a:t>
            </a:fld>
            <a:endParaRPr lang="en-US"/>
          </a:p>
        </p:txBody>
      </p:sp>
      <p:sp>
        <p:nvSpPr>
          <p:cNvPr id="136195" name="Rectangle 2"/>
          <p:cNvSpPr>
            <a:spLocks noChangeArrowheads="1" noTextEdit="1"/>
          </p:cNvSpPr>
          <p:nvPr>
            <p:ph type="sldImg"/>
          </p:nvPr>
        </p:nvSpPr>
        <p:spPr>
          <a:xfrm>
            <a:off x="2970213" y="547688"/>
            <a:ext cx="3659187" cy="2744787"/>
          </a:xfrm>
          <a:ln/>
        </p:spPr>
      </p:sp>
      <p:sp>
        <p:nvSpPr>
          <p:cNvPr id="136196" name="Rectangle 3"/>
          <p:cNvSpPr>
            <a:spLocks noGrp="1" noChangeArrowheads="1"/>
          </p:cNvSpPr>
          <p:nvPr>
            <p:ph type="body" idx="1"/>
          </p:nvPr>
        </p:nvSpPr>
        <p:spPr>
          <a:xfrm>
            <a:off x="1279525" y="3476625"/>
            <a:ext cx="7042150" cy="3290888"/>
          </a:xfrm>
          <a:noFill/>
          <a:ln/>
        </p:spPr>
        <p:txBody>
          <a:bodyPr lIns="96650" tIns="48324" rIns="96650" bIns="48324"/>
          <a:lstStyle/>
          <a:p>
            <a:pPr eaLnBrk="1" hangingPunct="1"/>
            <a:r>
              <a:rPr lang="en-US" smtClean="0"/>
              <a:t>Our most information-intensive work relates to gauging ecological integrity.  </a:t>
            </a:r>
          </a:p>
          <a:p>
            <a:pPr eaLnBrk="1" hangingPunct="1"/>
            <a:endParaRPr lang="en-US" smtClean="0"/>
          </a:p>
          <a:p>
            <a:pPr eaLnBrk="1" hangingPunct="1"/>
            <a:r>
              <a:rPr lang="en-US" smtClean="0"/>
              <a:t>This is clearly where we meet the limits of our knowledge, but where we can develop this information, it has the greatest payoff in terms of guiding resource management and conservation on the ground.</a:t>
            </a:r>
          </a:p>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Grp="1" noChangeArrowheads="1"/>
          </p:cNvSpPr>
          <p:nvPr>
            <p:ph type="sldNum" sz="quarter" idx="5"/>
          </p:nvPr>
        </p:nvSpPr>
        <p:spPr>
          <a:noFill/>
        </p:spPr>
        <p:txBody>
          <a:bodyPr/>
          <a:lstStyle/>
          <a:p>
            <a:fld id="{130C536C-F7A6-4F84-B5A7-733F4E3968D6}" type="slidenum">
              <a:rPr lang="en-US" smtClean="0"/>
              <a:pPr/>
              <a:t>59</a:t>
            </a:fld>
            <a:endParaRPr lang="en-US" dirty="0" smtClean="0"/>
          </a:p>
        </p:txBody>
      </p:sp>
      <p:sp>
        <p:nvSpPr>
          <p:cNvPr id="48131" name="Rectangle 2"/>
          <p:cNvSpPr>
            <a:spLocks noChangeArrowheads="1"/>
          </p:cNvSpPr>
          <p:nvPr/>
        </p:nvSpPr>
        <p:spPr bwMode="auto">
          <a:xfrm>
            <a:off x="5438458" y="0"/>
            <a:ext cx="4162742" cy="365760"/>
          </a:xfrm>
          <a:prstGeom prst="rect">
            <a:avLst/>
          </a:prstGeom>
          <a:noFill/>
          <a:ln w="12700">
            <a:noFill/>
            <a:miter lim="800000"/>
            <a:headEnd/>
            <a:tailEnd/>
          </a:ln>
        </p:spPr>
        <p:txBody>
          <a:bodyPr wrap="none" lIns="98497" tIns="49249" rIns="98497" bIns="49249" anchor="ctr"/>
          <a:lstStyle/>
          <a:p>
            <a:endParaRPr lang="en-US" dirty="0"/>
          </a:p>
        </p:txBody>
      </p:sp>
      <p:sp>
        <p:nvSpPr>
          <p:cNvPr id="48132" name="Rectangle 3"/>
          <p:cNvSpPr>
            <a:spLocks noChangeArrowheads="1"/>
          </p:cNvSpPr>
          <p:nvPr/>
        </p:nvSpPr>
        <p:spPr bwMode="auto">
          <a:xfrm>
            <a:off x="5438458" y="6949440"/>
            <a:ext cx="4162742" cy="365760"/>
          </a:xfrm>
          <a:prstGeom prst="rect">
            <a:avLst/>
          </a:prstGeom>
          <a:noFill/>
          <a:ln w="12700">
            <a:noFill/>
            <a:miter lim="800000"/>
            <a:headEnd/>
            <a:tailEnd/>
          </a:ln>
        </p:spPr>
        <p:txBody>
          <a:bodyPr lIns="97472" tIns="47881" rIns="97472" bIns="47881" anchor="b"/>
          <a:lstStyle/>
          <a:p>
            <a:pPr algn="r" eaLnBrk="0" hangingPunct="0"/>
            <a:r>
              <a:rPr lang="en-US" sz="1300" dirty="0">
                <a:latin typeface="Tahoma" pitchFamily="34" charset="0"/>
              </a:rPr>
              <a:t>12</a:t>
            </a:r>
          </a:p>
        </p:txBody>
      </p:sp>
      <p:sp>
        <p:nvSpPr>
          <p:cNvPr id="48133" name="Rectangle 4"/>
          <p:cNvSpPr>
            <a:spLocks noChangeArrowheads="1"/>
          </p:cNvSpPr>
          <p:nvPr/>
        </p:nvSpPr>
        <p:spPr bwMode="auto">
          <a:xfrm>
            <a:off x="0" y="6949440"/>
            <a:ext cx="4160520" cy="365760"/>
          </a:xfrm>
          <a:prstGeom prst="rect">
            <a:avLst/>
          </a:prstGeom>
          <a:noFill/>
          <a:ln w="12700">
            <a:noFill/>
            <a:miter lim="800000"/>
            <a:headEnd/>
            <a:tailEnd/>
          </a:ln>
        </p:spPr>
        <p:txBody>
          <a:bodyPr wrap="none" lIns="98497" tIns="49249" rIns="98497" bIns="49249" anchor="ctr"/>
          <a:lstStyle/>
          <a:p>
            <a:endParaRPr lang="en-US" dirty="0"/>
          </a:p>
        </p:txBody>
      </p:sp>
      <p:sp>
        <p:nvSpPr>
          <p:cNvPr id="48134" name="Rectangle 5"/>
          <p:cNvSpPr>
            <a:spLocks noChangeArrowheads="1"/>
          </p:cNvSpPr>
          <p:nvPr/>
        </p:nvSpPr>
        <p:spPr bwMode="auto">
          <a:xfrm>
            <a:off x="0" y="0"/>
            <a:ext cx="4160520" cy="365760"/>
          </a:xfrm>
          <a:prstGeom prst="rect">
            <a:avLst/>
          </a:prstGeom>
          <a:noFill/>
          <a:ln w="12700">
            <a:noFill/>
            <a:miter lim="800000"/>
            <a:headEnd/>
            <a:tailEnd/>
          </a:ln>
        </p:spPr>
        <p:txBody>
          <a:bodyPr wrap="none" lIns="98497" tIns="49249" rIns="98497" bIns="49249" anchor="ctr"/>
          <a:lstStyle/>
          <a:p>
            <a:endParaRPr lang="en-US" dirty="0"/>
          </a:p>
        </p:txBody>
      </p:sp>
      <p:sp>
        <p:nvSpPr>
          <p:cNvPr id="48135" name="Rectangle 6"/>
          <p:cNvSpPr>
            <a:spLocks noGrp="1" noRot="1" noChangeAspect="1" noChangeArrowheads="1" noTextEdit="1"/>
          </p:cNvSpPr>
          <p:nvPr>
            <p:ph type="sldImg"/>
          </p:nvPr>
        </p:nvSpPr>
        <p:spPr>
          <a:xfrm>
            <a:off x="3007043" y="553721"/>
            <a:ext cx="3587115" cy="2733040"/>
          </a:xfrm>
          <a:ln cap="flat"/>
        </p:spPr>
      </p:sp>
      <p:sp>
        <p:nvSpPr>
          <p:cNvPr id="48136" name="Rectangle 7"/>
          <p:cNvSpPr>
            <a:spLocks noGrp="1" noChangeArrowheads="1"/>
          </p:cNvSpPr>
          <p:nvPr>
            <p:ph type="body" idx="1"/>
          </p:nvPr>
        </p:nvSpPr>
        <p:spPr>
          <a:xfrm>
            <a:off x="320040" y="3291840"/>
            <a:ext cx="8961120" cy="3840480"/>
          </a:xfrm>
          <a:noFill/>
          <a:ln w="9525"/>
        </p:spPr>
        <p:txBody>
          <a:bodyPr/>
          <a:lstStyle/>
          <a:p>
            <a:pPr eaLnBrk="1" hangingPunct="1"/>
            <a:endParaRPr lang="en-US" sz="19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A8D242-5448-42EF-92ED-1593B5767B31}" type="slidenum">
              <a:rPr lang="en-US"/>
              <a:pPr>
                <a:defRPr/>
              </a:pPr>
              <a:t>7</a:t>
            </a:fld>
            <a:endParaRPr lang="en-US"/>
          </a:p>
        </p:txBody>
      </p:sp>
      <p:sp>
        <p:nvSpPr>
          <p:cNvPr id="90115" name="Rectangle 2"/>
          <p:cNvSpPr>
            <a:spLocks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z="1600" smtClean="0"/>
              <a:t>Beyond the network, terrestrial classification approaches have developed to meet a variety of land management needs.  </a:t>
            </a:r>
          </a:p>
          <a:p>
            <a:pPr eaLnBrk="1" hangingPunct="1"/>
            <a:endParaRPr lang="en-US" sz="1600" smtClean="0"/>
          </a:p>
          <a:p>
            <a:pPr eaLnBrk="1" hangingPunct="1"/>
            <a:r>
              <a:rPr lang="en-US" sz="1600" smtClean="0"/>
              <a:t>The diversity of approaches led us to spearhead development of the US-NVC, that later became the FGDC standard, and we continue to engage in refinement of the US-NVC, along with international veg classification.</a:t>
            </a:r>
          </a:p>
          <a:p>
            <a:pPr eaLnBrk="1" hangingPunct="1"/>
            <a:r>
              <a:rPr lang="en-US" sz="1600" smtClean="0"/>
              <a:t> </a:t>
            </a:r>
          </a:p>
          <a:p>
            <a:pPr eaLnBrk="1" hangingPunct="1"/>
            <a:r>
              <a:rPr lang="en-US" sz="1600" smtClean="0"/>
              <a:t>Ecological systems classification was born from our experience in applying the NVC on the ground, and the need to integrate multiple factors into the definition of units that are practically scaled for many common conservation applications.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B2125A-F479-490B-A425-7FB4BF7F438E}" type="slidenum">
              <a:rPr lang="en-US"/>
              <a:pPr>
                <a:defRPr/>
              </a:pPr>
              <a:t>60</a:t>
            </a:fld>
            <a:endParaRPr lang="en-US"/>
          </a:p>
        </p:txBody>
      </p:sp>
      <p:sp>
        <p:nvSpPr>
          <p:cNvPr id="137219" name="Rectangle 2"/>
          <p:cNvSpPr>
            <a:spLocks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smtClean="0"/>
              <a:t>Our methodology in this area has been in flux for Ecology, mainly because we can go deeper with valuable information on the ground, applicable to many aspects of ecological conservation, restoration, management, and mitigation. </a:t>
            </a:r>
          </a:p>
          <a:p>
            <a:pPr eaLnBrk="1" hangingPunct="1"/>
            <a:endParaRPr lang="en-US" smtClean="0"/>
          </a:p>
          <a:p>
            <a:pPr eaLnBrk="1" hangingPunct="1"/>
            <a:r>
              <a:rPr lang="en-US" smtClean="0"/>
              <a:t>Our basic framework includes </a:t>
            </a:r>
          </a:p>
          <a:p>
            <a:pPr eaLnBrk="1" hangingPunct="1"/>
            <a:r>
              <a:rPr lang="en-US" smtClean="0"/>
              <a:t>1) identifying a minimum set of key ecological attributes that drive the function of the given classification unit.  </a:t>
            </a:r>
          </a:p>
          <a:p>
            <a:pPr eaLnBrk="1" hangingPunct="1"/>
            <a:r>
              <a:rPr lang="en-US" smtClean="0"/>
              <a:t>2) We then clarify indicators we would use to measure the status pf each unit.</a:t>
            </a:r>
          </a:p>
          <a:p>
            <a:pPr eaLnBrk="1" hangingPunct="1"/>
            <a:r>
              <a:rPr lang="en-US" smtClean="0"/>
              <a:t>3) we then need rules to ‘roll up’ scores from measuring each indicator, first to provide composite scores for each rank factor, and if needed, to create a composite EO rank.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458114-02B7-4F05-A18A-74D645BCF336}" type="slidenum">
              <a:rPr lang="en-US"/>
              <a:pPr>
                <a:defRPr/>
              </a:pPr>
              <a:t>61</a:t>
            </a:fld>
            <a:endParaRPr lang="en-US"/>
          </a:p>
        </p:txBody>
      </p:sp>
      <p:sp>
        <p:nvSpPr>
          <p:cNvPr id="138243" name="Rectangle 2"/>
          <p:cNvSpPr>
            <a:spLocks noChangeArrowheads="1" noTextEdit="1"/>
          </p:cNvSpPr>
          <p:nvPr>
            <p:ph type="sldImg"/>
          </p:nvPr>
        </p:nvSpPr>
        <p:spPr>
          <a:xfrm>
            <a:off x="2973388" y="549275"/>
            <a:ext cx="3657600" cy="2743200"/>
          </a:xfrm>
          <a:ln/>
        </p:spPr>
      </p:sp>
      <p:sp>
        <p:nvSpPr>
          <p:cNvPr id="138244" name="Rectangle 3"/>
          <p:cNvSpPr>
            <a:spLocks noGrp="1" noChangeArrowheads="1"/>
          </p:cNvSpPr>
          <p:nvPr>
            <p:ph type="body" idx="1"/>
          </p:nvPr>
        </p:nvSpPr>
        <p:spPr>
          <a:xfrm>
            <a:off x="1277938" y="3475038"/>
            <a:ext cx="7045325" cy="3290887"/>
          </a:xfrm>
          <a:noFill/>
          <a:ln/>
        </p:spPr>
        <p:txBody>
          <a:bodyPr/>
          <a:lstStyle/>
          <a:p>
            <a:pPr eaLnBrk="1" hangingPunct="1"/>
            <a:r>
              <a:rPr lang="en-US" smtClean="0"/>
              <a:t>Nature is variable. We need to understand that variability – as it has occurred historically (sometimes called ‘historical reference conditions’) – and as it is effected by our land uses.  There are thresholds crossed where land uses have impacted biodiversity, degrading conditions, first to moderate degrees, than to severe and irreversible degrees. </a:t>
            </a:r>
          </a:p>
          <a:p>
            <a:pPr eaLnBrk="1" hangingPunct="1"/>
            <a:endParaRPr lang="en-US" smtClean="0"/>
          </a:p>
          <a:p>
            <a:pPr eaLnBrk="1" hangingPunct="1"/>
            <a:r>
              <a:rPr lang="en-US" smtClean="0"/>
              <a:t>We want to look at scores from each indicators and place them somewhere within these conceptual bounds.  Is this key ecological attribute within my expected range of variation?  Have I crossed a critical threshold?</a:t>
            </a:r>
          </a:p>
          <a:p>
            <a:pPr eaLnBrk="1" hangingPunct="1"/>
            <a:endParaRPr lang="en-US" smtClean="0"/>
          </a:p>
          <a:p>
            <a:pPr eaLnBrk="1" hangingPunct="1"/>
            <a:r>
              <a:rPr lang="en-US" smtClean="0"/>
              <a:t>We typically DO NOT KNOW where those thresholds really are.  But we can formulate hypotheses, gather the right types of data and – from the outset – take and adaptive approach to planning and management. </a:t>
            </a:r>
          </a:p>
          <a:p>
            <a:pPr eaLnBrk="1" hangingPunct="1"/>
            <a:endParaRPr lang="en-US" smtClean="0"/>
          </a:p>
          <a:p>
            <a:pPr eaLnBrk="1" hangingPunct="1"/>
            <a:r>
              <a:rPr lang="en-US" smtClean="0"/>
              <a:t>But again, understanding this variability, and as possible, these critical thresholds, forms the basis for assessing current conditions and clarifying desired conditions.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A90D1F6-EFE5-455A-901C-50EEBD739066}" type="slidenum">
              <a:rPr lang="en-US"/>
              <a:pPr>
                <a:defRPr/>
              </a:pPr>
              <a:t>62</a:t>
            </a:fld>
            <a:endParaRPr lang="en-US"/>
          </a:p>
        </p:txBody>
      </p:sp>
      <p:sp>
        <p:nvSpPr>
          <p:cNvPr id="139267" name="Rectangle 2"/>
          <p:cNvSpPr>
            <a:spLocks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es-ES" smtClean="0"/>
              <a:t>We also don’t typically have the ability to do rigorous measurement of all indicators all of the time.</a:t>
            </a:r>
          </a:p>
          <a:p>
            <a:pPr eaLnBrk="1" hangingPunct="1"/>
            <a:endParaRPr lang="es-ES" smtClean="0"/>
          </a:p>
          <a:p>
            <a:pPr eaLnBrk="1" hangingPunct="1"/>
            <a:r>
              <a:rPr lang="es-ES" smtClean="0"/>
              <a:t>So, our framework is designed to organize indicators in 3 levels, along a gradient of investment needed for their measurement.</a:t>
            </a:r>
          </a:p>
          <a:p>
            <a:pPr eaLnBrk="1" hangingPunct="1"/>
            <a:endParaRPr lang="es-E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260557-1171-4EEB-9F35-7906B025BF08}" type="slidenum">
              <a:rPr lang="en-US"/>
              <a:pPr>
                <a:defRPr/>
              </a:pPr>
              <a:t>63</a:t>
            </a:fld>
            <a:endParaRPr lang="en-US"/>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Stand alone tools that function as extensions to common GIS software, like ArcGIS 9.x</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004201-DD8C-48D2-914B-A98BA9F69A99}" type="slidenum">
              <a:rPr lang="en-US"/>
              <a:pPr>
                <a:defRPr/>
              </a:pPr>
              <a:t>66</a:t>
            </a:fld>
            <a:endParaRPr lang="en-US"/>
          </a:p>
        </p:txBody>
      </p:sp>
      <p:sp>
        <p:nvSpPr>
          <p:cNvPr id="141315" name="Rectangle 2"/>
          <p:cNvSpPr>
            <a:spLocks noChangeArrowheads="1" noTextEdit="1"/>
          </p:cNvSpPr>
          <p:nvPr>
            <p:ph type="sldImg"/>
          </p:nvPr>
        </p:nvSpPr>
        <p:spPr>
          <a:ln/>
        </p:spPr>
      </p:sp>
      <p:sp>
        <p:nvSpPr>
          <p:cNvPr id="141316" name="Rectangle 3"/>
          <p:cNvSpPr>
            <a:spLocks noGrp="1" noChangeArrowheads="1"/>
          </p:cNvSpPr>
          <p:nvPr>
            <p:ph type="body" idx="1"/>
          </p:nvPr>
        </p:nvSpPr>
        <p:spPr>
          <a:xfrm>
            <a:off x="960438" y="3475038"/>
            <a:ext cx="7680325" cy="3290887"/>
          </a:xfrm>
          <a:noFill/>
          <a:ln/>
        </p:spPr>
        <p:txBody>
          <a:bodyPr/>
          <a:lstStyle/>
          <a:p>
            <a:r>
              <a:rPr lang="en-US" smtClean="0"/>
              <a:t>We’re in the process of developing a USA Rapid Assesment Method, under contract with Dr. Fennessy and Dr. Collins.</a:t>
            </a:r>
          </a:p>
          <a:p>
            <a:endParaRPr lang="en-US" smtClean="0"/>
          </a:p>
          <a:p>
            <a:r>
              <a:rPr lang="en-US" smtClean="0"/>
              <a:t>They will build on their experience with ORAM and CRAM, plus the work of other states, to produce a USA RAM Field Sheet by September, 2008.</a:t>
            </a:r>
          </a:p>
          <a:p>
            <a:endParaRPr lang="en-US" smtClean="0"/>
          </a:p>
          <a:p>
            <a:r>
              <a:rPr lang="en-US" smtClean="0"/>
              <a:t>Over the next year, we’ll then provide this field sheet to our state and tribal partners to test and review the draft method.</a:t>
            </a:r>
          </a:p>
          <a:p>
            <a:endParaRPr lang="en-US" smtClean="0"/>
          </a:p>
          <a:p>
            <a:r>
              <a:rPr lang="en-US" smtClean="0"/>
              <a:t>Based on this feedback, we’ll draft the final field manual by September 30, 2009.</a:t>
            </a:r>
          </a:p>
          <a:p>
            <a:endParaRPr lang="en-US" smtClean="0"/>
          </a:p>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C70097A-DDC5-42D2-8910-BBF653E5FECA}" type="slidenum">
              <a:rPr lang="en-US"/>
              <a:pPr>
                <a:defRPr/>
              </a:pPr>
              <a:t>68</a:t>
            </a:fld>
            <a:endParaRPr lang="en-US"/>
          </a:p>
        </p:txBody>
      </p:sp>
      <p:sp>
        <p:nvSpPr>
          <p:cNvPr id="142339" name="Rectangle 2"/>
          <p:cNvSpPr>
            <a:spLocks noChangeArrowheads="1" noTextEdit="1"/>
          </p:cNvSpPr>
          <p:nvPr>
            <p:ph type="sldImg"/>
          </p:nvPr>
        </p:nvSpPr>
        <p:spPr>
          <a:ln/>
        </p:spPr>
      </p:sp>
      <p:sp>
        <p:nvSpPr>
          <p:cNvPr id="142340" name="Rectangle 3"/>
          <p:cNvSpPr>
            <a:spLocks noGrp="1" noChangeArrowheads="1"/>
          </p:cNvSpPr>
          <p:nvPr>
            <p:ph type="body" idx="1"/>
          </p:nvPr>
        </p:nvSpPr>
        <p:spPr>
          <a:xfrm>
            <a:off x="960438" y="3475038"/>
            <a:ext cx="7680325" cy="3290887"/>
          </a:xfrm>
          <a:noFill/>
          <a:ln/>
        </p:spPr>
        <p:txBody>
          <a:bodyPr/>
          <a:lstStyle/>
          <a:p>
            <a:pPr>
              <a:buFontTx/>
              <a:buChar char="•"/>
            </a:pPr>
            <a:r>
              <a:rPr lang="en-US" smtClean="0"/>
              <a:t>We plan to use indicators across the Three Levels.</a:t>
            </a:r>
          </a:p>
          <a:p>
            <a:pPr>
              <a:buFontTx/>
              <a:buChar char="•"/>
            </a:pPr>
            <a:endParaRPr lang="en-US" smtClean="0"/>
          </a:p>
          <a:p>
            <a:pPr>
              <a:buFontTx/>
              <a:buChar char="•"/>
            </a:pPr>
            <a:r>
              <a:rPr lang="en-US" smtClean="0"/>
              <a:t>Right now, we’re not sure how that will come together.</a:t>
            </a:r>
          </a:p>
          <a:p>
            <a:pPr>
              <a:buFontTx/>
              <a:buChar char="•"/>
            </a:pPr>
            <a:endParaRPr lang="en-US" smtClean="0"/>
          </a:p>
          <a:p>
            <a:pPr>
              <a:buFontTx/>
              <a:buChar char="•"/>
            </a:pPr>
            <a:r>
              <a:rPr lang="en-US" smtClean="0"/>
              <a:t>One possibility, illustrated here, is that each Level will have a different role.</a:t>
            </a:r>
          </a:p>
          <a:p>
            <a:pPr>
              <a:buFontTx/>
              <a:buChar char="•"/>
            </a:pP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16C721-E795-4753-B7C9-0CD54615AAF4}" type="slidenum">
              <a:rPr lang="en-US"/>
              <a:pPr>
                <a:defRPr/>
              </a:pPr>
              <a:t>71</a:t>
            </a:fld>
            <a:endParaRPr lang="en-US"/>
          </a:p>
        </p:txBody>
      </p:sp>
      <p:sp>
        <p:nvSpPr>
          <p:cNvPr id="143363" name="Rectangle 2"/>
          <p:cNvSpPr>
            <a:spLocks noChangeArrowheads="1" noTextEdit="1"/>
          </p:cNvSpPr>
          <p:nvPr>
            <p:ph type="sldImg"/>
          </p:nvPr>
        </p:nvSpPr>
        <p:spPr>
          <a:ln/>
        </p:spPr>
      </p:sp>
      <p:sp>
        <p:nvSpPr>
          <p:cNvPr id="143364" name="Rectangle 3"/>
          <p:cNvSpPr>
            <a:spLocks noGrp="1" noChangeArrowheads="1"/>
          </p:cNvSpPr>
          <p:nvPr>
            <p:ph type="body" idx="1"/>
          </p:nvPr>
        </p:nvSpPr>
        <p:spPr>
          <a:xfrm>
            <a:off x="960438" y="3475038"/>
            <a:ext cx="7680325" cy="3290887"/>
          </a:xfrm>
          <a:noFill/>
          <a:ln/>
        </p:spPr>
        <p:txBody>
          <a:bodyPr/>
          <a:lstStyle/>
          <a:p>
            <a:r>
              <a:rPr lang="en-US" smtClean="0"/>
              <a:t>Based on the initial feedback from the Portland Work Shop, we anticipate our Level 3 indicators will include (but not necessarily limited to):</a:t>
            </a:r>
          </a:p>
          <a:p>
            <a:r>
              <a:rPr lang="en-US" smtClean="0"/>
              <a:t>Plants, Wildlife Habitat, Hydrology, Soils, and Pollutants.</a:t>
            </a:r>
          </a:p>
          <a:p>
            <a:endParaRPr lang="en-US" smtClean="0"/>
          </a:p>
          <a:p>
            <a:r>
              <a:rPr lang="en-US" smtClean="0"/>
              <a:t>As mentioned earlier, we’ll be working with states and tribes over the next two years to finalize indicators, metrics, and field methods.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26477F-75B7-45D9-A6FD-2DDE0B2B68D0}" type="slidenum">
              <a:rPr lang="en-US"/>
              <a:pPr>
                <a:defRPr/>
              </a:pPr>
              <a:t>72</a:t>
            </a:fld>
            <a:endParaRPr lang="en-US"/>
          </a:p>
        </p:txBody>
      </p:sp>
      <p:sp>
        <p:nvSpPr>
          <p:cNvPr id="144387" name="Rectangle 2"/>
          <p:cNvSpPr>
            <a:spLocks noChangeArrowheads="1" noTextEdit="1"/>
          </p:cNvSpPr>
          <p:nvPr>
            <p:ph type="sldImg"/>
          </p:nvPr>
        </p:nvSpPr>
        <p:spPr>
          <a:xfrm>
            <a:off x="2976563" y="549275"/>
            <a:ext cx="3656012" cy="2741613"/>
          </a:xfrm>
          <a:ln/>
        </p:spPr>
      </p:sp>
      <p:sp>
        <p:nvSpPr>
          <p:cNvPr id="144388" name="Rectangle 3"/>
          <p:cNvSpPr>
            <a:spLocks noGrp="1" noChangeArrowheads="1"/>
          </p:cNvSpPr>
          <p:nvPr>
            <p:ph type="body" idx="1"/>
          </p:nvPr>
        </p:nvSpPr>
        <p:spPr>
          <a:xfrm>
            <a:off x="1282700" y="3475038"/>
            <a:ext cx="7035800" cy="3290887"/>
          </a:xfrm>
          <a:noFill/>
          <a:ln/>
        </p:spPr>
        <p:txBody>
          <a:bodyPr/>
          <a:lstStyle/>
          <a:p>
            <a:r>
              <a:rPr lang="en-US" smtClean="0"/>
              <a:t>EO is the georeference of a significant conservation object.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E31DB5-9099-4F6F-9066-4A610CC2B850}" type="slidenum">
              <a:rPr lang="en-US"/>
              <a:pPr>
                <a:defRPr/>
              </a:pPr>
              <a:t>73</a:t>
            </a:fld>
            <a:endParaRPr lang="en-US"/>
          </a:p>
        </p:txBody>
      </p:sp>
      <p:sp>
        <p:nvSpPr>
          <p:cNvPr id="145411" name="Rectangle 2"/>
          <p:cNvSpPr>
            <a:spLocks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s-ES" sz="1000" smtClean="0"/>
              <a:t>We also have the basis for characterizing what forms of land use and management are likely to be compatibel with ecological processes driving conditions in any given area. </a:t>
            </a:r>
          </a:p>
          <a:p>
            <a:pPr eaLnBrk="1" hangingPunct="1"/>
            <a:endParaRPr lang="es-ES" sz="1000" smtClean="0"/>
          </a:p>
          <a:p>
            <a:pPr eaLnBrk="1" hangingPunct="1"/>
            <a:r>
              <a:rPr lang="es-ES" sz="1000" smtClean="0"/>
              <a:t>This is especially critical when we get spatially explicit with land use plans. </a:t>
            </a:r>
          </a:p>
          <a:p>
            <a:pPr eaLnBrk="1" hangingPunct="1"/>
            <a:endParaRPr lang="es-ES" sz="1000" smtClean="0"/>
          </a:p>
          <a:p>
            <a:pPr eaLnBrk="1" hangingPunct="1"/>
            <a:r>
              <a:rPr lang="es-ES" sz="1000" smtClean="0"/>
              <a:t>What types of soil conservation practices could be said to be compatible, or in fact restorative, to which types of natural ecosystems and species habitats?</a:t>
            </a:r>
          </a:p>
          <a:p>
            <a:pPr eaLnBrk="1" hangingPunct="1"/>
            <a:endParaRPr lang="es-ES" sz="1000" smtClean="0"/>
          </a:p>
          <a:p>
            <a:pPr eaLnBrk="1" hangingPunct="1"/>
            <a:r>
              <a:rPr lang="es-ES" sz="1000" smtClean="0"/>
              <a:t>What types of restorative practices should support recovery of this type of wetland in this location?  </a:t>
            </a:r>
          </a:p>
          <a:p>
            <a:pPr eaLnBrk="1" hangingPunct="1"/>
            <a:r>
              <a:rPr lang="es-ES" sz="1000" smtClean="0"/>
              <a:t>And how will I know when I’ve succeeded?  </a:t>
            </a:r>
          </a:p>
          <a:p>
            <a:pPr eaLnBrk="1" hangingPunct="1"/>
            <a:endParaRPr lang="es-ES" sz="1000" smtClean="0"/>
          </a:p>
          <a:p>
            <a:pPr eaLnBrk="1" hangingPunct="1"/>
            <a:r>
              <a:rPr lang="es-ES" sz="1000" smtClean="0"/>
              <a:t>And in any case, what other examples of this wetland type would serve to mitigate for unavoidable loss (i.e., should the regulatory agency require taht mitigating wetlands all have A-B quality?  And how will they prove that?</a:t>
            </a:r>
          </a:p>
          <a:p>
            <a:pPr eaLnBrk="1" hangingPunct="1"/>
            <a:endParaRPr lang="es-ES" sz="1000" smtClean="0"/>
          </a:p>
          <a:p>
            <a:pPr eaLnBrk="1" hangingPunct="1"/>
            <a:r>
              <a:rPr lang="es-ES" sz="1000" smtClean="0"/>
              <a:t>How could we best address energy development,  where some impacts are short term and narrow in scope, while others are much more far-reaching and long term in their impact?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C8D90D-01C4-4FE8-B39B-3E0AAD4C8DEE}" type="slidenum">
              <a:rPr lang="en-US"/>
              <a:pPr>
                <a:defRPr/>
              </a:pPr>
              <a:t>74</a:t>
            </a:fld>
            <a:endParaRPr lang="en-US"/>
          </a:p>
        </p:txBody>
      </p:sp>
      <p:sp>
        <p:nvSpPr>
          <p:cNvPr id="146435" name="Rectangle 2"/>
          <p:cNvSpPr>
            <a:spLocks noChangeArrowheads="1" noTextEdit="1"/>
          </p:cNvSpPr>
          <p:nvPr>
            <p:ph type="sldImg"/>
          </p:nvPr>
        </p:nvSpPr>
        <p:spPr>
          <a:xfrm>
            <a:off x="2973388" y="549275"/>
            <a:ext cx="3657600" cy="2743200"/>
          </a:xfrm>
          <a:ln/>
        </p:spPr>
      </p:sp>
      <p:sp>
        <p:nvSpPr>
          <p:cNvPr id="146436" name="Rectangle 3"/>
          <p:cNvSpPr>
            <a:spLocks noGrp="1" noChangeArrowheads="1"/>
          </p:cNvSpPr>
          <p:nvPr>
            <p:ph type="body" idx="1"/>
          </p:nvPr>
        </p:nvSpPr>
        <p:spPr>
          <a:xfrm>
            <a:off x="960438" y="3475038"/>
            <a:ext cx="7680325" cy="3290887"/>
          </a:xfrm>
          <a:noFill/>
          <a:ln/>
        </p:spPr>
        <p:txBody>
          <a:bodyPr/>
          <a:lstStyle/>
          <a:p>
            <a:pPr eaLnBrk="1" hangingPunct="1"/>
            <a:r>
              <a:rPr lang="en-US" smtClean="0"/>
              <a:t>In the end, this structure allows us to organize information in a table such as this where, in this instance we’ll apply criteria to patches of fire-dependent oak woodland habitats, we have stated our assumptions about key ecological attributes, and measurable indicators. </a:t>
            </a:r>
          </a:p>
          <a:p>
            <a:pPr eaLnBrk="1" hangingPunct="1"/>
            <a:endParaRPr lang="en-US" smtClean="0"/>
          </a:p>
          <a:p>
            <a:pPr eaLnBrk="1" hangingPunct="1"/>
            <a:r>
              <a:rPr lang="en-US" smtClean="0"/>
              <a:t>We have then clarified assumptions about normal/expected/reference conditions, current conditions, and helped clarify the conditions we desire into the future.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3C07A6-24F1-42DE-B0B5-E8E1B70E3310}" type="slidenum">
              <a:rPr lang="en-US"/>
              <a:pPr>
                <a:defRPr/>
              </a:pPr>
              <a:t>8</a:t>
            </a:fld>
            <a:endParaRPr lang="en-US"/>
          </a:p>
        </p:txBody>
      </p:sp>
      <p:sp>
        <p:nvSpPr>
          <p:cNvPr id="91139" name="Rectangle 2"/>
          <p:cNvSpPr>
            <a:spLocks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s-ES" smtClean="0"/>
              <a:t>Background on terrestrial ecological classification approaches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2C4E3B-1273-492F-B93D-41842693B7C2}" type="slidenum">
              <a:rPr lang="en-US"/>
              <a:pPr/>
              <a:t>75</a:t>
            </a:fld>
            <a:endParaRPr lang="en-US"/>
          </a:p>
        </p:txBody>
      </p:sp>
      <p:sp>
        <p:nvSpPr>
          <p:cNvPr id="735234" name="Rectangle 2"/>
          <p:cNvSpPr>
            <a:spLocks noGrp="1" noRot="1" noChangeAspect="1" noChangeArrowheads="1"/>
          </p:cNvSpPr>
          <p:nvPr>
            <p:ph type="sldImg"/>
          </p:nvPr>
        </p:nvSpPr>
        <p:spPr bwMode="auto">
          <a:xfrm>
            <a:off x="2971800" y="549275"/>
            <a:ext cx="3657600" cy="2743200"/>
          </a:xfrm>
          <a:prstGeom prst="rect">
            <a:avLst/>
          </a:prstGeom>
          <a:solidFill>
            <a:srgbClr val="FFFFFF"/>
          </a:solidFill>
          <a:ln>
            <a:solidFill>
              <a:srgbClr val="000000"/>
            </a:solidFill>
            <a:miter lim="800000"/>
            <a:headEnd/>
            <a:tailEnd/>
          </a:ln>
        </p:spPr>
      </p:sp>
      <p:sp>
        <p:nvSpPr>
          <p:cNvPr id="735235" name="Rectangle 3"/>
          <p:cNvSpPr>
            <a:spLocks noGrp="1" noChangeArrowheads="1"/>
          </p:cNvSpPr>
          <p:nvPr>
            <p:ph type="body" idx="1"/>
          </p:nvPr>
        </p:nvSpPr>
        <p:spPr bwMode="auto">
          <a:xfrm>
            <a:off x="1280160" y="3475589"/>
            <a:ext cx="7040880" cy="3291647"/>
          </a:xfrm>
          <a:prstGeom prst="rect">
            <a:avLst/>
          </a:prstGeom>
          <a:solidFill>
            <a:srgbClr val="FFFFFF"/>
          </a:solidFill>
          <a:ln>
            <a:solidFill>
              <a:srgbClr val="000000"/>
            </a:solidFill>
            <a:miter lim="800000"/>
            <a:headEnd/>
            <a:tailEnd/>
          </a:ln>
        </p:spPr>
        <p:txBody>
          <a:bodyPr lIns="96650" tIns="48324" rIns="96650" bIns="48324"/>
          <a:lstStyle/>
          <a:p>
            <a:r>
              <a:rPr lang="en-US" dirty="0"/>
              <a:t>ELU’s are a combination of these factors to map all unique combinations.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F7E49-E246-4E0D-9D37-5E36B813164B}" type="slidenum">
              <a:rPr lang="en-US"/>
              <a:pPr/>
              <a:t>76</a:t>
            </a:fld>
            <a:endParaRPr lang="en-US"/>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r>
              <a:rPr lang="en-US"/>
              <a:t>More recently, sophisticated tools have been under development to simulate movement of wildlife across large landscapes.  </a:t>
            </a:r>
          </a:p>
          <a:p>
            <a:endParaRPr lang="en-US"/>
          </a:p>
          <a:p>
            <a:r>
              <a:rPr lang="en-US"/>
              <a:t>This is an example output of a tool called “Circuitscape’ to model habitat requirements and likely movement patterns of sage grouse throughout the west.</a:t>
            </a:r>
          </a:p>
          <a:p>
            <a:endParaRPr lang="en-US"/>
          </a:p>
          <a:p>
            <a:r>
              <a:rPr lang="en-US"/>
              <a:t>As the map indicates, it can help us to better understand where wildlife is likely to move, and highlight ‘pinch points’ where land use changes are most likely to break important landscape connections.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89BBC0-FF38-4559-834B-F8A6F6668445}" type="slidenum">
              <a:rPr lang="en-US"/>
              <a:pPr>
                <a:defRPr/>
              </a:pPr>
              <a:t>77</a:t>
            </a:fld>
            <a:endParaRPr lang="en-US"/>
          </a:p>
        </p:txBody>
      </p:sp>
      <p:sp>
        <p:nvSpPr>
          <p:cNvPr id="147459" name="Rectangle 2"/>
          <p:cNvSpPr>
            <a:spLocks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s-ES" smtClean="0"/>
              <a:t>So our core methodology allows us to adress a very wide range of conservtaion applications, we also must acknowledge our limited knowledge and resources.</a:t>
            </a:r>
          </a:p>
          <a:p>
            <a:pPr eaLnBrk="1" hangingPunct="1"/>
            <a:endParaRPr lang="es-ES" smtClean="0"/>
          </a:p>
          <a:p>
            <a:pPr eaLnBrk="1" hangingPunct="1"/>
            <a:r>
              <a:rPr lang="es-ES" smtClean="0"/>
              <a:t>Our evolving information framework is moving to allow us to cope iwth varyng levels of information for any given place, so we can move ahead and address pressing conservation issues while we accumulate information, and knowledge.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A71400-B008-47C3-A823-0C70C6BCC74C}" type="slidenum">
              <a:rPr lang="en-US"/>
              <a:pPr>
                <a:defRPr/>
              </a:pPr>
              <a:t>78</a:t>
            </a:fld>
            <a:endParaRPr lang="en-US"/>
          </a:p>
        </p:txBody>
      </p:sp>
      <p:sp>
        <p:nvSpPr>
          <p:cNvPr id="149507" name="Rectangle 2"/>
          <p:cNvSpPr>
            <a:spLocks noChangeArrowheads="1" noTextEdit="1"/>
          </p:cNvSpPr>
          <p:nvPr>
            <p:ph type="sldImg"/>
          </p:nvPr>
        </p:nvSpPr>
        <p:spPr>
          <a:xfrm>
            <a:off x="2973388" y="549275"/>
            <a:ext cx="3657600" cy="2743200"/>
          </a:xfrm>
          <a:ln/>
        </p:spPr>
      </p:sp>
      <p:sp>
        <p:nvSpPr>
          <p:cNvPr id="149508" name="Rectangle 3"/>
          <p:cNvSpPr>
            <a:spLocks noGrp="1" noChangeArrowheads="1"/>
          </p:cNvSpPr>
          <p:nvPr>
            <p:ph type="body" idx="1"/>
          </p:nvPr>
        </p:nvSpPr>
        <p:spPr>
          <a:xfrm>
            <a:off x="1277938" y="3475038"/>
            <a:ext cx="7045325" cy="3290887"/>
          </a:xfrm>
          <a:noFill/>
          <a:ln/>
        </p:spPr>
        <p:txBody>
          <a:bodyPr lIns="96432" tIns="48216" rIns="96432" bIns="48216"/>
          <a:lstStyle/>
          <a:p>
            <a:pPr eaLnBrk="1" hangingPunct="1"/>
            <a:endParaRPr lang="es-ES" sz="18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D6ADD2-4661-4EB6-A7C5-ADEC3D2ECAE2}" type="slidenum">
              <a:rPr lang="en-US"/>
              <a:pPr>
                <a:defRPr/>
              </a:pPr>
              <a:t>9</a:t>
            </a:fld>
            <a:endParaRPr lang="en-US"/>
          </a:p>
        </p:txBody>
      </p:sp>
      <p:sp>
        <p:nvSpPr>
          <p:cNvPr id="92163" name="Rectangle 2"/>
          <p:cNvSpPr>
            <a:spLocks noGrp="1" noRot="1" noChangeAspect="1" noChangeArrowheads="1" noTextEdit="1"/>
          </p:cNvSpPr>
          <p:nvPr>
            <p:ph type="sldImg"/>
          </p:nvPr>
        </p:nvSpPr>
        <p:spPr>
          <a:xfrm>
            <a:off x="2970213" y="549275"/>
            <a:ext cx="3657600" cy="2743200"/>
          </a:xfrm>
          <a:ln/>
        </p:spPr>
      </p:sp>
      <p:sp>
        <p:nvSpPr>
          <p:cNvPr id="807939" name="Rectangle 3"/>
          <p:cNvSpPr>
            <a:spLocks noGrp="1" noChangeArrowheads="1"/>
          </p:cNvSpPr>
          <p:nvPr>
            <p:ph type="body" idx="1"/>
          </p:nvPr>
        </p:nvSpPr>
        <p:spPr>
          <a:xfrm>
            <a:off x="1277938" y="3475038"/>
            <a:ext cx="7045325" cy="3290887"/>
          </a:xfrm>
        </p:spPr>
        <p:txBody>
          <a:bodyPr/>
          <a:lstStyle/>
          <a:p>
            <a:pPr marL="228600" indent="-228600" eaLnBrk="1" hangingPunct="1">
              <a:defRPr/>
            </a:pPr>
            <a:r>
              <a:rPr lang="en-US">
                <a:effectLst>
                  <a:outerShdw blurRad="38100" dist="38100" dir="2700000" algn="tl">
                    <a:srgbClr val="C0C0C0"/>
                  </a:outerShdw>
                </a:effectLst>
              </a:rPr>
              <a:t>Mapped Classification</a:t>
            </a:r>
          </a:p>
          <a:p>
            <a:pPr marL="228600" indent="-228600" eaLnBrk="1" hangingPunct="1">
              <a:defRPr/>
            </a:pPr>
            <a:r>
              <a:rPr lang="en-US">
                <a:effectLst>
                  <a:outerShdw blurRad="38100" dist="38100" dir="2700000" algn="tl">
                    <a:srgbClr val="C0C0C0"/>
                  </a:outerShdw>
                </a:effectLst>
              </a:rPr>
              <a:t>Emphasize abiotic attributes (climate, landform, soil, hydrology, etc.)</a:t>
            </a:r>
          </a:p>
          <a:p>
            <a:pPr marL="228600" indent="-228600" eaLnBrk="1" hangingPunct="1">
              <a:defRPr/>
            </a:pPr>
            <a:r>
              <a:rPr lang="en-US">
                <a:effectLst>
                  <a:outerShdw blurRad="38100" dist="38100" dir="2700000" algn="tl">
                    <a:srgbClr val="C0C0C0"/>
                  </a:outerShdw>
                </a:effectLst>
              </a:rPr>
              <a:t>Commonly applied to describe site productivity for forestry and range management</a:t>
            </a:r>
          </a:p>
          <a:p>
            <a:pPr marL="228600" indent="-228600" eaLnBrk="1" hangingPunct="1">
              <a:defRPr/>
            </a:pPr>
            <a:r>
              <a:rPr lang="en-US">
                <a:effectLst>
                  <a:outerShdw blurRad="38100" dist="38100" dir="2700000" algn="tl">
                    <a:srgbClr val="C0C0C0"/>
                  </a:outerShdw>
                </a:effectLst>
              </a:rPr>
              <a:t>Applications to predictive range mapping and ecological restoration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9EC2DA-98BF-4FB5-8A49-A2534EBAC245}" type="slidenum">
              <a:rPr lang="en-US"/>
              <a:pPr>
                <a:defRPr/>
              </a:pPr>
              <a:t>10</a:t>
            </a:fld>
            <a:endParaRPr lang="en-US"/>
          </a:p>
        </p:txBody>
      </p:sp>
      <p:sp>
        <p:nvSpPr>
          <p:cNvPr id="93187" name="Rectangle 2"/>
          <p:cNvSpPr>
            <a:spLocks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s-ES" smtClean="0"/>
              <a:t>Land classification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072710-0E65-49FC-B97D-4749E217AE97}" type="slidenum">
              <a:rPr lang="en-US"/>
              <a:pPr>
                <a:defRPr/>
              </a:pPr>
              <a:t>11</a:t>
            </a:fld>
            <a:endParaRPr lang="en-US"/>
          </a:p>
        </p:txBody>
      </p:sp>
      <p:sp>
        <p:nvSpPr>
          <p:cNvPr id="94211" name="Rectangle 2"/>
          <p:cNvSpPr>
            <a:spLocks noChangeArrowheads="1" noTextEdit="1"/>
          </p:cNvSpPr>
          <p:nvPr>
            <p:ph type="sldImg"/>
          </p:nvPr>
        </p:nvSpPr>
        <p:spPr>
          <a:xfrm>
            <a:off x="2968625" y="547688"/>
            <a:ext cx="3668713" cy="2751137"/>
          </a:xfrm>
          <a:ln/>
        </p:spPr>
      </p:sp>
      <p:sp>
        <p:nvSpPr>
          <p:cNvPr id="94212" name="Rectangle 3"/>
          <p:cNvSpPr>
            <a:spLocks noGrp="1" noChangeArrowheads="1"/>
          </p:cNvSpPr>
          <p:nvPr>
            <p:ph type="body" idx="1"/>
          </p:nvPr>
        </p:nvSpPr>
        <p:spPr>
          <a:xfrm>
            <a:off x="1433513" y="3473450"/>
            <a:ext cx="6735762" cy="3306763"/>
          </a:xfrm>
          <a:noFill/>
          <a:ln/>
        </p:spPr>
        <p:txBody>
          <a:bodyPr/>
          <a:lstStyle/>
          <a:p>
            <a:pPr eaLnBrk="1" hangingPunct="1"/>
            <a:r>
              <a:rPr lang="en-US" sz="1800" smtClean="0"/>
              <a:t>Taxonomic hierarchy of existing vegetation concepts; this is the original hierarchy (now changed).  Most have focused on the finest level of units because they include floristic composition.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Tree>
  </p:cSld>
  <p:clrMapOvr>
    <a:masterClrMapping/>
  </p:clrMapOvr>
  <p:transition>
    <p:cut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Tree>
  </p:cSld>
  <p:clrMapOvr>
    <a:masterClrMapping/>
  </p:clrMapOvr>
  <p:transition>
    <p:cut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D1C84D80-5800-4BA8-BC51-60FBFF6B519D}" type="slidenum">
              <a:rPr lang="en-US"/>
              <a:pPr>
                <a:defRPr/>
              </a:pPr>
              <a:t>‹#›</a:t>
            </a:fld>
            <a:endParaRPr lang="en-US"/>
          </a:p>
        </p:txBody>
      </p:sp>
    </p:spTree>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ut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CC"/>
            </a:gs>
            <a:gs pos="100000">
              <a:srgbClr val="000000"/>
            </a:gs>
          </a:gsLst>
          <a:lin ang="54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146050" y="976313"/>
            <a:ext cx="8836025" cy="5256212"/>
            <a:chOff x="92" y="615"/>
            <a:chExt cx="5566" cy="3311"/>
          </a:xfrm>
        </p:grpSpPr>
        <p:grpSp>
          <p:nvGrpSpPr>
            <p:cNvPr id="11269" name="Group 3"/>
            <p:cNvGrpSpPr>
              <a:grpSpLocks/>
            </p:cNvGrpSpPr>
            <p:nvPr/>
          </p:nvGrpSpPr>
          <p:grpSpPr bwMode="auto">
            <a:xfrm>
              <a:off x="2314" y="617"/>
              <a:ext cx="3344" cy="3080"/>
              <a:chOff x="2314" y="617"/>
              <a:chExt cx="3344" cy="3080"/>
            </a:xfrm>
          </p:grpSpPr>
          <p:grpSp>
            <p:nvGrpSpPr>
              <p:cNvPr id="11277" name="Group 4"/>
              <p:cNvGrpSpPr>
                <a:grpSpLocks/>
              </p:cNvGrpSpPr>
              <p:nvPr/>
            </p:nvGrpSpPr>
            <p:grpSpPr bwMode="auto">
              <a:xfrm>
                <a:off x="5166" y="2575"/>
                <a:ext cx="492" cy="1122"/>
                <a:chOff x="5166" y="2575"/>
                <a:chExt cx="492" cy="1122"/>
              </a:xfrm>
            </p:grpSpPr>
            <p:grpSp>
              <p:nvGrpSpPr>
                <p:cNvPr id="11301" name="Group 5"/>
                <p:cNvGrpSpPr>
                  <a:grpSpLocks/>
                </p:cNvGrpSpPr>
                <p:nvPr/>
              </p:nvGrpSpPr>
              <p:grpSpPr bwMode="auto">
                <a:xfrm>
                  <a:off x="5166" y="3367"/>
                  <a:ext cx="492" cy="330"/>
                  <a:chOff x="5166" y="3367"/>
                  <a:chExt cx="492" cy="330"/>
                </a:xfrm>
              </p:grpSpPr>
              <p:sp>
                <p:nvSpPr>
                  <p:cNvPr id="3078" name="Freeform 6"/>
                  <p:cNvSpPr>
                    <a:spLocks/>
                  </p:cNvSpPr>
                  <p:nvPr/>
                </p:nvSpPr>
                <p:spPr bwMode="auto">
                  <a:xfrm>
                    <a:off x="5579" y="3367"/>
                    <a:ext cx="79" cy="200"/>
                  </a:xfrm>
                  <a:custGeom>
                    <a:avLst/>
                    <a:gdLst/>
                    <a:ahLst/>
                    <a:cxnLst>
                      <a:cxn ang="0">
                        <a:pos x="25" y="3"/>
                      </a:cxn>
                      <a:cxn ang="0">
                        <a:pos x="33" y="0"/>
                      </a:cxn>
                      <a:cxn ang="0">
                        <a:pos x="47" y="22"/>
                      </a:cxn>
                      <a:cxn ang="0">
                        <a:pos x="45" y="86"/>
                      </a:cxn>
                      <a:cxn ang="0">
                        <a:pos x="55" y="86"/>
                      </a:cxn>
                      <a:cxn ang="0">
                        <a:pos x="57" y="94"/>
                      </a:cxn>
                      <a:cxn ang="0">
                        <a:pos x="60" y="108"/>
                      </a:cxn>
                      <a:cxn ang="0">
                        <a:pos x="62" y="116"/>
                      </a:cxn>
                      <a:cxn ang="0">
                        <a:pos x="70" y="113"/>
                      </a:cxn>
                      <a:cxn ang="0">
                        <a:pos x="76" y="100"/>
                      </a:cxn>
                      <a:cxn ang="0">
                        <a:pos x="78" y="108"/>
                      </a:cxn>
                      <a:cxn ang="0">
                        <a:pos x="74" y="119"/>
                      </a:cxn>
                      <a:cxn ang="0">
                        <a:pos x="70" y="127"/>
                      </a:cxn>
                      <a:cxn ang="0">
                        <a:pos x="68" y="144"/>
                      </a:cxn>
                      <a:cxn ang="0">
                        <a:pos x="59" y="152"/>
                      </a:cxn>
                      <a:cxn ang="0">
                        <a:pos x="53" y="155"/>
                      </a:cxn>
                      <a:cxn ang="0">
                        <a:pos x="45" y="163"/>
                      </a:cxn>
                      <a:cxn ang="0">
                        <a:pos x="43" y="171"/>
                      </a:cxn>
                      <a:cxn ang="0">
                        <a:pos x="45" y="180"/>
                      </a:cxn>
                      <a:cxn ang="0">
                        <a:pos x="47" y="188"/>
                      </a:cxn>
                      <a:cxn ang="0">
                        <a:pos x="37" y="193"/>
                      </a:cxn>
                      <a:cxn ang="0">
                        <a:pos x="31" y="196"/>
                      </a:cxn>
                      <a:cxn ang="0">
                        <a:pos x="25" y="199"/>
                      </a:cxn>
                      <a:cxn ang="0">
                        <a:pos x="21" y="196"/>
                      </a:cxn>
                      <a:cxn ang="0">
                        <a:pos x="12" y="193"/>
                      </a:cxn>
                      <a:cxn ang="0">
                        <a:pos x="8" y="188"/>
                      </a:cxn>
                      <a:cxn ang="0">
                        <a:pos x="12" y="182"/>
                      </a:cxn>
                      <a:cxn ang="0">
                        <a:pos x="20" y="180"/>
                      </a:cxn>
                      <a:cxn ang="0">
                        <a:pos x="25" y="166"/>
                      </a:cxn>
                      <a:cxn ang="0">
                        <a:pos x="25" y="160"/>
                      </a:cxn>
                      <a:cxn ang="0">
                        <a:pos x="20" y="155"/>
                      </a:cxn>
                      <a:cxn ang="0">
                        <a:pos x="12" y="146"/>
                      </a:cxn>
                      <a:cxn ang="0">
                        <a:pos x="6" y="146"/>
                      </a:cxn>
                      <a:cxn ang="0">
                        <a:pos x="2" y="144"/>
                      </a:cxn>
                      <a:cxn ang="0">
                        <a:pos x="0" y="135"/>
                      </a:cxn>
                      <a:cxn ang="0">
                        <a:pos x="2" y="130"/>
                      </a:cxn>
                      <a:cxn ang="0">
                        <a:pos x="6" y="130"/>
                      </a:cxn>
                      <a:cxn ang="0">
                        <a:pos x="12" y="127"/>
                      </a:cxn>
                      <a:cxn ang="0">
                        <a:pos x="20" y="119"/>
                      </a:cxn>
                      <a:cxn ang="0">
                        <a:pos x="23" y="116"/>
                      </a:cxn>
                      <a:cxn ang="0">
                        <a:pos x="27" y="86"/>
                      </a:cxn>
                      <a:cxn ang="0">
                        <a:pos x="23" y="77"/>
                      </a:cxn>
                      <a:cxn ang="0">
                        <a:pos x="18" y="72"/>
                      </a:cxn>
                      <a:cxn ang="0">
                        <a:pos x="16" y="55"/>
                      </a:cxn>
                      <a:cxn ang="0">
                        <a:pos x="18" y="39"/>
                      </a:cxn>
                      <a:cxn ang="0">
                        <a:pos x="20" y="28"/>
                      </a:cxn>
                      <a:cxn ang="0">
                        <a:pos x="25" y="3"/>
                      </a:cxn>
                    </a:cxnLst>
                    <a:rect l="0" t="0" r="r" b="b"/>
                    <a:pathLst>
                      <a:path w="79" h="200">
                        <a:moveTo>
                          <a:pt x="25" y="3"/>
                        </a:moveTo>
                        <a:lnTo>
                          <a:pt x="33" y="0"/>
                        </a:lnTo>
                        <a:lnTo>
                          <a:pt x="47" y="22"/>
                        </a:lnTo>
                        <a:lnTo>
                          <a:pt x="45" y="86"/>
                        </a:lnTo>
                        <a:lnTo>
                          <a:pt x="55" y="86"/>
                        </a:lnTo>
                        <a:lnTo>
                          <a:pt x="57" y="94"/>
                        </a:lnTo>
                        <a:lnTo>
                          <a:pt x="60" y="108"/>
                        </a:lnTo>
                        <a:lnTo>
                          <a:pt x="62" y="116"/>
                        </a:lnTo>
                        <a:lnTo>
                          <a:pt x="70" y="113"/>
                        </a:lnTo>
                        <a:lnTo>
                          <a:pt x="76" y="100"/>
                        </a:lnTo>
                        <a:lnTo>
                          <a:pt x="78" y="108"/>
                        </a:lnTo>
                        <a:lnTo>
                          <a:pt x="74" y="119"/>
                        </a:lnTo>
                        <a:lnTo>
                          <a:pt x="70" y="127"/>
                        </a:lnTo>
                        <a:lnTo>
                          <a:pt x="68" y="144"/>
                        </a:lnTo>
                        <a:lnTo>
                          <a:pt x="59" y="152"/>
                        </a:lnTo>
                        <a:lnTo>
                          <a:pt x="53" y="155"/>
                        </a:lnTo>
                        <a:lnTo>
                          <a:pt x="45" y="163"/>
                        </a:lnTo>
                        <a:lnTo>
                          <a:pt x="43" y="171"/>
                        </a:lnTo>
                        <a:lnTo>
                          <a:pt x="45" y="180"/>
                        </a:lnTo>
                        <a:lnTo>
                          <a:pt x="47" y="188"/>
                        </a:lnTo>
                        <a:lnTo>
                          <a:pt x="37" y="193"/>
                        </a:lnTo>
                        <a:lnTo>
                          <a:pt x="31" y="196"/>
                        </a:lnTo>
                        <a:lnTo>
                          <a:pt x="25" y="199"/>
                        </a:lnTo>
                        <a:lnTo>
                          <a:pt x="21" y="196"/>
                        </a:lnTo>
                        <a:lnTo>
                          <a:pt x="12" y="193"/>
                        </a:lnTo>
                        <a:lnTo>
                          <a:pt x="8" y="188"/>
                        </a:lnTo>
                        <a:lnTo>
                          <a:pt x="12" y="182"/>
                        </a:lnTo>
                        <a:lnTo>
                          <a:pt x="20" y="180"/>
                        </a:lnTo>
                        <a:lnTo>
                          <a:pt x="25" y="166"/>
                        </a:lnTo>
                        <a:lnTo>
                          <a:pt x="25" y="160"/>
                        </a:lnTo>
                        <a:lnTo>
                          <a:pt x="20" y="155"/>
                        </a:lnTo>
                        <a:lnTo>
                          <a:pt x="12" y="146"/>
                        </a:lnTo>
                        <a:lnTo>
                          <a:pt x="6" y="146"/>
                        </a:lnTo>
                        <a:lnTo>
                          <a:pt x="2" y="144"/>
                        </a:lnTo>
                        <a:lnTo>
                          <a:pt x="0" y="135"/>
                        </a:lnTo>
                        <a:lnTo>
                          <a:pt x="2" y="130"/>
                        </a:lnTo>
                        <a:lnTo>
                          <a:pt x="6" y="130"/>
                        </a:lnTo>
                        <a:lnTo>
                          <a:pt x="12" y="127"/>
                        </a:lnTo>
                        <a:lnTo>
                          <a:pt x="20" y="119"/>
                        </a:lnTo>
                        <a:lnTo>
                          <a:pt x="23" y="116"/>
                        </a:lnTo>
                        <a:lnTo>
                          <a:pt x="27" y="86"/>
                        </a:lnTo>
                        <a:lnTo>
                          <a:pt x="23" y="77"/>
                        </a:lnTo>
                        <a:lnTo>
                          <a:pt x="18" y="72"/>
                        </a:lnTo>
                        <a:lnTo>
                          <a:pt x="16" y="55"/>
                        </a:lnTo>
                        <a:lnTo>
                          <a:pt x="18" y="39"/>
                        </a:lnTo>
                        <a:lnTo>
                          <a:pt x="20" y="28"/>
                        </a:lnTo>
                        <a:lnTo>
                          <a:pt x="25" y="3"/>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79" name="Freeform 7"/>
                  <p:cNvSpPr>
                    <a:spLocks/>
                  </p:cNvSpPr>
                  <p:nvPr/>
                </p:nvSpPr>
                <p:spPr bwMode="auto">
                  <a:xfrm>
                    <a:off x="5428" y="3527"/>
                    <a:ext cx="146" cy="170"/>
                  </a:xfrm>
                  <a:custGeom>
                    <a:avLst/>
                    <a:gdLst/>
                    <a:ahLst/>
                    <a:cxnLst>
                      <a:cxn ang="0">
                        <a:pos x="102" y="0"/>
                      </a:cxn>
                      <a:cxn ang="0">
                        <a:pos x="120" y="0"/>
                      </a:cxn>
                      <a:cxn ang="0">
                        <a:pos x="145" y="44"/>
                      </a:cxn>
                      <a:cxn ang="0">
                        <a:pos x="118" y="83"/>
                      </a:cxn>
                      <a:cxn ang="0">
                        <a:pos x="118" y="100"/>
                      </a:cxn>
                      <a:cxn ang="0">
                        <a:pos x="112" y="105"/>
                      </a:cxn>
                      <a:cxn ang="0">
                        <a:pos x="96" y="105"/>
                      </a:cxn>
                      <a:cxn ang="0">
                        <a:pos x="76" y="127"/>
                      </a:cxn>
                      <a:cxn ang="0">
                        <a:pos x="59" y="150"/>
                      </a:cxn>
                      <a:cxn ang="0">
                        <a:pos x="47" y="169"/>
                      </a:cxn>
                      <a:cxn ang="0">
                        <a:pos x="47" y="152"/>
                      </a:cxn>
                      <a:cxn ang="0">
                        <a:pos x="25" y="155"/>
                      </a:cxn>
                      <a:cxn ang="0">
                        <a:pos x="16" y="155"/>
                      </a:cxn>
                      <a:cxn ang="0">
                        <a:pos x="0" y="155"/>
                      </a:cxn>
                      <a:cxn ang="0">
                        <a:pos x="22" y="127"/>
                      </a:cxn>
                      <a:cxn ang="0">
                        <a:pos x="29" y="114"/>
                      </a:cxn>
                      <a:cxn ang="0">
                        <a:pos x="37" y="114"/>
                      </a:cxn>
                      <a:cxn ang="0">
                        <a:pos x="53" y="91"/>
                      </a:cxn>
                      <a:cxn ang="0">
                        <a:pos x="59" y="91"/>
                      </a:cxn>
                      <a:cxn ang="0">
                        <a:pos x="59" y="89"/>
                      </a:cxn>
                      <a:cxn ang="0">
                        <a:pos x="67" y="80"/>
                      </a:cxn>
                      <a:cxn ang="0">
                        <a:pos x="76" y="80"/>
                      </a:cxn>
                      <a:cxn ang="0">
                        <a:pos x="73" y="55"/>
                      </a:cxn>
                      <a:cxn ang="0">
                        <a:pos x="74" y="55"/>
                      </a:cxn>
                      <a:cxn ang="0">
                        <a:pos x="84" y="42"/>
                      </a:cxn>
                      <a:cxn ang="0">
                        <a:pos x="88" y="53"/>
                      </a:cxn>
                      <a:cxn ang="0">
                        <a:pos x="104" y="33"/>
                      </a:cxn>
                      <a:cxn ang="0">
                        <a:pos x="102" y="0"/>
                      </a:cxn>
                    </a:cxnLst>
                    <a:rect l="0" t="0" r="r" b="b"/>
                    <a:pathLst>
                      <a:path w="146" h="170">
                        <a:moveTo>
                          <a:pt x="102" y="0"/>
                        </a:moveTo>
                        <a:lnTo>
                          <a:pt x="120" y="0"/>
                        </a:lnTo>
                        <a:lnTo>
                          <a:pt x="145" y="44"/>
                        </a:lnTo>
                        <a:lnTo>
                          <a:pt x="118" y="83"/>
                        </a:lnTo>
                        <a:lnTo>
                          <a:pt x="118" y="100"/>
                        </a:lnTo>
                        <a:lnTo>
                          <a:pt x="112" y="105"/>
                        </a:lnTo>
                        <a:lnTo>
                          <a:pt x="96" y="105"/>
                        </a:lnTo>
                        <a:lnTo>
                          <a:pt x="76" y="127"/>
                        </a:lnTo>
                        <a:lnTo>
                          <a:pt x="59" y="150"/>
                        </a:lnTo>
                        <a:lnTo>
                          <a:pt x="47" y="169"/>
                        </a:lnTo>
                        <a:lnTo>
                          <a:pt x="47" y="152"/>
                        </a:lnTo>
                        <a:lnTo>
                          <a:pt x="25" y="155"/>
                        </a:lnTo>
                        <a:lnTo>
                          <a:pt x="16" y="155"/>
                        </a:lnTo>
                        <a:lnTo>
                          <a:pt x="0" y="155"/>
                        </a:lnTo>
                        <a:lnTo>
                          <a:pt x="22" y="127"/>
                        </a:lnTo>
                        <a:lnTo>
                          <a:pt x="29" y="114"/>
                        </a:lnTo>
                        <a:lnTo>
                          <a:pt x="37" y="114"/>
                        </a:lnTo>
                        <a:lnTo>
                          <a:pt x="53" y="91"/>
                        </a:lnTo>
                        <a:lnTo>
                          <a:pt x="59" y="91"/>
                        </a:lnTo>
                        <a:lnTo>
                          <a:pt x="59" y="89"/>
                        </a:lnTo>
                        <a:lnTo>
                          <a:pt x="67" y="80"/>
                        </a:lnTo>
                        <a:lnTo>
                          <a:pt x="76" y="80"/>
                        </a:lnTo>
                        <a:lnTo>
                          <a:pt x="73" y="55"/>
                        </a:lnTo>
                        <a:lnTo>
                          <a:pt x="74" y="55"/>
                        </a:lnTo>
                        <a:lnTo>
                          <a:pt x="84" y="42"/>
                        </a:lnTo>
                        <a:lnTo>
                          <a:pt x="88" y="53"/>
                        </a:lnTo>
                        <a:lnTo>
                          <a:pt x="104" y="33"/>
                        </a:lnTo>
                        <a:lnTo>
                          <a:pt x="102"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80" name="Freeform 8"/>
                  <p:cNvSpPr>
                    <a:spLocks/>
                  </p:cNvSpPr>
                  <p:nvPr/>
                </p:nvSpPr>
                <p:spPr bwMode="auto">
                  <a:xfrm>
                    <a:off x="5166" y="3537"/>
                    <a:ext cx="56" cy="90"/>
                  </a:xfrm>
                  <a:custGeom>
                    <a:avLst/>
                    <a:gdLst/>
                    <a:ahLst/>
                    <a:cxnLst>
                      <a:cxn ang="0">
                        <a:pos x="0" y="0"/>
                      </a:cxn>
                      <a:cxn ang="0">
                        <a:pos x="12" y="0"/>
                      </a:cxn>
                      <a:cxn ang="0">
                        <a:pos x="26" y="11"/>
                      </a:cxn>
                      <a:cxn ang="0">
                        <a:pos x="55" y="11"/>
                      </a:cxn>
                      <a:cxn ang="0">
                        <a:pos x="51" y="25"/>
                      </a:cxn>
                      <a:cxn ang="0">
                        <a:pos x="55" y="42"/>
                      </a:cxn>
                      <a:cxn ang="0">
                        <a:pos x="45" y="42"/>
                      </a:cxn>
                      <a:cxn ang="0">
                        <a:pos x="43" y="45"/>
                      </a:cxn>
                      <a:cxn ang="0">
                        <a:pos x="37" y="47"/>
                      </a:cxn>
                      <a:cxn ang="0">
                        <a:pos x="43" y="89"/>
                      </a:cxn>
                      <a:cxn ang="0">
                        <a:pos x="26" y="86"/>
                      </a:cxn>
                      <a:cxn ang="0">
                        <a:pos x="10" y="72"/>
                      </a:cxn>
                      <a:cxn ang="0">
                        <a:pos x="10" y="45"/>
                      </a:cxn>
                      <a:cxn ang="0">
                        <a:pos x="10" y="33"/>
                      </a:cxn>
                      <a:cxn ang="0">
                        <a:pos x="0" y="25"/>
                      </a:cxn>
                      <a:cxn ang="0">
                        <a:pos x="0" y="0"/>
                      </a:cxn>
                    </a:cxnLst>
                    <a:rect l="0" t="0" r="r" b="b"/>
                    <a:pathLst>
                      <a:path w="56" h="90">
                        <a:moveTo>
                          <a:pt x="0" y="0"/>
                        </a:moveTo>
                        <a:lnTo>
                          <a:pt x="12" y="0"/>
                        </a:lnTo>
                        <a:lnTo>
                          <a:pt x="26" y="11"/>
                        </a:lnTo>
                        <a:lnTo>
                          <a:pt x="55" y="11"/>
                        </a:lnTo>
                        <a:lnTo>
                          <a:pt x="51" y="25"/>
                        </a:lnTo>
                        <a:lnTo>
                          <a:pt x="55" y="42"/>
                        </a:lnTo>
                        <a:lnTo>
                          <a:pt x="45" y="42"/>
                        </a:lnTo>
                        <a:lnTo>
                          <a:pt x="43" y="45"/>
                        </a:lnTo>
                        <a:lnTo>
                          <a:pt x="37" y="47"/>
                        </a:lnTo>
                        <a:lnTo>
                          <a:pt x="43" y="89"/>
                        </a:lnTo>
                        <a:lnTo>
                          <a:pt x="26" y="86"/>
                        </a:lnTo>
                        <a:lnTo>
                          <a:pt x="10" y="72"/>
                        </a:lnTo>
                        <a:lnTo>
                          <a:pt x="10" y="45"/>
                        </a:lnTo>
                        <a:lnTo>
                          <a:pt x="10" y="33"/>
                        </a:lnTo>
                        <a:lnTo>
                          <a:pt x="0" y="25"/>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sp>
              <p:nvSpPr>
                <p:cNvPr id="3081" name="Freeform 9"/>
                <p:cNvSpPr>
                  <a:spLocks/>
                </p:cNvSpPr>
                <p:nvPr/>
              </p:nvSpPr>
              <p:spPr bwMode="auto">
                <a:xfrm>
                  <a:off x="5266" y="2575"/>
                  <a:ext cx="89" cy="101"/>
                </a:xfrm>
                <a:custGeom>
                  <a:avLst/>
                  <a:gdLst/>
                  <a:ahLst/>
                  <a:cxnLst>
                    <a:cxn ang="0">
                      <a:pos x="16" y="37"/>
                    </a:cxn>
                    <a:cxn ang="0">
                      <a:pos x="0" y="80"/>
                    </a:cxn>
                    <a:cxn ang="0">
                      <a:pos x="6" y="97"/>
                    </a:cxn>
                    <a:cxn ang="0">
                      <a:pos x="31" y="100"/>
                    </a:cxn>
                    <a:cxn ang="0">
                      <a:pos x="53" y="100"/>
                    </a:cxn>
                    <a:cxn ang="0">
                      <a:pos x="61" y="83"/>
                    </a:cxn>
                    <a:cxn ang="0">
                      <a:pos x="65" y="66"/>
                    </a:cxn>
                    <a:cxn ang="0">
                      <a:pos x="88" y="66"/>
                    </a:cxn>
                    <a:cxn ang="0">
                      <a:pos x="84" y="40"/>
                    </a:cxn>
                    <a:cxn ang="0">
                      <a:pos x="84" y="14"/>
                    </a:cxn>
                    <a:cxn ang="0">
                      <a:pos x="61" y="0"/>
                    </a:cxn>
                    <a:cxn ang="0">
                      <a:pos x="59" y="29"/>
                    </a:cxn>
                    <a:cxn ang="0">
                      <a:pos x="72" y="46"/>
                    </a:cxn>
                    <a:cxn ang="0">
                      <a:pos x="51" y="46"/>
                    </a:cxn>
                    <a:cxn ang="0">
                      <a:pos x="43" y="57"/>
                    </a:cxn>
                    <a:cxn ang="0">
                      <a:pos x="16" y="37"/>
                    </a:cxn>
                  </a:cxnLst>
                  <a:rect l="0" t="0" r="r" b="b"/>
                  <a:pathLst>
                    <a:path w="89" h="101">
                      <a:moveTo>
                        <a:pt x="16" y="37"/>
                      </a:moveTo>
                      <a:lnTo>
                        <a:pt x="0" y="80"/>
                      </a:lnTo>
                      <a:lnTo>
                        <a:pt x="6" y="97"/>
                      </a:lnTo>
                      <a:lnTo>
                        <a:pt x="31" y="100"/>
                      </a:lnTo>
                      <a:lnTo>
                        <a:pt x="53" y="100"/>
                      </a:lnTo>
                      <a:lnTo>
                        <a:pt x="61" y="83"/>
                      </a:lnTo>
                      <a:lnTo>
                        <a:pt x="65" y="66"/>
                      </a:lnTo>
                      <a:lnTo>
                        <a:pt x="88" y="66"/>
                      </a:lnTo>
                      <a:lnTo>
                        <a:pt x="84" y="40"/>
                      </a:lnTo>
                      <a:lnTo>
                        <a:pt x="84" y="14"/>
                      </a:lnTo>
                      <a:lnTo>
                        <a:pt x="61" y="0"/>
                      </a:lnTo>
                      <a:lnTo>
                        <a:pt x="59" y="29"/>
                      </a:lnTo>
                      <a:lnTo>
                        <a:pt x="72" y="46"/>
                      </a:lnTo>
                      <a:lnTo>
                        <a:pt x="51" y="46"/>
                      </a:lnTo>
                      <a:lnTo>
                        <a:pt x="43" y="57"/>
                      </a:lnTo>
                      <a:lnTo>
                        <a:pt x="16" y="37"/>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grpSp>
            <p:nvGrpSpPr>
              <p:cNvPr id="11278" name="Group 10"/>
              <p:cNvGrpSpPr>
                <a:grpSpLocks/>
              </p:cNvGrpSpPr>
              <p:nvPr/>
            </p:nvGrpSpPr>
            <p:grpSpPr bwMode="auto">
              <a:xfrm>
                <a:off x="4293" y="1104"/>
                <a:ext cx="1037" cy="2393"/>
                <a:chOff x="4293" y="1104"/>
                <a:chExt cx="1037" cy="2393"/>
              </a:xfrm>
            </p:grpSpPr>
            <p:grpSp>
              <p:nvGrpSpPr>
                <p:cNvPr id="11288" name="Group 11"/>
                <p:cNvGrpSpPr>
                  <a:grpSpLocks/>
                </p:cNvGrpSpPr>
                <p:nvPr/>
              </p:nvGrpSpPr>
              <p:grpSpPr bwMode="auto">
                <a:xfrm>
                  <a:off x="4460" y="1348"/>
                  <a:ext cx="232" cy="719"/>
                  <a:chOff x="4460" y="1348"/>
                  <a:chExt cx="232" cy="719"/>
                </a:xfrm>
              </p:grpSpPr>
              <p:sp>
                <p:nvSpPr>
                  <p:cNvPr id="3084" name="Freeform 12"/>
                  <p:cNvSpPr>
                    <a:spLocks/>
                  </p:cNvSpPr>
                  <p:nvPr/>
                </p:nvSpPr>
                <p:spPr bwMode="auto">
                  <a:xfrm>
                    <a:off x="4460" y="1993"/>
                    <a:ext cx="56" cy="74"/>
                  </a:xfrm>
                  <a:custGeom>
                    <a:avLst/>
                    <a:gdLst/>
                    <a:ahLst/>
                    <a:cxnLst>
                      <a:cxn ang="0">
                        <a:pos x="0" y="56"/>
                      </a:cxn>
                      <a:cxn ang="0">
                        <a:pos x="10" y="70"/>
                      </a:cxn>
                      <a:cxn ang="0">
                        <a:pos x="22" y="67"/>
                      </a:cxn>
                      <a:cxn ang="0">
                        <a:pos x="39" y="73"/>
                      </a:cxn>
                      <a:cxn ang="0">
                        <a:pos x="53" y="73"/>
                      </a:cxn>
                      <a:cxn ang="0">
                        <a:pos x="55" y="48"/>
                      </a:cxn>
                      <a:cxn ang="0">
                        <a:pos x="51" y="31"/>
                      </a:cxn>
                      <a:cxn ang="0">
                        <a:pos x="41" y="11"/>
                      </a:cxn>
                      <a:cxn ang="0">
                        <a:pos x="31" y="11"/>
                      </a:cxn>
                      <a:cxn ang="0">
                        <a:pos x="28" y="0"/>
                      </a:cxn>
                      <a:cxn ang="0">
                        <a:pos x="14" y="0"/>
                      </a:cxn>
                      <a:cxn ang="0">
                        <a:pos x="14" y="22"/>
                      </a:cxn>
                      <a:cxn ang="0">
                        <a:pos x="0" y="56"/>
                      </a:cxn>
                    </a:cxnLst>
                    <a:rect l="0" t="0" r="r" b="b"/>
                    <a:pathLst>
                      <a:path w="56" h="74">
                        <a:moveTo>
                          <a:pt x="0" y="56"/>
                        </a:moveTo>
                        <a:lnTo>
                          <a:pt x="10" y="70"/>
                        </a:lnTo>
                        <a:lnTo>
                          <a:pt x="22" y="67"/>
                        </a:lnTo>
                        <a:lnTo>
                          <a:pt x="39" y="73"/>
                        </a:lnTo>
                        <a:lnTo>
                          <a:pt x="53" y="73"/>
                        </a:lnTo>
                        <a:lnTo>
                          <a:pt x="55" y="48"/>
                        </a:lnTo>
                        <a:lnTo>
                          <a:pt x="51" y="31"/>
                        </a:lnTo>
                        <a:lnTo>
                          <a:pt x="41" y="11"/>
                        </a:lnTo>
                        <a:lnTo>
                          <a:pt x="31" y="11"/>
                        </a:lnTo>
                        <a:lnTo>
                          <a:pt x="28" y="0"/>
                        </a:lnTo>
                        <a:lnTo>
                          <a:pt x="14" y="0"/>
                        </a:lnTo>
                        <a:lnTo>
                          <a:pt x="14" y="22"/>
                        </a:lnTo>
                        <a:lnTo>
                          <a:pt x="0" y="56"/>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85" name="Freeform 13"/>
                  <p:cNvSpPr>
                    <a:spLocks/>
                  </p:cNvSpPr>
                  <p:nvPr/>
                </p:nvSpPr>
                <p:spPr bwMode="auto">
                  <a:xfrm>
                    <a:off x="4607" y="1865"/>
                    <a:ext cx="54" cy="94"/>
                  </a:xfrm>
                  <a:custGeom>
                    <a:avLst/>
                    <a:gdLst/>
                    <a:ahLst/>
                    <a:cxnLst>
                      <a:cxn ang="0">
                        <a:pos x="12" y="0"/>
                      </a:cxn>
                      <a:cxn ang="0">
                        <a:pos x="35" y="3"/>
                      </a:cxn>
                      <a:cxn ang="0">
                        <a:pos x="43" y="28"/>
                      </a:cxn>
                      <a:cxn ang="0">
                        <a:pos x="53" y="42"/>
                      </a:cxn>
                      <a:cxn ang="0">
                        <a:pos x="45" y="54"/>
                      </a:cxn>
                      <a:cxn ang="0">
                        <a:pos x="53" y="68"/>
                      </a:cxn>
                      <a:cxn ang="0">
                        <a:pos x="49" y="85"/>
                      </a:cxn>
                      <a:cxn ang="0">
                        <a:pos x="41" y="93"/>
                      </a:cxn>
                      <a:cxn ang="0">
                        <a:pos x="26" y="90"/>
                      </a:cxn>
                      <a:cxn ang="0">
                        <a:pos x="16" y="90"/>
                      </a:cxn>
                      <a:cxn ang="0">
                        <a:pos x="10" y="79"/>
                      </a:cxn>
                      <a:cxn ang="0">
                        <a:pos x="4" y="65"/>
                      </a:cxn>
                      <a:cxn ang="0">
                        <a:pos x="4" y="51"/>
                      </a:cxn>
                      <a:cxn ang="0">
                        <a:pos x="0" y="31"/>
                      </a:cxn>
                      <a:cxn ang="0">
                        <a:pos x="12" y="0"/>
                      </a:cxn>
                    </a:cxnLst>
                    <a:rect l="0" t="0" r="r" b="b"/>
                    <a:pathLst>
                      <a:path w="54" h="94">
                        <a:moveTo>
                          <a:pt x="12" y="0"/>
                        </a:moveTo>
                        <a:lnTo>
                          <a:pt x="35" y="3"/>
                        </a:lnTo>
                        <a:lnTo>
                          <a:pt x="43" y="28"/>
                        </a:lnTo>
                        <a:lnTo>
                          <a:pt x="53" y="42"/>
                        </a:lnTo>
                        <a:lnTo>
                          <a:pt x="45" y="54"/>
                        </a:lnTo>
                        <a:lnTo>
                          <a:pt x="53" y="68"/>
                        </a:lnTo>
                        <a:lnTo>
                          <a:pt x="49" y="85"/>
                        </a:lnTo>
                        <a:lnTo>
                          <a:pt x="41" y="93"/>
                        </a:lnTo>
                        <a:lnTo>
                          <a:pt x="26" y="90"/>
                        </a:lnTo>
                        <a:lnTo>
                          <a:pt x="16" y="90"/>
                        </a:lnTo>
                        <a:lnTo>
                          <a:pt x="10" y="79"/>
                        </a:lnTo>
                        <a:lnTo>
                          <a:pt x="4" y="65"/>
                        </a:lnTo>
                        <a:lnTo>
                          <a:pt x="4" y="51"/>
                        </a:lnTo>
                        <a:lnTo>
                          <a:pt x="0" y="31"/>
                        </a:lnTo>
                        <a:lnTo>
                          <a:pt x="12"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86" name="Freeform 14"/>
                  <p:cNvSpPr>
                    <a:spLocks/>
                  </p:cNvSpPr>
                  <p:nvPr/>
                </p:nvSpPr>
                <p:spPr bwMode="auto">
                  <a:xfrm>
                    <a:off x="4597" y="1348"/>
                    <a:ext cx="95" cy="87"/>
                  </a:xfrm>
                  <a:custGeom>
                    <a:avLst/>
                    <a:gdLst/>
                    <a:ahLst/>
                    <a:cxnLst>
                      <a:cxn ang="0">
                        <a:pos x="14" y="0"/>
                      </a:cxn>
                      <a:cxn ang="0">
                        <a:pos x="25" y="14"/>
                      </a:cxn>
                      <a:cxn ang="0">
                        <a:pos x="37" y="11"/>
                      </a:cxn>
                      <a:cxn ang="0">
                        <a:pos x="55" y="14"/>
                      </a:cxn>
                      <a:cxn ang="0">
                        <a:pos x="71" y="14"/>
                      </a:cxn>
                      <a:cxn ang="0">
                        <a:pos x="78" y="22"/>
                      </a:cxn>
                      <a:cxn ang="0">
                        <a:pos x="88" y="42"/>
                      </a:cxn>
                      <a:cxn ang="0">
                        <a:pos x="94" y="50"/>
                      </a:cxn>
                      <a:cxn ang="0">
                        <a:pos x="72" y="55"/>
                      </a:cxn>
                      <a:cxn ang="0">
                        <a:pos x="67" y="61"/>
                      </a:cxn>
                      <a:cxn ang="0">
                        <a:pos x="72" y="72"/>
                      </a:cxn>
                      <a:cxn ang="0">
                        <a:pos x="72" y="83"/>
                      </a:cxn>
                      <a:cxn ang="0">
                        <a:pos x="51" y="72"/>
                      </a:cxn>
                      <a:cxn ang="0">
                        <a:pos x="33" y="64"/>
                      </a:cxn>
                      <a:cxn ang="0">
                        <a:pos x="25" y="67"/>
                      </a:cxn>
                      <a:cxn ang="0">
                        <a:pos x="25" y="83"/>
                      </a:cxn>
                      <a:cxn ang="0">
                        <a:pos x="14" y="86"/>
                      </a:cxn>
                      <a:cxn ang="0">
                        <a:pos x="8" y="72"/>
                      </a:cxn>
                      <a:cxn ang="0">
                        <a:pos x="6" y="55"/>
                      </a:cxn>
                      <a:cxn ang="0">
                        <a:pos x="0" y="53"/>
                      </a:cxn>
                      <a:cxn ang="0">
                        <a:pos x="6" y="36"/>
                      </a:cxn>
                      <a:cxn ang="0">
                        <a:pos x="16" y="31"/>
                      </a:cxn>
                      <a:cxn ang="0">
                        <a:pos x="14" y="0"/>
                      </a:cxn>
                    </a:cxnLst>
                    <a:rect l="0" t="0" r="r" b="b"/>
                    <a:pathLst>
                      <a:path w="95" h="87">
                        <a:moveTo>
                          <a:pt x="14" y="0"/>
                        </a:moveTo>
                        <a:lnTo>
                          <a:pt x="25" y="14"/>
                        </a:lnTo>
                        <a:lnTo>
                          <a:pt x="37" y="11"/>
                        </a:lnTo>
                        <a:lnTo>
                          <a:pt x="55" y="14"/>
                        </a:lnTo>
                        <a:lnTo>
                          <a:pt x="71" y="14"/>
                        </a:lnTo>
                        <a:lnTo>
                          <a:pt x="78" y="22"/>
                        </a:lnTo>
                        <a:lnTo>
                          <a:pt x="88" y="42"/>
                        </a:lnTo>
                        <a:lnTo>
                          <a:pt x="94" y="50"/>
                        </a:lnTo>
                        <a:lnTo>
                          <a:pt x="72" y="55"/>
                        </a:lnTo>
                        <a:lnTo>
                          <a:pt x="67" y="61"/>
                        </a:lnTo>
                        <a:lnTo>
                          <a:pt x="72" y="72"/>
                        </a:lnTo>
                        <a:lnTo>
                          <a:pt x="72" y="83"/>
                        </a:lnTo>
                        <a:lnTo>
                          <a:pt x="51" y="72"/>
                        </a:lnTo>
                        <a:lnTo>
                          <a:pt x="33" y="64"/>
                        </a:lnTo>
                        <a:lnTo>
                          <a:pt x="25" y="67"/>
                        </a:lnTo>
                        <a:lnTo>
                          <a:pt x="25" y="83"/>
                        </a:lnTo>
                        <a:lnTo>
                          <a:pt x="14" y="86"/>
                        </a:lnTo>
                        <a:lnTo>
                          <a:pt x="8" y="72"/>
                        </a:lnTo>
                        <a:lnTo>
                          <a:pt x="6" y="55"/>
                        </a:lnTo>
                        <a:lnTo>
                          <a:pt x="0" y="53"/>
                        </a:lnTo>
                        <a:lnTo>
                          <a:pt x="6" y="36"/>
                        </a:lnTo>
                        <a:lnTo>
                          <a:pt x="16" y="31"/>
                        </a:lnTo>
                        <a:lnTo>
                          <a:pt x="14"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sp>
              <p:nvSpPr>
                <p:cNvPr id="3087" name="Freeform 15"/>
                <p:cNvSpPr>
                  <a:spLocks/>
                </p:cNvSpPr>
                <p:nvPr/>
              </p:nvSpPr>
              <p:spPr bwMode="auto">
                <a:xfrm>
                  <a:off x="4676" y="2803"/>
                  <a:ext cx="654" cy="694"/>
                </a:xfrm>
                <a:custGeom>
                  <a:avLst/>
                  <a:gdLst/>
                  <a:ahLst/>
                  <a:cxnLst>
                    <a:cxn ang="0">
                      <a:pos x="505" y="56"/>
                    </a:cxn>
                    <a:cxn ang="0">
                      <a:pos x="531" y="78"/>
                    </a:cxn>
                    <a:cxn ang="0">
                      <a:pos x="558" y="181"/>
                    </a:cxn>
                    <a:cxn ang="0">
                      <a:pos x="618" y="287"/>
                    </a:cxn>
                    <a:cxn ang="0">
                      <a:pos x="653" y="395"/>
                    </a:cxn>
                    <a:cxn ang="0">
                      <a:pos x="628" y="495"/>
                    </a:cxn>
                    <a:cxn ang="0">
                      <a:pos x="602" y="559"/>
                    </a:cxn>
                    <a:cxn ang="0">
                      <a:pos x="587" y="621"/>
                    </a:cxn>
                    <a:cxn ang="0">
                      <a:pos x="571" y="657"/>
                    </a:cxn>
                    <a:cxn ang="0">
                      <a:pos x="540" y="682"/>
                    </a:cxn>
                    <a:cxn ang="0">
                      <a:pos x="490" y="674"/>
                    </a:cxn>
                    <a:cxn ang="0">
                      <a:pos x="439" y="657"/>
                    </a:cxn>
                    <a:cxn ang="0">
                      <a:pos x="412" y="618"/>
                    </a:cxn>
                    <a:cxn ang="0">
                      <a:pos x="404" y="568"/>
                    </a:cxn>
                    <a:cxn ang="0">
                      <a:pos x="387" y="545"/>
                    </a:cxn>
                    <a:cxn ang="0">
                      <a:pos x="360" y="548"/>
                    </a:cxn>
                    <a:cxn ang="0">
                      <a:pos x="334" y="509"/>
                    </a:cxn>
                    <a:cxn ang="0">
                      <a:pos x="313" y="504"/>
                    </a:cxn>
                    <a:cxn ang="0">
                      <a:pos x="278" y="509"/>
                    </a:cxn>
                    <a:cxn ang="0">
                      <a:pos x="249" y="515"/>
                    </a:cxn>
                    <a:cxn ang="0">
                      <a:pos x="223" y="537"/>
                    </a:cxn>
                    <a:cxn ang="0">
                      <a:pos x="187" y="554"/>
                    </a:cxn>
                    <a:cxn ang="0">
                      <a:pos x="150" y="579"/>
                    </a:cxn>
                    <a:cxn ang="0">
                      <a:pos x="130" y="590"/>
                    </a:cxn>
                    <a:cxn ang="0">
                      <a:pos x="76" y="584"/>
                    </a:cxn>
                    <a:cxn ang="0">
                      <a:pos x="64" y="571"/>
                    </a:cxn>
                    <a:cxn ang="0">
                      <a:pos x="64" y="495"/>
                    </a:cxn>
                    <a:cxn ang="0">
                      <a:pos x="47" y="451"/>
                    </a:cxn>
                    <a:cxn ang="0">
                      <a:pos x="29" y="415"/>
                    </a:cxn>
                    <a:cxn ang="0">
                      <a:pos x="6" y="287"/>
                    </a:cxn>
                    <a:cxn ang="0">
                      <a:pos x="8" y="245"/>
                    </a:cxn>
                    <a:cxn ang="0">
                      <a:pos x="54" y="223"/>
                    </a:cxn>
                    <a:cxn ang="0">
                      <a:pos x="89" y="217"/>
                    </a:cxn>
                    <a:cxn ang="0">
                      <a:pos x="109" y="206"/>
                    </a:cxn>
                    <a:cxn ang="0">
                      <a:pos x="120" y="170"/>
                    </a:cxn>
                    <a:cxn ang="0">
                      <a:pos x="117" y="150"/>
                    </a:cxn>
                    <a:cxn ang="0">
                      <a:pos x="163" y="100"/>
                    </a:cxn>
                    <a:cxn ang="0">
                      <a:pos x="200" y="64"/>
                    </a:cxn>
                    <a:cxn ang="0">
                      <a:pos x="233" y="89"/>
                    </a:cxn>
                    <a:cxn ang="0">
                      <a:pos x="258" y="61"/>
                    </a:cxn>
                    <a:cxn ang="0">
                      <a:pos x="284" y="28"/>
                    </a:cxn>
                    <a:cxn ang="0">
                      <a:pos x="311" y="8"/>
                    </a:cxn>
                    <a:cxn ang="0">
                      <a:pos x="354" y="14"/>
                    </a:cxn>
                    <a:cxn ang="0">
                      <a:pos x="369" y="39"/>
                    </a:cxn>
                    <a:cxn ang="0">
                      <a:pos x="369" y="70"/>
                    </a:cxn>
                    <a:cxn ang="0">
                      <a:pos x="406" y="125"/>
                    </a:cxn>
                    <a:cxn ang="0">
                      <a:pos x="437" y="142"/>
                    </a:cxn>
                    <a:cxn ang="0">
                      <a:pos x="463" y="89"/>
                    </a:cxn>
                    <a:cxn ang="0">
                      <a:pos x="470" y="0"/>
                    </a:cxn>
                  </a:cxnLst>
                  <a:rect l="0" t="0" r="r" b="b"/>
                  <a:pathLst>
                    <a:path w="654" h="694">
                      <a:moveTo>
                        <a:pt x="470" y="0"/>
                      </a:moveTo>
                      <a:lnTo>
                        <a:pt x="505" y="0"/>
                      </a:lnTo>
                      <a:lnTo>
                        <a:pt x="505" y="56"/>
                      </a:lnTo>
                      <a:lnTo>
                        <a:pt x="519" y="70"/>
                      </a:lnTo>
                      <a:lnTo>
                        <a:pt x="523" y="78"/>
                      </a:lnTo>
                      <a:lnTo>
                        <a:pt x="531" y="78"/>
                      </a:lnTo>
                      <a:lnTo>
                        <a:pt x="534" y="89"/>
                      </a:lnTo>
                      <a:lnTo>
                        <a:pt x="538" y="145"/>
                      </a:lnTo>
                      <a:lnTo>
                        <a:pt x="558" y="181"/>
                      </a:lnTo>
                      <a:lnTo>
                        <a:pt x="587" y="234"/>
                      </a:lnTo>
                      <a:lnTo>
                        <a:pt x="587" y="242"/>
                      </a:lnTo>
                      <a:lnTo>
                        <a:pt x="618" y="287"/>
                      </a:lnTo>
                      <a:lnTo>
                        <a:pt x="618" y="295"/>
                      </a:lnTo>
                      <a:lnTo>
                        <a:pt x="649" y="331"/>
                      </a:lnTo>
                      <a:lnTo>
                        <a:pt x="653" y="395"/>
                      </a:lnTo>
                      <a:lnTo>
                        <a:pt x="649" y="454"/>
                      </a:lnTo>
                      <a:lnTo>
                        <a:pt x="639" y="481"/>
                      </a:lnTo>
                      <a:lnTo>
                        <a:pt x="628" y="495"/>
                      </a:lnTo>
                      <a:lnTo>
                        <a:pt x="624" y="523"/>
                      </a:lnTo>
                      <a:lnTo>
                        <a:pt x="612" y="548"/>
                      </a:lnTo>
                      <a:lnTo>
                        <a:pt x="602" y="559"/>
                      </a:lnTo>
                      <a:lnTo>
                        <a:pt x="604" y="568"/>
                      </a:lnTo>
                      <a:lnTo>
                        <a:pt x="593" y="584"/>
                      </a:lnTo>
                      <a:lnTo>
                        <a:pt x="587" y="621"/>
                      </a:lnTo>
                      <a:lnTo>
                        <a:pt x="585" y="640"/>
                      </a:lnTo>
                      <a:lnTo>
                        <a:pt x="573" y="648"/>
                      </a:lnTo>
                      <a:lnTo>
                        <a:pt x="571" y="657"/>
                      </a:lnTo>
                      <a:lnTo>
                        <a:pt x="564" y="674"/>
                      </a:lnTo>
                      <a:lnTo>
                        <a:pt x="550" y="676"/>
                      </a:lnTo>
                      <a:lnTo>
                        <a:pt x="540" y="682"/>
                      </a:lnTo>
                      <a:lnTo>
                        <a:pt x="527" y="693"/>
                      </a:lnTo>
                      <a:lnTo>
                        <a:pt x="509" y="671"/>
                      </a:lnTo>
                      <a:lnTo>
                        <a:pt x="490" y="674"/>
                      </a:lnTo>
                      <a:lnTo>
                        <a:pt x="484" y="674"/>
                      </a:lnTo>
                      <a:lnTo>
                        <a:pt x="457" y="679"/>
                      </a:lnTo>
                      <a:lnTo>
                        <a:pt x="439" y="657"/>
                      </a:lnTo>
                      <a:lnTo>
                        <a:pt x="428" y="635"/>
                      </a:lnTo>
                      <a:lnTo>
                        <a:pt x="420" y="637"/>
                      </a:lnTo>
                      <a:lnTo>
                        <a:pt x="412" y="618"/>
                      </a:lnTo>
                      <a:lnTo>
                        <a:pt x="408" y="601"/>
                      </a:lnTo>
                      <a:lnTo>
                        <a:pt x="404" y="596"/>
                      </a:lnTo>
                      <a:lnTo>
                        <a:pt x="404" y="568"/>
                      </a:lnTo>
                      <a:lnTo>
                        <a:pt x="406" y="551"/>
                      </a:lnTo>
                      <a:lnTo>
                        <a:pt x="402" y="540"/>
                      </a:lnTo>
                      <a:lnTo>
                        <a:pt x="387" y="545"/>
                      </a:lnTo>
                      <a:lnTo>
                        <a:pt x="379" y="548"/>
                      </a:lnTo>
                      <a:lnTo>
                        <a:pt x="365" y="548"/>
                      </a:lnTo>
                      <a:lnTo>
                        <a:pt x="360" y="548"/>
                      </a:lnTo>
                      <a:lnTo>
                        <a:pt x="354" y="548"/>
                      </a:lnTo>
                      <a:lnTo>
                        <a:pt x="344" y="532"/>
                      </a:lnTo>
                      <a:lnTo>
                        <a:pt x="334" y="509"/>
                      </a:lnTo>
                      <a:lnTo>
                        <a:pt x="332" y="512"/>
                      </a:lnTo>
                      <a:lnTo>
                        <a:pt x="315" y="512"/>
                      </a:lnTo>
                      <a:lnTo>
                        <a:pt x="313" y="504"/>
                      </a:lnTo>
                      <a:lnTo>
                        <a:pt x="303" y="512"/>
                      </a:lnTo>
                      <a:lnTo>
                        <a:pt x="293" y="509"/>
                      </a:lnTo>
                      <a:lnTo>
                        <a:pt x="278" y="509"/>
                      </a:lnTo>
                      <a:lnTo>
                        <a:pt x="268" y="504"/>
                      </a:lnTo>
                      <a:lnTo>
                        <a:pt x="264" y="512"/>
                      </a:lnTo>
                      <a:lnTo>
                        <a:pt x="249" y="515"/>
                      </a:lnTo>
                      <a:lnTo>
                        <a:pt x="245" y="509"/>
                      </a:lnTo>
                      <a:lnTo>
                        <a:pt x="235" y="523"/>
                      </a:lnTo>
                      <a:lnTo>
                        <a:pt x="223" y="537"/>
                      </a:lnTo>
                      <a:lnTo>
                        <a:pt x="216" y="537"/>
                      </a:lnTo>
                      <a:lnTo>
                        <a:pt x="204" y="554"/>
                      </a:lnTo>
                      <a:lnTo>
                        <a:pt x="187" y="554"/>
                      </a:lnTo>
                      <a:lnTo>
                        <a:pt x="173" y="559"/>
                      </a:lnTo>
                      <a:lnTo>
                        <a:pt x="157" y="568"/>
                      </a:lnTo>
                      <a:lnTo>
                        <a:pt x="150" y="579"/>
                      </a:lnTo>
                      <a:lnTo>
                        <a:pt x="144" y="576"/>
                      </a:lnTo>
                      <a:lnTo>
                        <a:pt x="138" y="587"/>
                      </a:lnTo>
                      <a:lnTo>
                        <a:pt x="130" y="590"/>
                      </a:lnTo>
                      <a:lnTo>
                        <a:pt x="120" y="604"/>
                      </a:lnTo>
                      <a:lnTo>
                        <a:pt x="89" y="604"/>
                      </a:lnTo>
                      <a:lnTo>
                        <a:pt x="76" y="584"/>
                      </a:lnTo>
                      <a:lnTo>
                        <a:pt x="74" y="576"/>
                      </a:lnTo>
                      <a:lnTo>
                        <a:pt x="70" y="584"/>
                      </a:lnTo>
                      <a:lnTo>
                        <a:pt x="64" y="571"/>
                      </a:lnTo>
                      <a:lnTo>
                        <a:pt x="66" y="534"/>
                      </a:lnTo>
                      <a:lnTo>
                        <a:pt x="70" y="512"/>
                      </a:lnTo>
                      <a:lnTo>
                        <a:pt x="64" y="495"/>
                      </a:lnTo>
                      <a:lnTo>
                        <a:pt x="58" y="479"/>
                      </a:lnTo>
                      <a:lnTo>
                        <a:pt x="56" y="459"/>
                      </a:lnTo>
                      <a:lnTo>
                        <a:pt x="47" y="451"/>
                      </a:lnTo>
                      <a:lnTo>
                        <a:pt x="45" y="448"/>
                      </a:lnTo>
                      <a:lnTo>
                        <a:pt x="43" y="440"/>
                      </a:lnTo>
                      <a:lnTo>
                        <a:pt x="29" y="415"/>
                      </a:lnTo>
                      <a:lnTo>
                        <a:pt x="12" y="353"/>
                      </a:lnTo>
                      <a:lnTo>
                        <a:pt x="6" y="312"/>
                      </a:lnTo>
                      <a:lnTo>
                        <a:pt x="6" y="287"/>
                      </a:lnTo>
                      <a:lnTo>
                        <a:pt x="0" y="278"/>
                      </a:lnTo>
                      <a:lnTo>
                        <a:pt x="2" y="256"/>
                      </a:lnTo>
                      <a:lnTo>
                        <a:pt x="8" y="245"/>
                      </a:lnTo>
                      <a:lnTo>
                        <a:pt x="29" y="214"/>
                      </a:lnTo>
                      <a:lnTo>
                        <a:pt x="51" y="217"/>
                      </a:lnTo>
                      <a:lnTo>
                        <a:pt x="54" y="223"/>
                      </a:lnTo>
                      <a:lnTo>
                        <a:pt x="82" y="223"/>
                      </a:lnTo>
                      <a:lnTo>
                        <a:pt x="84" y="214"/>
                      </a:lnTo>
                      <a:lnTo>
                        <a:pt x="89" y="217"/>
                      </a:lnTo>
                      <a:lnTo>
                        <a:pt x="97" y="209"/>
                      </a:lnTo>
                      <a:lnTo>
                        <a:pt x="103" y="212"/>
                      </a:lnTo>
                      <a:lnTo>
                        <a:pt x="109" y="206"/>
                      </a:lnTo>
                      <a:lnTo>
                        <a:pt x="107" y="198"/>
                      </a:lnTo>
                      <a:lnTo>
                        <a:pt x="113" y="178"/>
                      </a:lnTo>
                      <a:lnTo>
                        <a:pt x="120" y="170"/>
                      </a:lnTo>
                      <a:lnTo>
                        <a:pt x="117" y="164"/>
                      </a:lnTo>
                      <a:lnTo>
                        <a:pt x="120" y="159"/>
                      </a:lnTo>
                      <a:lnTo>
                        <a:pt x="117" y="150"/>
                      </a:lnTo>
                      <a:lnTo>
                        <a:pt x="128" y="136"/>
                      </a:lnTo>
                      <a:lnTo>
                        <a:pt x="146" y="134"/>
                      </a:lnTo>
                      <a:lnTo>
                        <a:pt x="163" y="100"/>
                      </a:lnTo>
                      <a:lnTo>
                        <a:pt x="185" y="72"/>
                      </a:lnTo>
                      <a:lnTo>
                        <a:pt x="194" y="70"/>
                      </a:lnTo>
                      <a:lnTo>
                        <a:pt x="200" y="64"/>
                      </a:lnTo>
                      <a:lnTo>
                        <a:pt x="210" y="64"/>
                      </a:lnTo>
                      <a:lnTo>
                        <a:pt x="227" y="86"/>
                      </a:lnTo>
                      <a:lnTo>
                        <a:pt x="233" y="89"/>
                      </a:lnTo>
                      <a:lnTo>
                        <a:pt x="239" y="78"/>
                      </a:lnTo>
                      <a:lnTo>
                        <a:pt x="251" y="64"/>
                      </a:lnTo>
                      <a:lnTo>
                        <a:pt x="258" y="61"/>
                      </a:lnTo>
                      <a:lnTo>
                        <a:pt x="266" y="39"/>
                      </a:lnTo>
                      <a:lnTo>
                        <a:pt x="274" y="36"/>
                      </a:lnTo>
                      <a:lnTo>
                        <a:pt x="284" y="28"/>
                      </a:lnTo>
                      <a:lnTo>
                        <a:pt x="293" y="19"/>
                      </a:lnTo>
                      <a:lnTo>
                        <a:pt x="303" y="19"/>
                      </a:lnTo>
                      <a:lnTo>
                        <a:pt x="311" y="8"/>
                      </a:lnTo>
                      <a:lnTo>
                        <a:pt x="323" y="8"/>
                      </a:lnTo>
                      <a:lnTo>
                        <a:pt x="336" y="8"/>
                      </a:lnTo>
                      <a:lnTo>
                        <a:pt x="354" y="14"/>
                      </a:lnTo>
                      <a:lnTo>
                        <a:pt x="365" y="25"/>
                      </a:lnTo>
                      <a:lnTo>
                        <a:pt x="367" y="33"/>
                      </a:lnTo>
                      <a:lnTo>
                        <a:pt x="369" y="39"/>
                      </a:lnTo>
                      <a:lnTo>
                        <a:pt x="371" y="53"/>
                      </a:lnTo>
                      <a:lnTo>
                        <a:pt x="369" y="58"/>
                      </a:lnTo>
                      <a:lnTo>
                        <a:pt x="369" y="70"/>
                      </a:lnTo>
                      <a:lnTo>
                        <a:pt x="367" y="78"/>
                      </a:lnTo>
                      <a:lnTo>
                        <a:pt x="396" y="109"/>
                      </a:lnTo>
                      <a:lnTo>
                        <a:pt x="406" y="125"/>
                      </a:lnTo>
                      <a:lnTo>
                        <a:pt x="418" y="131"/>
                      </a:lnTo>
                      <a:lnTo>
                        <a:pt x="430" y="139"/>
                      </a:lnTo>
                      <a:lnTo>
                        <a:pt x="437" y="142"/>
                      </a:lnTo>
                      <a:lnTo>
                        <a:pt x="449" y="134"/>
                      </a:lnTo>
                      <a:lnTo>
                        <a:pt x="459" y="109"/>
                      </a:lnTo>
                      <a:lnTo>
                        <a:pt x="463" y="89"/>
                      </a:lnTo>
                      <a:lnTo>
                        <a:pt x="466" y="53"/>
                      </a:lnTo>
                      <a:lnTo>
                        <a:pt x="470" y="36"/>
                      </a:lnTo>
                      <a:lnTo>
                        <a:pt x="47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88" name="Freeform 16"/>
                <p:cNvSpPr>
                  <a:spLocks/>
                </p:cNvSpPr>
                <p:nvPr/>
              </p:nvSpPr>
              <p:spPr bwMode="auto">
                <a:xfrm>
                  <a:off x="4523" y="2653"/>
                  <a:ext cx="363" cy="95"/>
                </a:xfrm>
                <a:custGeom>
                  <a:avLst/>
                  <a:gdLst/>
                  <a:ahLst/>
                  <a:cxnLst>
                    <a:cxn ang="0">
                      <a:pos x="27" y="14"/>
                    </a:cxn>
                    <a:cxn ang="0">
                      <a:pos x="72" y="14"/>
                    </a:cxn>
                    <a:cxn ang="0">
                      <a:pos x="99" y="17"/>
                    </a:cxn>
                    <a:cxn ang="0">
                      <a:pos x="123" y="44"/>
                    </a:cxn>
                    <a:cxn ang="0">
                      <a:pos x="144" y="50"/>
                    </a:cxn>
                    <a:cxn ang="0">
                      <a:pos x="177" y="61"/>
                    </a:cxn>
                    <a:cxn ang="0">
                      <a:pos x="197" y="66"/>
                    </a:cxn>
                    <a:cxn ang="0">
                      <a:pos x="204" y="44"/>
                    </a:cxn>
                    <a:cxn ang="0">
                      <a:pos x="247" y="50"/>
                    </a:cxn>
                    <a:cxn ang="0">
                      <a:pos x="278" y="58"/>
                    </a:cxn>
                    <a:cxn ang="0">
                      <a:pos x="300" y="61"/>
                    </a:cxn>
                    <a:cxn ang="0">
                      <a:pos x="315" y="50"/>
                    </a:cxn>
                    <a:cxn ang="0">
                      <a:pos x="341" y="44"/>
                    </a:cxn>
                    <a:cxn ang="0">
                      <a:pos x="362" y="39"/>
                    </a:cxn>
                    <a:cxn ang="0">
                      <a:pos x="356" y="66"/>
                    </a:cxn>
                    <a:cxn ang="0">
                      <a:pos x="341" y="75"/>
                    </a:cxn>
                    <a:cxn ang="0">
                      <a:pos x="329" y="77"/>
                    </a:cxn>
                    <a:cxn ang="0">
                      <a:pos x="313" y="86"/>
                    </a:cxn>
                    <a:cxn ang="0">
                      <a:pos x="298" y="86"/>
                    </a:cxn>
                    <a:cxn ang="0">
                      <a:pos x="284" y="88"/>
                    </a:cxn>
                    <a:cxn ang="0">
                      <a:pos x="263" y="94"/>
                    </a:cxn>
                    <a:cxn ang="0">
                      <a:pos x="249" y="75"/>
                    </a:cxn>
                    <a:cxn ang="0">
                      <a:pos x="234" y="94"/>
                    </a:cxn>
                    <a:cxn ang="0">
                      <a:pos x="212" y="75"/>
                    </a:cxn>
                    <a:cxn ang="0">
                      <a:pos x="200" y="77"/>
                    </a:cxn>
                    <a:cxn ang="0">
                      <a:pos x="183" y="86"/>
                    </a:cxn>
                    <a:cxn ang="0">
                      <a:pos x="165" y="80"/>
                    </a:cxn>
                    <a:cxn ang="0">
                      <a:pos x="146" y="77"/>
                    </a:cxn>
                    <a:cxn ang="0">
                      <a:pos x="127" y="86"/>
                    </a:cxn>
                    <a:cxn ang="0">
                      <a:pos x="101" y="72"/>
                    </a:cxn>
                    <a:cxn ang="0">
                      <a:pos x="66" y="64"/>
                    </a:cxn>
                    <a:cxn ang="0">
                      <a:pos x="41" y="55"/>
                    </a:cxn>
                    <a:cxn ang="0">
                      <a:pos x="16" y="41"/>
                    </a:cxn>
                    <a:cxn ang="0">
                      <a:pos x="2" y="36"/>
                    </a:cxn>
                    <a:cxn ang="0">
                      <a:pos x="0" y="0"/>
                    </a:cxn>
                  </a:cxnLst>
                  <a:rect l="0" t="0" r="r" b="b"/>
                  <a:pathLst>
                    <a:path w="363" h="95">
                      <a:moveTo>
                        <a:pt x="0" y="0"/>
                      </a:moveTo>
                      <a:lnTo>
                        <a:pt x="27" y="14"/>
                      </a:lnTo>
                      <a:lnTo>
                        <a:pt x="51" y="14"/>
                      </a:lnTo>
                      <a:lnTo>
                        <a:pt x="72" y="14"/>
                      </a:lnTo>
                      <a:lnTo>
                        <a:pt x="88" y="14"/>
                      </a:lnTo>
                      <a:lnTo>
                        <a:pt x="99" y="17"/>
                      </a:lnTo>
                      <a:lnTo>
                        <a:pt x="115" y="25"/>
                      </a:lnTo>
                      <a:lnTo>
                        <a:pt x="123" y="44"/>
                      </a:lnTo>
                      <a:lnTo>
                        <a:pt x="130" y="53"/>
                      </a:lnTo>
                      <a:lnTo>
                        <a:pt x="144" y="50"/>
                      </a:lnTo>
                      <a:lnTo>
                        <a:pt x="160" y="50"/>
                      </a:lnTo>
                      <a:lnTo>
                        <a:pt x="177" y="61"/>
                      </a:lnTo>
                      <a:lnTo>
                        <a:pt x="189" y="66"/>
                      </a:lnTo>
                      <a:lnTo>
                        <a:pt x="197" y="66"/>
                      </a:lnTo>
                      <a:lnTo>
                        <a:pt x="199" y="53"/>
                      </a:lnTo>
                      <a:lnTo>
                        <a:pt x="204" y="44"/>
                      </a:lnTo>
                      <a:lnTo>
                        <a:pt x="228" y="50"/>
                      </a:lnTo>
                      <a:lnTo>
                        <a:pt x="247" y="50"/>
                      </a:lnTo>
                      <a:lnTo>
                        <a:pt x="265" y="50"/>
                      </a:lnTo>
                      <a:lnTo>
                        <a:pt x="278" y="58"/>
                      </a:lnTo>
                      <a:lnTo>
                        <a:pt x="286" y="64"/>
                      </a:lnTo>
                      <a:lnTo>
                        <a:pt x="300" y="61"/>
                      </a:lnTo>
                      <a:lnTo>
                        <a:pt x="309" y="55"/>
                      </a:lnTo>
                      <a:lnTo>
                        <a:pt x="315" y="50"/>
                      </a:lnTo>
                      <a:lnTo>
                        <a:pt x="331" y="50"/>
                      </a:lnTo>
                      <a:lnTo>
                        <a:pt x="341" y="44"/>
                      </a:lnTo>
                      <a:lnTo>
                        <a:pt x="354" y="39"/>
                      </a:lnTo>
                      <a:lnTo>
                        <a:pt x="362" y="39"/>
                      </a:lnTo>
                      <a:lnTo>
                        <a:pt x="360" y="58"/>
                      </a:lnTo>
                      <a:lnTo>
                        <a:pt x="356" y="66"/>
                      </a:lnTo>
                      <a:lnTo>
                        <a:pt x="348" y="75"/>
                      </a:lnTo>
                      <a:lnTo>
                        <a:pt x="341" y="75"/>
                      </a:lnTo>
                      <a:lnTo>
                        <a:pt x="339" y="75"/>
                      </a:lnTo>
                      <a:lnTo>
                        <a:pt x="329" y="77"/>
                      </a:lnTo>
                      <a:lnTo>
                        <a:pt x="321" y="88"/>
                      </a:lnTo>
                      <a:lnTo>
                        <a:pt x="313" y="86"/>
                      </a:lnTo>
                      <a:lnTo>
                        <a:pt x="306" y="80"/>
                      </a:lnTo>
                      <a:lnTo>
                        <a:pt x="298" y="86"/>
                      </a:lnTo>
                      <a:lnTo>
                        <a:pt x="290" y="88"/>
                      </a:lnTo>
                      <a:lnTo>
                        <a:pt x="284" y="88"/>
                      </a:lnTo>
                      <a:lnTo>
                        <a:pt x="278" y="94"/>
                      </a:lnTo>
                      <a:lnTo>
                        <a:pt x="263" y="94"/>
                      </a:lnTo>
                      <a:lnTo>
                        <a:pt x="257" y="86"/>
                      </a:lnTo>
                      <a:lnTo>
                        <a:pt x="249" y="75"/>
                      </a:lnTo>
                      <a:lnTo>
                        <a:pt x="239" y="86"/>
                      </a:lnTo>
                      <a:lnTo>
                        <a:pt x="234" y="94"/>
                      </a:lnTo>
                      <a:lnTo>
                        <a:pt x="226" y="94"/>
                      </a:lnTo>
                      <a:lnTo>
                        <a:pt x="212" y="75"/>
                      </a:lnTo>
                      <a:lnTo>
                        <a:pt x="208" y="77"/>
                      </a:lnTo>
                      <a:lnTo>
                        <a:pt x="200" y="77"/>
                      </a:lnTo>
                      <a:lnTo>
                        <a:pt x="195" y="88"/>
                      </a:lnTo>
                      <a:lnTo>
                        <a:pt x="183" y="86"/>
                      </a:lnTo>
                      <a:lnTo>
                        <a:pt x="171" y="86"/>
                      </a:lnTo>
                      <a:lnTo>
                        <a:pt x="165" y="80"/>
                      </a:lnTo>
                      <a:lnTo>
                        <a:pt x="158" y="75"/>
                      </a:lnTo>
                      <a:lnTo>
                        <a:pt x="146" y="77"/>
                      </a:lnTo>
                      <a:lnTo>
                        <a:pt x="134" y="88"/>
                      </a:lnTo>
                      <a:lnTo>
                        <a:pt x="127" y="86"/>
                      </a:lnTo>
                      <a:lnTo>
                        <a:pt x="115" y="80"/>
                      </a:lnTo>
                      <a:lnTo>
                        <a:pt x="101" y="72"/>
                      </a:lnTo>
                      <a:lnTo>
                        <a:pt x="90" y="72"/>
                      </a:lnTo>
                      <a:lnTo>
                        <a:pt x="66" y="64"/>
                      </a:lnTo>
                      <a:lnTo>
                        <a:pt x="51" y="58"/>
                      </a:lnTo>
                      <a:lnTo>
                        <a:pt x="41" y="55"/>
                      </a:lnTo>
                      <a:lnTo>
                        <a:pt x="25" y="53"/>
                      </a:lnTo>
                      <a:lnTo>
                        <a:pt x="16" y="41"/>
                      </a:lnTo>
                      <a:lnTo>
                        <a:pt x="6" y="39"/>
                      </a:lnTo>
                      <a:lnTo>
                        <a:pt x="2" y="36"/>
                      </a:lnTo>
                      <a:lnTo>
                        <a:pt x="0" y="30"/>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89" name="Freeform 17"/>
                <p:cNvSpPr>
                  <a:spLocks/>
                </p:cNvSpPr>
                <p:nvPr/>
              </p:nvSpPr>
              <p:spPr bwMode="auto">
                <a:xfrm>
                  <a:off x="4721" y="2468"/>
                  <a:ext cx="165" cy="182"/>
                </a:xfrm>
                <a:custGeom>
                  <a:avLst/>
                  <a:gdLst/>
                  <a:ahLst/>
                  <a:cxnLst>
                    <a:cxn ang="0">
                      <a:pos x="80" y="3"/>
                    </a:cxn>
                    <a:cxn ang="0">
                      <a:pos x="137" y="0"/>
                    </a:cxn>
                    <a:cxn ang="0">
                      <a:pos x="146" y="22"/>
                    </a:cxn>
                    <a:cxn ang="0">
                      <a:pos x="131" y="36"/>
                    </a:cxn>
                    <a:cxn ang="0">
                      <a:pos x="127" y="47"/>
                    </a:cxn>
                    <a:cxn ang="0">
                      <a:pos x="115" y="61"/>
                    </a:cxn>
                    <a:cxn ang="0">
                      <a:pos x="102" y="64"/>
                    </a:cxn>
                    <a:cxn ang="0">
                      <a:pos x="88" y="56"/>
                    </a:cxn>
                    <a:cxn ang="0">
                      <a:pos x="72" y="36"/>
                    </a:cxn>
                    <a:cxn ang="0">
                      <a:pos x="53" y="36"/>
                    </a:cxn>
                    <a:cxn ang="0">
                      <a:pos x="51" y="64"/>
                    </a:cxn>
                    <a:cxn ang="0">
                      <a:pos x="53" y="81"/>
                    </a:cxn>
                    <a:cxn ang="0">
                      <a:pos x="72" y="70"/>
                    </a:cxn>
                    <a:cxn ang="0">
                      <a:pos x="86" y="75"/>
                    </a:cxn>
                    <a:cxn ang="0">
                      <a:pos x="82" y="92"/>
                    </a:cxn>
                    <a:cxn ang="0">
                      <a:pos x="80" y="103"/>
                    </a:cxn>
                    <a:cxn ang="0">
                      <a:pos x="82" y="120"/>
                    </a:cxn>
                    <a:cxn ang="0">
                      <a:pos x="92" y="128"/>
                    </a:cxn>
                    <a:cxn ang="0">
                      <a:pos x="88" y="148"/>
                    </a:cxn>
                    <a:cxn ang="0">
                      <a:pos x="82" y="170"/>
                    </a:cxn>
                    <a:cxn ang="0">
                      <a:pos x="68" y="175"/>
                    </a:cxn>
                    <a:cxn ang="0">
                      <a:pos x="62" y="164"/>
                    </a:cxn>
                    <a:cxn ang="0">
                      <a:pos x="55" y="139"/>
                    </a:cxn>
                    <a:cxn ang="0">
                      <a:pos x="55" y="114"/>
                    </a:cxn>
                    <a:cxn ang="0">
                      <a:pos x="35" y="114"/>
                    </a:cxn>
                    <a:cxn ang="0">
                      <a:pos x="23" y="117"/>
                    </a:cxn>
                    <a:cxn ang="0">
                      <a:pos x="39" y="128"/>
                    </a:cxn>
                    <a:cxn ang="0">
                      <a:pos x="47" y="145"/>
                    </a:cxn>
                    <a:cxn ang="0">
                      <a:pos x="41" y="167"/>
                    </a:cxn>
                    <a:cxn ang="0">
                      <a:pos x="29" y="181"/>
                    </a:cxn>
                    <a:cxn ang="0">
                      <a:pos x="29" y="164"/>
                    </a:cxn>
                    <a:cxn ang="0">
                      <a:pos x="21" y="145"/>
                    </a:cxn>
                    <a:cxn ang="0">
                      <a:pos x="10" y="128"/>
                    </a:cxn>
                    <a:cxn ang="0">
                      <a:pos x="2" y="109"/>
                    </a:cxn>
                    <a:cxn ang="0">
                      <a:pos x="16" y="86"/>
                    </a:cxn>
                    <a:cxn ang="0">
                      <a:pos x="23" y="58"/>
                    </a:cxn>
                    <a:cxn ang="0">
                      <a:pos x="25" y="39"/>
                    </a:cxn>
                    <a:cxn ang="0">
                      <a:pos x="23" y="22"/>
                    </a:cxn>
                  </a:cxnLst>
                  <a:rect l="0" t="0" r="r" b="b"/>
                  <a:pathLst>
                    <a:path w="165" h="182">
                      <a:moveTo>
                        <a:pt x="41" y="0"/>
                      </a:moveTo>
                      <a:lnTo>
                        <a:pt x="80" y="3"/>
                      </a:lnTo>
                      <a:lnTo>
                        <a:pt x="117" y="3"/>
                      </a:lnTo>
                      <a:lnTo>
                        <a:pt x="137" y="0"/>
                      </a:lnTo>
                      <a:lnTo>
                        <a:pt x="164" y="17"/>
                      </a:lnTo>
                      <a:lnTo>
                        <a:pt x="146" y="22"/>
                      </a:lnTo>
                      <a:lnTo>
                        <a:pt x="137" y="31"/>
                      </a:lnTo>
                      <a:lnTo>
                        <a:pt x="131" y="36"/>
                      </a:lnTo>
                      <a:lnTo>
                        <a:pt x="127" y="42"/>
                      </a:lnTo>
                      <a:lnTo>
                        <a:pt x="127" y="47"/>
                      </a:lnTo>
                      <a:lnTo>
                        <a:pt x="127" y="56"/>
                      </a:lnTo>
                      <a:lnTo>
                        <a:pt x="115" y="61"/>
                      </a:lnTo>
                      <a:lnTo>
                        <a:pt x="105" y="61"/>
                      </a:lnTo>
                      <a:lnTo>
                        <a:pt x="102" y="64"/>
                      </a:lnTo>
                      <a:lnTo>
                        <a:pt x="92" y="64"/>
                      </a:lnTo>
                      <a:lnTo>
                        <a:pt x="88" y="56"/>
                      </a:lnTo>
                      <a:lnTo>
                        <a:pt x="80" y="45"/>
                      </a:lnTo>
                      <a:lnTo>
                        <a:pt x="72" y="36"/>
                      </a:lnTo>
                      <a:lnTo>
                        <a:pt x="57" y="36"/>
                      </a:lnTo>
                      <a:lnTo>
                        <a:pt x="53" y="36"/>
                      </a:lnTo>
                      <a:lnTo>
                        <a:pt x="49" y="50"/>
                      </a:lnTo>
                      <a:lnTo>
                        <a:pt x="51" y="64"/>
                      </a:lnTo>
                      <a:lnTo>
                        <a:pt x="51" y="72"/>
                      </a:lnTo>
                      <a:lnTo>
                        <a:pt x="53" y="81"/>
                      </a:lnTo>
                      <a:lnTo>
                        <a:pt x="61" y="78"/>
                      </a:lnTo>
                      <a:lnTo>
                        <a:pt x="72" y="70"/>
                      </a:lnTo>
                      <a:lnTo>
                        <a:pt x="80" y="70"/>
                      </a:lnTo>
                      <a:lnTo>
                        <a:pt x="86" y="75"/>
                      </a:lnTo>
                      <a:lnTo>
                        <a:pt x="86" y="81"/>
                      </a:lnTo>
                      <a:lnTo>
                        <a:pt x="82" y="92"/>
                      </a:lnTo>
                      <a:lnTo>
                        <a:pt x="80" y="97"/>
                      </a:lnTo>
                      <a:lnTo>
                        <a:pt x="80" y="103"/>
                      </a:lnTo>
                      <a:lnTo>
                        <a:pt x="78" y="111"/>
                      </a:lnTo>
                      <a:lnTo>
                        <a:pt x="82" y="120"/>
                      </a:lnTo>
                      <a:lnTo>
                        <a:pt x="90" y="131"/>
                      </a:lnTo>
                      <a:lnTo>
                        <a:pt x="92" y="128"/>
                      </a:lnTo>
                      <a:lnTo>
                        <a:pt x="92" y="139"/>
                      </a:lnTo>
                      <a:lnTo>
                        <a:pt x="88" y="148"/>
                      </a:lnTo>
                      <a:lnTo>
                        <a:pt x="84" y="156"/>
                      </a:lnTo>
                      <a:lnTo>
                        <a:pt x="82" y="170"/>
                      </a:lnTo>
                      <a:lnTo>
                        <a:pt x="74" y="175"/>
                      </a:lnTo>
                      <a:lnTo>
                        <a:pt x="68" y="175"/>
                      </a:lnTo>
                      <a:lnTo>
                        <a:pt x="62" y="175"/>
                      </a:lnTo>
                      <a:lnTo>
                        <a:pt x="62" y="164"/>
                      </a:lnTo>
                      <a:lnTo>
                        <a:pt x="61" y="145"/>
                      </a:lnTo>
                      <a:lnTo>
                        <a:pt x="55" y="139"/>
                      </a:lnTo>
                      <a:lnTo>
                        <a:pt x="53" y="131"/>
                      </a:lnTo>
                      <a:lnTo>
                        <a:pt x="55" y="114"/>
                      </a:lnTo>
                      <a:lnTo>
                        <a:pt x="49" y="109"/>
                      </a:lnTo>
                      <a:lnTo>
                        <a:pt x="35" y="114"/>
                      </a:lnTo>
                      <a:lnTo>
                        <a:pt x="29" y="109"/>
                      </a:lnTo>
                      <a:lnTo>
                        <a:pt x="23" y="117"/>
                      </a:lnTo>
                      <a:lnTo>
                        <a:pt x="29" y="123"/>
                      </a:lnTo>
                      <a:lnTo>
                        <a:pt x="39" y="128"/>
                      </a:lnTo>
                      <a:lnTo>
                        <a:pt x="41" y="134"/>
                      </a:lnTo>
                      <a:lnTo>
                        <a:pt x="47" y="145"/>
                      </a:lnTo>
                      <a:lnTo>
                        <a:pt x="47" y="153"/>
                      </a:lnTo>
                      <a:lnTo>
                        <a:pt x="41" y="167"/>
                      </a:lnTo>
                      <a:lnTo>
                        <a:pt x="33" y="178"/>
                      </a:lnTo>
                      <a:lnTo>
                        <a:pt x="29" y="181"/>
                      </a:lnTo>
                      <a:lnTo>
                        <a:pt x="29" y="173"/>
                      </a:lnTo>
                      <a:lnTo>
                        <a:pt x="29" y="164"/>
                      </a:lnTo>
                      <a:lnTo>
                        <a:pt x="31" y="153"/>
                      </a:lnTo>
                      <a:lnTo>
                        <a:pt x="21" y="145"/>
                      </a:lnTo>
                      <a:lnTo>
                        <a:pt x="12" y="136"/>
                      </a:lnTo>
                      <a:lnTo>
                        <a:pt x="10" y="128"/>
                      </a:lnTo>
                      <a:lnTo>
                        <a:pt x="0" y="123"/>
                      </a:lnTo>
                      <a:lnTo>
                        <a:pt x="2" y="109"/>
                      </a:lnTo>
                      <a:lnTo>
                        <a:pt x="10" y="100"/>
                      </a:lnTo>
                      <a:lnTo>
                        <a:pt x="16" y="86"/>
                      </a:lnTo>
                      <a:lnTo>
                        <a:pt x="21" y="72"/>
                      </a:lnTo>
                      <a:lnTo>
                        <a:pt x="23" y="58"/>
                      </a:lnTo>
                      <a:lnTo>
                        <a:pt x="21" y="45"/>
                      </a:lnTo>
                      <a:lnTo>
                        <a:pt x="25" y="39"/>
                      </a:lnTo>
                      <a:lnTo>
                        <a:pt x="29" y="33"/>
                      </a:lnTo>
                      <a:lnTo>
                        <a:pt x="23" y="22"/>
                      </a:lnTo>
                      <a:lnTo>
                        <a:pt x="41"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90" name="Freeform 18"/>
                <p:cNvSpPr>
                  <a:spLocks/>
                </p:cNvSpPr>
                <p:nvPr/>
              </p:nvSpPr>
              <p:spPr bwMode="auto">
                <a:xfrm>
                  <a:off x="4549" y="2387"/>
                  <a:ext cx="182" cy="249"/>
                </a:xfrm>
                <a:custGeom>
                  <a:avLst/>
                  <a:gdLst/>
                  <a:ahLst/>
                  <a:cxnLst>
                    <a:cxn ang="0">
                      <a:pos x="0" y="83"/>
                    </a:cxn>
                    <a:cxn ang="0">
                      <a:pos x="37" y="44"/>
                    </a:cxn>
                    <a:cxn ang="0">
                      <a:pos x="56" y="28"/>
                    </a:cxn>
                    <a:cxn ang="0">
                      <a:pos x="66" y="14"/>
                    </a:cxn>
                    <a:cxn ang="0">
                      <a:pos x="95" y="0"/>
                    </a:cxn>
                    <a:cxn ang="0">
                      <a:pos x="111" y="30"/>
                    </a:cxn>
                    <a:cxn ang="0">
                      <a:pos x="127" y="17"/>
                    </a:cxn>
                    <a:cxn ang="0">
                      <a:pos x="132" y="8"/>
                    </a:cxn>
                    <a:cxn ang="0">
                      <a:pos x="146" y="0"/>
                    </a:cxn>
                    <a:cxn ang="0">
                      <a:pos x="154" y="0"/>
                    </a:cxn>
                    <a:cxn ang="0">
                      <a:pos x="156" y="11"/>
                    </a:cxn>
                    <a:cxn ang="0">
                      <a:pos x="156" y="19"/>
                    </a:cxn>
                    <a:cxn ang="0">
                      <a:pos x="148" y="33"/>
                    </a:cxn>
                    <a:cxn ang="0">
                      <a:pos x="148" y="41"/>
                    </a:cxn>
                    <a:cxn ang="0">
                      <a:pos x="169" y="77"/>
                    </a:cxn>
                    <a:cxn ang="0">
                      <a:pos x="173" y="99"/>
                    </a:cxn>
                    <a:cxn ang="0">
                      <a:pos x="179" y="99"/>
                    </a:cxn>
                    <a:cxn ang="0">
                      <a:pos x="181" y="110"/>
                    </a:cxn>
                    <a:cxn ang="0">
                      <a:pos x="173" y="121"/>
                    </a:cxn>
                    <a:cxn ang="0">
                      <a:pos x="167" y="116"/>
                    </a:cxn>
                    <a:cxn ang="0">
                      <a:pos x="154" y="124"/>
                    </a:cxn>
                    <a:cxn ang="0">
                      <a:pos x="156" y="146"/>
                    </a:cxn>
                    <a:cxn ang="0">
                      <a:pos x="140" y="160"/>
                    </a:cxn>
                    <a:cxn ang="0">
                      <a:pos x="140" y="196"/>
                    </a:cxn>
                    <a:cxn ang="0">
                      <a:pos x="140" y="220"/>
                    </a:cxn>
                    <a:cxn ang="0">
                      <a:pos x="132" y="231"/>
                    </a:cxn>
                    <a:cxn ang="0">
                      <a:pos x="127" y="248"/>
                    </a:cxn>
                    <a:cxn ang="0">
                      <a:pos x="119" y="245"/>
                    </a:cxn>
                    <a:cxn ang="0">
                      <a:pos x="107" y="237"/>
                    </a:cxn>
                    <a:cxn ang="0">
                      <a:pos x="97" y="229"/>
                    </a:cxn>
                    <a:cxn ang="0">
                      <a:pos x="90" y="215"/>
                    </a:cxn>
                    <a:cxn ang="0">
                      <a:pos x="62" y="218"/>
                    </a:cxn>
                    <a:cxn ang="0">
                      <a:pos x="39" y="209"/>
                    </a:cxn>
                    <a:cxn ang="0">
                      <a:pos x="23" y="187"/>
                    </a:cxn>
                    <a:cxn ang="0">
                      <a:pos x="14" y="171"/>
                    </a:cxn>
                    <a:cxn ang="0">
                      <a:pos x="6" y="157"/>
                    </a:cxn>
                    <a:cxn ang="0">
                      <a:pos x="6" y="130"/>
                    </a:cxn>
                    <a:cxn ang="0">
                      <a:pos x="0" y="83"/>
                    </a:cxn>
                  </a:cxnLst>
                  <a:rect l="0" t="0" r="r" b="b"/>
                  <a:pathLst>
                    <a:path w="182" h="249">
                      <a:moveTo>
                        <a:pt x="0" y="83"/>
                      </a:moveTo>
                      <a:lnTo>
                        <a:pt x="37" y="44"/>
                      </a:lnTo>
                      <a:lnTo>
                        <a:pt x="56" y="28"/>
                      </a:lnTo>
                      <a:lnTo>
                        <a:pt x="66" y="14"/>
                      </a:lnTo>
                      <a:lnTo>
                        <a:pt x="95" y="0"/>
                      </a:lnTo>
                      <a:lnTo>
                        <a:pt x="111" y="30"/>
                      </a:lnTo>
                      <a:lnTo>
                        <a:pt x="127" y="17"/>
                      </a:lnTo>
                      <a:lnTo>
                        <a:pt x="132" y="8"/>
                      </a:lnTo>
                      <a:lnTo>
                        <a:pt x="146" y="0"/>
                      </a:lnTo>
                      <a:lnTo>
                        <a:pt x="154" y="0"/>
                      </a:lnTo>
                      <a:lnTo>
                        <a:pt x="156" y="11"/>
                      </a:lnTo>
                      <a:lnTo>
                        <a:pt x="156" y="19"/>
                      </a:lnTo>
                      <a:lnTo>
                        <a:pt x="148" y="33"/>
                      </a:lnTo>
                      <a:lnTo>
                        <a:pt x="148" y="41"/>
                      </a:lnTo>
                      <a:lnTo>
                        <a:pt x="169" y="77"/>
                      </a:lnTo>
                      <a:lnTo>
                        <a:pt x="173" y="99"/>
                      </a:lnTo>
                      <a:lnTo>
                        <a:pt x="179" y="99"/>
                      </a:lnTo>
                      <a:lnTo>
                        <a:pt x="181" y="110"/>
                      </a:lnTo>
                      <a:lnTo>
                        <a:pt x="173" y="121"/>
                      </a:lnTo>
                      <a:lnTo>
                        <a:pt x="167" y="116"/>
                      </a:lnTo>
                      <a:lnTo>
                        <a:pt x="154" y="124"/>
                      </a:lnTo>
                      <a:lnTo>
                        <a:pt x="156" y="146"/>
                      </a:lnTo>
                      <a:lnTo>
                        <a:pt x="140" y="160"/>
                      </a:lnTo>
                      <a:lnTo>
                        <a:pt x="140" y="196"/>
                      </a:lnTo>
                      <a:lnTo>
                        <a:pt x="140" y="220"/>
                      </a:lnTo>
                      <a:lnTo>
                        <a:pt x="132" y="231"/>
                      </a:lnTo>
                      <a:lnTo>
                        <a:pt x="127" y="248"/>
                      </a:lnTo>
                      <a:lnTo>
                        <a:pt x="119" y="245"/>
                      </a:lnTo>
                      <a:lnTo>
                        <a:pt x="107" y="237"/>
                      </a:lnTo>
                      <a:lnTo>
                        <a:pt x="97" y="229"/>
                      </a:lnTo>
                      <a:lnTo>
                        <a:pt x="90" y="215"/>
                      </a:lnTo>
                      <a:lnTo>
                        <a:pt x="62" y="218"/>
                      </a:lnTo>
                      <a:lnTo>
                        <a:pt x="39" y="209"/>
                      </a:lnTo>
                      <a:lnTo>
                        <a:pt x="23" y="187"/>
                      </a:lnTo>
                      <a:lnTo>
                        <a:pt x="14" y="171"/>
                      </a:lnTo>
                      <a:lnTo>
                        <a:pt x="6" y="157"/>
                      </a:lnTo>
                      <a:lnTo>
                        <a:pt x="6" y="130"/>
                      </a:lnTo>
                      <a:lnTo>
                        <a:pt x="0" y="83"/>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91" name="Freeform 19"/>
                <p:cNvSpPr>
                  <a:spLocks/>
                </p:cNvSpPr>
                <p:nvPr/>
              </p:nvSpPr>
              <p:spPr bwMode="auto">
                <a:xfrm>
                  <a:off x="4934" y="2529"/>
                  <a:ext cx="348" cy="235"/>
                </a:xfrm>
                <a:custGeom>
                  <a:avLst/>
                  <a:gdLst/>
                  <a:ahLst/>
                  <a:cxnLst>
                    <a:cxn ang="0">
                      <a:pos x="31" y="3"/>
                    </a:cxn>
                    <a:cxn ang="0">
                      <a:pos x="68" y="39"/>
                    </a:cxn>
                    <a:cxn ang="0">
                      <a:pos x="74" y="56"/>
                    </a:cxn>
                    <a:cxn ang="0">
                      <a:pos x="96" y="47"/>
                    </a:cxn>
                    <a:cxn ang="0">
                      <a:pos x="107" y="53"/>
                    </a:cxn>
                    <a:cxn ang="0">
                      <a:pos x="121" y="39"/>
                    </a:cxn>
                    <a:cxn ang="0">
                      <a:pos x="140" y="31"/>
                    </a:cxn>
                    <a:cxn ang="0">
                      <a:pos x="185" y="47"/>
                    </a:cxn>
                    <a:cxn ang="0">
                      <a:pos x="212" y="67"/>
                    </a:cxn>
                    <a:cxn ang="0">
                      <a:pos x="234" y="81"/>
                    </a:cxn>
                    <a:cxn ang="0">
                      <a:pos x="271" y="111"/>
                    </a:cxn>
                    <a:cxn ang="0">
                      <a:pos x="275" y="128"/>
                    </a:cxn>
                    <a:cxn ang="0">
                      <a:pos x="292" y="142"/>
                    </a:cxn>
                    <a:cxn ang="0">
                      <a:pos x="306" y="148"/>
                    </a:cxn>
                    <a:cxn ang="0">
                      <a:pos x="322" y="176"/>
                    </a:cxn>
                    <a:cxn ang="0">
                      <a:pos x="333" y="192"/>
                    </a:cxn>
                    <a:cxn ang="0">
                      <a:pos x="335" y="234"/>
                    </a:cxn>
                    <a:cxn ang="0">
                      <a:pos x="320" y="234"/>
                    </a:cxn>
                    <a:cxn ang="0">
                      <a:pos x="310" y="226"/>
                    </a:cxn>
                    <a:cxn ang="0">
                      <a:pos x="275" y="184"/>
                    </a:cxn>
                    <a:cxn ang="0">
                      <a:pos x="240" y="184"/>
                    </a:cxn>
                    <a:cxn ang="0">
                      <a:pos x="228" y="198"/>
                    </a:cxn>
                    <a:cxn ang="0">
                      <a:pos x="218" y="206"/>
                    </a:cxn>
                    <a:cxn ang="0">
                      <a:pos x="197" y="217"/>
                    </a:cxn>
                    <a:cxn ang="0">
                      <a:pos x="177" y="212"/>
                    </a:cxn>
                    <a:cxn ang="0">
                      <a:pos x="160" y="212"/>
                    </a:cxn>
                    <a:cxn ang="0">
                      <a:pos x="138" y="159"/>
                    </a:cxn>
                    <a:cxn ang="0">
                      <a:pos x="113" y="111"/>
                    </a:cxn>
                    <a:cxn ang="0">
                      <a:pos x="82" y="95"/>
                    </a:cxn>
                    <a:cxn ang="0">
                      <a:pos x="53" y="92"/>
                    </a:cxn>
                    <a:cxn ang="0">
                      <a:pos x="23" y="75"/>
                    </a:cxn>
                    <a:cxn ang="0">
                      <a:pos x="25" y="25"/>
                    </a:cxn>
                  </a:cxnLst>
                  <a:rect l="0" t="0" r="r" b="b"/>
                  <a:pathLst>
                    <a:path w="348" h="235">
                      <a:moveTo>
                        <a:pt x="0" y="0"/>
                      </a:moveTo>
                      <a:lnTo>
                        <a:pt x="31" y="3"/>
                      </a:lnTo>
                      <a:lnTo>
                        <a:pt x="57" y="6"/>
                      </a:lnTo>
                      <a:lnTo>
                        <a:pt x="68" y="39"/>
                      </a:lnTo>
                      <a:lnTo>
                        <a:pt x="70" y="50"/>
                      </a:lnTo>
                      <a:lnTo>
                        <a:pt x="74" y="56"/>
                      </a:lnTo>
                      <a:lnTo>
                        <a:pt x="82" y="47"/>
                      </a:lnTo>
                      <a:lnTo>
                        <a:pt x="96" y="47"/>
                      </a:lnTo>
                      <a:lnTo>
                        <a:pt x="103" y="56"/>
                      </a:lnTo>
                      <a:lnTo>
                        <a:pt x="107" y="53"/>
                      </a:lnTo>
                      <a:lnTo>
                        <a:pt x="119" y="39"/>
                      </a:lnTo>
                      <a:lnTo>
                        <a:pt x="121" y="39"/>
                      </a:lnTo>
                      <a:lnTo>
                        <a:pt x="131" y="31"/>
                      </a:lnTo>
                      <a:lnTo>
                        <a:pt x="140" y="31"/>
                      </a:lnTo>
                      <a:lnTo>
                        <a:pt x="172" y="47"/>
                      </a:lnTo>
                      <a:lnTo>
                        <a:pt x="185" y="47"/>
                      </a:lnTo>
                      <a:lnTo>
                        <a:pt x="199" y="61"/>
                      </a:lnTo>
                      <a:lnTo>
                        <a:pt x="212" y="67"/>
                      </a:lnTo>
                      <a:lnTo>
                        <a:pt x="224" y="78"/>
                      </a:lnTo>
                      <a:lnTo>
                        <a:pt x="234" y="81"/>
                      </a:lnTo>
                      <a:lnTo>
                        <a:pt x="259" y="92"/>
                      </a:lnTo>
                      <a:lnTo>
                        <a:pt x="271" y="111"/>
                      </a:lnTo>
                      <a:lnTo>
                        <a:pt x="277" y="123"/>
                      </a:lnTo>
                      <a:lnTo>
                        <a:pt x="275" y="128"/>
                      </a:lnTo>
                      <a:lnTo>
                        <a:pt x="285" y="139"/>
                      </a:lnTo>
                      <a:lnTo>
                        <a:pt x="292" y="142"/>
                      </a:lnTo>
                      <a:lnTo>
                        <a:pt x="296" y="145"/>
                      </a:lnTo>
                      <a:lnTo>
                        <a:pt x="306" y="148"/>
                      </a:lnTo>
                      <a:lnTo>
                        <a:pt x="322" y="164"/>
                      </a:lnTo>
                      <a:lnTo>
                        <a:pt x="322" y="176"/>
                      </a:lnTo>
                      <a:lnTo>
                        <a:pt x="331" y="187"/>
                      </a:lnTo>
                      <a:lnTo>
                        <a:pt x="333" y="192"/>
                      </a:lnTo>
                      <a:lnTo>
                        <a:pt x="347" y="215"/>
                      </a:lnTo>
                      <a:lnTo>
                        <a:pt x="335" y="234"/>
                      </a:lnTo>
                      <a:lnTo>
                        <a:pt x="331" y="234"/>
                      </a:lnTo>
                      <a:lnTo>
                        <a:pt x="320" y="234"/>
                      </a:lnTo>
                      <a:lnTo>
                        <a:pt x="316" y="226"/>
                      </a:lnTo>
                      <a:lnTo>
                        <a:pt x="310" y="226"/>
                      </a:lnTo>
                      <a:lnTo>
                        <a:pt x="304" y="228"/>
                      </a:lnTo>
                      <a:lnTo>
                        <a:pt x="275" y="184"/>
                      </a:lnTo>
                      <a:lnTo>
                        <a:pt x="257" y="187"/>
                      </a:lnTo>
                      <a:lnTo>
                        <a:pt x="240" y="184"/>
                      </a:lnTo>
                      <a:lnTo>
                        <a:pt x="234" y="189"/>
                      </a:lnTo>
                      <a:lnTo>
                        <a:pt x="228" y="198"/>
                      </a:lnTo>
                      <a:lnTo>
                        <a:pt x="226" y="192"/>
                      </a:lnTo>
                      <a:lnTo>
                        <a:pt x="218" y="206"/>
                      </a:lnTo>
                      <a:lnTo>
                        <a:pt x="207" y="226"/>
                      </a:lnTo>
                      <a:lnTo>
                        <a:pt x="197" y="217"/>
                      </a:lnTo>
                      <a:lnTo>
                        <a:pt x="185" y="212"/>
                      </a:lnTo>
                      <a:lnTo>
                        <a:pt x="177" y="212"/>
                      </a:lnTo>
                      <a:lnTo>
                        <a:pt x="166" y="206"/>
                      </a:lnTo>
                      <a:lnTo>
                        <a:pt x="160" y="212"/>
                      </a:lnTo>
                      <a:lnTo>
                        <a:pt x="152" y="184"/>
                      </a:lnTo>
                      <a:lnTo>
                        <a:pt x="138" y="159"/>
                      </a:lnTo>
                      <a:lnTo>
                        <a:pt x="125" y="128"/>
                      </a:lnTo>
                      <a:lnTo>
                        <a:pt x="113" y="111"/>
                      </a:lnTo>
                      <a:lnTo>
                        <a:pt x="103" y="95"/>
                      </a:lnTo>
                      <a:lnTo>
                        <a:pt x="82" y="95"/>
                      </a:lnTo>
                      <a:lnTo>
                        <a:pt x="62" y="103"/>
                      </a:lnTo>
                      <a:lnTo>
                        <a:pt x="53" y="92"/>
                      </a:lnTo>
                      <a:lnTo>
                        <a:pt x="33" y="84"/>
                      </a:lnTo>
                      <a:lnTo>
                        <a:pt x="23" y="75"/>
                      </a:lnTo>
                      <a:lnTo>
                        <a:pt x="23" y="42"/>
                      </a:lnTo>
                      <a:lnTo>
                        <a:pt x="25" y="25"/>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92" name="Freeform 20"/>
                <p:cNvSpPr>
                  <a:spLocks/>
                </p:cNvSpPr>
                <p:nvPr/>
              </p:nvSpPr>
              <p:spPr bwMode="auto">
                <a:xfrm>
                  <a:off x="4293" y="2362"/>
                  <a:ext cx="209" cy="310"/>
                </a:xfrm>
                <a:custGeom>
                  <a:avLst/>
                  <a:gdLst/>
                  <a:ahLst/>
                  <a:cxnLst>
                    <a:cxn ang="0">
                      <a:pos x="0" y="8"/>
                    </a:cxn>
                    <a:cxn ang="0">
                      <a:pos x="21" y="0"/>
                    </a:cxn>
                    <a:cxn ang="0">
                      <a:pos x="46" y="14"/>
                    </a:cxn>
                    <a:cxn ang="0">
                      <a:pos x="50" y="28"/>
                    </a:cxn>
                    <a:cxn ang="0">
                      <a:pos x="50" y="33"/>
                    </a:cxn>
                    <a:cxn ang="0">
                      <a:pos x="56" y="36"/>
                    </a:cxn>
                    <a:cxn ang="0">
                      <a:pos x="56" y="42"/>
                    </a:cxn>
                    <a:cxn ang="0">
                      <a:pos x="64" y="45"/>
                    </a:cxn>
                    <a:cxn ang="0">
                      <a:pos x="64" y="56"/>
                    </a:cxn>
                    <a:cxn ang="0">
                      <a:pos x="89" y="89"/>
                    </a:cxn>
                    <a:cxn ang="0">
                      <a:pos x="92" y="89"/>
                    </a:cxn>
                    <a:cxn ang="0">
                      <a:pos x="96" y="97"/>
                    </a:cxn>
                    <a:cxn ang="0">
                      <a:pos x="100" y="106"/>
                    </a:cxn>
                    <a:cxn ang="0">
                      <a:pos x="104" y="106"/>
                    </a:cxn>
                    <a:cxn ang="0">
                      <a:pos x="121" y="117"/>
                    </a:cxn>
                    <a:cxn ang="0">
                      <a:pos x="154" y="122"/>
                    </a:cxn>
                    <a:cxn ang="0">
                      <a:pos x="156" y="161"/>
                    </a:cxn>
                    <a:cxn ang="0">
                      <a:pos x="164" y="167"/>
                    </a:cxn>
                    <a:cxn ang="0">
                      <a:pos x="162" y="181"/>
                    </a:cxn>
                    <a:cxn ang="0">
                      <a:pos x="181" y="200"/>
                    </a:cxn>
                    <a:cxn ang="0">
                      <a:pos x="198" y="209"/>
                    </a:cxn>
                    <a:cxn ang="0">
                      <a:pos x="198" y="273"/>
                    </a:cxn>
                    <a:cxn ang="0">
                      <a:pos x="208" y="298"/>
                    </a:cxn>
                    <a:cxn ang="0">
                      <a:pos x="202" y="306"/>
                    </a:cxn>
                    <a:cxn ang="0">
                      <a:pos x="191" y="309"/>
                    </a:cxn>
                    <a:cxn ang="0">
                      <a:pos x="189" y="287"/>
                    </a:cxn>
                    <a:cxn ang="0">
                      <a:pos x="169" y="309"/>
                    </a:cxn>
                    <a:cxn ang="0">
                      <a:pos x="156" y="276"/>
                    </a:cxn>
                    <a:cxn ang="0">
                      <a:pos x="148" y="253"/>
                    </a:cxn>
                    <a:cxn ang="0">
                      <a:pos x="125" y="223"/>
                    </a:cxn>
                    <a:cxn ang="0">
                      <a:pos x="119" y="223"/>
                    </a:cxn>
                    <a:cxn ang="0">
                      <a:pos x="98" y="206"/>
                    </a:cxn>
                    <a:cxn ang="0">
                      <a:pos x="94" y="189"/>
                    </a:cxn>
                    <a:cxn ang="0">
                      <a:pos x="94" y="178"/>
                    </a:cxn>
                    <a:cxn ang="0">
                      <a:pos x="77" y="134"/>
                    </a:cxn>
                    <a:cxn ang="0">
                      <a:pos x="69" y="106"/>
                    </a:cxn>
                    <a:cxn ang="0">
                      <a:pos x="48" y="81"/>
                    </a:cxn>
                    <a:cxn ang="0">
                      <a:pos x="19" y="42"/>
                    </a:cxn>
                    <a:cxn ang="0">
                      <a:pos x="0" y="8"/>
                    </a:cxn>
                  </a:cxnLst>
                  <a:rect l="0" t="0" r="r" b="b"/>
                  <a:pathLst>
                    <a:path w="209" h="310">
                      <a:moveTo>
                        <a:pt x="0" y="8"/>
                      </a:moveTo>
                      <a:lnTo>
                        <a:pt x="21" y="0"/>
                      </a:lnTo>
                      <a:lnTo>
                        <a:pt x="46" y="14"/>
                      </a:lnTo>
                      <a:lnTo>
                        <a:pt x="50" y="28"/>
                      </a:lnTo>
                      <a:lnTo>
                        <a:pt x="50" y="33"/>
                      </a:lnTo>
                      <a:lnTo>
                        <a:pt x="56" y="36"/>
                      </a:lnTo>
                      <a:lnTo>
                        <a:pt x="56" y="42"/>
                      </a:lnTo>
                      <a:lnTo>
                        <a:pt x="64" y="45"/>
                      </a:lnTo>
                      <a:lnTo>
                        <a:pt x="64" y="56"/>
                      </a:lnTo>
                      <a:lnTo>
                        <a:pt x="89" y="89"/>
                      </a:lnTo>
                      <a:lnTo>
                        <a:pt x="92" y="89"/>
                      </a:lnTo>
                      <a:lnTo>
                        <a:pt x="96" y="97"/>
                      </a:lnTo>
                      <a:lnTo>
                        <a:pt x="100" y="106"/>
                      </a:lnTo>
                      <a:lnTo>
                        <a:pt x="104" y="106"/>
                      </a:lnTo>
                      <a:lnTo>
                        <a:pt x="121" y="117"/>
                      </a:lnTo>
                      <a:lnTo>
                        <a:pt x="154" y="122"/>
                      </a:lnTo>
                      <a:lnTo>
                        <a:pt x="156" y="161"/>
                      </a:lnTo>
                      <a:lnTo>
                        <a:pt x="164" y="167"/>
                      </a:lnTo>
                      <a:lnTo>
                        <a:pt x="162" y="181"/>
                      </a:lnTo>
                      <a:lnTo>
                        <a:pt x="181" y="200"/>
                      </a:lnTo>
                      <a:lnTo>
                        <a:pt x="198" y="209"/>
                      </a:lnTo>
                      <a:lnTo>
                        <a:pt x="198" y="273"/>
                      </a:lnTo>
                      <a:lnTo>
                        <a:pt x="208" y="298"/>
                      </a:lnTo>
                      <a:lnTo>
                        <a:pt x="202" y="306"/>
                      </a:lnTo>
                      <a:lnTo>
                        <a:pt x="191" y="309"/>
                      </a:lnTo>
                      <a:lnTo>
                        <a:pt x="189" y="287"/>
                      </a:lnTo>
                      <a:lnTo>
                        <a:pt x="169" y="309"/>
                      </a:lnTo>
                      <a:lnTo>
                        <a:pt x="156" y="276"/>
                      </a:lnTo>
                      <a:lnTo>
                        <a:pt x="148" y="253"/>
                      </a:lnTo>
                      <a:lnTo>
                        <a:pt x="125" y="223"/>
                      </a:lnTo>
                      <a:lnTo>
                        <a:pt x="119" y="223"/>
                      </a:lnTo>
                      <a:lnTo>
                        <a:pt x="98" y="206"/>
                      </a:lnTo>
                      <a:lnTo>
                        <a:pt x="94" y="189"/>
                      </a:lnTo>
                      <a:lnTo>
                        <a:pt x="94" y="178"/>
                      </a:lnTo>
                      <a:lnTo>
                        <a:pt x="77" y="134"/>
                      </a:lnTo>
                      <a:lnTo>
                        <a:pt x="69" y="106"/>
                      </a:lnTo>
                      <a:lnTo>
                        <a:pt x="48" y="81"/>
                      </a:lnTo>
                      <a:lnTo>
                        <a:pt x="19" y="42"/>
                      </a:lnTo>
                      <a:lnTo>
                        <a:pt x="0" y="8"/>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93" name="Freeform 21"/>
                <p:cNvSpPr>
                  <a:spLocks/>
                </p:cNvSpPr>
                <p:nvPr/>
              </p:nvSpPr>
              <p:spPr bwMode="auto">
                <a:xfrm>
                  <a:off x="4664" y="2029"/>
                  <a:ext cx="205" cy="341"/>
                </a:xfrm>
                <a:custGeom>
                  <a:avLst/>
                  <a:gdLst/>
                  <a:ahLst/>
                  <a:cxnLst>
                    <a:cxn ang="0">
                      <a:pos x="14" y="0"/>
                    </a:cxn>
                    <a:cxn ang="0">
                      <a:pos x="31" y="0"/>
                    </a:cxn>
                    <a:cxn ang="0">
                      <a:pos x="51" y="36"/>
                    </a:cxn>
                    <a:cxn ang="0">
                      <a:pos x="47" y="70"/>
                    </a:cxn>
                    <a:cxn ang="0">
                      <a:pos x="59" y="81"/>
                    </a:cxn>
                    <a:cxn ang="0">
                      <a:pos x="65" y="103"/>
                    </a:cxn>
                    <a:cxn ang="0">
                      <a:pos x="78" y="114"/>
                    </a:cxn>
                    <a:cxn ang="0">
                      <a:pos x="94" y="117"/>
                    </a:cxn>
                    <a:cxn ang="0">
                      <a:pos x="118" y="134"/>
                    </a:cxn>
                    <a:cxn ang="0">
                      <a:pos x="133" y="153"/>
                    </a:cxn>
                    <a:cxn ang="0">
                      <a:pos x="137" y="153"/>
                    </a:cxn>
                    <a:cxn ang="0">
                      <a:pos x="157" y="170"/>
                    </a:cxn>
                    <a:cxn ang="0">
                      <a:pos x="157" y="212"/>
                    </a:cxn>
                    <a:cxn ang="0">
                      <a:pos x="163" y="231"/>
                    </a:cxn>
                    <a:cxn ang="0">
                      <a:pos x="169" y="242"/>
                    </a:cxn>
                    <a:cxn ang="0">
                      <a:pos x="177" y="254"/>
                    </a:cxn>
                    <a:cxn ang="0">
                      <a:pos x="184" y="268"/>
                    </a:cxn>
                    <a:cxn ang="0">
                      <a:pos x="188" y="284"/>
                    </a:cxn>
                    <a:cxn ang="0">
                      <a:pos x="204" y="298"/>
                    </a:cxn>
                    <a:cxn ang="0">
                      <a:pos x="202" y="315"/>
                    </a:cxn>
                    <a:cxn ang="0">
                      <a:pos x="186" y="318"/>
                    </a:cxn>
                    <a:cxn ang="0">
                      <a:pos x="180" y="304"/>
                    </a:cxn>
                    <a:cxn ang="0">
                      <a:pos x="169" y="304"/>
                    </a:cxn>
                    <a:cxn ang="0">
                      <a:pos x="169" y="340"/>
                    </a:cxn>
                    <a:cxn ang="0">
                      <a:pos x="159" y="340"/>
                    </a:cxn>
                    <a:cxn ang="0">
                      <a:pos x="147" y="323"/>
                    </a:cxn>
                    <a:cxn ang="0">
                      <a:pos x="139" y="315"/>
                    </a:cxn>
                    <a:cxn ang="0">
                      <a:pos x="139" y="295"/>
                    </a:cxn>
                    <a:cxn ang="0">
                      <a:pos x="122" y="295"/>
                    </a:cxn>
                    <a:cxn ang="0">
                      <a:pos x="116" y="315"/>
                    </a:cxn>
                    <a:cxn ang="0">
                      <a:pos x="110" y="295"/>
                    </a:cxn>
                    <a:cxn ang="0">
                      <a:pos x="108" y="276"/>
                    </a:cxn>
                    <a:cxn ang="0">
                      <a:pos x="129" y="268"/>
                    </a:cxn>
                    <a:cxn ang="0">
                      <a:pos x="141" y="273"/>
                    </a:cxn>
                    <a:cxn ang="0">
                      <a:pos x="143" y="240"/>
                    </a:cxn>
                    <a:cxn ang="0">
                      <a:pos x="131" y="229"/>
                    </a:cxn>
                    <a:cxn ang="0">
                      <a:pos x="124" y="201"/>
                    </a:cxn>
                    <a:cxn ang="0">
                      <a:pos x="118" y="167"/>
                    </a:cxn>
                    <a:cxn ang="0">
                      <a:pos x="96" y="156"/>
                    </a:cxn>
                    <a:cxn ang="0">
                      <a:pos x="86" y="142"/>
                    </a:cxn>
                    <a:cxn ang="0">
                      <a:pos x="69" y="134"/>
                    </a:cxn>
                    <a:cxn ang="0">
                      <a:pos x="78" y="164"/>
                    </a:cxn>
                    <a:cxn ang="0">
                      <a:pos x="59" y="178"/>
                    </a:cxn>
                    <a:cxn ang="0">
                      <a:pos x="47" y="145"/>
                    </a:cxn>
                    <a:cxn ang="0">
                      <a:pos x="37" y="137"/>
                    </a:cxn>
                    <a:cxn ang="0">
                      <a:pos x="37" y="117"/>
                    </a:cxn>
                    <a:cxn ang="0">
                      <a:pos x="24" y="95"/>
                    </a:cxn>
                    <a:cxn ang="0">
                      <a:pos x="8" y="81"/>
                    </a:cxn>
                    <a:cxn ang="0">
                      <a:pos x="0" y="67"/>
                    </a:cxn>
                    <a:cxn ang="0">
                      <a:pos x="4" y="56"/>
                    </a:cxn>
                    <a:cxn ang="0">
                      <a:pos x="16" y="61"/>
                    </a:cxn>
                    <a:cxn ang="0">
                      <a:pos x="20" y="47"/>
                    </a:cxn>
                    <a:cxn ang="0">
                      <a:pos x="16" y="28"/>
                    </a:cxn>
                    <a:cxn ang="0">
                      <a:pos x="14" y="0"/>
                    </a:cxn>
                  </a:cxnLst>
                  <a:rect l="0" t="0" r="r" b="b"/>
                  <a:pathLst>
                    <a:path w="205" h="341">
                      <a:moveTo>
                        <a:pt x="14" y="0"/>
                      </a:moveTo>
                      <a:lnTo>
                        <a:pt x="31" y="0"/>
                      </a:lnTo>
                      <a:lnTo>
                        <a:pt x="51" y="36"/>
                      </a:lnTo>
                      <a:lnTo>
                        <a:pt x="47" y="70"/>
                      </a:lnTo>
                      <a:lnTo>
                        <a:pt x="59" y="81"/>
                      </a:lnTo>
                      <a:lnTo>
                        <a:pt x="65" y="103"/>
                      </a:lnTo>
                      <a:lnTo>
                        <a:pt x="78" y="114"/>
                      </a:lnTo>
                      <a:lnTo>
                        <a:pt x="94" y="117"/>
                      </a:lnTo>
                      <a:lnTo>
                        <a:pt x="118" y="134"/>
                      </a:lnTo>
                      <a:lnTo>
                        <a:pt x="133" y="153"/>
                      </a:lnTo>
                      <a:lnTo>
                        <a:pt x="137" y="153"/>
                      </a:lnTo>
                      <a:lnTo>
                        <a:pt x="157" y="170"/>
                      </a:lnTo>
                      <a:lnTo>
                        <a:pt x="157" y="212"/>
                      </a:lnTo>
                      <a:lnTo>
                        <a:pt x="163" y="231"/>
                      </a:lnTo>
                      <a:lnTo>
                        <a:pt x="169" y="242"/>
                      </a:lnTo>
                      <a:lnTo>
                        <a:pt x="177" y="254"/>
                      </a:lnTo>
                      <a:lnTo>
                        <a:pt x="184" y="268"/>
                      </a:lnTo>
                      <a:lnTo>
                        <a:pt x="188" y="284"/>
                      </a:lnTo>
                      <a:lnTo>
                        <a:pt x="204" y="298"/>
                      </a:lnTo>
                      <a:lnTo>
                        <a:pt x="202" y="315"/>
                      </a:lnTo>
                      <a:lnTo>
                        <a:pt x="186" y="318"/>
                      </a:lnTo>
                      <a:lnTo>
                        <a:pt x="180" y="304"/>
                      </a:lnTo>
                      <a:lnTo>
                        <a:pt x="169" y="304"/>
                      </a:lnTo>
                      <a:lnTo>
                        <a:pt x="169" y="340"/>
                      </a:lnTo>
                      <a:lnTo>
                        <a:pt x="159" y="340"/>
                      </a:lnTo>
                      <a:lnTo>
                        <a:pt x="147" y="323"/>
                      </a:lnTo>
                      <a:lnTo>
                        <a:pt x="139" y="315"/>
                      </a:lnTo>
                      <a:lnTo>
                        <a:pt x="139" y="295"/>
                      </a:lnTo>
                      <a:lnTo>
                        <a:pt x="122" y="295"/>
                      </a:lnTo>
                      <a:lnTo>
                        <a:pt x="116" y="315"/>
                      </a:lnTo>
                      <a:lnTo>
                        <a:pt x="110" y="295"/>
                      </a:lnTo>
                      <a:lnTo>
                        <a:pt x="108" y="276"/>
                      </a:lnTo>
                      <a:lnTo>
                        <a:pt x="129" y="268"/>
                      </a:lnTo>
                      <a:lnTo>
                        <a:pt x="141" y="273"/>
                      </a:lnTo>
                      <a:lnTo>
                        <a:pt x="143" y="240"/>
                      </a:lnTo>
                      <a:lnTo>
                        <a:pt x="131" y="229"/>
                      </a:lnTo>
                      <a:lnTo>
                        <a:pt x="124" y="201"/>
                      </a:lnTo>
                      <a:lnTo>
                        <a:pt x="118" y="167"/>
                      </a:lnTo>
                      <a:lnTo>
                        <a:pt x="96" y="156"/>
                      </a:lnTo>
                      <a:lnTo>
                        <a:pt x="86" y="142"/>
                      </a:lnTo>
                      <a:lnTo>
                        <a:pt x="69" y="134"/>
                      </a:lnTo>
                      <a:lnTo>
                        <a:pt x="78" y="164"/>
                      </a:lnTo>
                      <a:lnTo>
                        <a:pt x="59" y="178"/>
                      </a:lnTo>
                      <a:lnTo>
                        <a:pt x="47" y="145"/>
                      </a:lnTo>
                      <a:lnTo>
                        <a:pt x="37" y="137"/>
                      </a:lnTo>
                      <a:lnTo>
                        <a:pt x="37" y="117"/>
                      </a:lnTo>
                      <a:lnTo>
                        <a:pt x="24" y="95"/>
                      </a:lnTo>
                      <a:lnTo>
                        <a:pt x="8" y="81"/>
                      </a:lnTo>
                      <a:lnTo>
                        <a:pt x="0" y="67"/>
                      </a:lnTo>
                      <a:lnTo>
                        <a:pt x="4" y="56"/>
                      </a:lnTo>
                      <a:lnTo>
                        <a:pt x="16" y="61"/>
                      </a:lnTo>
                      <a:lnTo>
                        <a:pt x="20" y="47"/>
                      </a:lnTo>
                      <a:lnTo>
                        <a:pt x="16" y="28"/>
                      </a:lnTo>
                      <a:lnTo>
                        <a:pt x="14"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94" name="Freeform 22"/>
                <p:cNvSpPr>
                  <a:spLocks/>
                </p:cNvSpPr>
                <p:nvPr/>
              </p:nvSpPr>
              <p:spPr bwMode="auto">
                <a:xfrm>
                  <a:off x="4619" y="1452"/>
                  <a:ext cx="150" cy="289"/>
                </a:xfrm>
                <a:custGeom>
                  <a:avLst/>
                  <a:gdLst/>
                  <a:ahLst/>
                  <a:cxnLst>
                    <a:cxn ang="0">
                      <a:pos x="31" y="0"/>
                    </a:cxn>
                    <a:cxn ang="0">
                      <a:pos x="60" y="20"/>
                    </a:cxn>
                    <a:cxn ang="0">
                      <a:pos x="77" y="36"/>
                    </a:cxn>
                    <a:cxn ang="0">
                      <a:pos x="89" y="62"/>
                    </a:cxn>
                    <a:cxn ang="0">
                      <a:pos x="99" y="62"/>
                    </a:cxn>
                    <a:cxn ang="0">
                      <a:pos x="97" y="78"/>
                    </a:cxn>
                    <a:cxn ang="0">
                      <a:pos x="108" y="89"/>
                    </a:cxn>
                    <a:cxn ang="0">
                      <a:pos x="116" y="106"/>
                    </a:cxn>
                    <a:cxn ang="0">
                      <a:pos x="135" y="140"/>
                    </a:cxn>
                    <a:cxn ang="0">
                      <a:pos x="149" y="179"/>
                    </a:cxn>
                    <a:cxn ang="0">
                      <a:pos x="124" y="176"/>
                    </a:cxn>
                    <a:cxn ang="0">
                      <a:pos x="104" y="171"/>
                    </a:cxn>
                    <a:cxn ang="0">
                      <a:pos x="118" y="199"/>
                    </a:cxn>
                    <a:cxn ang="0">
                      <a:pos x="118" y="215"/>
                    </a:cxn>
                    <a:cxn ang="0">
                      <a:pos x="118" y="232"/>
                    </a:cxn>
                    <a:cxn ang="0">
                      <a:pos x="110" y="224"/>
                    </a:cxn>
                    <a:cxn ang="0">
                      <a:pos x="101" y="210"/>
                    </a:cxn>
                    <a:cxn ang="0">
                      <a:pos x="83" y="193"/>
                    </a:cxn>
                    <a:cxn ang="0">
                      <a:pos x="74" y="185"/>
                    </a:cxn>
                    <a:cxn ang="0">
                      <a:pos x="58" y="193"/>
                    </a:cxn>
                    <a:cxn ang="0">
                      <a:pos x="48" y="199"/>
                    </a:cxn>
                    <a:cxn ang="0">
                      <a:pos x="54" y="213"/>
                    </a:cxn>
                    <a:cxn ang="0">
                      <a:pos x="70" y="224"/>
                    </a:cxn>
                    <a:cxn ang="0">
                      <a:pos x="85" y="235"/>
                    </a:cxn>
                    <a:cxn ang="0">
                      <a:pos x="91" y="254"/>
                    </a:cxn>
                    <a:cxn ang="0">
                      <a:pos x="89" y="280"/>
                    </a:cxn>
                    <a:cxn ang="0">
                      <a:pos x="89" y="288"/>
                    </a:cxn>
                    <a:cxn ang="0">
                      <a:pos x="83" y="288"/>
                    </a:cxn>
                    <a:cxn ang="0">
                      <a:pos x="74" y="280"/>
                    </a:cxn>
                    <a:cxn ang="0">
                      <a:pos x="70" y="277"/>
                    </a:cxn>
                    <a:cxn ang="0">
                      <a:pos x="64" y="271"/>
                    </a:cxn>
                    <a:cxn ang="0">
                      <a:pos x="58" y="285"/>
                    </a:cxn>
                    <a:cxn ang="0">
                      <a:pos x="48" y="288"/>
                    </a:cxn>
                    <a:cxn ang="0">
                      <a:pos x="41" y="277"/>
                    </a:cxn>
                    <a:cxn ang="0">
                      <a:pos x="41" y="252"/>
                    </a:cxn>
                    <a:cxn ang="0">
                      <a:pos x="39" y="238"/>
                    </a:cxn>
                    <a:cxn ang="0">
                      <a:pos x="29" y="229"/>
                    </a:cxn>
                    <a:cxn ang="0">
                      <a:pos x="19" y="243"/>
                    </a:cxn>
                    <a:cxn ang="0">
                      <a:pos x="4" y="243"/>
                    </a:cxn>
                    <a:cxn ang="0">
                      <a:pos x="0" y="232"/>
                    </a:cxn>
                    <a:cxn ang="0">
                      <a:pos x="4" y="204"/>
                    </a:cxn>
                    <a:cxn ang="0">
                      <a:pos x="15" y="187"/>
                    </a:cxn>
                    <a:cxn ang="0">
                      <a:pos x="14" y="143"/>
                    </a:cxn>
                    <a:cxn ang="0">
                      <a:pos x="14" y="131"/>
                    </a:cxn>
                    <a:cxn ang="0">
                      <a:pos x="25" y="129"/>
                    </a:cxn>
                    <a:cxn ang="0">
                      <a:pos x="35" y="140"/>
                    </a:cxn>
                    <a:cxn ang="0">
                      <a:pos x="52" y="145"/>
                    </a:cxn>
                    <a:cxn ang="0">
                      <a:pos x="52" y="126"/>
                    </a:cxn>
                    <a:cxn ang="0">
                      <a:pos x="45" y="115"/>
                    </a:cxn>
                    <a:cxn ang="0">
                      <a:pos x="41" y="106"/>
                    </a:cxn>
                    <a:cxn ang="0">
                      <a:pos x="46" y="106"/>
                    </a:cxn>
                    <a:cxn ang="0">
                      <a:pos x="50" y="106"/>
                    </a:cxn>
                    <a:cxn ang="0">
                      <a:pos x="54" y="106"/>
                    </a:cxn>
                    <a:cxn ang="0">
                      <a:pos x="58" y="106"/>
                    </a:cxn>
                    <a:cxn ang="0">
                      <a:pos x="64" y="98"/>
                    </a:cxn>
                    <a:cxn ang="0">
                      <a:pos x="62" y="89"/>
                    </a:cxn>
                    <a:cxn ang="0">
                      <a:pos x="56" y="70"/>
                    </a:cxn>
                    <a:cxn ang="0">
                      <a:pos x="45" y="50"/>
                    </a:cxn>
                    <a:cxn ang="0">
                      <a:pos x="29" y="39"/>
                    </a:cxn>
                    <a:cxn ang="0">
                      <a:pos x="23" y="28"/>
                    </a:cxn>
                    <a:cxn ang="0">
                      <a:pos x="31" y="0"/>
                    </a:cxn>
                  </a:cxnLst>
                  <a:rect l="0" t="0" r="r" b="b"/>
                  <a:pathLst>
                    <a:path w="150" h="289">
                      <a:moveTo>
                        <a:pt x="31" y="0"/>
                      </a:moveTo>
                      <a:lnTo>
                        <a:pt x="60" y="20"/>
                      </a:lnTo>
                      <a:lnTo>
                        <a:pt x="77" y="36"/>
                      </a:lnTo>
                      <a:lnTo>
                        <a:pt x="89" y="62"/>
                      </a:lnTo>
                      <a:lnTo>
                        <a:pt x="99" y="62"/>
                      </a:lnTo>
                      <a:lnTo>
                        <a:pt x="97" y="78"/>
                      </a:lnTo>
                      <a:lnTo>
                        <a:pt x="108" y="89"/>
                      </a:lnTo>
                      <a:lnTo>
                        <a:pt x="116" y="106"/>
                      </a:lnTo>
                      <a:lnTo>
                        <a:pt x="135" y="140"/>
                      </a:lnTo>
                      <a:lnTo>
                        <a:pt x="149" y="179"/>
                      </a:lnTo>
                      <a:lnTo>
                        <a:pt x="124" y="176"/>
                      </a:lnTo>
                      <a:lnTo>
                        <a:pt x="104" y="171"/>
                      </a:lnTo>
                      <a:lnTo>
                        <a:pt x="118" y="199"/>
                      </a:lnTo>
                      <a:lnTo>
                        <a:pt x="118" y="215"/>
                      </a:lnTo>
                      <a:lnTo>
                        <a:pt x="118" y="232"/>
                      </a:lnTo>
                      <a:lnTo>
                        <a:pt x="110" y="224"/>
                      </a:lnTo>
                      <a:lnTo>
                        <a:pt x="101" y="210"/>
                      </a:lnTo>
                      <a:lnTo>
                        <a:pt x="83" y="193"/>
                      </a:lnTo>
                      <a:lnTo>
                        <a:pt x="74" y="185"/>
                      </a:lnTo>
                      <a:lnTo>
                        <a:pt x="58" y="193"/>
                      </a:lnTo>
                      <a:lnTo>
                        <a:pt x="48" y="199"/>
                      </a:lnTo>
                      <a:lnTo>
                        <a:pt x="54" y="213"/>
                      </a:lnTo>
                      <a:lnTo>
                        <a:pt x="70" y="224"/>
                      </a:lnTo>
                      <a:lnTo>
                        <a:pt x="85" y="235"/>
                      </a:lnTo>
                      <a:lnTo>
                        <a:pt x="91" y="254"/>
                      </a:lnTo>
                      <a:lnTo>
                        <a:pt x="89" y="280"/>
                      </a:lnTo>
                      <a:lnTo>
                        <a:pt x="89" y="288"/>
                      </a:lnTo>
                      <a:lnTo>
                        <a:pt x="83" y="288"/>
                      </a:lnTo>
                      <a:lnTo>
                        <a:pt x="74" y="280"/>
                      </a:lnTo>
                      <a:lnTo>
                        <a:pt x="70" y="277"/>
                      </a:lnTo>
                      <a:lnTo>
                        <a:pt x="64" y="271"/>
                      </a:lnTo>
                      <a:lnTo>
                        <a:pt x="58" y="285"/>
                      </a:lnTo>
                      <a:lnTo>
                        <a:pt x="48" y="288"/>
                      </a:lnTo>
                      <a:lnTo>
                        <a:pt x="41" y="277"/>
                      </a:lnTo>
                      <a:lnTo>
                        <a:pt x="41" y="252"/>
                      </a:lnTo>
                      <a:lnTo>
                        <a:pt x="39" y="238"/>
                      </a:lnTo>
                      <a:lnTo>
                        <a:pt x="29" y="229"/>
                      </a:lnTo>
                      <a:lnTo>
                        <a:pt x="19" y="243"/>
                      </a:lnTo>
                      <a:lnTo>
                        <a:pt x="4" y="243"/>
                      </a:lnTo>
                      <a:lnTo>
                        <a:pt x="0" y="232"/>
                      </a:lnTo>
                      <a:lnTo>
                        <a:pt x="4" y="204"/>
                      </a:lnTo>
                      <a:lnTo>
                        <a:pt x="15" y="187"/>
                      </a:lnTo>
                      <a:lnTo>
                        <a:pt x="14" y="143"/>
                      </a:lnTo>
                      <a:lnTo>
                        <a:pt x="14" y="131"/>
                      </a:lnTo>
                      <a:lnTo>
                        <a:pt x="25" y="129"/>
                      </a:lnTo>
                      <a:lnTo>
                        <a:pt x="35" y="140"/>
                      </a:lnTo>
                      <a:lnTo>
                        <a:pt x="52" y="145"/>
                      </a:lnTo>
                      <a:lnTo>
                        <a:pt x="52" y="126"/>
                      </a:lnTo>
                      <a:lnTo>
                        <a:pt x="45" y="115"/>
                      </a:lnTo>
                      <a:lnTo>
                        <a:pt x="41" y="106"/>
                      </a:lnTo>
                      <a:lnTo>
                        <a:pt x="46" y="106"/>
                      </a:lnTo>
                      <a:lnTo>
                        <a:pt x="50" y="106"/>
                      </a:lnTo>
                      <a:lnTo>
                        <a:pt x="54" y="106"/>
                      </a:lnTo>
                      <a:lnTo>
                        <a:pt x="58" y="106"/>
                      </a:lnTo>
                      <a:lnTo>
                        <a:pt x="64" y="98"/>
                      </a:lnTo>
                      <a:lnTo>
                        <a:pt x="62" y="89"/>
                      </a:lnTo>
                      <a:lnTo>
                        <a:pt x="56" y="70"/>
                      </a:lnTo>
                      <a:lnTo>
                        <a:pt x="45" y="50"/>
                      </a:lnTo>
                      <a:lnTo>
                        <a:pt x="29" y="39"/>
                      </a:lnTo>
                      <a:lnTo>
                        <a:pt x="23" y="28"/>
                      </a:lnTo>
                      <a:lnTo>
                        <a:pt x="31"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095" name="Freeform 23"/>
                <p:cNvSpPr>
                  <a:spLocks/>
                </p:cNvSpPr>
                <p:nvPr/>
              </p:nvSpPr>
              <p:spPr bwMode="auto">
                <a:xfrm>
                  <a:off x="4448" y="1104"/>
                  <a:ext cx="165" cy="237"/>
                </a:xfrm>
                <a:custGeom>
                  <a:avLst/>
                  <a:gdLst/>
                  <a:ahLst/>
                  <a:cxnLst>
                    <a:cxn ang="0">
                      <a:pos x="0" y="0"/>
                    </a:cxn>
                    <a:cxn ang="0">
                      <a:pos x="16" y="0"/>
                    </a:cxn>
                    <a:cxn ang="0">
                      <a:pos x="21" y="17"/>
                    </a:cxn>
                    <a:cxn ang="0">
                      <a:pos x="43" y="42"/>
                    </a:cxn>
                    <a:cxn ang="0">
                      <a:pos x="53" y="69"/>
                    </a:cxn>
                    <a:cxn ang="0">
                      <a:pos x="68" y="72"/>
                    </a:cxn>
                    <a:cxn ang="0">
                      <a:pos x="80" y="78"/>
                    </a:cxn>
                    <a:cxn ang="0">
                      <a:pos x="90" y="89"/>
                    </a:cxn>
                    <a:cxn ang="0">
                      <a:pos x="102" y="89"/>
                    </a:cxn>
                    <a:cxn ang="0">
                      <a:pos x="115" y="106"/>
                    </a:cxn>
                    <a:cxn ang="0">
                      <a:pos x="127" y="119"/>
                    </a:cxn>
                    <a:cxn ang="0">
                      <a:pos x="141" y="128"/>
                    </a:cxn>
                    <a:cxn ang="0">
                      <a:pos x="139" y="136"/>
                    </a:cxn>
                    <a:cxn ang="0">
                      <a:pos x="131" y="142"/>
                    </a:cxn>
                    <a:cxn ang="0">
                      <a:pos x="123" y="142"/>
                    </a:cxn>
                    <a:cxn ang="0">
                      <a:pos x="119" y="150"/>
                    </a:cxn>
                    <a:cxn ang="0">
                      <a:pos x="135" y="167"/>
                    </a:cxn>
                    <a:cxn ang="0">
                      <a:pos x="146" y="183"/>
                    </a:cxn>
                    <a:cxn ang="0">
                      <a:pos x="164" y="200"/>
                    </a:cxn>
                    <a:cxn ang="0">
                      <a:pos x="152" y="219"/>
                    </a:cxn>
                    <a:cxn ang="0">
                      <a:pos x="143" y="225"/>
                    </a:cxn>
                    <a:cxn ang="0">
                      <a:pos x="144" y="236"/>
                    </a:cxn>
                    <a:cxn ang="0">
                      <a:pos x="127" y="236"/>
                    </a:cxn>
                    <a:cxn ang="0">
                      <a:pos x="121" y="228"/>
                    </a:cxn>
                    <a:cxn ang="0">
                      <a:pos x="107" y="205"/>
                    </a:cxn>
                    <a:cxn ang="0">
                      <a:pos x="98" y="186"/>
                    </a:cxn>
                    <a:cxn ang="0">
                      <a:pos x="82" y="153"/>
                    </a:cxn>
                    <a:cxn ang="0">
                      <a:pos x="64" y="128"/>
                    </a:cxn>
                    <a:cxn ang="0">
                      <a:pos x="45" y="92"/>
                    </a:cxn>
                    <a:cxn ang="0">
                      <a:pos x="33" y="81"/>
                    </a:cxn>
                    <a:cxn ang="0">
                      <a:pos x="23" y="72"/>
                    </a:cxn>
                    <a:cxn ang="0">
                      <a:pos x="20" y="53"/>
                    </a:cxn>
                    <a:cxn ang="0">
                      <a:pos x="2" y="36"/>
                    </a:cxn>
                    <a:cxn ang="0">
                      <a:pos x="2" y="25"/>
                    </a:cxn>
                    <a:cxn ang="0">
                      <a:pos x="0" y="0"/>
                    </a:cxn>
                  </a:cxnLst>
                  <a:rect l="0" t="0" r="r" b="b"/>
                  <a:pathLst>
                    <a:path w="165" h="237">
                      <a:moveTo>
                        <a:pt x="0" y="0"/>
                      </a:moveTo>
                      <a:lnTo>
                        <a:pt x="16" y="0"/>
                      </a:lnTo>
                      <a:lnTo>
                        <a:pt x="21" y="17"/>
                      </a:lnTo>
                      <a:lnTo>
                        <a:pt x="43" y="42"/>
                      </a:lnTo>
                      <a:lnTo>
                        <a:pt x="53" y="69"/>
                      </a:lnTo>
                      <a:lnTo>
                        <a:pt x="68" y="72"/>
                      </a:lnTo>
                      <a:lnTo>
                        <a:pt x="80" y="78"/>
                      </a:lnTo>
                      <a:lnTo>
                        <a:pt x="90" y="89"/>
                      </a:lnTo>
                      <a:lnTo>
                        <a:pt x="102" y="89"/>
                      </a:lnTo>
                      <a:lnTo>
                        <a:pt x="115" y="106"/>
                      </a:lnTo>
                      <a:lnTo>
                        <a:pt x="127" y="119"/>
                      </a:lnTo>
                      <a:lnTo>
                        <a:pt x="141" y="128"/>
                      </a:lnTo>
                      <a:lnTo>
                        <a:pt x="139" y="136"/>
                      </a:lnTo>
                      <a:lnTo>
                        <a:pt x="131" y="142"/>
                      </a:lnTo>
                      <a:lnTo>
                        <a:pt x="123" y="142"/>
                      </a:lnTo>
                      <a:lnTo>
                        <a:pt x="119" y="150"/>
                      </a:lnTo>
                      <a:lnTo>
                        <a:pt x="135" y="167"/>
                      </a:lnTo>
                      <a:lnTo>
                        <a:pt x="146" y="183"/>
                      </a:lnTo>
                      <a:lnTo>
                        <a:pt x="164" y="200"/>
                      </a:lnTo>
                      <a:lnTo>
                        <a:pt x="152" y="219"/>
                      </a:lnTo>
                      <a:lnTo>
                        <a:pt x="143" y="225"/>
                      </a:lnTo>
                      <a:lnTo>
                        <a:pt x="144" y="236"/>
                      </a:lnTo>
                      <a:lnTo>
                        <a:pt x="127" y="236"/>
                      </a:lnTo>
                      <a:lnTo>
                        <a:pt x="121" y="228"/>
                      </a:lnTo>
                      <a:lnTo>
                        <a:pt x="107" y="205"/>
                      </a:lnTo>
                      <a:lnTo>
                        <a:pt x="98" y="186"/>
                      </a:lnTo>
                      <a:lnTo>
                        <a:pt x="82" y="153"/>
                      </a:lnTo>
                      <a:lnTo>
                        <a:pt x="64" y="128"/>
                      </a:lnTo>
                      <a:lnTo>
                        <a:pt x="45" y="92"/>
                      </a:lnTo>
                      <a:lnTo>
                        <a:pt x="33" y="81"/>
                      </a:lnTo>
                      <a:lnTo>
                        <a:pt x="23" y="72"/>
                      </a:lnTo>
                      <a:lnTo>
                        <a:pt x="20" y="53"/>
                      </a:lnTo>
                      <a:lnTo>
                        <a:pt x="2" y="36"/>
                      </a:lnTo>
                      <a:lnTo>
                        <a:pt x="2" y="25"/>
                      </a:lnTo>
                      <a:lnTo>
                        <a:pt x="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grpSp>
            <p:nvGrpSpPr>
              <p:cNvPr id="11279" name="Group 24"/>
              <p:cNvGrpSpPr>
                <a:grpSpLocks/>
              </p:cNvGrpSpPr>
              <p:nvPr/>
            </p:nvGrpSpPr>
            <p:grpSpPr bwMode="auto">
              <a:xfrm>
                <a:off x="2314" y="617"/>
                <a:ext cx="2387" cy="2766"/>
                <a:chOff x="2314" y="617"/>
                <a:chExt cx="2387" cy="2766"/>
              </a:xfrm>
            </p:grpSpPr>
            <p:sp>
              <p:nvSpPr>
                <p:cNvPr id="3097" name="Freeform 25"/>
                <p:cNvSpPr>
                  <a:spLocks/>
                </p:cNvSpPr>
                <p:nvPr/>
              </p:nvSpPr>
              <p:spPr bwMode="auto">
                <a:xfrm>
                  <a:off x="2314" y="1584"/>
                  <a:ext cx="1187" cy="1799"/>
                </a:xfrm>
                <a:custGeom>
                  <a:avLst/>
                  <a:gdLst/>
                  <a:ahLst/>
                  <a:cxnLst>
                    <a:cxn ang="0">
                      <a:pos x="906" y="290"/>
                    </a:cxn>
                    <a:cxn ang="0">
                      <a:pos x="1017" y="589"/>
                    </a:cxn>
                    <a:cxn ang="0">
                      <a:pos x="1062" y="664"/>
                    </a:cxn>
                    <a:cxn ang="0">
                      <a:pos x="1159" y="645"/>
                    </a:cxn>
                    <a:cxn ang="0">
                      <a:pos x="1184" y="718"/>
                    </a:cxn>
                    <a:cxn ang="0">
                      <a:pos x="1067" y="919"/>
                    </a:cxn>
                    <a:cxn ang="0">
                      <a:pos x="972" y="1150"/>
                    </a:cxn>
                    <a:cxn ang="0">
                      <a:pos x="986" y="1234"/>
                    </a:cxn>
                    <a:cxn ang="0">
                      <a:pos x="986" y="1318"/>
                    </a:cxn>
                    <a:cxn ang="0">
                      <a:pos x="943" y="1349"/>
                    </a:cxn>
                    <a:cxn ang="0">
                      <a:pos x="881" y="1463"/>
                    </a:cxn>
                    <a:cxn ang="0">
                      <a:pos x="857" y="1561"/>
                    </a:cxn>
                    <a:cxn ang="0">
                      <a:pos x="799" y="1695"/>
                    </a:cxn>
                    <a:cxn ang="0">
                      <a:pos x="766" y="1725"/>
                    </a:cxn>
                    <a:cxn ang="0">
                      <a:pos x="694" y="1792"/>
                    </a:cxn>
                    <a:cxn ang="0">
                      <a:pos x="607" y="1770"/>
                    </a:cxn>
                    <a:cxn ang="0">
                      <a:pos x="597" y="1706"/>
                    </a:cxn>
                    <a:cxn ang="0">
                      <a:pos x="558" y="1617"/>
                    </a:cxn>
                    <a:cxn ang="0">
                      <a:pos x="550" y="1541"/>
                    </a:cxn>
                    <a:cxn ang="0">
                      <a:pos x="539" y="1491"/>
                    </a:cxn>
                    <a:cxn ang="0">
                      <a:pos x="502" y="1435"/>
                    </a:cxn>
                    <a:cxn ang="0">
                      <a:pos x="478" y="1362"/>
                    </a:cxn>
                    <a:cxn ang="0">
                      <a:pos x="511" y="1240"/>
                    </a:cxn>
                    <a:cxn ang="0">
                      <a:pos x="496" y="1067"/>
                    </a:cxn>
                    <a:cxn ang="0">
                      <a:pos x="443" y="980"/>
                    </a:cxn>
                    <a:cxn ang="0">
                      <a:pos x="436" y="843"/>
                    </a:cxn>
                    <a:cxn ang="0">
                      <a:pos x="360" y="793"/>
                    </a:cxn>
                    <a:cxn ang="0">
                      <a:pos x="261" y="807"/>
                    </a:cxn>
                    <a:cxn ang="0">
                      <a:pos x="56" y="698"/>
                    </a:cxn>
                    <a:cxn ang="0">
                      <a:pos x="10" y="522"/>
                    </a:cxn>
                    <a:cxn ang="0">
                      <a:pos x="47" y="396"/>
                    </a:cxn>
                    <a:cxn ang="0">
                      <a:pos x="115" y="260"/>
                    </a:cxn>
                    <a:cxn ang="0">
                      <a:pos x="216" y="156"/>
                    </a:cxn>
                    <a:cxn ang="0">
                      <a:pos x="292" y="47"/>
                    </a:cxn>
                    <a:cxn ang="0">
                      <a:pos x="362" y="75"/>
                    </a:cxn>
                    <a:cxn ang="0">
                      <a:pos x="437" y="28"/>
                    </a:cxn>
                    <a:cxn ang="0">
                      <a:pos x="490" y="6"/>
                    </a:cxn>
                    <a:cxn ang="0">
                      <a:pos x="531" y="61"/>
                    </a:cxn>
                    <a:cxn ang="0">
                      <a:pos x="612" y="151"/>
                    </a:cxn>
                    <a:cxn ang="0">
                      <a:pos x="669" y="109"/>
                    </a:cxn>
                    <a:cxn ang="0">
                      <a:pos x="754" y="140"/>
                    </a:cxn>
                    <a:cxn ang="0">
                      <a:pos x="848" y="137"/>
                    </a:cxn>
                  </a:cxnLst>
                  <a:rect l="0" t="0" r="r" b="b"/>
                  <a:pathLst>
                    <a:path w="1187" h="1799">
                      <a:moveTo>
                        <a:pt x="887" y="215"/>
                      </a:moveTo>
                      <a:lnTo>
                        <a:pt x="906" y="290"/>
                      </a:lnTo>
                      <a:lnTo>
                        <a:pt x="943" y="405"/>
                      </a:lnTo>
                      <a:lnTo>
                        <a:pt x="1017" y="589"/>
                      </a:lnTo>
                      <a:lnTo>
                        <a:pt x="1044" y="611"/>
                      </a:lnTo>
                      <a:lnTo>
                        <a:pt x="1062" y="664"/>
                      </a:lnTo>
                      <a:lnTo>
                        <a:pt x="1120" y="662"/>
                      </a:lnTo>
                      <a:lnTo>
                        <a:pt x="1159" y="645"/>
                      </a:lnTo>
                      <a:lnTo>
                        <a:pt x="1186" y="645"/>
                      </a:lnTo>
                      <a:lnTo>
                        <a:pt x="1184" y="718"/>
                      </a:lnTo>
                      <a:lnTo>
                        <a:pt x="1174" y="757"/>
                      </a:lnTo>
                      <a:lnTo>
                        <a:pt x="1067" y="919"/>
                      </a:lnTo>
                      <a:lnTo>
                        <a:pt x="970" y="1086"/>
                      </a:lnTo>
                      <a:lnTo>
                        <a:pt x="972" y="1150"/>
                      </a:lnTo>
                      <a:lnTo>
                        <a:pt x="999" y="1198"/>
                      </a:lnTo>
                      <a:lnTo>
                        <a:pt x="986" y="1234"/>
                      </a:lnTo>
                      <a:lnTo>
                        <a:pt x="994" y="1281"/>
                      </a:lnTo>
                      <a:lnTo>
                        <a:pt x="986" y="1318"/>
                      </a:lnTo>
                      <a:lnTo>
                        <a:pt x="962" y="1349"/>
                      </a:lnTo>
                      <a:lnTo>
                        <a:pt x="943" y="1349"/>
                      </a:lnTo>
                      <a:lnTo>
                        <a:pt x="910" y="1402"/>
                      </a:lnTo>
                      <a:lnTo>
                        <a:pt x="881" y="1463"/>
                      </a:lnTo>
                      <a:lnTo>
                        <a:pt x="887" y="1530"/>
                      </a:lnTo>
                      <a:lnTo>
                        <a:pt x="857" y="1561"/>
                      </a:lnTo>
                      <a:lnTo>
                        <a:pt x="830" y="1630"/>
                      </a:lnTo>
                      <a:lnTo>
                        <a:pt x="799" y="1695"/>
                      </a:lnTo>
                      <a:lnTo>
                        <a:pt x="782" y="1720"/>
                      </a:lnTo>
                      <a:lnTo>
                        <a:pt x="766" y="1725"/>
                      </a:lnTo>
                      <a:lnTo>
                        <a:pt x="739" y="1767"/>
                      </a:lnTo>
                      <a:lnTo>
                        <a:pt x="694" y="1792"/>
                      </a:lnTo>
                      <a:lnTo>
                        <a:pt x="638" y="1798"/>
                      </a:lnTo>
                      <a:lnTo>
                        <a:pt x="607" y="1770"/>
                      </a:lnTo>
                      <a:lnTo>
                        <a:pt x="603" y="1742"/>
                      </a:lnTo>
                      <a:lnTo>
                        <a:pt x="597" y="1706"/>
                      </a:lnTo>
                      <a:lnTo>
                        <a:pt x="576" y="1686"/>
                      </a:lnTo>
                      <a:lnTo>
                        <a:pt x="558" y="1617"/>
                      </a:lnTo>
                      <a:lnTo>
                        <a:pt x="552" y="1583"/>
                      </a:lnTo>
                      <a:lnTo>
                        <a:pt x="550" y="1541"/>
                      </a:lnTo>
                      <a:lnTo>
                        <a:pt x="541" y="1510"/>
                      </a:lnTo>
                      <a:lnTo>
                        <a:pt x="539" y="1491"/>
                      </a:lnTo>
                      <a:lnTo>
                        <a:pt x="521" y="1460"/>
                      </a:lnTo>
                      <a:lnTo>
                        <a:pt x="502" y="1435"/>
                      </a:lnTo>
                      <a:lnTo>
                        <a:pt x="488" y="1393"/>
                      </a:lnTo>
                      <a:lnTo>
                        <a:pt x="478" y="1362"/>
                      </a:lnTo>
                      <a:lnTo>
                        <a:pt x="482" y="1312"/>
                      </a:lnTo>
                      <a:lnTo>
                        <a:pt x="511" y="1240"/>
                      </a:lnTo>
                      <a:lnTo>
                        <a:pt x="517" y="1159"/>
                      </a:lnTo>
                      <a:lnTo>
                        <a:pt x="496" y="1067"/>
                      </a:lnTo>
                      <a:lnTo>
                        <a:pt x="465" y="1030"/>
                      </a:lnTo>
                      <a:lnTo>
                        <a:pt x="443" y="980"/>
                      </a:lnTo>
                      <a:lnTo>
                        <a:pt x="451" y="902"/>
                      </a:lnTo>
                      <a:lnTo>
                        <a:pt x="436" y="843"/>
                      </a:lnTo>
                      <a:lnTo>
                        <a:pt x="399" y="838"/>
                      </a:lnTo>
                      <a:lnTo>
                        <a:pt x="360" y="793"/>
                      </a:lnTo>
                      <a:lnTo>
                        <a:pt x="311" y="768"/>
                      </a:lnTo>
                      <a:lnTo>
                        <a:pt x="261" y="807"/>
                      </a:lnTo>
                      <a:lnTo>
                        <a:pt x="128" y="796"/>
                      </a:lnTo>
                      <a:lnTo>
                        <a:pt x="56" y="698"/>
                      </a:lnTo>
                      <a:lnTo>
                        <a:pt x="0" y="567"/>
                      </a:lnTo>
                      <a:lnTo>
                        <a:pt x="10" y="522"/>
                      </a:lnTo>
                      <a:lnTo>
                        <a:pt x="35" y="489"/>
                      </a:lnTo>
                      <a:lnTo>
                        <a:pt x="47" y="396"/>
                      </a:lnTo>
                      <a:lnTo>
                        <a:pt x="64" y="329"/>
                      </a:lnTo>
                      <a:lnTo>
                        <a:pt x="115" y="260"/>
                      </a:lnTo>
                      <a:lnTo>
                        <a:pt x="167" y="229"/>
                      </a:lnTo>
                      <a:lnTo>
                        <a:pt x="216" y="156"/>
                      </a:lnTo>
                      <a:lnTo>
                        <a:pt x="227" y="126"/>
                      </a:lnTo>
                      <a:lnTo>
                        <a:pt x="292" y="47"/>
                      </a:lnTo>
                      <a:lnTo>
                        <a:pt x="332" y="78"/>
                      </a:lnTo>
                      <a:lnTo>
                        <a:pt x="362" y="75"/>
                      </a:lnTo>
                      <a:lnTo>
                        <a:pt x="397" y="34"/>
                      </a:lnTo>
                      <a:lnTo>
                        <a:pt x="437" y="28"/>
                      </a:lnTo>
                      <a:lnTo>
                        <a:pt x="465" y="39"/>
                      </a:lnTo>
                      <a:lnTo>
                        <a:pt x="490" y="6"/>
                      </a:lnTo>
                      <a:lnTo>
                        <a:pt x="523" y="0"/>
                      </a:lnTo>
                      <a:lnTo>
                        <a:pt x="531" y="61"/>
                      </a:lnTo>
                      <a:lnTo>
                        <a:pt x="552" y="106"/>
                      </a:lnTo>
                      <a:lnTo>
                        <a:pt x="612" y="151"/>
                      </a:lnTo>
                      <a:lnTo>
                        <a:pt x="663" y="159"/>
                      </a:lnTo>
                      <a:lnTo>
                        <a:pt x="669" y="109"/>
                      </a:lnTo>
                      <a:lnTo>
                        <a:pt x="708" y="109"/>
                      </a:lnTo>
                      <a:lnTo>
                        <a:pt x="754" y="140"/>
                      </a:lnTo>
                      <a:lnTo>
                        <a:pt x="805" y="156"/>
                      </a:lnTo>
                      <a:lnTo>
                        <a:pt x="848" y="137"/>
                      </a:lnTo>
                      <a:lnTo>
                        <a:pt x="887" y="215"/>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nvGrpSpPr>
                <p:cNvPr id="11281" name="Group 26"/>
                <p:cNvGrpSpPr>
                  <a:grpSpLocks/>
                </p:cNvGrpSpPr>
                <p:nvPr/>
              </p:nvGrpSpPr>
              <p:grpSpPr bwMode="auto">
                <a:xfrm>
                  <a:off x="2395" y="617"/>
                  <a:ext cx="526" cy="620"/>
                  <a:chOff x="2395" y="617"/>
                  <a:chExt cx="526" cy="620"/>
                </a:xfrm>
              </p:grpSpPr>
              <p:grpSp>
                <p:nvGrpSpPr>
                  <p:cNvPr id="11284" name="Group 27"/>
                  <p:cNvGrpSpPr>
                    <a:grpSpLocks/>
                  </p:cNvGrpSpPr>
                  <p:nvPr/>
                </p:nvGrpSpPr>
                <p:grpSpPr bwMode="auto">
                  <a:xfrm>
                    <a:off x="2603" y="1004"/>
                    <a:ext cx="165" cy="233"/>
                    <a:chOff x="2603" y="1004"/>
                    <a:chExt cx="165" cy="233"/>
                  </a:xfrm>
                </p:grpSpPr>
                <p:sp>
                  <p:nvSpPr>
                    <p:cNvPr id="3100" name="Freeform 28"/>
                    <p:cNvSpPr>
                      <a:spLocks/>
                    </p:cNvSpPr>
                    <p:nvPr/>
                  </p:nvSpPr>
                  <p:spPr bwMode="auto">
                    <a:xfrm>
                      <a:off x="2603" y="1089"/>
                      <a:ext cx="78" cy="132"/>
                    </a:xfrm>
                    <a:custGeom>
                      <a:avLst/>
                      <a:gdLst/>
                      <a:ahLst/>
                      <a:cxnLst>
                        <a:cxn ang="0">
                          <a:pos x="18" y="40"/>
                        </a:cxn>
                        <a:cxn ang="0">
                          <a:pos x="24" y="26"/>
                        </a:cxn>
                        <a:cxn ang="0">
                          <a:pos x="38" y="26"/>
                        </a:cxn>
                        <a:cxn ang="0">
                          <a:pos x="57" y="0"/>
                        </a:cxn>
                        <a:cxn ang="0">
                          <a:pos x="63" y="17"/>
                        </a:cxn>
                        <a:cxn ang="0">
                          <a:pos x="73" y="17"/>
                        </a:cxn>
                        <a:cxn ang="0">
                          <a:pos x="77" y="26"/>
                        </a:cxn>
                        <a:cxn ang="0">
                          <a:pos x="71" y="40"/>
                        </a:cxn>
                        <a:cxn ang="0">
                          <a:pos x="63" y="46"/>
                        </a:cxn>
                        <a:cxn ang="0">
                          <a:pos x="63" y="57"/>
                        </a:cxn>
                        <a:cxn ang="0">
                          <a:pos x="61" y="63"/>
                        </a:cxn>
                        <a:cxn ang="0">
                          <a:pos x="59" y="71"/>
                        </a:cxn>
                        <a:cxn ang="0">
                          <a:pos x="63" y="83"/>
                        </a:cxn>
                        <a:cxn ang="0">
                          <a:pos x="57" y="94"/>
                        </a:cxn>
                        <a:cxn ang="0">
                          <a:pos x="51" y="100"/>
                        </a:cxn>
                        <a:cxn ang="0">
                          <a:pos x="45" y="100"/>
                        </a:cxn>
                        <a:cxn ang="0">
                          <a:pos x="43" y="103"/>
                        </a:cxn>
                        <a:cxn ang="0">
                          <a:pos x="41" y="111"/>
                        </a:cxn>
                        <a:cxn ang="0">
                          <a:pos x="32" y="114"/>
                        </a:cxn>
                        <a:cxn ang="0">
                          <a:pos x="30" y="111"/>
                        </a:cxn>
                        <a:cxn ang="0">
                          <a:pos x="22" y="120"/>
                        </a:cxn>
                        <a:cxn ang="0">
                          <a:pos x="20" y="122"/>
                        </a:cxn>
                        <a:cxn ang="0">
                          <a:pos x="10" y="131"/>
                        </a:cxn>
                        <a:cxn ang="0">
                          <a:pos x="6" y="131"/>
                        </a:cxn>
                        <a:cxn ang="0">
                          <a:pos x="4" y="125"/>
                        </a:cxn>
                        <a:cxn ang="0">
                          <a:pos x="2" y="111"/>
                        </a:cxn>
                        <a:cxn ang="0">
                          <a:pos x="0" y="108"/>
                        </a:cxn>
                        <a:cxn ang="0">
                          <a:pos x="0" y="97"/>
                        </a:cxn>
                        <a:cxn ang="0">
                          <a:pos x="6" y="91"/>
                        </a:cxn>
                        <a:cxn ang="0">
                          <a:pos x="12" y="85"/>
                        </a:cxn>
                        <a:cxn ang="0">
                          <a:pos x="16" y="74"/>
                        </a:cxn>
                        <a:cxn ang="0">
                          <a:pos x="22" y="74"/>
                        </a:cxn>
                        <a:cxn ang="0">
                          <a:pos x="26" y="77"/>
                        </a:cxn>
                        <a:cxn ang="0">
                          <a:pos x="32" y="74"/>
                        </a:cxn>
                        <a:cxn ang="0">
                          <a:pos x="26" y="71"/>
                        </a:cxn>
                        <a:cxn ang="0">
                          <a:pos x="18" y="40"/>
                        </a:cxn>
                      </a:cxnLst>
                      <a:rect l="0" t="0" r="r" b="b"/>
                      <a:pathLst>
                        <a:path w="78" h="132">
                          <a:moveTo>
                            <a:pt x="18" y="40"/>
                          </a:moveTo>
                          <a:lnTo>
                            <a:pt x="24" y="26"/>
                          </a:lnTo>
                          <a:lnTo>
                            <a:pt x="38" y="26"/>
                          </a:lnTo>
                          <a:lnTo>
                            <a:pt x="57" y="0"/>
                          </a:lnTo>
                          <a:lnTo>
                            <a:pt x="63" y="17"/>
                          </a:lnTo>
                          <a:lnTo>
                            <a:pt x="73" y="17"/>
                          </a:lnTo>
                          <a:lnTo>
                            <a:pt x="77" y="26"/>
                          </a:lnTo>
                          <a:lnTo>
                            <a:pt x="71" y="40"/>
                          </a:lnTo>
                          <a:lnTo>
                            <a:pt x="63" y="46"/>
                          </a:lnTo>
                          <a:lnTo>
                            <a:pt x="63" y="57"/>
                          </a:lnTo>
                          <a:lnTo>
                            <a:pt x="61" y="63"/>
                          </a:lnTo>
                          <a:lnTo>
                            <a:pt x="59" y="71"/>
                          </a:lnTo>
                          <a:lnTo>
                            <a:pt x="63" y="83"/>
                          </a:lnTo>
                          <a:lnTo>
                            <a:pt x="57" y="94"/>
                          </a:lnTo>
                          <a:lnTo>
                            <a:pt x="51" y="100"/>
                          </a:lnTo>
                          <a:lnTo>
                            <a:pt x="45" y="100"/>
                          </a:lnTo>
                          <a:lnTo>
                            <a:pt x="43" y="103"/>
                          </a:lnTo>
                          <a:lnTo>
                            <a:pt x="41" y="111"/>
                          </a:lnTo>
                          <a:lnTo>
                            <a:pt x="32" y="114"/>
                          </a:lnTo>
                          <a:lnTo>
                            <a:pt x="30" y="111"/>
                          </a:lnTo>
                          <a:lnTo>
                            <a:pt x="22" y="120"/>
                          </a:lnTo>
                          <a:lnTo>
                            <a:pt x="20" y="122"/>
                          </a:lnTo>
                          <a:lnTo>
                            <a:pt x="10" y="131"/>
                          </a:lnTo>
                          <a:lnTo>
                            <a:pt x="6" y="131"/>
                          </a:lnTo>
                          <a:lnTo>
                            <a:pt x="4" y="125"/>
                          </a:lnTo>
                          <a:lnTo>
                            <a:pt x="2" y="111"/>
                          </a:lnTo>
                          <a:lnTo>
                            <a:pt x="0" y="108"/>
                          </a:lnTo>
                          <a:lnTo>
                            <a:pt x="0" y="97"/>
                          </a:lnTo>
                          <a:lnTo>
                            <a:pt x="6" y="91"/>
                          </a:lnTo>
                          <a:lnTo>
                            <a:pt x="12" y="85"/>
                          </a:lnTo>
                          <a:lnTo>
                            <a:pt x="16" y="74"/>
                          </a:lnTo>
                          <a:lnTo>
                            <a:pt x="22" y="74"/>
                          </a:lnTo>
                          <a:lnTo>
                            <a:pt x="26" y="77"/>
                          </a:lnTo>
                          <a:lnTo>
                            <a:pt x="32" y="74"/>
                          </a:lnTo>
                          <a:lnTo>
                            <a:pt x="26" y="71"/>
                          </a:lnTo>
                          <a:lnTo>
                            <a:pt x="18" y="4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01" name="Freeform 29"/>
                    <p:cNvSpPr>
                      <a:spLocks/>
                    </p:cNvSpPr>
                    <p:nvPr/>
                  </p:nvSpPr>
                  <p:spPr bwMode="auto">
                    <a:xfrm>
                      <a:off x="2674" y="1004"/>
                      <a:ext cx="94" cy="233"/>
                    </a:xfrm>
                    <a:custGeom>
                      <a:avLst/>
                      <a:gdLst/>
                      <a:ahLst/>
                      <a:cxnLst>
                        <a:cxn ang="0">
                          <a:pos x="36" y="25"/>
                        </a:cxn>
                        <a:cxn ang="0">
                          <a:pos x="57" y="22"/>
                        </a:cxn>
                        <a:cxn ang="0">
                          <a:pos x="65" y="14"/>
                        </a:cxn>
                        <a:cxn ang="0">
                          <a:pos x="75" y="6"/>
                        </a:cxn>
                        <a:cxn ang="0">
                          <a:pos x="93" y="3"/>
                        </a:cxn>
                        <a:cxn ang="0">
                          <a:pos x="87" y="22"/>
                        </a:cxn>
                        <a:cxn ang="0">
                          <a:pos x="79" y="28"/>
                        </a:cxn>
                        <a:cxn ang="0">
                          <a:pos x="67" y="45"/>
                        </a:cxn>
                        <a:cxn ang="0">
                          <a:pos x="81" y="45"/>
                        </a:cxn>
                        <a:cxn ang="0">
                          <a:pos x="93" y="45"/>
                        </a:cxn>
                        <a:cxn ang="0">
                          <a:pos x="85" y="64"/>
                        </a:cxn>
                        <a:cxn ang="0">
                          <a:pos x="71" y="73"/>
                        </a:cxn>
                        <a:cxn ang="0">
                          <a:pos x="69" y="87"/>
                        </a:cxn>
                        <a:cxn ang="0">
                          <a:pos x="81" y="106"/>
                        </a:cxn>
                        <a:cxn ang="0">
                          <a:pos x="87" y="126"/>
                        </a:cxn>
                        <a:cxn ang="0">
                          <a:pos x="93" y="151"/>
                        </a:cxn>
                        <a:cxn ang="0">
                          <a:pos x="89" y="182"/>
                        </a:cxn>
                        <a:cxn ang="0">
                          <a:pos x="79" y="196"/>
                        </a:cxn>
                        <a:cxn ang="0">
                          <a:pos x="87" y="218"/>
                        </a:cxn>
                        <a:cxn ang="0">
                          <a:pos x="65" y="218"/>
                        </a:cxn>
                        <a:cxn ang="0">
                          <a:pos x="53" y="215"/>
                        </a:cxn>
                        <a:cxn ang="0">
                          <a:pos x="36" y="224"/>
                        </a:cxn>
                        <a:cxn ang="0">
                          <a:pos x="26" y="226"/>
                        </a:cxn>
                        <a:cxn ang="0">
                          <a:pos x="14" y="229"/>
                        </a:cxn>
                        <a:cxn ang="0">
                          <a:pos x="4" y="221"/>
                        </a:cxn>
                        <a:cxn ang="0">
                          <a:pos x="0" y="207"/>
                        </a:cxn>
                        <a:cxn ang="0">
                          <a:pos x="10" y="193"/>
                        </a:cxn>
                        <a:cxn ang="0">
                          <a:pos x="24" y="190"/>
                        </a:cxn>
                        <a:cxn ang="0">
                          <a:pos x="16" y="182"/>
                        </a:cxn>
                        <a:cxn ang="0">
                          <a:pos x="16" y="168"/>
                        </a:cxn>
                        <a:cxn ang="0">
                          <a:pos x="28" y="159"/>
                        </a:cxn>
                        <a:cxn ang="0">
                          <a:pos x="38" y="157"/>
                        </a:cxn>
                        <a:cxn ang="0">
                          <a:pos x="44" y="131"/>
                        </a:cxn>
                        <a:cxn ang="0">
                          <a:pos x="49" y="106"/>
                        </a:cxn>
                        <a:cxn ang="0">
                          <a:pos x="40" y="89"/>
                        </a:cxn>
                        <a:cxn ang="0">
                          <a:pos x="20" y="84"/>
                        </a:cxn>
                        <a:cxn ang="0">
                          <a:pos x="30" y="34"/>
                        </a:cxn>
                      </a:cxnLst>
                      <a:rect l="0" t="0" r="r" b="b"/>
                      <a:pathLst>
                        <a:path w="94" h="233">
                          <a:moveTo>
                            <a:pt x="30" y="34"/>
                          </a:moveTo>
                          <a:lnTo>
                            <a:pt x="36" y="25"/>
                          </a:lnTo>
                          <a:lnTo>
                            <a:pt x="53" y="28"/>
                          </a:lnTo>
                          <a:lnTo>
                            <a:pt x="57" y="22"/>
                          </a:lnTo>
                          <a:lnTo>
                            <a:pt x="61" y="14"/>
                          </a:lnTo>
                          <a:lnTo>
                            <a:pt x="65" y="14"/>
                          </a:lnTo>
                          <a:lnTo>
                            <a:pt x="69" y="11"/>
                          </a:lnTo>
                          <a:lnTo>
                            <a:pt x="75" y="6"/>
                          </a:lnTo>
                          <a:lnTo>
                            <a:pt x="83" y="0"/>
                          </a:lnTo>
                          <a:lnTo>
                            <a:pt x="93" y="3"/>
                          </a:lnTo>
                          <a:lnTo>
                            <a:pt x="91" y="14"/>
                          </a:lnTo>
                          <a:lnTo>
                            <a:pt x="87" y="22"/>
                          </a:lnTo>
                          <a:lnTo>
                            <a:pt x="83" y="25"/>
                          </a:lnTo>
                          <a:lnTo>
                            <a:pt x="79" y="28"/>
                          </a:lnTo>
                          <a:lnTo>
                            <a:pt x="67" y="34"/>
                          </a:lnTo>
                          <a:lnTo>
                            <a:pt x="67" y="45"/>
                          </a:lnTo>
                          <a:lnTo>
                            <a:pt x="69" y="50"/>
                          </a:lnTo>
                          <a:lnTo>
                            <a:pt x="81" y="45"/>
                          </a:lnTo>
                          <a:lnTo>
                            <a:pt x="91" y="39"/>
                          </a:lnTo>
                          <a:lnTo>
                            <a:pt x="93" y="45"/>
                          </a:lnTo>
                          <a:lnTo>
                            <a:pt x="93" y="61"/>
                          </a:lnTo>
                          <a:lnTo>
                            <a:pt x="85" y="64"/>
                          </a:lnTo>
                          <a:lnTo>
                            <a:pt x="77" y="64"/>
                          </a:lnTo>
                          <a:lnTo>
                            <a:pt x="71" y="73"/>
                          </a:lnTo>
                          <a:lnTo>
                            <a:pt x="69" y="78"/>
                          </a:lnTo>
                          <a:lnTo>
                            <a:pt x="69" y="87"/>
                          </a:lnTo>
                          <a:lnTo>
                            <a:pt x="75" y="98"/>
                          </a:lnTo>
                          <a:lnTo>
                            <a:pt x="81" y="106"/>
                          </a:lnTo>
                          <a:lnTo>
                            <a:pt x="85" y="115"/>
                          </a:lnTo>
                          <a:lnTo>
                            <a:pt x="87" y="126"/>
                          </a:lnTo>
                          <a:lnTo>
                            <a:pt x="89" y="137"/>
                          </a:lnTo>
                          <a:lnTo>
                            <a:pt x="93" y="151"/>
                          </a:lnTo>
                          <a:lnTo>
                            <a:pt x="93" y="171"/>
                          </a:lnTo>
                          <a:lnTo>
                            <a:pt x="89" y="182"/>
                          </a:lnTo>
                          <a:lnTo>
                            <a:pt x="81" y="190"/>
                          </a:lnTo>
                          <a:lnTo>
                            <a:pt x="79" y="196"/>
                          </a:lnTo>
                          <a:lnTo>
                            <a:pt x="83" y="207"/>
                          </a:lnTo>
                          <a:lnTo>
                            <a:pt x="87" y="218"/>
                          </a:lnTo>
                          <a:lnTo>
                            <a:pt x="75" y="218"/>
                          </a:lnTo>
                          <a:lnTo>
                            <a:pt x="65" y="218"/>
                          </a:lnTo>
                          <a:lnTo>
                            <a:pt x="61" y="215"/>
                          </a:lnTo>
                          <a:lnTo>
                            <a:pt x="53" y="215"/>
                          </a:lnTo>
                          <a:lnTo>
                            <a:pt x="44" y="218"/>
                          </a:lnTo>
                          <a:lnTo>
                            <a:pt x="36" y="224"/>
                          </a:lnTo>
                          <a:lnTo>
                            <a:pt x="30" y="224"/>
                          </a:lnTo>
                          <a:lnTo>
                            <a:pt x="26" y="226"/>
                          </a:lnTo>
                          <a:lnTo>
                            <a:pt x="16" y="232"/>
                          </a:lnTo>
                          <a:lnTo>
                            <a:pt x="14" y="229"/>
                          </a:lnTo>
                          <a:lnTo>
                            <a:pt x="10" y="224"/>
                          </a:lnTo>
                          <a:lnTo>
                            <a:pt x="4" y="221"/>
                          </a:lnTo>
                          <a:lnTo>
                            <a:pt x="0" y="218"/>
                          </a:lnTo>
                          <a:lnTo>
                            <a:pt x="0" y="207"/>
                          </a:lnTo>
                          <a:lnTo>
                            <a:pt x="4" y="193"/>
                          </a:lnTo>
                          <a:lnTo>
                            <a:pt x="10" y="193"/>
                          </a:lnTo>
                          <a:lnTo>
                            <a:pt x="16" y="190"/>
                          </a:lnTo>
                          <a:lnTo>
                            <a:pt x="24" y="190"/>
                          </a:lnTo>
                          <a:lnTo>
                            <a:pt x="24" y="187"/>
                          </a:lnTo>
                          <a:lnTo>
                            <a:pt x="16" y="182"/>
                          </a:lnTo>
                          <a:lnTo>
                            <a:pt x="16" y="173"/>
                          </a:lnTo>
                          <a:lnTo>
                            <a:pt x="16" y="168"/>
                          </a:lnTo>
                          <a:lnTo>
                            <a:pt x="24" y="162"/>
                          </a:lnTo>
                          <a:lnTo>
                            <a:pt x="28" y="159"/>
                          </a:lnTo>
                          <a:lnTo>
                            <a:pt x="32" y="157"/>
                          </a:lnTo>
                          <a:lnTo>
                            <a:pt x="38" y="157"/>
                          </a:lnTo>
                          <a:lnTo>
                            <a:pt x="42" y="154"/>
                          </a:lnTo>
                          <a:lnTo>
                            <a:pt x="44" y="131"/>
                          </a:lnTo>
                          <a:lnTo>
                            <a:pt x="49" y="115"/>
                          </a:lnTo>
                          <a:lnTo>
                            <a:pt x="49" y="106"/>
                          </a:lnTo>
                          <a:lnTo>
                            <a:pt x="36" y="103"/>
                          </a:lnTo>
                          <a:lnTo>
                            <a:pt x="40" y="89"/>
                          </a:lnTo>
                          <a:lnTo>
                            <a:pt x="30" y="81"/>
                          </a:lnTo>
                          <a:lnTo>
                            <a:pt x="20" y="84"/>
                          </a:lnTo>
                          <a:lnTo>
                            <a:pt x="32" y="64"/>
                          </a:lnTo>
                          <a:lnTo>
                            <a:pt x="30" y="34"/>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sp>
                <p:nvSpPr>
                  <p:cNvPr id="3102" name="Freeform 30"/>
                  <p:cNvSpPr>
                    <a:spLocks/>
                  </p:cNvSpPr>
                  <p:nvPr/>
                </p:nvSpPr>
                <p:spPr bwMode="auto">
                  <a:xfrm>
                    <a:off x="2395" y="617"/>
                    <a:ext cx="526" cy="390"/>
                  </a:xfrm>
                  <a:custGeom>
                    <a:avLst/>
                    <a:gdLst/>
                    <a:ahLst/>
                    <a:cxnLst>
                      <a:cxn ang="0">
                        <a:pos x="33" y="381"/>
                      </a:cxn>
                      <a:cxn ang="0">
                        <a:pos x="53" y="353"/>
                      </a:cxn>
                      <a:cxn ang="0">
                        <a:pos x="64" y="344"/>
                      </a:cxn>
                      <a:cxn ang="0">
                        <a:pos x="82" y="336"/>
                      </a:cxn>
                      <a:cxn ang="0">
                        <a:pos x="95" y="336"/>
                      </a:cxn>
                      <a:cxn ang="0">
                        <a:pos x="107" y="325"/>
                      </a:cxn>
                      <a:cxn ang="0">
                        <a:pos x="121" y="308"/>
                      </a:cxn>
                      <a:cxn ang="0">
                        <a:pos x="134" y="299"/>
                      </a:cxn>
                      <a:cxn ang="0">
                        <a:pos x="148" y="291"/>
                      </a:cxn>
                      <a:cxn ang="0">
                        <a:pos x="163" y="280"/>
                      </a:cxn>
                      <a:cxn ang="0">
                        <a:pos x="183" y="274"/>
                      </a:cxn>
                      <a:cxn ang="0">
                        <a:pos x="214" y="280"/>
                      </a:cxn>
                      <a:cxn ang="0">
                        <a:pos x="239" y="269"/>
                      </a:cxn>
                      <a:cxn ang="0">
                        <a:pos x="253" y="241"/>
                      </a:cxn>
                      <a:cxn ang="0">
                        <a:pos x="270" y="218"/>
                      </a:cxn>
                      <a:cxn ang="0">
                        <a:pos x="282" y="199"/>
                      </a:cxn>
                      <a:cxn ang="0">
                        <a:pos x="292" y="182"/>
                      </a:cxn>
                      <a:cxn ang="0">
                        <a:pos x="315" y="165"/>
                      </a:cxn>
                      <a:cxn ang="0">
                        <a:pos x="311" y="188"/>
                      </a:cxn>
                      <a:cxn ang="0">
                        <a:pos x="329" y="199"/>
                      </a:cxn>
                      <a:cxn ang="0">
                        <a:pos x="344" y="190"/>
                      </a:cxn>
                      <a:cxn ang="0">
                        <a:pos x="350" y="174"/>
                      </a:cxn>
                      <a:cxn ang="0">
                        <a:pos x="356" y="157"/>
                      </a:cxn>
                      <a:cxn ang="0">
                        <a:pos x="366" y="140"/>
                      </a:cxn>
                      <a:cxn ang="0">
                        <a:pos x="395" y="140"/>
                      </a:cxn>
                      <a:cxn ang="0">
                        <a:pos x="424" y="112"/>
                      </a:cxn>
                      <a:cxn ang="0">
                        <a:pos x="453" y="92"/>
                      </a:cxn>
                      <a:cxn ang="0">
                        <a:pos x="484" y="45"/>
                      </a:cxn>
                      <a:cxn ang="0">
                        <a:pos x="511" y="22"/>
                      </a:cxn>
                      <a:cxn ang="0">
                        <a:pos x="502" y="0"/>
                      </a:cxn>
                      <a:cxn ang="0">
                        <a:pos x="455" y="14"/>
                      </a:cxn>
                      <a:cxn ang="0">
                        <a:pos x="424" y="28"/>
                      </a:cxn>
                      <a:cxn ang="0">
                        <a:pos x="391" y="36"/>
                      </a:cxn>
                      <a:cxn ang="0">
                        <a:pos x="350" y="59"/>
                      </a:cxn>
                      <a:cxn ang="0">
                        <a:pos x="315" y="73"/>
                      </a:cxn>
                      <a:cxn ang="0">
                        <a:pos x="278" y="92"/>
                      </a:cxn>
                      <a:cxn ang="0">
                        <a:pos x="253" y="120"/>
                      </a:cxn>
                      <a:cxn ang="0">
                        <a:pos x="231" y="140"/>
                      </a:cxn>
                      <a:cxn ang="0">
                        <a:pos x="189" y="174"/>
                      </a:cxn>
                      <a:cxn ang="0">
                        <a:pos x="146" y="215"/>
                      </a:cxn>
                      <a:cxn ang="0">
                        <a:pos x="109" y="246"/>
                      </a:cxn>
                      <a:cxn ang="0">
                        <a:pos x="80" y="288"/>
                      </a:cxn>
                      <a:cxn ang="0">
                        <a:pos x="49" y="316"/>
                      </a:cxn>
                      <a:cxn ang="0">
                        <a:pos x="0" y="389"/>
                      </a:cxn>
                    </a:cxnLst>
                    <a:rect l="0" t="0" r="r" b="b"/>
                    <a:pathLst>
                      <a:path w="526" h="390">
                        <a:moveTo>
                          <a:pt x="0" y="389"/>
                        </a:moveTo>
                        <a:lnTo>
                          <a:pt x="33" y="381"/>
                        </a:lnTo>
                        <a:lnTo>
                          <a:pt x="45" y="364"/>
                        </a:lnTo>
                        <a:lnTo>
                          <a:pt x="53" y="353"/>
                        </a:lnTo>
                        <a:lnTo>
                          <a:pt x="56" y="344"/>
                        </a:lnTo>
                        <a:lnTo>
                          <a:pt x="64" y="344"/>
                        </a:lnTo>
                        <a:lnTo>
                          <a:pt x="72" y="336"/>
                        </a:lnTo>
                        <a:lnTo>
                          <a:pt x="82" y="336"/>
                        </a:lnTo>
                        <a:lnTo>
                          <a:pt x="88" y="336"/>
                        </a:lnTo>
                        <a:lnTo>
                          <a:pt x="95" y="336"/>
                        </a:lnTo>
                        <a:lnTo>
                          <a:pt x="99" y="336"/>
                        </a:lnTo>
                        <a:lnTo>
                          <a:pt x="107" y="325"/>
                        </a:lnTo>
                        <a:lnTo>
                          <a:pt x="111" y="316"/>
                        </a:lnTo>
                        <a:lnTo>
                          <a:pt x="121" y="308"/>
                        </a:lnTo>
                        <a:lnTo>
                          <a:pt x="128" y="305"/>
                        </a:lnTo>
                        <a:lnTo>
                          <a:pt x="134" y="299"/>
                        </a:lnTo>
                        <a:lnTo>
                          <a:pt x="142" y="297"/>
                        </a:lnTo>
                        <a:lnTo>
                          <a:pt x="148" y="291"/>
                        </a:lnTo>
                        <a:lnTo>
                          <a:pt x="156" y="285"/>
                        </a:lnTo>
                        <a:lnTo>
                          <a:pt x="163" y="280"/>
                        </a:lnTo>
                        <a:lnTo>
                          <a:pt x="173" y="271"/>
                        </a:lnTo>
                        <a:lnTo>
                          <a:pt x="183" y="274"/>
                        </a:lnTo>
                        <a:lnTo>
                          <a:pt x="198" y="280"/>
                        </a:lnTo>
                        <a:lnTo>
                          <a:pt x="214" y="280"/>
                        </a:lnTo>
                        <a:lnTo>
                          <a:pt x="231" y="271"/>
                        </a:lnTo>
                        <a:lnTo>
                          <a:pt x="239" y="269"/>
                        </a:lnTo>
                        <a:lnTo>
                          <a:pt x="245" y="252"/>
                        </a:lnTo>
                        <a:lnTo>
                          <a:pt x="253" y="241"/>
                        </a:lnTo>
                        <a:lnTo>
                          <a:pt x="266" y="227"/>
                        </a:lnTo>
                        <a:lnTo>
                          <a:pt x="270" y="218"/>
                        </a:lnTo>
                        <a:lnTo>
                          <a:pt x="270" y="207"/>
                        </a:lnTo>
                        <a:lnTo>
                          <a:pt x="282" y="199"/>
                        </a:lnTo>
                        <a:lnTo>
                          <a:pt x="288" y="190"/>
                        </a:lnTo>
                        <a:lnTo>
                          <a:pt x="292" y="182"/>
                        </a:lnTo>
                        <a:lnTo>
                          <a:pt x="296" y="182"/>
                        </a:lnTo>
                        <a:lnTo>
                          <a:pt x="315" y="165"/>
                        </a:lnTo>
                        <a:lnTo>
                          <a:pt x="315" y="182"/>
                        </a:lnTo>
                        <a:lnTo>
                          <a:pt x="311" y="188"/>
                        </a:lnTo>
                        <a:lnTo>
                          <a:pt x="315" y="196"/>
                        </a:lnTo>
                        <a:lnTo>
                          <a:pt x="329" y="199"/>
                        </a:lnTo>
                        <a:lnTo>
                          <a:pt x="336" y="199"/>
                        </a:lnTo>
                        <a:lnTo>
                          <a:pt x="344" y="190"/>
                        </a:lnTo>
                        <a:lnTo>
                          <a:pt x="350" y="182"/>
                        </a:lnTo>
                        <a:lnTo>
                          <a:pt x="350" y="174"/>
                        </a:lnTo>
                        <a:lnTo>
                          <a:pt x="356" y="165"/>
                        </a:lnTo>
                        <a:lnTo>
                          <a:pt x="356" y="157"/>
                        </a:lnTo>
                        <a:lnTo>
                          <a:pt x="362" y="146"/>
                        </a:lnTo>
                        <a:lnTo>
                          <a:pt x="366" y="140"/>
                        </a:lnTo>
                        <a:lnTo>
                          <a:pt x="375" y="140"/>
                        </a:lnTo>
                        <a:lnTo>
                          <a:pt x="395" y="140"/>
                        </a:lnTo>
                        <a:lnTo>
                          <a:pt x="410" y="129"/>
                        </a:lnTo>
                        <a:lnTo>
                          <a:pt x="424" y="112"/>
                        </a:lnTo>
                        <a:lnTo>
                          <a:pt x="439" y="106"/>
                        </a:lnTo>
                        <a:lnTo>
                          <a:pt x="453" y="92"/>
                        </a:lnTo>
                        <a:lnTo>
                          <a:pt x="463" y="70"/>
                        </a:lnTo>
                        <a:lnTo>
                          <a:pt x="484" y="45"/>
                        </a:lnTo>
                        <a:lnTo>
                          <a:pt x="498" y="34"/>
                        </a:lnTo>
                        <a:lnTo>
                          <a:pt x="511" y="22"/>
                        </a:lnTo>
                        <a:lnTo>
                          <a:pt x="525" y="8"/>
                        </a:lnTo>
                        <a:lnTo>
                          <a:pt x="502" y="0"/>
                        </a:lnTo>
                        <a:lnTo>
                          <a:pt x="478" y="0"/>
                        </a:lnTo>
                        <a:lnTo>
                          <a:pt x="455" y="14"/>
                        </a:lnTo>
                        <a:lnTo>
                          <a:pt x="443" y="22"/>
                        </a:lnTo>
                        <a:lnTo>
                          <a:pt x="424" y="28"/>
                        </a:lnTo>
                        <a:lnTo>
                          <a:pt x="403" y="31"/>
                        </a:lnTo>
                        <a:lnTo>
                          <a:pt x="391" y="36"/>
                        </a:lnTo>
                        <a:lnTo>
                          <a:pt x="366" y="50"/>
                        </a:lnTo>
                        <a:lnTo>
                          <a:pt x="350" y="59"/>
                        </a:lnTo>
                        <a:lnTo>
                          <a:pt x="334" y="67"/>
                        </a:lnTo>
                        <a:lnTo>
                          <a:pt x="315" y="73"/>
                        </a:lnTo>
                        <a:lnTo>
                          <a:pt x="296" y="81"/>
                        </a:lnTo>
                        <a:lnTo>
                          <a:pt x="278" y="92"/>
                        </a:lnTo>
                        <a:lnTo>
                          <a:pt x="264" y="106"/>
                        </a:lnTo>
                        <a:lnTo>
                          <a:pt x="253" y="120"/>
                        </a:lnTo>
                        <a:lnTo>
                          <a:pt x="241" y="132"/>
                        </a:lnTo>
                        <a:lnTo>
                          <a:pt x="231" y="140"/>
                        </a:lnTo>
                        <a:lnTo>
                          <a:pt x="210" y="157"/>
                        </a:lnTo>
                        <a:lnTo>
                          <a:pt x="189" y="174"/>
                        </a:lnTo>
                        <a:lnTo>
                          <a:pt x="163" y="190"/>
                        </a:lnTo>
                        <a:lnTo>
                          <a:pt x="146" y="215"/>
                        </a:lnTo>
                        <a:lnTo>
                          <a:pt x="126" y="235"/>
                        </a:lnTo>
                        <a:lnTo>
                          <a:pt x="109" y="246"/>
                        </a:lnTo>
                        <a:lnTo>
                          <a:pt x="91" y="271"/>
                        </a:lnTo>
                        <a:lnTo>
                          <a:pt x="80" y="288"/>
                        </a:lnTo>
                        <a:lnTo>
                          <a:pt x="64" y="305"/>
                        </a:lnTo>
                        <a:lnTo>
                          <a:pt x="49" y="316"/>
                        </a:lnTo>
                        <a:lnTo>
                          <a:pt x="33" y="327"/>
                        </a:lnTo>
                        <a:lnTo>
                          <a:pt x="0" y="389"/>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sp>
              <p:nvSpPr>
                <p:cNvPr id="3103" name="Freeform 31"/>
                <p:cNvSpPr>
                  <a:spLocks/>
                </p:cNvSpPr>
                <p:nvPr/>
              </p:nvSpPr>
              <p:spPr bwMode="auto">
                <a:xfrm>
                  <a:off x="3324" y="2815"/>
                  <a:ext cx="158" cy="378"/>
                </a:xfrm>
                <a:custGeom>
                  <a:avLst/>
                  <a:gdLst/>
                  <a:ahLst/>
                  <a:cxnLst>
                    <a:cxn ang="0">
                      <a:pos x="29" y="117"/>
                    </a:cxn>
                    <a:cxn ang="0">
                      <a:pos x="26" y="193"/>
                    </a:cxn>
                    <a:cxn ang="0">
                      <a:pos x="12" y="240"/>
                    </a:cxn>
                    <a:cxn ang="0">
                      <a:pos x="0" y="285"/>
                    </a:cxn>
                    <a:cxn ang="0">
                      <a:pos x="0" y="318"/>
                    </a:cxn>
                    <a:cxn ang="0">
                      <a:pos x="4" y="346"/>
                    </a:cxn>
                    <a:cxn ang="0">
                      <a:pos x="18" y="371"/>
                    </a:cxn>
                    <a:cxn ang="0">
                      <a:pos x="29" y="374"/>
                    </a:cxn>
                    <a:cxn ang="0">
                      <a:pos x="39" y="374"/>
                    </a:cxn>
                    <a:cxn ang="0">
                      <a:pos x="51" y="377"/>
                    </a:cxn>
                    <a:cxn ang="0">
                      <a:pos x="57" y="357"/>
                    </a:cxn>
                    <a:cxn ang="0">
                      <a:pos x="63" y="307"/>
                    </a:cxn>
                    <a:cxn ang="0">
                      <a:pos x="80" y="274"/>
                    </a:cxn>
                    <a:cxn ang="0">
                      <a:pos x="84" y="223"/>
                    </a:cxn>
                    <a:cxn ang="0">
                      <a:pos x="92" y="204"/>
                    </a:cxn>
                    <a:cxn ang="0">
                      <a:pos x="100" y="190"/>
                    </a:cxn>
                    <a:cxn ang="0">
                      <a:pos x="106" y="154"/>
                    </a:cxn>
                    <a:cxn ang="0">
                      <a:pos x="118" y="131"/>
                    </a:cxn>
                    <a:cxn ang="0">
                      <a:pos x="126" y="114"/>
                    </a:cxn>
                    <a:cxn ang="0">
                      <a:pos x="133" y="101"/>
                    </a:cxn>
                    <a:cxn ang="0">
                      <a:pos x="133" y="92"/>
                    </a:cxn>
                    <a:cxn ang="0">
                      <a:pos x="151" y="73"/>
                    </a:cxn>
                    <a:cxn ang="0">
                      <a:pos x="153" y="42"/>
                    </a:cxn>
                    <a:cxn ang="0">
                      <a:pos x="157" y="22"/>
                    </a:cxn>
                    <a:cxn ang="0">
                      <a:pos x="141" y="14"/>
                    </a:cxn>
                    <a:cxn ang="0">
                      <a:pos x="131" y="0"/>
                    </a:cxn>
                    <a:cxn ang="0">
                      <a:pos x="118" y="14"/>
                    </a:cxn>
                    <a:cxn ang="0">
                      <a:pos x="106" y="47"/>
                    </a:cxn>
                    <a:cxn ang="0">
                      <a:pos x="92" y="70"/>
                    </a:cxn>
                    <a:cxn ang="0">
                      <a:pos x="80" y="89"/>
                    </a:cxn>
                    <a:cxn ang="0">
                      <a:pos x="75" y="89"/>
                    </a:cxn>
                    <a:cxn ang="0">
                      <a:pos x="63" y="101"/>
                    </a:cxn>
                    <a:cxn ang="0">
                      <a:pos x="57" y="112"/>
                    </a:cxn>
                    <a:cxn ang="0">
                      <a:pos x="29" y="117"/>
                    </a:cxn>
                  </a:cxnLst>
                  <a:rect l="0" t="0" r="r" b="b"/>
                  <a:pathLst>
                    <a:path w="158" h="378">
                      <a:moveTo>
                        <a:pt x="29" y="117"/>
                      </a:moveTo>
                      <a:lnTo>
                        <a:pt x="26" y="193"/>
                      </a:lnTo>
                      <a:lnTo>
                        <a:pt x="12" y="240"/>
                      </a:lnTo>
                      <a:lnTo>
                        <a:pt x="0" y="285"/>
                      </a:lnTo>
                      <a:lnTo>
                        <a:pt x="0" y="318"/>
                      </a:lnTo>
                      <a:lnTo>
                        <a:pt x="4" y="346"/>
                      </a:lnTo>
                      <a:lnTo>
                        <a:pt x="18" y="371"/>
                      </a:lnTo>
                      <a:lnTo>
                        <a:pt x="29" y="374"/>
                      </a:lnTo>
                      <a:lnTo>
                        <a:pt x="39" y="374"/>
                      </a:lnTo>
                      <a:lnTo>
                        <a:pt x="51" y="377"/>
                      </a:lnTo>
                      <a:lnTo>
                        <a:pt x="57" y="357"/>
                      </a:lnTo>
                      <a:lnTo>
                        <a:pt x="63" y="307"/>
                      </a:lnTo>
                      <a:lnTo>
                        <a:pt x="80" y="274"/>
                      </a:lnTo>
                      <a:lnTo>
                        <a:pt x="84" y="223"/>
                      </a:lnTo>
                      <a:lnTo>
                        <a:pt x="92" y="204"/>
                      </a:lnTo>
                      <a:lnTo>
                        <a:pt x="100" y="190"/>
                      </a:lnTo>
                      <a:lnTo>
                        <a:pt x="106" y="154"/>
                      </a:lnTo>
                      <a:lnTo>
                        <a:pt x="118" y="131"/>
                      </a:lnTo>
                      <a:lnTo>
                        <a:pt x="126" y="114"/>
                      </a:lnTo>
                      <a:lnTo>
                        <a:pt x="133" y="101"/>
                      </a:lnTo>
                      <a:lnTo>
                        <a:pt x="133" y="92"/>
                      </a:lnTo>
                      <a:lnTo>
                        <a:pt x="151" y="73"/>
                      </a:lnTo>
                      <a:lnTo>
                        <a:pt x="153" y="42"/>
                      </a:lnTo>
                      <a:lnTo>
                        <a:pt x="157" y="22"/>
                      </a:lnTo>
                      <a:lnTo>
                        <a:pt x="141" y="14"/>
                      </a:lnTo>
                      <a:lnTo>
                        <a:pt x="131" y="0"/>
                      </a:lnTo>
                      <a:lnTo>
                        <a:pt x="118" y="14"/>
                      </a:lnTo>
                      <a:lnTo>
                        <a:pt x="106" y="47"/>
                      </a:lnTo>
                      <a:lnTo>
                        <a:pt x="92" y="70"/>
                      </a:lnTo>
                      <a:lnTo>
                        <a:pt x="80" y="89"/>
                      </a:lnTo>
                      <a:lnTo>
                        <a:pt x="75" y="89"/>
                      </a:lnTo>
                      <a:lnTo>
                        <a:pt x="63" y="101"/>
                      </a:lnTo>
                      <a:lnTo>
                        <a:pt x="57" y="112"/>
                      </a:lnTo>
                      <a:lnTo>
                        <a:pt x="29" y="117"/>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04" name="Freeform 32"/>
                <p:cNvSpPr>
                  <a:spLocks/>
                </p:cNvSpPr>
                <p:nvPr/>
              </p:nvSpPr>
              <p:spPr bwMode="auto">
                <a:xfrm>
                  <a:off x="2575" y="655"/>
                  <a:ext cx="2126" cy="1789"/>
                </a:xfrm>
                <a:custGeom>
                  <a:avLst/>
                  <a:gdLst/>
                  <a:ahLst/>
                  <a:cxnLst>
                    <a:cxn ang="0">
                      <a:pos x="124" y="750"/>
                    </a:cxn>
                    <a:cxn ang="0">
                      <a:pos x="142" y="619"/>
                    </a:cxn>
                    <a:cxn ang="0">
                      <a:pos x="214" y="544"/>
                    </a:cxn>
                    <a:cxn ang="0">
                      <a:pos x="296" y="508"/>
                    </a:cxn>
                    <a:cxn ang="0">
                      <a:pos x="319" y="432"/>
                    </a:cxn>
                    <a:cxn ang="0">
                      <a:pos x="424" y="365"/>
                    </a:cxn>
                    <a:cxn ang="0">
                      <a:pos x="492" y="271"/>
                    </a:cxn>
                    <a:cxn ang="0">
                      <a:pos x="461" y="223"/>
                    </a:cxn>
                    <a:cxn ang="0">
                      <a:pos x="467" y="179"/>
                    </a:cxn>
                    <a:cxn ang="0">
                      <a:pos x="399" y="243"/>
                    </a:cxn>
                    <a:cxn ang="0">
                      <a:pos x="377" y="371"/>
                    </a:cxn>
                    <a:cxn ang="0">
                      <a:pos x="331" y="410"/>
                    </a:cxn>
                    <a:cxn ang="0">
                      <a:pos x="307" y="343"/>
                    </a:cxn>
                    <a:cxn ang="0">
                      <a:pos x="243" y="374"/>
                    </a:cxn>
                    <a:cxn ang="0">
                      <a:pos x="226" y="324"/>
                    </a:cxn>
                    <a:cxn ang="0">
                      <a:pos x="227" y="273"/>
                    </a:cxn>
                    <a:cxn ang="0">
                      <a:pos x="296" y="240"/>
                    </a:cxn>
                    <a:cxn ang="0">
                      <a:pos x="340" y="153"/>
                    </a:cxn>
                    <a:cxn ang="0">
                      <a:pos x="412" y="53"/>
                    </a:cxn>
                    <a:cxn ang="0">
                      <a:pos x="511" y="25"/>
                    </a:cxn>
                    <a:cxn ang="0">
                      <a:pos x="642" y="103"/>
                    </a:cxn>
                    <a:cxn ang="0">
                      <a:pos x="595" y="223"/>
                    </a:cxn>
                    <a:cxn ang="0">
                      <a:pos x="642" y="285"/>
                    </a:cxn>
                    <a:cxn ang="0">
                      <a:pos x="682" y="215"/>
                    </a:cxn>
                    <a:cxn ang="0">
                      <a:pos x="859" y="187"/>
                    </a:cxn>
                    <a:cxn ang="0">
                      <a:pos x="1073" y="33"/>
                    </a:cxn>
                    <a:cxn ang="0">
                      <a:pos x="1406" y="103"/>
                    </a:cxn>
                    <a:cxn ang="0">
                      <a:pos x="2004" y="226"/>
                    </a:cxn>
                    <a:cxn ang="0">
                      <a:pos x="2057" y="298"/>
                    </a:cxn>
                    <a:cxn ang="0">
                      <a:pos x="2076" y="541"/>
                    </a:cxn>
                    <a:cxn ang="0">
                      <a:pos x="1901" y="346"/>
                    </a:cxn>
                    <a:cxn ang="0">
                      <a:pos x="1763" y="435"/>
                    </a:cxn>
                    <a:cxn ang="0">
                      <a:pos x="1954" y="775"/>
                    </a:cxn>
                    <a:cxn ang="0">
                      <a:pos x="1876" y="920"/>
                    </a:cxn>
                    <a:cxn ang="0">
                      <a:pos x="2003" y="1252"/>
                    </a:cxn>
                    <a:cxn ang="0">
                      <a:pos x="1874" y="1425"/>
                    </a:cxn>
                    <a:cxn ang="0">
                      <a:pos x="1841" y="1559"/>
                    </a:cxn>
                    <a:cxn ang="0">
                      <a:pos x="1833" y="1690"/>
                    </a:cxn>
                    <a:cxn ang="0">
                      <a:pos x="1789" y="1685"/>
                    </a:cxn>
                    <a:cxn ang="0">
                      <a:pos x="1658" y="1411"/>
                    </a:cxn>
                    <a:cxn ang="0">
                      <a:pos x="1472" y="1403"/>
                    </a:cxn>
                    <a:cxn ang="0">
                      <a:pos x="1359" y="1562"/>
                    </a:cxn>
                    <a:cxn ang="0">
                      <a:pos x="1128" y="1213"/>
                    </a:cxn>
                    <a:cxn ang="0">
                      <a:pos x="822" y="1091"/>
                    </a:cxn>
                    <a:cxn ang="0">
                      <a:pos x="1054" y="1308"/>
                    </a:cxn>
                    <a:cxn ang="0">
                      <a:pos x="784" y="1503"/>
                    </a:cxn>
                    <a:cxn ang="0">
                      <a:pos x="714" y="1319"/>
                    </a:cxn>
                    <a:cxn ang="0">
                      <a:pos x="601" y="1105"/>
                    </a:cxn>
                    <a:cxn ang="0">
                      <a:pos x="537" y="946"/>
                    </a:cxn>
                    <a:cxn ang="0">
                      <a:pos x="505" y="873"/>
                    </a:cxn>
                    <a:cxn ang="0">
                      <a:pos x="465" y="831"/>
                    </a:cxn>
                    <a:cxn ang="0">
                      <a:pos x="449" y="909"/>
                    </a:cxn>
                    <a:cxn ang="0">
                      <a:pos x="393" y="787"/>
                    </a:cxn>
                    <a:cxn ang="0">
                      <a:pos x="329" y="742"/>
                    </a:cxn>
                    <a:cxn ang="0">
                      <a:pos x="397" y="848"/>
                    </a:cxn>
                    <a:cxn ang="0">
                      <a:pos x="367" y="873"/>
                    </a:cxn>
                    <a:cxn ang="0">
                      <a:pos x="313" y="803"/>
                    </a:cxn>
                    <a:cxn ang="0">
                      <a:pos x="251" y="753"/>
                    </a:cxn>
                    <a:cxn ang="0">
                      <a:pos x="169" y="817"/>
                    </a:cxn>
                    <a:cxn ang="0">
                      <a:pos x="152" y="890"/>
                    </a:cxn>
                    <a:cxn ang="0">
                      <a:pos x="95" y="943"/>
                    </a:cxn>
                    <a:cxn ang="0">
                      <a:pos x="12" y="909"/>
                    </a:cxn>
                  </a:cxnLst>
                  <a:rect l="0" t="0" r="r" b="b"/>
                  <a:pathLst>
                    <a:path w="2126" h="1789">
                      <a:moveTo>
                        <a:pt x="0" y="803"/>
                      </a:moveTo>
                      <a:lnTo>
                        <a:pt x="19" y="778"/>
                      </a:lnTo>
                      <a:lnTo>
                        <a:pt x="31" y="759"/>
                      </a:lnTo>
                      <a:lnTo>
                        <a:pt x="56" y="759"/>
                      </a:lnTo>
                      <a:lnTo>
                        <a:pt x="84" y="764"/>
                      </a:lnTo>
                      <a:lnTo>
                        <a:pt x="103" y="753"/>
                      </a:lnTo>
                      <a:lnTo>
                        <a:pt x="124" y="750"/>
                      </a:lnTo>
                      <a:lnTo>
                        <a:pt x="126" y="717"/>
                      </a:lnTo>
                      <a:lnTo>
                        <a:pt x="138" y="695"/>
                      </a:lnTo>
                      <a:lnTo>
                        <a:pt x="109" y="669"/>
                      </a:lnTo>
                      <a:lnTo>
                        <a:pt x="105" y="650"/>
                      </a:lnTo>
                      <a:lnTo>
                        <a:pt x="107" y="622"/>
                      </a:lnTo>
                      <a:lnTo>
                        <a:pt x="128" y="622"/>
                      </a:lnTo>
                      <a:lnTo>
                        <a:pt x="142" y="619"/>
                      </a:lnTo>
                      <a:lnTo>
                        <a:pt x="144" y="622"/>
                      </a:lnTo>
                      <a:lnTo>
                        <a:pt x="159" y="605"/>
                      </a:lnTo>
                      <a:lnTo>
                        <a:pt x="175" y="597"/>
                      </a:lnTo>
                      <a:lnTo>
                        <a:pt x="181" y="597"/>
                      </a:lnTo>
                      <a:lnTo>
                        <a:pt x="191" y="580"/>
                      </a:lnTo>
                      <a:lnTo>
                        <a:pt x="202" y="575"/>
                      </a:lnTo>
                      <a:lnTo>
                        <a:pt x="214" y="544"/>
                      </a:lnTo>
                      <a:lnTo>
                        <a:pt x="222" y="552"/>
                      </a:lnTo>
                      <a:lnTo>
                        <a:pt x="237" y="533"/>
                      </a:lnTo>
                      <a:lnTo>
                        <a:pt x="239" y="533"/>
                      </a:lnTo>
                      <a:lnTo>
                        <a:pt x="259" y="510"/>
                      </a:lnTo>
                      <a:lnTo>
                        <a:pt x="270" y="508"/>
                      </a:lnTo>
                      <a:lnTo>
                        <a:pt x="286" y="508"/>
                      </a:lnTo>
                      <a:lnTo>
                        <a:pt x="296" y="508"/>
                      </a:lnTo>
                      <a:lnTo>
                        <a:pt x="288" y="480"/>
                      </a:lnTo>
                      <a:lnTo>
                        <a:pt x="284" y="457"/>
                      </a:lnTo>
                      <a:lnTo>
                        <a:pt x="280" y="410"/>
                      </a:lnTo>
                      <a:lnTo>
                        <a:pt x="303" y="407"/>
                      </a:lnTo>
                      <a:lnTo>
                        <a:pt x="315" y="399"/>
                      </a:lnTo>
                      <a:lnTo>
                        <a:pt x="309" y="418"/>
                      </a:lnTo>
                      <a:lnTo>
                        <a:pt x="319" y="432"/>
                      </a:lnTo>
                      <a:lnTo>
                        <a:pt x="329" y="449"/>
                      </a:lnTo>
                      <a:lnTo>
                        <a:pt x="334" y="460"/>
                      </a:lnTo>
                      <a:lnTo>
                        <a:pt x="362" y="457"/>
                      </a:lnTo>
                      <a:lnTo>
                        <a:pt x="385" y="416"/>
                      </a:lnTo>
                      <a:lnTo>
                        <a:pt x="402" y="396"/>
                      </a:lnTo>
                      <a:lnTo>
                        <a:pt x="412" y="382"/>
                      </a:lnTo>
                      <a:lnTo>
                        <a:pt x="424" y="365"/>
                      </a:lnTo>
                      <a:lnTo>
                        <a:pt x="435" y="343"/>
                      </a:lnTo>
                      <a:lnTo>
                        <a:pt x="445" y="351"/>
                      </a:lnTo>
                      <a:lnTo>
                        <a:pt x="445" y="338"/>
                      </a:lnTo>
                      <a:lnTo>
                        <a:pt x="451" y="329"/>
                      </a:lnTo>
                      <a:lnTo>
                        <a:pt x="469" y="335"/>
                      </a:lnTo>
                      <a:lnTo>
                        <a:pt x="498" y="371"/>
                      </a:lnTo>
                      <a:lnTo>
                        <a:pt x="492" y="271"/>
                      </a:lnTo>
                      <a:lnTo>
                        <a:pt x="467" y="315"/>
                      </a:lnTo>
                      <a:lnTo>
                        <a:pt x="447" y="312"/>
                      </a:lnTo>
                      <a:lnTo>
                        <a:pt x="441" y="285"/>
                      </a:lnTo>
                      <a:lnTo>
                        <a:pt x="441" y="271"/>
                      </a:lnTo>
                      <a:lnTo>
                        <a:pt x="435" y="262"/>
                      </a:lnTo>
                      <a:lnTo>
                        <a:pt x="451" y="240"/>
                      </a:lnTo>
                      <a:lnTo>
                        <a:pt x="461" y="223"/>
                      </a:lnTo>
                      <a:lnTo>
                        <a:pt x="470" y="218"/>
                      </a:lnTo>
                      <a:lnTo>
                        <a:pt x="478" y="215"/>
                      </a:lnTo>
                      <a:lnTo>
                        <a:pt x="484" y="201"/>
                      </a:lnTo>
                      <a:lnTo>
                        <a:pt x="492" y="198"/>
                      </a:lnTo>
                      <a:lnTo>
                        <a:pt x="502" y="198"/>
                      </a:lnTo>
                      <a:lnTo>
                        <a:pt x="484" y="173"/>
                      </a:lnTo>
                      <a:lnTo>
                        <a:pt x="467" y="179"/>
                      </a:lnTo>
                      <a:lnTo>
                        <a:pt x="455" y="179"/>
                      </a:lnTo>
                      <a:lnTo>
                        <a:pt x="445" y="170"/>
                      </a:lnTo>
                      <a:lnTo>
                        <a:pt x="445" y="187"/>
                      </a:lnTo>
                      <a:lnTo>
                        <a:pt x="435" y="204"/>
                      </a:lnTo>
                      <a:lnTo>
                        <a:pt x="422" y="232"/>
                      </a:lnTo>
                      <a:lnTo>
                        <a:pt x="408" y="243"/>
                      </a:lnTo>
                      <a:lnTo>
                        <a:pt x="399" y="243"/>
                      </a:lnTo>
                      <a:lnTo>
                        <a:pt x="395" y="262"/>
                      </a:lnTo>
                      <a:lnTo>
                        <a:pt x="395" y="271"/>
                      </a:lnTo>
                      <a:lnTo>
                        <a:pt x="387" y="279"/>
                      </a:lnTo>
                      <a:lnTo>
                        <a:pt x="397" y="312"/>
                      </a:lnTo>
                      <a:lnTo>
                        <a:pt x="402" y="329"/>
                      </a:lnTo>
                      <a:lnTo>
                        <a:pt x="391" y="354"/>
                      </a:lnTo>
                      <a:lnTo>
                        <a:pt x="377" y="371"/>
                      </a:lnTo>
                      <a:lnTo>
                        <a:pt x="373" y="396"/>
                      </a:lnTo>
                      <a:lnTo>
                        <a:pt x="366" y="416"/>
                      </a:lnTo>
                      <a:lnTo>
                        <a:pt x="358" y="416"/>
                      </a:lnTo>
                      <a:lnTo>
                        <a:pt x="346" y="418"/>
                      </a:lnTo>
                      <a:lnTo>
                        <a:pt x="334" y="427"/>
                      </a:lnTo>
                      <a:lnTo>
                        <a:pt x="331" y="424"/>
                      </a:lnTo>
                      <a:lnTo>
                        <a:pt x="331" y="410"/>
                      </a:lnTo>
                      <a:lnTo>
                        <a:pt x="329" y="388"/>
                      </a:lnTo>
                      <a:lnTo>
                        <a:pt x="319" y="388"/>
                      </a:lnTo>
                      <a:lnTo>
                        <a:pt x="313" y="374"/>
                      </a:lnTo>
                      <a:lnTo>
                        <a:pt x="315" y="354"/>
                      </a:lnTo>
                      <a:lnTo>
                        <a:pt x="317" y="343"/>
                      </a:lnTo>
                      <a:lnTo>
                        <a:pt x="315" y="338"/>
                      </a:lnTo>
                      <a:lnTo>
                        <a:pt x="307" y="343"/>
                      </a:lnTo>
                      <a:lnTo>
                        <a:pt x="303" y="343"/>
                      </a:lnTo>
                      <a:lnTo>
                        <a:pt x="297" y="340"/>
                      </a:lnTo>
                      <a:lnTo>
                        <a:pt x="294" y="338"/>
                      </a:lnTo>
                      <a:lnTo>
                        <a:pt x="284" y="349"/>
                      </a:lnTo>
                      <a:lnTo>
                        <a:pt x="274" y="363"/>
                      </a:lnTo>
                      <a:lnTo>
                        <a:pt x="264" y="377"/>
                      </a:lnTo>
                      <a:lnTo>
                        <a:pt x="243" y="374"/>
                      </a:lnTo>
                      <a:lnTo>
                        <a:pt x="229" y="371"/>
                      </a:lnTo>
                      <a:lnTo>
                        <a:pt x="220" y="357"/>
                      </a:lnTo>
                      <a:lnTo>
                        <a:pt x="220" y="349"/>
                      </a:lnTo>
                      <a:lnTo>
                        <a:pt x="226" y="338"/>
                      </a:lnTo>
                      <a:lnTo>
                        <a:pt x="233" y="329"/>
                      </a:lnTo>
                      <a:lnTo>
                        <a:pt x="239" y="318"/>
                      </a:lnTo>
                      <a:lnTo>
                        <a:pt x="226" y="324"/>
                      </a:lnTo>
                      <a:lnTo>
                        <a:pt x="220" y="310"/>
                      </a:lnTo>
                      <a:lnTo>
                        <a:pt x="220" y="301"/>
                      </a:lnTo>
                      <a:lnTo>
                        <a:pt x="239" y="298"/>
                      </a:lnTo>
                      <a:lnTo>
                        <a:pt x="257" y="296"/>
                      </a:lnTo>
                      <a:lnTo>
                        <a:pt x="245" y="287"/>
                      </a:lnTo>
                      <a:lnTo>
                        <a:pt x="227" y="290"/>
                      </a:lnTo>
                      <a:lnTo>
                        <a:pt x="227" y="273"/>
                      </a:lnTo>
                      <a:lnTo>
                        <a:pt x="235" y="262"/>
                      </a:lnTo>
                      <a:lnTo>
                        <a:pt x="253" y="251"/>
                      </a:lnTo>
                      <a:lnTo>
                        <a:pt x="259" y="240"/>
                      </a:lnTo>
                      <a:lnTo>
                        <a:pt x="264" y="234"/>
                      </a:lnTo>
                      <a:lnTo>
                        <a:pt x="278" y="232"/>
                      </a:lnTo>
                      <a:lnTo>
                        <a:pt x="290" y="234"/>
                      </a:lnTo>
                      <a:lnTo>
                        <a:pt x="296" y="240"/>
                      </a:lnTo>
                      <a:lnTo>
                        <a:pt x="305" y="232"/>
                      </a:lnTo>
                      <a:lnTo>
                        <a:pt x="296" y="229"/>
                      </a:lnTo>
                      <a:lnTo>
                        <a:pt x="296" y="206"/>
                      </a:lnTo>
                      <a:lnTo>
                        <a:pt x="321" y="181"/>
                      </a:lnTo>
                      <a:lnTo>
                        <a:pt x="334" y="165"/>
                      </a:lnTo>
                      <a:lnTo>
                        <a:pt x="342" y="162"/>
                      </a:lnTo>
                      <a:lnTo>
                        <a:pt x="340" y="153"/>
                      </a:lnTo>
                      <a:lnTo>
                        <a:pt x="352" y="137"/>
                      </a:lnTo>
                      <a:lnTo>
                        <a:pt x="366" y="112"/>
                      </a:lnTo>
                      <a:lnTo>
                        <a:pt x="381" y="100"/>
                      </a:lnTo>
                      <a:lnTo>
                        <a:pt x="369" y="89"/>
                      </a:lnTo>
                      <a:lnTo>
                        <a:pt x="401" y="64"/>
                      </a:lnTo>
                      <a:lnTo>
                        <a:pt x="414" y="67"/>
                      </a:lnTo>
                      <a:lnTo>
                        <a:pt x="412" y="53"/>
                      </a:lnTo>
                      <a:lnTo>
                        <a:pt x="439" y="50"/>
                      </a:lnTo>
                      <a:lnTo>
                        <a:pt x="490" y="6"/>
                      </a:lnTo>
                      <a:lnTo>
                        <a:pt x="498" y="0"/>
                      </a:lnTo>
                      <a:lnTo>
                        <a:pt x="488" y="33"/>
                      </a:lnTo>
                      <a:lnTo>
                        <a:pt x="500" y="17"/>
                      </a:lnTo>
                      <a:lnTo>
                        <a:pt x="513" y="11"/>
                      </a:lnTo>
                      <a:lnTo>
                        <a:pt x="511" y="25"/>
                      </a:lnTo>
                      <a:lnTo>
                        <a:pt x="550" y="8"/>
                      </a:lnTo>
                      <a:lnTo>
                        <a:pt x="568" y="22"/>
                      </a:lnTo>
                      <a:lnTo>
                        <a:pt x="542" y="36"/>
                      </a:lnTo>
                      <a:lnTo>
                        <a:pt x="552" y="53"/>
                      </a:lnTo>
                      <a:lnTo>
                        <a:pt x="589" y="50"/>
                      </a:lnTo>
                      <a:lnTo>
                        <a:pt x="645" y="75"/>
                      </a:lnTo>
                      <a:lnTo>
                        <a:pt x="642" y="103"/>
                      </a:lnTo>
                      <a:lnTo>
                        <a:pt x="618" y="128"/>
                      </a:lnTo>
                      <a:lnTo>
                        <a:pt x="583" y="142"/>
                      </a:lnTo>
                      <a:lnTo>
                        <a:pt x="577" y="170"/>
                      </a:lnTo>
                      <a:lnTo>
                        <a:pt x="579" y="198"/>
                      </a:lnTo>
                      <a:lnTo>
                        <a:pt x="589" y="204"/>
                      </a:lnTo>
                      <a:lnTo>
                        <a:pt x="591" y="218"/>
                      </a:lnTo>
                      <a:lnTo>
                        <a:pt x="595" y="223"/>
                      </a:lnTo>
                      <a:lnTo>
                        <a:pt x="603" y="229"/>
                      </a:lnTo>
                      <a:lnTo>
                        <a:pt x="605" y="245"/>
                      </a:lnTo>
                      <a:lnTo>
                        <a:pt x="616" y="265"/>
                      </a:lnTo>
                      <a:lnTo>
                        <a:pt x="616" y="273"/>
                      </a:lnTo>
                      <a:lnTo>
                        <a:pt x="628" y="273"/>
                      </a:lnTo>
                      <a:lnTo>
                        <a:pt x="632" y="279"/>
                      </a:lnTo>
                      <a:lnTo>
                        <a:pt x="642" y="285"/>
                      </a:lnTo>
                      <a:lnTo>
                        <a:pt x="647" y="276"/>
                      </a:lnTo>
                      <a:lnTo>
                        <a:pt x="653" y="262"/>
                      </a:lnTo>
                      <a:lnTo>
                        <a:pt x="657" y="254"/>
                      </a:lnTo>
                      <a:lnTo>
                        <a:pt x="667" y="259"/>
                      </a:lnTo>
                      <a:lnTo>
                        <a:pt x="679" y="240"/>
                      </a:lnTo>
                      <a:lnTo>
                        <a:pt x="679" y="226"/>
                      </a:lnTo>
                      <a:lnTo>
                        <a:pt x="682" y="215"/>
                      </a:lnTo>
                      <a:lnTo>
                        <a:pt x="684" y="206"/>
                      </a:lnTo>
                      <a:lnTo>
                        <a:pt x="708" y="198"/>
                      </a:lnTo>
                      <a:lnTo>
                        <a:pt x="727" y="190"/>
                      </a:lnTo>
                      <a:lnTo>
                        <a:pt x="752" y="179"/>
                      </a:lnTo>
                      <a:lnTo>
                        <a:pt x="782" y="187"/>
                      </a:lnTo>
                      <a:lnTo>
                        <a:pt x="811" y="187"/>
                      </a:lnTo>
                      <a:lnTo>
                        <a:pt x="859" y="187"/>
                      </a:lnTo>
                      <a:lnTo>
                        <a:pt x="867" y="120"/>
                      </a:lnTo>
                      <a:lnTo>
                        <a:pt x="894" y="123"/>
                      </a:lnTo>
                      <a:lnTo>
                        <a:pt x="914" y="173"/>
                      </a:lnTo>
                      <a:lnTo>
                        <a:pt x="918" y="131"/>
                      </a:lnTo>
                      <a:lnTo>
                        <a:pt x="1007" y="8"/>
                      </a:lnTo>
                      <a:lnTo>
                        <a:pt x="1042" y="8"/>
                      </a:lnTo>
                      <a:lnTo>
                        <a:pt x="1073" y="33"/>
                      </a:lnTo>
                      <a:lnTo>
                        <a:pt x="1114" y="31"/>
                      </a:lnTo>
                      <a:lnTo>
                        <a:pt x="1168" y="75"/>
                      </a:lnTo>
                      <a:lnTo>
                        <a:pt x="1231" y="100"/>
                      </a:lnTo>
                      <a:lnTo>
                        <a:pt x="1275" y="95"/>
                      </a:lnTo>
                      <a:lnTo>
                        <a:pt x="1334" y="123"/>
                      </a:lnTo>
                      <a:lnTo>
                        <a:pt x="1382" y="123"/>
                      </a:lnTo>
                      <a:lnTo>
                        <a:pt x="1406" y="103"/>
                      </a:lnTo>
                      <a:lnTo>
                        <a:pt x="1460" y="103"/>
                      </a:lnTo>
                      <a:lnTo>
                        <a:pt x="1489" y="126"/>
                      </a:lnTo>
                      <a:lnTo>
                        <a:pt x="1563" y="126"/>
                      </a:lnTo>
                      <a:lnTo>
                        <a:pt x="1625" y="162"/>
                      </a:lnTo>
                      <a:lnTo>
                        <a:pt x="1736" y="156"/>
                      </a:lnTo>
                      <a:lnTo>
                        <a:pt x="1917" y="173"/>
                      </a:lnTo>
                      <a:lnTo>
                        <a:pt x="2004" y="226"/>
                      </a:lnTo>
                      <a:lnTo>
                        <a:pt x="2078" y="259"/>
                      </a:lnTo>
                      <a:lnTo>
                        <a:pt x="2125" y="287"/>
                      </a:lnTo>
                      <a:lnTo>
                        <a:pt x="2111" y="296"/>
                      </a:lnTo>
                      <a:lnTo>
                        <a:pt x="2078" y="273"/>
                      </a:lnTo>
                      <a:lnTo>
                        <a:pt x="2003" y="265"/>
                      </a:lnTo>
                      <a:lnTo>
                        <a:pt x="2024" y="287"/>
                      </a:lnTo>
                      <a:lnTo>
                        <a:pt x="2057" y="298"/>
                      </a:lnTo>
                      <a:lnTo>
                        <a:pt x="2047" y="335"/>
                      </a:lnTo>
                      <a:lnTo>
                        <a:pt x="2012" y="357"/>
                      </a:lnTo>
                      <a:lnTo>
                        <a:pt x="2001" y="393"/>
                      </a:lnTo>
                      <a:lnTo>
                        <a:pt x="2047" y="427"/>
                      </a:lnTo>
                      <a:lnTo>
                        <a:pt x="2080" y="471"/>
                      </a:lnTo>
                      <a:lnTo>
                        <a:pt x="2098" y="536"/>
                      </a:lnTo>
                      <a:lnTo>
                        <a:pt x="2076" y="541"/>
                      </a:lnTo>
                      <a:lnTo>
                        <a:pt x="2030" y="522"/>
                      </a:lnTo>
                      <a:lnTo>
                        <a:pt x="1981" y="474"/>
                      </a:lnTo>
                      <a:lnTo>
                        <a:pt x="1962" y="449"/>
                      </a:lnTo>
                      <a:lnTo>
                        <a:pt x="1950" y="416"/>
                      </a:lnTo>
                      <a:lnTo>
                        <a:pt x="1938" y="365"/>
                      </a:lnTo>
                      <a:lnTo>
                        <a:pt x="1919" y="349"/>
                      </a:lnTo>
                      <a:lnTo>
                        <a:pt x="1901" y="346"/>
                      </a:lnTo>
                      <a:lnTo>
                        <a:pt x="1886" y="351"/>
                      </a:lnTo>
                      <a:lnTo>
                        <a:pt x="1903" y="391"/>
                      </a:lnTo>
                      <a:lnTo>
                        <a:pt x="1857" y="396"/>
                      </a:lnTo>
                      <a:lnTo>
                        <a:pt x="1835" y="377"/>
                      </a:lnTo>
                      <a:lnTo>
                        <a:pt x="1794" y="388"/>
                      </a:lnTo>
                      <a:lnTo>
                        <a:pt x="1763" y="418"/>
                      </a:lnTo>
                      <a:lnTo>
                        <a:pt x="1763" y="435"/>
                      </a:lnTo>
                      <a:lnTo>
                        <a:pt x="1775" y="463"/>
                      </a:lnTo>
                      <a:lnTo>
                        <a:pt x="1824" y="471"/>
                      </a:lnTo>
                      <a:lnTo>
                        <a:pt x="1863" y="505"/>
                      </a:lnTo>
                      <a:lnTo>
                        <a:pt x="1929" y="597"/>
                      </a:lnTo>
                      <a:lnTo>
                        <a:pt x="1956" y="658"/>
                      </a:lnTo>
                      <a:lnTo>
                        <a:pt x="1960" y="722"/>
                      </a:lnTo>
                      <a:lnTo>
                        <a:pt x="1954" y="775"/>
                      </a:lnTo>
                      <a:lnTo>
                        <a:pt x="1938" y="775"/>
                      </a:lnTo>
                      <a:lnTo>
                        <a:pt x="1921" y="756"/>
                      </a:lnTo>
                      <a:lnTo>
                        <a:pt x="1896" y="781"/>
                      </a:lnTo>
                      <a:lnTo>
                        <a:pt x="1870" y="803"/>
                      </a:lnTo>
                      <a:lnTo>
                        <a:pt x="1866" y="840"/>
                      </a:lnTo>
                      <a:lnTo>
                        <a:pt x="1894" y="884"/>
                      </a:lnTo>
                      <a:lnTo>
                        <a:pt x="1876" y="920"/>
                      </a:lnTo>
                      <a:lnTo>
                        <a:pt x="1870" y="982"/>
                      </a:lnTo>
                      <a:lnTo>
                        <a:pt x="1903" y="1021"/>
                      </a:lnTo>
                      <a:lnTo>
                        <a:pt x="1940" y="1032"/>
                      </a:lnTo>
                      <a:lnTo>
                        <a:pt x="1979" y="1074"/>
                      </a:lnTo>
                      <a:lnTo>
                        <a:pt x="2012" y="1130"/>
                      </a:lnTo>
                      <a:lnTo>
                        <a:pt x="2014" y="1213"/>
                      </a:lnTo>
                      <a:lnTo>
                        <a:pt x="2003" y="1252"/>
                      </a:lnTo>
                      <a:lnTo>
                        <a:pt x="1968" y="1286"/>
                      </a:lnTo>
                      <a:lnTo>
                        <a:pt x="1925" y="1303"/>
                      </a:lnTo>
                      <a:lnTo>
                        <a:pt x="1898" y="1328"/>
                      </a:lnTo>
                      <a:lnTo>
                        <a:pt x="1882" y="1314"/>
                      </a:lnTo>
                      <a:lnTo>
                        <a:pt x="1868" y="1328"/>
                      </a:lnTo>
                      <a:lnTo>
                        <a:pt x="1864" y="1389"/>
                      </a:lnTo>
                      <a:lnTo>
                        <a:pt x="1874" y="1425"/>
                      </a:lnTo>
                      <a:lnTo>
                        <a:pt x="1917" y="1467"/>
                      </a:lnTo>
                      <a:lnTo>
                        <a:pt x="1934" y="1509"/>
                      </a:lnTo>
                      <a:lnTo>
                        <a:pt x="1948" y="1531"/>
                      </a:lnTo>
                      <a:lnTo>
                        <a:pt x="1944" y="1576"/>
                      </a:lnTo>
                      <a:lnTo>
                        <a:pt x="1917" y="1612"/>
                      </a:lnTo>
                      <a:lnTo>
                        <a:pt x="1888" y="1612"/>
                      </a:lnTo>
                      <a:lnTo>
                        <a:pt x="1841" y="1559"/>
                      </a:lnTo>
                      <a:lnTo>
                        <a:pt x="1808" y="1540"/>
                      </a:lnTo>
                      <a:lnTo>
                        <a:pt x="1794" y="1529"/>
                      </a:lnTo>
                      <a:lnTo>
                        <a:pt x="1781" y="1556"/>
                      </a:lnTo>
                      <a:lnTo>
                        <a:pt x="1785" y="1596"/>
                      </a:lnTo>
                      <a:lnTo>
                        <a:pt x="1796" y="1626"/>
                      </a:lnTo>
                      <a:lnTo>
                        <a:pt x="1804" y="1674"/>
                      </a:lnTo>
                      <a:lnTo>
                        <a:pt x="1833" y="1690"/>
                      </a:lnTo>
                      <a:lnTo>
                        <a:pt x="1824" y="1715"/>
                      </a:lnTo>
                      <a:lnTo>
                        <a:pt x="1826" y="1752"/>
                      </a:lnTo>
                      <a:lnTo>
                        <a:pt x="1835" y="1788"/>
                      </a:lnTo>
                      <a:lnTo>
                        <a:pt x="1816" y="1785"/>
                      </a:lnTo>
                      <a:lnTo>
                        <a:pt x="1794" y="1743"/>
                      </a:lnTo>
                      <a:lnTo>
                        <a:pt x="1796" y="1699"/>
                      </a:lnTo>
                      <a:lnTo>
                        <a:pt x="1789" y="1685"/>
                      </a:lnTo>
                      <a:lnTo>
                        <a:pt x="1781" y="1635"/>
                      </a:lnTo>
                      <a:lnTo>
                        <a:pt x="1771" y="1621"/>
                      </a:lnTo>
                      <a:lnTo>
                        <a:pt x="1767" y="1551"/>
                      </a:lnTo>
                      <a:lnTo>
                        <a:pt x="1754" y="1509"/>
                      </a:lnTo>
                      <a:lnTo>
                        <a:pt x="1730" y="1470"/>
                      </a:lnTo>
                      <a:lnTo>
                        <a:pt x="1688" y="1448"/>
                      </a:lnTo>
                      <a:lnTo>
                        <a:pt x="1658" y="1411"/>
                      </a:lnTo>
                      <a:lnTo>
                        <a:pt x="1647" y="1384"/>
                      </a:lnTo>
                      <a:lnTo>
                        <a:pt x="1625" y="1353"/>
                      </a:lnTo>
                      <a:lnTo>
                        <a:pt x="1592" y="1283"/>
                      </a:lnTo>
                      <a:lnTo>
                        <a:pt x="1563" y="1289"/>
                      </a:lnTo>
                      <a:lnTo>
                        <a:pt x="1524" y="1322"/>
                      </a:lnTo>
                      <a:lnTo>
                        <a:pt x="1507" y="1350"/>
                      </a:lnTo>
                      <a:lnTo>
                        <a:pt x="1472" y="1403"/>
                      </a:lnTo>
                      <a:lnTo>
                        <a:pt x="1446" y="1459"/>
                      </a:lnTo>
                      <a:lnTo>
                        <a:pt x="1437" y="1478"/>
                      </a:lnTo>
                      <a:lnTo>
                        <a:pt x="1446" y="1543"/>
                      </a:lnTo>
                      <a:lnTo>
                        <a:pt x="1445" y="1607"/>
                      </a:lnTo>
                      <a:lnTo>
                        <a:pt x="1413" y="1651"/>
                      </a:lnTo>
                      <a:lnTo>
                        <a:pt x="1396" y="1654"/>
                      </a:lnTo>
                      <a:lnTo>
                        <a:pt x="1359" y="1562"/>
                      </a:lnTo>
                      <a:lnTo>
                        <a:pt x="1330" y="1498"/>
                      </a:lnTo>
                      <a:lnTo>
                        <a:pt x="1272" y="1375"/>
                      </a:lnTo>
                      <a:lnTo>
                        <a:pt x="1270" y="1328"/>
                      </a:lnTo>
                      <a:lnTo>
                        <a:pt x="1256" y="1305"/>
                      </a:lnTo>
                      <a:lnTo>
                        <a:pt x="1246" y="1336"/>
                      </a:lnTo>
                      <a:lnTo>
                        <a:pt x="1196" y="1266"/>
                      </a:lnTo>
                      <a:lnTo>
                        <a:pt x="1128" y="1213"/>
                      </a:lnTo>
                      <a:lnTo>
                        <a:pt x="1085" y="1225"/>
                      </a:lnTo>
                      <a:lnTo>
                        <a:pt x="1023" y="1219"/>
                      </a:lnTo>
                      <a:lnTo>
                        <a:pt x="993" y="1180"/>
                      </a:lnTo>
                      <a:lnTo>
                        <a:pt x="960" y="1185"/>
                      </a:lnTo>
                      <a:lnTo>
                        <a:pt x="914" y="1169"/>
                      </a:lnTo>
                      <a:lnTo>
                        <a:pt x="817" y="1038"/>
                      </a:lnTo>
                      <a:lnTo>
                        <a:pt x="822" y="1091"/>
                      </a:lnTo>
                      <a:lnTo>
                        <a:pt x="852" y="1166"/>
                      </a:lnTo>
                      <a:lnTo>
                        <a:pt x="885" y="1219"/>
                      </a:lnTo>
                      <a:lnTo>
                        <a:pt x="920" y="1247"/>
                      </a:lnTo>
                      <a:lnTo>
                        <a:pt x="958" y="1225"/>
                      </a:lnTo>
                      <a:lnTo>
                        <a:pt x="990" y="1225"/>
                      </a:lnTo>
                      <a:lnTo>
                        <a:pt x="1030" y="1272"/>
                      </a:lnTo>
                      <a:lnTo>
                        <a:pt x="1054" y="1308"/>
                      </a:lnTo>
                      <a:lnTo>
                        <a:pt x="1050" y="1331"/>
                      </a:lnTo>
                      <a:lnTo>
                        <a:pt x="980" y="1434"/>
                      </a:lnTo>
                      <a:lnTo>
                        <a:pt x="933" y="1473"/>
                      </a:lnTo>
                      <a:lnTo>
                        <a:pt x="836" y="1523"/>
                      </a:lnTo>
                      <a:lnTo>
                        <a:pt x="807" y="1540"/>
                      </a:lnTo>
                      <a:lnTo>
                        <a:pt x="789" y="1523"/>
                      </a:lnTo>
                      <a:lnTo>
                        <a:pt x="784" y="1503"/>
                      </a:lnTo>
                      <a:lnTo>
                        <a:pt x="782" y="1473"/>
                      </a:lnTo>
                      <a:lnTo>
                        <a:pt x="774" y="1442"/>
                      </a:lnTo>
                      <a:lnTo>
                        <a:pt x="760" y="1417"/>
                      </a:lnTo>
                      <a:lnTo>
                        <a:pt x="749" y="1395"/>
                      </a:lnTo>
                      <a:lnTo>
                        <a:pt x="731" y="1364"/>
                      </a:lnTo>
                      <a:lnTo>
                        <a:pt x="721" y="1344"/>
                      </a:lnTo>
                      <a:lnTo>
                        <a:pt x="714" y="1319"/>
                      </a:lnTo>
                      <a:lnTo>
                        <a:pt x="700" y="1297"/>
                      </a:lnTo>
                      <a:lnTo>
                        <a:pt x="679" y="1241"/>
                      </a:lnTo>
                      <a:lnTo>
                        <a:pt x="667" y="1219"/>
                      </a:lnTo>
                      <a:lnTo>
                        <a:pt x="651" y="1188"/>
                      </a:lnTo>
                      <a:lnTo>
                        <a:pt x="626" y="1146"/>
                      </a:lnTo>
                      <a:lnTo>
                        <a:pt x="612" y="1121"/>
                      </a:lnTo>
                      <a:lnTo>
                        <a:pt x="601" y="1105"/>
                      </a:lnTo>
                      <a:lnTo>
                        <a:pt x="587" y="1068"/>
                      </a:lnTo>
                      <a:lnTo>
                        <a:pt x="628" y="1035"/>
                      </a:lnTo>
                      <a:lnTo>
                        <a:pt x="645" y="962"/>
                      </a:lnTo>
                      <a:lnTo>
                        <a:pt x="607" y="943"/>
                      </a:lnTo>
                      <a:lnTo>
                        <a:pt x="554" y="954"/>
                      </a:lnTo>
                      <a:lnTo>
                        <a:pt x="542" y="946"/>
                      </a:lnTo>
                      <a:lnTo>
                        <a:pt x="537" y="946"/>
                      </a:lnTo>
                      <a:lnTo>
                        <a:pt x="529" y="946"/>
                      </a:lnTo>
                      <a:lnTo>
                        <a:pt x="523" y="946"/>
                      </a:lnTo>
                      <a:lnTo>
                        <a:pt x="521" y="932"/>
                      </a:lnTo>
                      <a:lnTo>
                        <a:pt x="517" y="920"/>
                      </a:lnTo>
                      <a:lnTo>
                        <a:pt x="517" y="898"/>
                      </a:lnTo>
                      <a:lnTo>
                        <a:pt x="507" y="887"/>
                      </a:lnTo>
                      <a:lnTo>
                        <a:pt x="505" y="873"/>
                      </a:lnTo>
                      <a:lnTo>
                        <a:pt x="500" y="870"/>
                      </a:lnTo>
                      <a:lnTo>
                        <a:pt x="494" y="859"/>
                      </a:lnTo>
                      <a:lnTo>
                        <a:pt x="492" y="848"/>
                      </a:lnTo>
                      <a:lnTo>
                        <a:pt x="488" y="837"/>
                      </a:lnTo>
                      <a:lnTo>
                        <a:pt x="484" y="831"/>
                      </a:lnTo>
                      <a:lnTo>
                        <a:pt x="472" y="831"/>
                      </a:lnTo>
                      <a:lnTo>
                        <a:pt x="465" y="831"/>
                      </a:lnTo>
                      <a:lnTo>
                        <a:pt x="461" y="831"/>
                      </a:lnTo>
                      <a:lnTo>
                        <a:pt x="459" y="845"/>
                      </a:lnTo>
                      <a:lnTo>
                        <a:pt x="459" y="859"/>
                      </a:lnTo>
                      <a:lnTo>
                        <a:pt x="459" y="876"/>
                      </a:lnTo>
                      <a:lnTo>
                        <a:pt x="459" y="893"/>
                      </a:lnTo>
                      <a:lnTo>
                        <a:pt x="459" y="904"/>
                      </a:lnTo>
                      <a:lnTo>
                        <a:pt x="449" y="909"/>
                      </a:lnTo>
                      <a:lnTo>
                        <a:pt x="441" y="920"/>
                      </a:lnTo>
                      <a:lnTo>
                        <a:pt x="430" y="904"/>
                      </a:lnTo>
                      <a:lnTo>
                        <a:pt x="422" y="881"/>
                      </a:lnTo>
                      <a:lnTo>
                        <a:pt x="424" y="856"/>
                      </a:lnTo>
                      <a:lnTo>
                        <a:pt x="412" y="823"/>
                      </a:lnTo>
                      <a:lnTo>
                        <a:pt x="406" y="801"/>
                      </a:lnTo>
                      <a:lnTo>
                        <a:pt x="393" y="787"/>
                      </a:lnTo>
                      <a:lnTo>
                        <a:pt x="377" y="773"/>
                      </a:lnTo>
                      <a:lnTo>
                        <a:pt x="369" y="753"/>
                      </a:lnTo>
                      <a:lnTo>
                        <a:pt x="364" y="739"/>
                      </a:lnTo>
                      <a:lnTo>
                        <a:pt x="350" y="736"/>
                      </a:lnTo>
                      <a:lnTo>
                        <a:pt x="346" y="728"/>
                      </a:lnTo>
                      <a:lnTo>
                        <a:pt x="336" y="728"/>
                      </a:lnTo>
                      <a:lnTo>
                        <a:pt x="329" y="742"/>
                      </a:lnTo>
                      <a:lnTo>
                        <a:pt x="321" y="753"/>
                      </a:lnTo>
                      <a:lnTo>
                        <a:pt x="338" y="767"/>
                      </a:lnTo>
                      <a:lnTo>
                        <a:pt x="348" y="787"/>
                      </a:lnTo>
                      <a:lnTo>
                        <a:pt x="366" y="812"/>
                      </a:lnTo>
                      <a:lnTo>
                        <a:pt x="373" y="823"/>
                      </a:lnTo>
                      <a:lnTo>
                        <a:pt x="387" y="831"/>
                      </a:lnTo>
                      <a:lnTo>
                        <a:pt x="397" y="848"/>
                      </a:lnTo>
                      <a:lnTo>
                        <a:pt x="385" y="868"/>
                      </a:lnTo>
                      <a:lnTo>
                        <a:pt x="383" y="859"/>
                      </a:lnTo>
                      <a:lnTo>
                        <a:pt x="383" y="848"/>
                      </a:lnTo>
                      <a:lnTo>
                        <a:pt x="377" y="873"/>
                      </a:lnTo>
                      <a:lnTo>
                        <a:pt x="375" y="895"/>
                      </a:lnTo>
                      <a:lnTo>
                        <a:pt x="364" y="901"/>
                      </a:lnTo>
                      <a:lnTo>
                        <a:pt x="367" y="873"/>
                      </a:lnTo>
                      <a:lnTo>
                        <a:pt x="366" y="859"/>
                      </a:lnTo>
                      <a:lnTo>
                        <a:pt x="352" y="851"/>
                      </a:lnTo>
                      <a:lnTo>
                        <a:pt x="346" y="845"/>
                      </a:lnTo>
                      <a:lnTo>
                        <a:pt x="340" y="834"/>
                      </a:lnTo>
                      <a:lnTo>
                        <a:pt x="329" y="828"/>
                      </a:lnTo>
                      <a:lnTo>
                        <a:pt x="321" y="820"/>
                      </a:lnTo>
                      <a:lnTo>
                        <a:pt x="313" y="803"/>
                      </a:lnTo>
                      <a:lnTo>
                        <a:pt x="303" y="795"/>
                      </a:lnTo>
                      <a:lnTo>
                        <a:pt x="297" y="778"/>
                      </a:lnTo>
                      <a:lnTo>
                        <a:pt x="296" y="764"/>
                      </a:lnTo>
                      <a:lnTo>
                        <a:pt x="288" y="759"/>
                      </a:lnTo>
                      <a:lnTo>
                        <a:pt x="280" y="750"/>
                      </a:lnTo>
                      <a:lnTo>
                        <a:pt x="264" y="750"/>
                      </a:lnTo>
                      <a:lnTo>
                        <a:pt x="251" y="753"/>
                      </a:lnTo>
                      <a:lnTo>
                        <a:pt x="235" y="750"/>
                      </a:lnTo>
                      <a:lnTo>
                        <a:pt x="208" y="753"/>
                      </a:lnTo>
                      <a:lnTo>
                        <a:pt x="189" y="756"/>
                      </a:lnTo>
                      <a:lnTo>
                        <a:pt x="183" y="762"/>
                      </a:lnTo>
                      <a:lnTo>
                        <a:pt x="181" y="778"/>
                      </a:lnTo>
                      <a:lnTo>
                        <a:pt x="181" y="798"/>
                      </a:lnTo>
                      <a:lnTo>
                        <a:pt x="169" y="817"/>
                      </a:lnTo>
                      <a:lnTo>
                        <a:pt x="161" y="826"/>
                      </a:lnTo>
                      <a:lnTo>
                        <a:pt x="157" y="831"/>
                      </a:lnTo>
                      <a:lnTo>
                        <a:pt x="152" y="845"/>
                      </a:lnTo>
                      <a:lnTo>
                        <a:pt x="148" y="856"/>
                      </a:lnTo>
                      <a:lnTo>
                        <a:pt x="154" y="865"/>
                      </a:lnTo>
                      <a:lnTo>
                        <a:pt x="154" y="881"/>
                      </a:lnTo>
                      <a:lnTo>
                        <a:pt x="152" y="890"/>
                      </a:lnTo>
                      <a:lnTo>
                        <a:pt x="148" y="901"/>
                      </a:lnTo>
                      <a:lnTo>
                        <a:pt x="138" y="920"/>
                      </a:lnTo>
                      <a:lnTo>
                        <a:pt x="132" y="912"/>
                      </a:lnTo>
                      <a:lnTo>
                        <a:pt x="126" y="918"/>
                      </a:lnTo>
                      <a:lnTo>
                        <a:pt x="119" y="926"/>
                      </a:lnTo>
                      <a:lnTo>
                        <a:pt x="107" y="929"/>
                      </a:lnTo>
                      <a:lnTo>
                        <a:pt x="95" y="943"/>
                      </a:lnTo>
                      <a:lnTo>
                        <a:pt x="84" y="946"/>
                      </a:lnTo>
                      <a:lnTo>
                        <a:pt x="72" y="946"/>
                      </a:lnTo>
                      <a:lnTo>
                        <a:pt x="60" y="946"/>
                      </a:lnTo>
                      <a:lnTo>
                        <a:pt x="35" y="954"/>
                      </a:lnTo>
                      <a:lnTo>
                        <a:pt x="23" y="954"/>
                      </a:lnTo>
                      <a:lnTo>
                        <a:pt x="17" y="934"/>
                      </a:lnTo>
                      <a:lnTo>
                        <a:pt x="12" y="909"/>
                      </a:lnTo>
                      <a:lnTo>
                        <a:pt x="8" y="887"/>
                      </a:lnTo>
                      <a:lnTo>
                        <a:pt x="6" y="865"/>
                      </a:lnTo>
                      <a:lnTo>
                        <a:pt x="6" y="837"/>
                      </a:lnTo>
                      <a:lnTo>
                        <a:pt x="0" y="803"/>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grpSp>
        <p:grpSp>
          <p:nvGrpSpPr>
            <p:cNvPr id="11270" name="Group 33"/>
            <p:cNvGrpSpPr>
              <a:grpSpLocks/>
            </p:cNvGrpSpPr>
            <p:nvPr/>
          </p:nvGrpSpPr>
          <p:grpSpPr bwMode="auto">
            <a:xfrm>
              <a:off x="92" y="615"/>
              <a:ext cx="1865" cy="3311"/>
              <a:chOff x="92" y="615"/>
              <a:chExt cx="1865" cy="3311"/>
            </a:xfrm>
          </p:grpSpPr>
          <p:sp>
            <p:nvSpPr>
              <p:cNvPr id="3106" name="Freeform 34"/>
              <p:cNvSpPr>
                <a:spLocks/>
              </p:cNvSpPr>
              <p:nvPr/>
            </p:nvSpPr>
            <p:spPr bwMode="auto">
              <a:xfrm>
                <a:off x="92" y="761"/>
                <a:ext cx="1262" cy="1550"/>
              </a:xfrm>
              <a:custGeom>
                <a:avLst/>
                <a:gdLst/>
                <a:ahLst/>
                <a:cxnLst>
                  <a:cxn ang="0">
                    <a:pos x="101" y="290"/>
                  </a:cxn>
                  <a:cxn ang="0">
                    <a:pos x="82" y="203"/>
                  </a:cxn>
                  <a:cxn ang="0">
                    <a:pos x="181" y="131"/>
                  </a:cxn>
                  <a:cxn ang="0">
                    <a:pos x="225" y="75"/>
                  </a:cxn>
                  <a:cxn ang="0">
                    <a:pos x="303" y="64"/>
                  </a:cxn>
                  <a:cxn ang="0">
                    <a:pos x="544" y="67"/>
                  </a:cxn>
                  <a:cxn ang="0">
                    <a:pos x="666" y="95"/>
                  </a:cxn>
                  <a:cxn ang="0">
                    <a:pos x="620" y="92"/>
                  </a:cxn>
                  <a:cxn ang="0">
                    <a:pos x="589" y="3"/>
                  </a:cxn>
                  <a:cxn ang="0">
                    <a:pos x="649" y="0"/>
                  </a:cxn>
                  <a:cxn ang="0">
                    <a:pos x="696" y="39"/>
                  </a:cxn>
                  <a:cxn ang="0">
                    <a:pos x="767" y="103"/>
                  </a:cxn>
                  <a:cxn ang="0">
                    <a:pos x="754" y="33"/>
                  </a:cxn>
                  <a:cxn ang="0">
                    <a:pos x="884" y="100"/>
                  </a:cxn>
                  <a:cxn ang="0">
                    <a:pos x="886" y="128"/>
                  </a:cxn>
                  <a:cxn ang="0">
                    <a:pos x="847" y="198"/>
                  </a:cxn>
                  <a:cxn ang="0">
                    <a:pos x="814" y="312"/>
                  </a:cxn>
                  <a:cxn ang="0">
                    <a:pos x="935" y="376"/>
                  </a:cxn>
                  <a:cxn ang="0">
                    <a:pos x="938" y="476"/>
                  </a:cxn>
                  <a:cxn ang="0">
                    <a:pos x="956" y="398"/>
                  </a:cxn>
                  <a:cxn ang="0">
                    <a:pos x="956" y="254"/>
                  </a:cxn>
                  <a:cxn ang="0">
                    <a:pos x="1043" y="293"/>
                  </a:cxn>
                  <a:cxn ang="0">
                    <a:pos x="1098" y="251"/>
                  </a:cxn>
                  <a:cxn ang="0">
                    <a:pos x="1195" y="357"/>
                  </a:cxn>
                  <a:cxn ang="0">
                    <a:pos x="1261" y="449"/>
                  </a:cxn>
                  <a:cxn ang="0">
                    <a:pos x="1209" y="485"/>
                  </a:cxn>
                  <a:cxn ang="0">
                    <a:pos x="1117" y="515"/>
                  </a:cxn>
                  <a:cxn ang="0">
                    <a:pos x="1181" y="535"/>
                  </a:cxn>
                  <a:cxn ang="0">
                    <a:pos x="1209" y="618"/>
                  </a:cxn>
                  <a:cxn ang="0">
                    <a:pos x="1183" y="624"/>
                  </a:cxn>
                  <a:cxn ang="0">
                    <a:pos x="1146" y="657"/>
                  </a:cxn>
                  <a:cxn ang="0">
                    <a:pos x="1088" y="730"/>
                  </a:cxn>
                  <a:cxn ang="0">
                    <a:pos x="1082" y="839"/>
                  </a:cxn>
                  <a:cxn ang="0">
                    <a:pos x="1020" y="1003"/>
                  </a:cxn>
                  <a:cxn ang="0">
                    <a:pos x="1038" y="1142"/>
                  </a:cxn>
                  <a:cxn ang="0">
                    <a:pos x="1003" y="1048"/>
                  </a:cxn>
                  <a:cxn ang="0">
                    <a:pos x="942" y="1006"/>
                  </a:cxn>
                  <a:cxn ang="0">
                    <a:pos x="890" y="1034"/>
                  </a:cxn>
                  <a:cxn ang="0">
                    <a:pos x="804" y="1048"/>
                  </a:cxn>
                  <a:cxn ang="0">
                    <a:pos x="760" y="1151"/>
                  </a:cxn>
                  <a:cxn ang="0">
                    <a:pos x="859" y="1290"/>
                  </a:cxn>
                  <a:cxn ang="0">
                    <a:pos x="874" y="1212"/>
                  </a:cxn>
                  <a:cxn ang="0">
                    <a:pos x="931" y="1268"/>
                  </a:cxn>
                  <a:cxn ang="0">
                    <a:pos x="962" y="1346"/>
                  </a:cxn>
                  <a:cxn ang="0">
                    <a:pos x="987" y="1415"/>
                  </a:cxn>
                  <a:cxn ang="0">
                    <a:pos x="1045" y="1521"/>
                  </a:cxn>
                  <a:cxn ang="0">
                    <a:pos x="1133" y="1518"/>
                  </a:cxn>
                  <a:cxn ang="0">
                    <a:pos x="1080" y="1532"/>
                  </a:cxn>
                  <a:cxn ang="0">
                    <a:pos x="977" y="1516"/>
                  </a:cxn>
                  <a:cxn ang="0">
                    <a:pos x="905" y="1421"/>
                  </a:cxn>
                  <a:cxn ang="0">
                    <a:pos x="853" y="1385"/>
                  </a:cxn>
                  <a:cxn ang="0">
                    <a:pos x="769" y="1340"/>
                  </a:cxn>
                  <a:cxn ang="0">
                    <a:pos x="622" y="1190"/>
                  </a:cxn>
                  <a:cxn ang="0">
                    <a:pos x="501" y="970"/>
                  </a:cxn>
                  <a:cxn ang="0">
                    <a:pos x="542" y="1167"/>
                  </a:cxn>
                  <a:cxn ang="0">
                    <a:pos x="464" y="1031"/>
                  </a:cxn>
                  <a:cxn ang="0">
                    <a:pos x="392" y="763"/>
                  </a:cxn>
                  <a:cxn ang="0">
                    <a:pos x="400" y="568"/>
                  </a:cxn>
                  <a:cxn ang="0">
                    <a:pos x="375" y="418"/>
                  </a:cxn>
                  <a:cxn ang="0">
                    <a:pos x="354" y="329"/>
                  </a:cxn>
                  <a:cxn ang="0">
                    <a:pos x="305" y="276"/>
                  </a:cxn>
                  <a:cxn ang="0">
                    <a:pos x="202" y="290"/>
                  </a:cxn>
                  <a:cxn ang="0">
                    <a:pos x="124" y="345"/>
                  </a:cxn>
                </a:cxnLst>
                <a:rect l="0" t="0" r="r" b="b"/>
                <a:pathLst>
                  <a:path w="1262" h="1550">
                    <a:moveTo>
                      <a:pt x="0" y="398"/>
                    </a:moveTo>
                    <a:lnTo>
                      <a:pt x="60" y="345"/>
                    </a:lnTo>
                    <a:lnTo>
                      <a:pt x="95" y="323"/>
                    </a:lnTo>
                    <a:lnTo>
                      <a:pt x="101" y="290"/>
                    </a:lnTo>
                    <a:lnTo>
                      <a:pt x="74" y="270"/>
                    </a:lnTo>
                    <a:lnTo>
                      <a:pt x="72" y="231"/>
                    </a:lnTo>
                    <a:lnTo>
                      <a:pt x="84" y="220"/>
                    </a:lnTo>
                    <a:lnTo>
                      <a:pt x="82" y="203"/>
                    </a:lnTo>
                    <a:lnTo>
                      <a:pt x="128" y="198"/>
                    </a:lnTo>
                    <a:lnTo>
                      <a:pt x="140" y="167"/>
                    </a:lnTo>
                    <a:lnTo>
                      <a:pt x="142" y="139"/>
                    </a:lnTo>
                    <a:lnTo>
                      <a:pt x="181" y="131"/>
                    </a:lnTo>
                    <a:lnTo>
                      <a:pt x="185" y="103"/>
                    </a:lnTo>
                    <a:lnTo>
                      <a:pt x="148" y="95"/>
                    </a:lnTo>
                    <a:lnTo>
                      <a:pt x="165" y="75"/>
                    </a:lnTo>
                    <a:lnTo>
                      <a:pt x="225" y="75"/>
                    </a:lnTo>
                    <a:lnTo>
                      <a:pt x="243" y="53"/>
                    </a:lnTo>
                    <a:lnTo>
                      <a:pt x="268" y="50"/>
                    </a:lnTo>
                    <a:lnTo>
                      <a:pt x="284" y="33"/>
                    </a:lnTo>
                    <a:lnTo>
                      <a:pt x="303" y="64"/>
                    </a:lnTo>
                    <a:lnTo>
                      <a:pt x="379" y="59"/>
                    </a:lnTo>
                    <a:lnTo>
                      <a:pt x="414" y="92"/>
                    </a:lnTo>
                    <a:lnTo>
                      <a:pt x="527" y="84"/>
                    </a:lnTo>
                    <a:lnTo>
                      <a:pt x="544" y="67"/>
                    </a:lnTo>
                    <a:lnTo>
                      <a:pt x="587" y="95"/>
                    </a:lnTo>
                    <a:lnTo>
                      <a:pt x="631" y="120"/>
                    </a:lnTo>
                    <a:lnTo>
                      <a:pt x="653" y="109"/>
                    </a:lnTo>
                    <a:lnTo>
                      <a:pt x="666" y="95"/>
                    </a:lnTo>
                    <a:lnTo>
                      <a:pt x="703" y="103"/>
                    </a:lnTo>
                    <a:lnTo>
                      <a:pt x="678" y="84"/>
                    </a:lnTo>
                    <a:lnTo>
                      <a:pt x="655" y="86"/>
                    </a:lnTo>
                    <a:lnTo>
                      <a:pt x="620" y="92"/>
                    </a:lnTo>
                    <a:lnTo>
                      <a:pt x="602" y="64"/>
                    </a:lnTo>
                    <a:lnTo>
                      <a:pt x="583" y="50"/>
                    </a:lnTo>
                    <a:lnTo>
                      <a:pt x="583" y="28"/>
                    </a:lnTo>
                    <a:lnTo>
                      <a:pt x="589" y="3"/>
                    </a:lnTo>
                    <a:lnTo>
                      <a:pt x="604" y="0"/>
                    </a:lnTo>
                    <a:lnTo>
                      <a:pt x="626" y="22"/>
                    </a:lnTo>
                    <a:lnTo>
                      <a:pt x="631" y="11"/>
                    </a:lnTo>
                    <a:lnTo>
                      <a:pt x="649" y="0"/>
                    </a:lnTo>
                    <a:lnTo>
                      <a:pt x="670" y="17"/>
                    </a:lnTo>
                    <a:lnTo>
                      <a:pt x="682" y="3"/>
                    </a:lnTo>
                    <a:lnTo>
                      <a:pt x="694" y="25"/>
                    </a:lnTo>
                    <a:lnTo>
                      <a:pt x="696" y="39"/>
                    </a:lnTo>
                    <a:lnTo>
                      <a:pt x="727" y="59"/>
                    </a:lnTo>
                    <a:lnTo>
                      <a:pt x="715" y="75"/>
                    </a:lnTo>
                    <a:lnTo>
                      <a:pt x="715" y="98"/>
                    </a:lnTo>
                    <a:lnTo>
                      <a:pt x="767" y="103"/>
                    </a:lnTo>
                    <a:lnTo>
                      <a:pt x="781" y="75"/>
                    </a:lnTo>
                    <a:lnTo>
                      <a:pt x="771" y="61"/>
                    </a:lnTo>
                    <a:lnTo>
                      <a:pt x="748" y="64"/>
                    </a:lnTo>
                    <a:lnTo>
                      <a:pt x="754" y="33"/>
                    </a:lnTo>
                    <a:lnTo>
                      <a:pt x="801" y="50"/>
                    </a:lnTo>
                    <a:lnTo>
                      <a:pt x="810" y="72"/>
                    </a:lnTo>
                    <a:lnTo>
                      <a:pt x="849" y="72"/>
                    </a:lnTo>
                    <a:lnTo>
                      <a:pt x="884" y="100"/>
                    </a:lnTo>
                    <a:lnTo>
                      <a:pt x="903" y="95"/>
                    </a:lnTo>
                    <a:lnTo>
                      <a:pt x="925" y="120"/>
                    </a:lnTo>
                    <a:lnTo>
                      <a:pt x="903" y="153"/>
                    </a:lnTo>
                    <a:lnTo>
                      <a:pt x="886" y="128"/>
                    </a:lnTo>
                    <a:lnTo>
                      <a:pt x="874" y="137"/>
                    </a:lnTo>
                    <a:lnTo>
                      <a:pt x="859" y="156"/>
                    </a:lnTo>
                    <a:lnTo>
                      <a:pt x="834" y="173"/>
                    </a:lnTo>
                    <a:lnTo>
                      <a:pt x="847" y="198"/>
                    </a:lnTo>
                    <a:lnTo>
                      <a:pt x="824" y="201"/>
                    </a:lnTo>
                    <a:lnTo>
                      <a:pt x="804" y="234"/>
                    </a:lnTo>
                    <a:lnTo>
                      <a:pt x="785" y="276"/>
                    </a:lnTo>
                    <a:lnTo>
                      <a:pt x="814" y="312"/>
                    </a:lnTo>
                    <a:lnTo>
                      <a:pt x="837" y="354"/>
                    </a:lnTo>
                    <a:lnTo>
                      <a:pt x="878" y="359"/>
                    </a:lnTo>
                    <a:lnTo>
                      <a:pt x="917" y="354"/>
                    </a:lnTo>
                    <a:lnTo>
                      <a:pt x="935" y="376"/>
                    </a:lnTo>
                    <a:lnTo>
                      <a:pt x="927" y="387"/>
                    </a:lnTo>
                    <a:lnTo>
                      <a:pt x="915" y="410"/>
                    </a:lnTo>
                    <a:lnTo>
                      <a:pt x="933" y="449"/>
                    </a:lnTo>
                    <a:lnTo>
                      <a:pt x="938" y="476"/>
                    </a:lnTo>
                    <a:lnTo>
                      <a:pt x="960" y="490"/>
                    </a:lnTo>
                    <a:lnTo>
                      <a:pt x="989" y="465"/>
                    </a:lnTo>
                    <a:lnTo>
                      <a:pt x="981" y="429"/>
                    </a:lnTo>
                    <a:lnTo>
                      <a:pt x="956" y="398"/>
                    </a:lnTo>
                    <a:lnTo>
                      <a:pt x="985" y="362"/>
                    </a:lnTo>
                    <a:lnTo>
                      <a:pt x="960" y="301"/>
                    </a:lnTo>
                    <a:lnTo>
                      <a:pt x="937" y="276"/>
                    </a:lnTo>
                    <a:lnTo>
                      <a:pt x="956" y="254"/>
                    </a:lnTo>
                    <a:lnTo>
                      <a:pt x="952" y="220"/>
                    </a:lnTo>
                    <a:lnTo>
                      <a:pt x="966" y="201"/>
                    </a:lnTo>
                    <a:lnTo>
                      <a:pt x="989" y="220"/>
                    </a:lnTo>
                    <a:lnTo>
                      <a:pt x="1043" y="293"/>
                    </a:lnTo>
                    <a:lnTo>
                      <a:pt x="1076" y="304"/>
                    </a:lnTo>
                    <a:lnTo>
                      <a:pt x="1086" y="284"/>
                    </a:lnTo>
                    <a:lnTo>
                      <a:pt x="1078" y="245"/>
                    </a:lnTo>
                    <a:lnTo>
                      <a:pt x="1098" y="251"/>
                    </a:lnTo>
                    <a:lnTo>
                      <a:pt x="1131" y="295"/>
                    </a:lnTo>
                    <a:lnTo>
                      <a:pt x="1137" y="320"/>
                    </a:lnTo>
                    <a:lnTo>
                      <a:pt x="1156" y="337"/>
                    </a:lnTo>
                    <a:lnTo>
                      <a:pt x="1195" y="357"/>
                    </a:lnTo>
                    <a:lnTo>
                      <a:pt x="1214" y="393"/>
                    </a:lnTo>
                    <a:lnTo>
                      <a:pt x="1244" y="418"/>
                    </a:lnTo>
                    <a:lnTo>
                      <a:pt x="1259" y="426"/>
                    </a:lnTo>
                    <a:lnTo>
                      <a:pt x="1261" y="449"/>
                    </a:lnTo>
                    <a:lnTo>
                      <a:pt x="1238" y="462"/>
                    </a:lnTo>
                    <a:lnTo>
                      <a:pt x="1224" y="446"/>
                    </a:lnTo>
                    <a:lnTo>
                      <a:pt x="1212" y="449"/>
                    </a:lnTo>
                    <a:lnTo>
                      <a:pt x="1209" y="485"/>
                    </a:lnTo>
                    <a:lnTo>
                      <a:pt x="1189" y="493"/>
                    </a:lnTo>
                    <a:lnTo>
                      <a:pt x="1168" y="474"/>
                    </a:lnTo>
                    <a:lnTo>
                      <a:pt x="1123" y="474"/>
                    </a:lnTo>
                    <a:lnTo>
                      <a:pt x="1117" y="515"/>
                    </a:lnTo>
                    <a:lnTo>
                      <a:pt x="1129" y="540"/>
                    </a:lnTo>
                    <a:lnTo>
                      <a:pt x="1146" y="527"/>
                    </a:lnTo>
                    <a:lnTo>
                      <a:pt x="1164" y="521"/>
                    </a:lnTo>
                    <a:lnTo>
                      <a:pt x="1181" y="535"/>
                    </a:lnTo>
                    <a:lnTo>
                      <a:pt x="1158" y="566"/>
                    </a:lnTo>
                    <a:lnTo>
                      <a:pt x="1181" y="593"/>
                    </a:lnTo>
                    <a:lnTo>
                      <a:pt x="1212" y="602"/>
                    </a:lnTo>
                    <a:lnTo>
                      <a:pt x="1209" y="618"/>
                    </a:lnTo>
                    <a:lnTo>
                      <a:pt x="1197" y="621"/>
                    </a:lnTo>
                    <a:lnTo>
                      <a:pt x="1168" y="716"/>
                    </a:lnTo>
                    <a:lnTo>
                      <a:pt x="1170" y="655"/>
                    </a:lnTo>
                    <a:lnTo>
                      <a:pt x="1183" y="624"/>
                    </a:lnTo>
                    <a:lnTo>
                      <a:pt x="1168" y="610"/>
                    </a:lnTo>
                    <a:lnTo>
                      <a:pt x="1150" y="630"/>
                    </a:lnTo>
                    <a:lnTo>
                      <a:pt x="1160" y="646"/>
                    </a:lnTo>
                    <a:lnTo>
                      <a:pt x="1146" y="657"/>
                    </a:lnTo>
                    <a:lnTo>
                      <a:pt x="1133" y="671"/>
                    </a:lnTo>
                    <a:lnTo>
                      <a:pt x="1135" y="713"/>
                    </a:lnTo>
                    <a:lnTo>
                      <a:pt x="1115" y="727"/>
                    </a:lnTo>
                    <a:lnTo>
                      <a:pt x="1088" y="730"/>
                    </a:lnTo>
                    <a:lnTo>
                      <a:pt x="1098" y="752"/>
                    </a:lnTo>
                    <a:lnTo>
                      <a:pt x="1088" y="777"/>
                    </a:lnTo>
                    <a:lnTo>
                      <a:pt x="1098" y="797"/>
                    </a:lnTo>
                    <a:lnTo>
                      <a:pt x="1082" y="839"/>
                    </a:lnTo>
                    <a:lnTo>
                      <a:pt x="1076" y="878"/>
                    </a:lnTo>
                    <a:lnTo>
                      <a:pt x="1053" y="900"/>
                    </a:lnTo>
                    <a:lnTo>
                      <a:pt x="1024" y="961"/>
                    </a:lnTo>
                    <a:lnTo>
                      <a:pt x="1020" y="1003"/>
                    </a:lnTo>
                    <a:lnTo>
                      <a:pt x="1030" y="1036"/>
                    </a:lnTo>
                    <a:lnTo>
                      <a:pt x="1043" y="1078"/>
                    </a:lnTo>
                    <a:lnTo>
                      <a:pt x="1051" y="1123"/>
                    </a:lnTo>
                    <a:lnTo>
                      <a:pt x="1038" y="1142"/>
                    </a:lnTo>
                    <a:lnTo>
                      <a:pt x="1020" y="1128"/>
                    </a:lnTo>
                    <a:lnTo>
                      <a:pt x="1024" y="1106"/>
                    </a:lnTo>
                    <a:lnTo>
                      <a:pt x="1014" y="1056"/>
                    </a:lnTo>
                    <a:lnTo>
                      <a:pt x="1003" y="1048"/>
                    </a:lnTo>
                    <a:lnTo>
                      <a:pt x="995" y="1017"/>
                    </a:lnTo>
                    <a:lnTo>
                      <a:pt x="979" y="1017"/>
                    </a:lnTo>
                    <a:lnTo>
                      <a:pt x="962" y="1000"/>
                    </a:lnTo>
                    <a:lnTo>
                      <a:pt x="942" y="1006"/>
                    </a:lnTo>
                    <a:lnTo>
                      <a:pt x="925" y="995"/>
                    </a:lnTo>
                    <a:lnTo>
                      <a:pt x="903" y="1009"/>
                    </a:lnTo>
                    <a:lnTo>
                      <a:pt x="865" y="997"/>
                    </a:lnTo>
                    <a:lnTo>
                      <a:pt x="890" y="1034"/>
                    </a:lnTo>
                    <a:lnTo>
                      <a:pt x="859" y="1031"/>
                    </a:lnTo>
                    <a:lnTo>
                      <a:pt x="837" y="1003"/>
                    </a:lnTo>
                    <a:lnTo>
                      <a:pt x="799" y="1003"/>
                    </a:lnTo>
                    <a:lnTo>
                      <a:pt x="804" y="1048"/>
                    </a:lnTo>
                    <a:lnTo>
                      <a:pt x="775" y="1034"/>
                    </a:lnTo>
                    <a:lnTo>
                      <a:pt x="760" y="1078"/>
                    </a:lnTo>
                    <a:lnTo>
                      <a:pt x="771" y="1098"/>
                    </a:lnTo>
                    <a:lnTo>
                      <a:pt x="760" y="1151"/>
                    </a:lnTo>
                    <a:lnTo>
                      <a:pt x="773" y="1212"/>
                    </a:lnTo>
                    <a:lnTo>
                      <a:pt x="789" y="1254"/>
                    </a:lnTo>
                    <a:lnTo>
                      <a:pt x="806" y="1293"/>
                    </a:lnTo>
                    <a:lnTo>
                      <a:pt x="859" y="1290"/>
                    </a:lnTo>
                    <a:lnTo>
                      <a:pt x="880" y="1282"/>
                    </a:lnTo>
                    <a:lnTo>
                      <a:pt x="884" y="1254"/>
                    </a:lnTo>
                    <a:lnTo>
                      <a:pt x="872" y="1231"/>
                    </a:lnTo>
                    <a:lnTo>
                      <a:pt x="874" y="1212"/>
                    </a:lnTo>
                    <a:lnTo>
                      <a:pt x="907" y="1217"/>
                    </a:lnTo>
                    <a:lnTo>
                      <a:pt x="940" y="1206"/>
                    </a:lnTo>
                    <a:lnTo>
                      <a:pt x="940" y="1231"/>
                    </a:lnTo>
                    <a:lnTo>
                      <a:pt x="931" y="1268"/>
                    </a:lnTo>
                    <a:lnTo>
                      <a:pt x="915" y="1295"/>
                    </a:lnTo>
                    <a:lnTo>
                      <a:pt x="911" y="1334"/>
                    </a:lnTo>
                    <a:lnTo>
                      <a:pt x="933" y="1351"/>
                    </a:lnTo>
                    <a:lnTo>
                      <a:pt x="962" y="1346"/>
                    </a:lnTo>
                    <a:lnTo>
                      <a:pt x="979" y="1360"/>
                    </a:lnTo>
                    <a:lnTo>
                      <a:pt x="995" y="1354"/>
                    </a:lnTo>
                    <a:lnTo>
                      <a:pt x="1001" y="1379"/>
                    </a:lnTo>
                    <a:lnTo>
                      <a:pt x="987" y="1415"/>
                    </a:lnTo>
                    <a:lnTo>
                      <a:pt x="999" y="1438"/>
                    </a:lnTo>
                    <a:lnTo>
                      <a:pt x="1001" y="1482"/>
                    </a:lnTo>
                    <a:lnTo>
                      <a:pt x="1020" y="1513"/>
                    </a:lnTo>
                    <a:lnTo>
                      <a:pt x="1045" y="1521"/>
                    </a:lnTo>
                    <a:lnTo>
                      <a:pt x="1063" y="1513"/>
                    </a:lnTo>
                    <a:lnTo>
                      <a:pt x="1071" y="1516"/>
                    </a:lnTo>
                    <a:lnTo>
                      <a:pt x="1104" y="1516"/>
                    </a:lnTo>
                    <a:lnTo>
                      <a:pt x="1133" y="1518"/>
                    </a:lnTo>
                    <a:lnTo>
                      <a:pt x="1141" y="1499"/>
                    </a:lnTo>
                    <a:lnTo>
                      <a:pt x="1115" y="1532"/>
                    </a:lnTo>
                    <a:lnTo>
                      <a:pt x="1098" y="1529"/>
                    </a:lnTo>
                    <a:lnTo>
                      <a:pt x="1080" y="1532"/>
                    </a:lnTo>
                    <a:lnTo>
                      <a:pt x="1045" y="1549"/>
                    </a:lnTo>
                    <a:lnTo>
                      <a:pt x="1016" y="1527"/>
                    </a:lnTo>
                    <a:lnTo>
                      <a:pt x="989" y="1513"/>
                    </a:lnTo>
                    <a:lnTo>
                      <a:pt x="977" y="1516"/>
                    </a:lnTo>
                    <a:lnTo>
                      <a:pt x="979" y="1496"/>
                    </a:lnTo>
                    <a:lnTo>
                      <a:pt x="977" y="1465"/>
                    </a:lnTo>
                    <a:lnTo>
                      <a:pt x="954" y="1438"/>
                    </a:lnTo>
                    <a:lnTo>
                      <a:pt x="905" y="1421"/>
                    </a:lnTo>
                    <a:lnTo>
                      <a:pt x="898" y="1410"/>
                    </a:lnTo>
                    <a:lnTo>
                      <a:pt x="884" y="1412"/>
                    </a:lnTo>
                    <a:lnTo>
                      <a:pt x="870" y="1399"/>
                    </a:lnTo>
                    <a:lnTo>
                      <a:pt x="853" y="1385"/>
                    </a:lnTo>
                    <a:lnTo>
                      <a:pt x="830" y="1346"/>
                    </a:lnTo>
                    <a:lnTo>
                      <a:pt x="802" y="1334"/>
                    </a:lnTo>
                    <a:lnTo>
                      <a:pt x="787" y="1360"/>
                    </a:lnTo>
                    <a:lnTo>
                      <a:pt x="769" y="1340"/>
                    </a:lnTo>
                    <a:lnTo>
                      <a:pt x="748" y="1340"/>
                    </a:lnTo>
                    <a:lnTo>
                      <a:pt x="705" y="1326"/>
                    </a:lnTo>
                    <a:lnTo>
                      <a:pt x="628" y="1259"/>
                    </a:lnTo>
                    <a:lnTo>
                      <a:pt x="622" y="1190"/>
                    </a:lnTo>
                    <a:lnTo>
                      <a:pt x="614" y="1162"/>
                    </a:lnTo>
                    <a:lnTo>
                      <a:pt x="600" y="1142"/>
                    </a:lnTo>
                    <a:lnTo>
                      <a:pt x="583" y="1103"/>
                    </a:lnTo>
                    <a:lnTo>
                      <a:pt x="501" y="970"/>
                    </a:lnTo>
                    <a:lnTo>
                      <a:pt x="501" y="1020"/>
                    </a:lnTo>
                    <a:lnTo>
                      <a:pt x="552" y="1109"/>
                    </a:lnTo>
                    <a:lnTo>
                      <a:pt x="573" y="1184"/>
                    </a:lnTo>
                    <a:lnTo>
                      <a:pt x="542" y="1167"/>
                    </a:lnTo>
                    <a:lnTo>
                      <a:pt x="536" y="1123"/>
                    </a:lnTo>
                    <a:lnTo>
                      <a:pt x="495" y="1095"/>
                    </a:lnTo>
                    <a:lnTo>
                      <a:pt x="519" y="1078"/>
                    </a:lnTo>
                    <a:lnTo>
                      <a:pt x="464" y="1031"/>
                    </a:lnTo>
                    <a:lnTo>
                      <a:pt x="486" y="1003"/>
                    </a:lnTo>
                    <a:lnTo>
                      <a:pt x="466" y="947"/>
                    </a:lnTo>
                    <a:lnTo>
                      <a:pt x="400" y="830"/>
                    </a:lnTo>
                    <a:lnTo>
                      <a:pt x="392" y="763"/>
                    </a:lnTo>
                    <a:lnTo>
                      <a:pt x="396" y="713"/>
                    </a:lnTo>
                    <a:lnTo>
                      <a:pt x="414" y="657"/>
                    </a:lnTo>
                    <a:lnTo>
                      <a:pt x="414" y="602"/>
                    </a:lnTo>
                    <a:lnTo>
                      <a:pt x="400" y="568"/>
                    </a:lnTo>
                    <a:lnTo>
                      <a:pt x="437" y="557"/>
                    </a:lnTo>
                    <a:lnTo>
                      <a:pt x="392" y="490"/>
                    </a:lnTo>
                    <a:lnTo>
                      <a:pt x="394" y="460"/>
                    </a:lnTo>
                    <a:lnTo>
                      <a:pt x="375" y="418"/>
                    </a:lnTo>
                    <a:lnTo>
                      <a:pt x="383" y="393"/>
                    </a:lnTo>
                    <a:lnTo>
                      <a:pt x="369" y="379"/>
                    </a:lnTo>
                    <a:lnTo>
                      <a:pt x="367" y="351"/>
                    </a:lnTo>
                    <a:lnTo>
                      <a:pt x="354" y="329"/>
                    </a:lnTo>
                    <a:lnTo>
                      <a:pt x="369" y="309"/>
                    </a:lnTo>
                    <a:lnTo>
                      <a:pt x="348" y="295"/>
                    </a:lnTo>
                    <a:lnTo>
                      <a:pt x="330" y="315"/>
                    </a:lnTo>
                    <a:lnTo>
                      <a:pt x="305" y="276"/>
                    </a:lnTo>
                    <a:lnTo>
                      <a:pt x="278" y="265"/>
                    </a:lnTo>
                    <a:lnTo>
                      <a:pt x="239" y="265"/>
                    </a:lnTo>
                    <a:lnTo>
                      <a:pt x="214" y="301"/>
                    </a:lnTo>
                    <a:lnTo>
                      <a:pt x="202" y="290"/>
                    </a:lnTo>
                    <a:lnTo>
                      <a:pt x="223" y="242"/>
                    </a:lnTo>
                    <a:lnTo>
                      <a:pt x="204" y="251"/>
                    </a:lnTo>
                    <a:lnTo>
                      <a:pt x="165" y="301"/>
                    </a:lnTo>
                    <a:lnTo>
                      <a:pt x="124" y="345"/>
                    </a:lnTo>
                    <a:lnTo>
                      <a:pt x="87" y="357"/>
                    </a:lnTo>
                    <a:lnTo>
                      <a:pt x="25" y="401"/>
                    </a:lnTo>
                    <a:lnTo>
                      <a:pt x="0" y="398"/>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07" name="Freeform 35"/>
              <p:cNvSpPr>
                <a:spLocks/>
              </p:cNvSpPr>
              <p:nvPr/>
            </p:nvSpPr>
            <p:spPr bwMode="auto">
              <a:xfrm>
                <a:off x="994" y="615"/>
                <a:ext cx="429" cy="408"/>
              </a:xfrm>
              <a:custGeom>
                <a:avLst/>
                <a:gdLst/>
                <a:ahLst/>
                <a:cxnLst>
                  <a:cxn ang="0">
                    <a:pos x="0" y="84"/>
                  </a:cxn>
                  <a:cxn ang="0">
                    <a:pos x="10" y="53"/>
                  </a:cxn>
                  <a:cxn ang="0">
                    <a:pos x="10" y="31"/>
                  </a:cxn>
                  <a:cxn ang="0">
                    <a:pos x="25" y="0"/>
                  </a:cxn>
                  <a:cxn ang="0">
                    <a:pos x="103" y="20"/>
                  </a:cxn>
                  <a:cxn ang="0">
                    <a:pos x="236" y="56"/>
                  </a:cxn>
                  <a:cxn ang="0">
                    <a:pos x="289" y="86"/>
                  </a:cxn>
                  <a:cxn ang="0">
                    <a:pos x="358" y="114"/>
                  </a:cxn>
                  <a:cxn ang="0">
                    <a:pos x="393" y="167"/>
                  </a:cxn>
                  <a:cxn ang="0">
                    <a:pos x="428" y="192"/>
                  </a:cxn>
                  <a:cxn ang="0">
                    <a:pos x="414" y="212"/>
                  </a:cxn>
                  <a:cxn ang="0">
                    <a:pos x="414" y="237"/>
                  </a:cxn>
                  <a:cxn ang="0">
                    <a:pos x="401" y="243"/>
                  </a:cxn>
                  <a:cxn ang="0">
                    <a:pos x="389" y="265"/>
                  </a:cxn>
                  <a:cxn ang="0">
                    <a:pos x="401" y="287"/>
                  </a:cxn>
                  <a:cxn ang="0">
                    <a:pos x="399" y="304"/>
                  </a:cxn>
                  <a:cxn ang="0">
                    <a:pos x="385" y="326"/>
                  </a:cxn>
                  <a:cxn ang="0">
                    <a:pos x="387" y="348"/>
                  </a:cxn>
                  <a:cxn ang="0">
                    <a:pos x="411" y="371"/>
                  </a:cxn>
                  <a:cxn ang="0">
                    <a:pos x="413" y="393"/>
                  </a:cxn>
                  <a:cxn ang="0">
                    <a:pos x="407" y="404"/>
                  </a:cxn>
                  <a:cxn ang="0">
                    <a:pos x="383" y="407"/>
                  </a:cxn>
                  <a:cxn ang="0">
                    <a:pos x="366" y="396"/>
                  </a:cxn>
                  <a:cxn ang="0">
                    <a:pos x="347" y="368"/>
                  </a:cxn>
                  <a:cxn ang="0">
                    <a:pos x="339" y="368"/>
                  </a:cxn>
                  <a:cxn ang="0">
                    <a:pos x="329" y="357"/>
                  </a:cxn>
                  <a:cxn ang="0">
                    <a:pos x="320" y="323"/>
                  </a:cxn>
                  <a:cxn ang="0">
                    <a:pos x="308" y="312"/>
                  </a:cxn>
                  <a:cxn ang="0">
                    <a:pos x="283" y="295"/>
                  </a:cxn>
                  <a:cxn ang="0">
                    <a:pos x="261" y="284"/>
                  </a:cxn>
                  <a:cxn ang="0">
                    <a:pos x="230" y="254"/>
                  </a:cxn>
                  <a:cxn ang="0">
                    <a:pos x="217" y="231"/>
                  </a:cxn>
                  <a:cxn ang="0">
                    <a:pos x="219" y="215"/>
                  </a:cxn>
                  <a:cxn ang="0">
                    <a:pos x="232" y="201"/>
                  </a:cxn>
                  <a:cxn ang="0">
                    <a:pos x="221" y="184"/>
                  </a:cxn>
                  <a:cxn ang="0">
                    <a:pos x="209" y="192"/>
                  </a:cxn>
                  <a:cxn ang="0">
                    <a:pos x="190" y="167"/>
                  </a:cxn>
                  <a:cxn ang="0">
                    <a:pos x="186" y="181"/>
                  </a:cxn>
                  <a:cxn ang="0">
                    <a:pos x="168" y="181"/>
                  </a:cxn>
                  <a:cxn ang="0">
                    <a:pos x="165" y="170"/>
                  </a:cxn>
                  <a:cxn ang="0">
                    <a:pos x="165" y="151"/>
                  </a:cxn>
                  <a:cxn ang="0">
                    <a:pos x="157" y="139"/>
                  </a:cxn>
                  <a:cxn ang="0">
                    <a:pos x="145" y="142"/>
                  </a:cxn>
                  <a:cxn ang="0">
                    <a:pos x="130" y="112"/>
                  </a:cxn>
                  <a:cxn ang="0">
                    <a:pos x="118" y="109"/>
                  </a:cxn>
                  <a:cxn ang="0">
                    <a:pos x="101" y="95"/>
                  </a:cxn>
                  <a:cxn ang="0">
                    <a:pos x="64" y="98"/>
                  </a:cxn>
                  <a:cxn ang="0">
                    <a:pos x="27" y="95"/>
                  </a:cxn>
                  <a:cxn ang="0">
                    <a:pos x="0" y="84"/>
                  </a:cxn>
                </a:cxnLst>
                <a:rect l="0" t="0" r="r" b="b"/>
                <a:pathLst>
                  <a:path w="429" h="408">
                    <a:moveTo>
                      <a:pt x="0" y="84"/>
                    </a:moveTo>
                    <a:lnTo>
                      <a:pt x="10" y="53"/>
                    </a:lnTo>
                    <a:lnTo>
                      <a:pt x="10" y="31"/>
                    </a:lnTo>
                    <a:lnTo>
                      <a:pt x="25" y="0"/>
                    </a:lnTo>
                    <a:lnTo>
                      <a:pt x="103" y="20"/>
                    </a:lnTo>
                    <a:lnTo>
                      <a:pt x="236" y="56"/>
                    </a:lnTo>
                    <a:lnTo>
                      <a:pt x="289" y="86"/>
                    </a:lnTo>
                    <a:lnTo>
                      <a:pt x="358" y="114"/>
                    </a:lnTo>
                    <a:lnTo>
                      <a:pt x="393" y="167"/>
                    </a:lnTo>
                    <a:lnTo>
                      <a:pt x="428" y="192"/>
                    </a:lnTo>
                    <a:lnTo>
                      <a:pt x="414" y="212"/>
                    </a:lnTo>
                    <a:lnTo>
                      <a:pt x="414" y="237"/>
                    </a:lnTo>
                    <a:lnTo>
                      <a:pt x="401" y="243"/>
                    </a:lnTo>
                    <a:lnTo>
                      <a:pt x="389" y="265"/>
                    </a:lnTo>
                    <a:lnTo>
                      <a:pt x="401" y="287"/>
                    </a:lnTo>
                    <a:lnTo>
                      <a:pt x="399" y="304"/>
                    </a:lnTo>
                    <a:lnTo>
                      <a:pt x="385" y="326"/>
                    </a:lnTo>
                    <a:lnTo>
                      <a:pt x="387" y="348"/>
                    </a:lnTo>
                    <a:lnTo>
                      <a:pt x="411" y="371"/>
                    </a:lnTo>
                    <a:lnTo>
                      <a:pt x="413" y="393"/>
                    </a:lnTo>
                    <a:lnTo>
                      <a:pt x="407" y="404"/>
                    </a:lnTo>
                    <a:lnTo>
                      <a:pt x="383" y="407"/>
                    </a:lnTo>
                    <a:lnTo>
                      <a:pt x="366" y="396"/>
                    </a:lnTo>
                    <a:lnTo>
                      <a:pt x="347" y="368"/>
                    </a:lnTo>
                    <a:lnTo>
                      <a:pt x="339" y="368"/>
                    </a:lnTo>
                    <a:lnTo>
                      <a:pt x="329" y="357"/>
                    </a:lnTo>
                    <a:lnTo>
                      <a:pt x="320" y="323"/>
                    </a:lnTo>
                    <a:lnTo>
                      <a:pt x="308" y="312"/>
                    </a:lnTo>
                    <a:lnTo>
                      <a:pt x="283" y="295"/>
                    </a:lnTo>
                    <a:lnTo>
                      <a:pt x="261" y="284"/>
                    </a:lnTo>
                    <a:lnTo>
                      <a:pt x="230" y="254"/>
                    </a:lnTo>
                    <a:lnTo>
                      <a:pt x="217" y="231"/>
                    </a:lnTo>
                    <a:lnTo>
                      <a:pt x="219" y="215"/>
                    </a:lnTo>
                    <a:lnTo>
                      <a:pt x="232" y="201"/>
                    </a:lnTo>
                    <a:lnTo>
                      <a:pt x="221" y="184"/>
                    </a:lnTo>
                    <a:lnTo>
                      <a:pt x="209" y="192"/>
                    </a:lnTo>
                    <a:lnTo>
                      <a:pt x="190" y="167"/>
                    </a:lnTo>
                    <a:lnTo>
                      <a:pt x="186" y="181"/>
                    </a:lnTo>
                    <a:lnTo>
                      <a:pt x="168" y="181"/>
                    </a:lnTo>
                    <a:lnTo>
                      <a:pt x="165" y="170"/>
                    </a:lnTo>
                    <a:lnTo>
                      <a:pt x="165" y="151"/>
                    </a:lnTo>
                    <a:lnTo>
                      <a:pt x="157" y="139"/>
                    </a:lnTo>
                    <a:lnTo>
                      <a:pt x="145" y="142"/>
                    </a:lnTo>
                    <a:lnTo>
                      <a:pt x="130" y="112"/>
                    </a:lnTo>
                    <a:lnTo>
                      <a:pt x="118" y="109"/>
                    </a:lnTo>
                    <a:lnTo>
                      <a:pt x="101" y="95"/>
                    </a:lnTo>
                    <a:lnTo>
                      <a:pt x="64" y="98"/>
                    </a:lnTo>
                    <a:lnTo>
                      <a:pt x="27" y="95"/>
                    </a:lnTo>
                    <a:lnTo>
                      <a:pt x="0" y="84"/>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08" name="Freeform 36"/>
              <p:cNvSpPr>
                <a:spLocks/>
              </p:cNvSpPr>
              <p:nvPr/>
            </p:nvSpPr>
            <p:spPr bwMode="auto">
              <a:xfrm>
                <a:off x="908" y="758"/>
                <a:ext cx="274" cy="210"/>
              </a:xfrm>
              <a:custGeom>
                <a:avLst/>
                <a:gdLst/>
                <a:ahLst/>
                <a:cxnLst>
                  <a:cxn ang="0">
                    <a:pos x="10" y="0"/>
                  </a:cxn>
                  <a:cxn ang="0">
                    <a:pos x="0" y="17"/>
                  </a:cxn>
                  <a:cxn ang="0">
                    <a:pos x="0" y="36"/>
                  </a:cxn>
                  <a:cxn ang="0">
                    <a:pos x="19" y="56"/>
                  </a:cxn>
                  <a:cxn ang="0">
                    <a:pos x="31" y="50"/>
                  </a:cxn>
                  <a:cxn ang="0">
                    <a:pos x="35" y="59"/>
                  </a:cxn>
                  <a:cxn ang="0">
                    <a:pos x="46" y="61"/>
                  </a:cxn>
                  <a:cxn ang="0">
                    <a:pos x="54" y="47"/>
                  </a:cxn>
                  <a:cxn ang="0">
                    <a:pos x="81" y="50"/>
                  </a:cxn>
                  <a:cxn ang="0">
                    <a:pos x="85" y="64"/>
                  </a:cxn>
                  <a:cxn ang="0">
                    <a:pos x="94" y="70"/>
                  </a:cxn>
                  <a:cxn ang="0">
                    <a:pos x="117" y="67"/>
                  </a:cxn>
                  <a:cxn ang="0">
                    <a:pos x="125" y="75"/>
                  </a:cxn>
                  <a:cxn ang="0">
                    <a:pos x="137" y="84"/>
                  </a:cxn>
                  <a:cxn ang="0">
                    <a:pos x="146" y="100"/>
                  </a:cxn>
                  <a:cxn ang="0">
                    <a:pos x="146" y="123"/>
                  </a:cxn>
                  <a:cxn ang="0">
                    <a:pos x="138" y="128"/>
                  </a:cxn>
                  <a:cxn ang="0">
                    <a:pos x="142" y="137"/>
                  </a:cxn>
                  <a:cxn ang="0">
                    <a:pos x="131" y="150"/>
                  </a:cxn>
                  <a:cxn ang="0">
                    <a:pos x="131" y="170"/>
                  </a:cxn>
                  <a:cxn ang="0">
                    <a:pos x="148" y="173"/>
                  </a:cxn>
                  <a:cxn ang="0">
                    <a:pos x="158" y="167"/>
                  </a:cxn>
                  <a:cxn ang="0">
                    <a:pos x="161" y="159"/>
                  </a:cxn>
                  <a:cxn ang="0">
                    <a:pos x="167" y="167"/>
                  </a:cxn>
                  <a:cxn ang="0">
                    <a:pos x="177" y="162"/>
                  </a:cxn>
                  <a:cxn ang="0">
                    <a:pos x="198" y="173"/>
                  </a:cxn>
                  <a:cxn ang="0">
                    <a:pos x="211" y="192"/>
                  </a:cxn>
                  <a:cxn ang="0">
                    <a:pos x="215" y="192"/>
                  </a:cxn>
                  <a:cxn ang="0">
                    <a:pos x="217" y="203"/>
                  </a:cxn>
                  <a:cxn ang="0">
                    <a:pos x="231" y="209"/>
                  </a:cxn>
                  <a:cxn ang="0">
                    <a:pos x="246" y="209"/>
                  </a:cxn>
                  <a:cxn ang="0">
                    <a:pos x="236" y="198"/>
                  </a:cxn>
                  <a:cxn ang="0">
                    <a:pos x="240" y="187"/>
                  </a:cxn>
                  <a:cxn ang="0">
                    <a:pos x="252" y="198"/>
                  </a:cxn>
                  <a:cxn ang="0">
                    <a:pos x="265" y="201"/>
                  </a:cxn>
                  <a:cxn ang="0">
                    <a:pos x="267" y="184"/>
                  </a:cxn>
                  <a:cxn ang="0">
                    <a:pos x="254" y="170"/>
                  </a:cxn>
                  <a:cxn ang="0">
                    <a:pos x="244" y="170"/>
                  </a:cxn>
                  <a:cxn ang="0">
                    <a:pos x="231" y="156"/>
                  </a:cxn>
                  <a:cxn ang="0">
                    <a:pos x="244" y="156"/>
                  </a:cxn>
                  <a:cxn ang="0">
                    <a:pos x="254" y="164"/>
                  </a:cxn>
                  <a:cxn ang="0">
                    <a:pos x="273" y="164"/>
                  </a:cxn>
                  <a:cxn ang="0">
                    <a:pos x="269" y="148"/>
                  </a:cxn>
                  <a:cxn ang="0">
                    <a:pos x="252" y="131"/>
                  </a:cxn>
                  <a:cxn ang="0">
                    <a:pos x="240" y="128"/>
                  </a:cxn>
                  <a:cxn ang="0">
                    <a:pos x="223" y="109"/>
                  </a:cxn>
                  <a:cxn ang="0">
                    <a:pos x="202" y="103"/>
                  </a:cxn>
                  <a:cxn ang="0">
                    <a:pos x="185" y="95"/>
                  </a:cxn>
                  <a:cxn ang="0">
                    <a:pos x="171" y="70"/>
                  </a:cxn>
                  <a:cxn ang="0">
                    <a:pos x="161" y="39"/>
                  </a:cxn>
                  <a:cxn ang="0">
                    <a:pos x="148" y="39"/>
                  </a:cxn>
                  <a:cxn ang="0">
                    <a:pos x="144" y="31"/>
                  </a:cxn>
                  <a:cxn ang="0">
                    <a:pos x="137" y="33"/>
                  </a:cxn>
                  <a:cxn ang="0">
                    <a:pos x="123" y="20"/>
                  </a:cxn>
                  <a:cxn ang="0">
                    <a:pos x="100" y="14"/>
                  </a:cxn>
                  <a:cxn ang="0">
                    <a:pos x="90" y="22"/>
                  </a:cxn>
                  <a:cxn ang="0">
                    <a:pos x="69" y="14"/>
                  </a:cxn>
                  <a:cxn ang="0">
                    <a:pos x="56" y="14"/>
                  </a:cxn>
                  <a:cxn ang="0">
                    <a:pos x="50" y="3"/>
                  </a:cxn>
                  <a:cxn ang="0">
                    <a:pos x="44" y="0"/>
                  </a:cxn>
                  <a:cxn ang="0">
                    <a:pos x="35" y="3"/>
                  </a:cxn>
                  <a:cxn ang="0">
                    <a:pos x="10" y="0"/>
                  </a:cxn>
                </a:cxnLst>
                <a:rect l="0" t="0" r="r" b="b"/>
                <a:pathLst>
                  <a:path w="274" h="210">
                    <a:moveTo>
                      <a:pt x="10" y="0"/>
                    </a:moveTo>
                    <a:lnTo>
                      <a:pt x="0" y="17"/>
                    </a:lnTo>
                    <a:lnTo>
                      <a:pt x="0" y="36"/>
                    </a:lnTo>
                    <a:lnTo>
                      <a:pt x="19" y="56"/>
                    </a:lnTo>
                    <a:lnTo>
                      <a:pt x="31" y="50"/>
                    </a:lnTo>
                    <a:lnTo>
                      <a:pt x="35" y="59"/>
                    </a:lnTo>
                    <a:lnTo>
                      <a:pt x="46" y="61"/>
                    </a:lnTo>
                    <a:lnTo>
                      <a:pt x="54" y="47"/>
                    </a:lnTo>
                    <a:lnTo>
                      <a:pt x="81" y="50"/>
                    </a:lnTo>
                    <a:lnTo>
                      <a:pt x="85" y="64"/>
                    </a:lnTo>
                    <a:lnTo>
                      <a:pt x="94" y="70"/>
                    </a:lnTo>
                    <a:lnTo>
                      <a:pt x="117" y="67"/>
                    </a:lnTo>
                    <a:lnTo>
                      <a:pt x="125" y="75"/>
                    </a:lnTo>
                    <a:lnTo>
                      <a:pt x="137" y="84"/>
                    </a:lnTo>
                    <a:lnTo>
                      <a:pt x="146" y="100"/>
                    </a:lnTo>
                    <a:lnTo>
                      <a:pt x="146" y="123"/>
                    </a:lnTo>
                    <a:lnTo>
                      <a:pt x="138" y="128"/>
                    </a:lnTo>
                    <a:lnTo>
                      <a:pt x="142" y="137"/>
                    </a:lnTo>
                    <a:lnTo>
                      <a:pt x="131" y="150"/>
                    </a:lnTo>
                    <a:lnTo>
                      <a:pt x="131" y="170"/>
                    </a:lnTo>
                    <a:lnTo>
                      <a:pt x="148" y="173"/>
                    </a:lnTo>
                    <a:lnTo>
                      <a:pt x="158" y="167"/>
                    </a:lnTo>
                    <a:lnTo>
                      <a:pt x="161" y="159"/>
                    </a:lnTo>
                    <a:lnTo>
                      <a:pt x="167" y="167"/>
                    </a:lnTo>
                    <a:lnTo>
                      <a:pt x="177" y="162"/>
                    </a:lnTo>
                    <a:lnTo>
                      <a:pt x="198" y="173"/>
                    </a:lnTo>
                    <a:lnTo>
                      <a:pt x="211" y="192"/>
                    </a:lnTo>
                    <a:lnTo>
                      <a:pt x="215" y="192"/>
                    </a:lnTo>
                    <a:lnTo>
                      <a:pt x="217" y="203"/>
                    </a:lnTo>
                    <a:lnTo>
                      <a:pt x="231" y="209"/>
                    </a:lnTo>
                    <a:lnTo>
                      <a:pt x="246" y="209"/>
                    </a:lnTo>
                    <a:lnTo>
                      <a:pt x="236" y="198"/>
                    </a:lnTo>
                    <a:lnTo>
                      <a:pt x="240" y="187"/>
                    </a:lnTo>
                    <a:lnTo>
                      <a:pt x="252" y="198"/>
                    </a:lnTo>
                    <a:lnTo>
                      <a:pt x="265" y="201"/>
                    </a:lnTo>
                    <a:lnTo>
                      <a:pt x="267" y="184"/>
                    </a:lnTo>
                    <a:lnTo>
                      <a:pt x="254" y="170"/>
                    </a:lnTo>
                    <a:lnTo>
                      <a:pt x="244" y="170"/>
                    </a:lnTo>
                    <a:lnTo>
                      <a:pt x="231" y="156"/>
                    </a:lnTo>
                    <a:lnTo>
                      <a:pt x="244" y="156"/>
                    </a:lnTo>
                    <a:lnTo>
                      <a:pt x="254" y="164"/>
                    </a:lnTo>
                    <a:lnTo>
                      <a:pt x="273" y="164"/>
                    </a:lnTo>
                    <a:lnTo>
                      <a:pt x="269" y="148"/>
                    </a:lnTo>
                    <a:lnTo>
                      <a:pt x="252" y="131"/>
                    </a:lnTo>
                    <a:lnTo>
                      <a:pt x="240" y="128"/>
                    </a:lnTo>
                    <a:lnTo>
                      <a:pt x="223" y="109"/>
                    </a:lnTo>
                    <a:lnTo>
                      <a:pt x="202" y="103"/>
                    </a:lnTo>
                    <a:lnTo>
                      <a:pt x="185" y="95"/>
                    </a:lnTo>
                    <a:lnTo>
                      <a:pt x="171" y="70"/>
                    </a:lnTo>
                    <a:lnTo>
                      <a:pt x="161" y="39"/>
                    </a:lnTo>
                    <a:lnTo>
                      <a:pt x="148" y="39"/>
                    </a:lnTo>
                    <a:lnTo>
                      <a:pt x="144" y="31"/>
                    </a:lnTo>
                    <a:lnTo>
                      <a:pt x="137" y="33"/>
                    </a:lnTo>
                    <a:lnTo>
                      <a:pt x="123" y="20"/>
                    </a:lnTo>
                    <a:lnTo>
                      <a:pt x="100" y="14"/>
                    </a:lnTo>
                    <a:lnTo>
                      <a:pt x="90" y="22"/>
                    </a:lnTo>
                    <a:lnTo>
                      <a:pt x="69" y="14"/>
                    </a:lnTo>
                    <a:lnTo>
                      <a:pt x="56" y="14"/>
                    </a:lnTo>
                    <a:lnTo>
                      <a:pt x="50" y="3"/>
                    </a:lnTo>
                    <a:lnTo>
                      <a:pt x="44" y="0"/>
                    </a:lnTo>
                    <a:lnTo>
                      <a:pt x="35" y="3"/>
                    </a:lnTo>
                    <a:lnTo>
                      <a:pt x="10" y="0"/>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09" name="Freeform 37"/>
              <p:cNvSpPr>
                <a:spLocks/>
              </p:cNvSpPr>
              <p:nvPr/>
            </p:nvSpPr>
            <p:spPr bwMode="auto">
              <a:xfrm>
                <a:off x="1064" y="1925"/>
                <a:ext cx="195" cy="98"/>
              </a:xfrm>
              <a:custGeom>
                <a:avLst/>
                <a:gdLst/>
                <a:ahLst/>
                <a:cxnLst>
                  <a:cxn ang="0">
                    <a:pos x="0" y="49"/>
                  </a:cxn>
                  <a:cxn ang="0">
                    <a:pos x="17" y="20"/>
                  </a:cxn>
                  <a:cxn ang="0">
                    <a:pos x="25" y="20"/>
                  </a:cxn>
                  <a:cxn ang="0">
                    <a:pos x="38" y="6"/>
                  </a:cxn>
                  <a:cxn ang="0">
                    <a:pos x="54" y="6"/>
                  </a:cxn>
                  <a:cxn ang="0">
                    <a:pos x="58" y="3"/>
                  </a:cxn>
                  <a:cxn ang="0">
                    <a:pos x="63" y="0"/>
                  </a:cxn>
                  <a:cxn ang="0">
                    <a:pos x="83" y="17"/>
                  </a:cxn>
                  <a:cxn ang="0">
                    <a:pos x="88" y="29"/>
                  </a:cxn>
                  <a:cxn ang="0">
                    <a:pos x="92" y="23"/>
                  </a:cxn>
                  <a:cxn ang="0">
                    <a:pos x="108" y="34"/>
                  </a:cxn>
                  <a:cxn ang="0">
                    <a:pos x="117" y="34"/>
                  </a:cxn>
                  <a:cxn ang="0">
                    <a:pos x="125" y="43"/>
                  </a:cxn>
                  <a:cxn ang="0">
                    <a:pos x="138" y="49"/>
                  </a:cxn>
                  <a:cxn ang="0">
                    <a:pos x="138" y="63"/>
                  </a:cxn>
                  <a:cxn ang="0">
                    <a:pos x="163" y="63"/>
                  </a:cxn>
                  <a:cxn ang="0">
                    <a:pos x="169" y="77"/>
                  </a:cxn>
                  <a:cxn ang="0">
                    <a:pos x="184" y="77"/>
                  </a:cxn>
                  <a:cxn ang="0">
                    <a:pos x="194" y="94"/>
                  </a:cxn>
                  <a:cxn ang="0">
                    <a:pos x="188" y="97"/>
                  </a:cxn>
                  <a:cxn ang="0">
                    <a:pos x="184" y="91"/>
                  </a:cxn>
                  <a:cxn ang="0">
                    <a:pos x="182" y="88"/>
                  </a:cxn>
                  <a:cxn ang="0">
                    <a:pos x="169" y="91"/>
                  </a:cxn>
                  <a:cxn ang="0">
                    <a:pos x="165" y="94"/>
                  </a:cxn>
                  <a:cxn ang="0">
                    <a:pos x="154" y="97"/>
                  </a:cxn>
                  <a:cxn ang="0">
                    <a:pos x="136" y="97"/>
                  </a:cxn>
                  <a:cxn ang="0">
                    <a:pos x="125" y="97"/>
                  </a:cxn>
                  <a:cxn ang="0">
                    <a:pos x="125" y="88"/>
                  </a:cxn>
                  <a:cxn ang="0">
                    <a:pos x="108" y="66"/>
                  </a:cxn>
                  <a:cxn ang="0">
                    <a:pos x="108" y="51"/>
                  </a:cxn>
                  <a:cxn ang="0">
                    <a:pos x="88" y="51"/>
                  </a:cxn>
                  <a:cxn ang="0">
                    <a:pos x="81" y="43"/>
                  </a:cxn>
                  <a:cxn ang="0">
                    <a:pos x="75" y="51"/>
                  </a:cxn>
                  <a:cxn ang="0">
                    <a:pos x="69" y="40"/>
                  </a:cxn>
                  <a:cxn ang="0">
                    <a:pos x="63" y="40"/>
                  </a:cxn>
                  <a:cxn ang="0">
                    <a:pos x="63" y="26"/>
                  </a:cxn>
                  <a:cxn ang="0">
                    <a:pos x="58" y="20"/>
                  </a:cxn>
                  <a:cxn ang="0">
                    <a:pos x="40" y="23"/>
                  </a:cxn>
                  <a:cxn ang="0">
                    <a:pos x="29" y="40"/>
                  </a:cxn>
                  <a:cxn ang="0">
                    <a:pos x="15" y="43"/>
                  </a:cxn>
                  <a:cxn ang="0">
                    <a:pos x="0" y="49"/>
                  </a:cxn>
                </a:cxnLst>
                <a:rect l="0" t="0" r="r" b="b"/>
                <a:pathLst>
                  <a:path w="195" h="98">
                    <a:moveTo>
                      <a:pt x="0" y="49"/>
                    </a:moveTo>
                    <a:lnTo>
                      <a:pt x="17" y="20"/>
                    </a:lnTo>
                    <a:lnTo>
                      <a:pt x="25" y="20"/>
                    </a:lnTo>
                    <a:lnTo>
                      <a:pt x="38" y="6"/>
                    </a:lnTo>
                    <a:lnTo>
                      <a:pt x="54" y="6"/>
                    </a:lnTo>
                    <a:lnTo>
                      <a:pt x="58" y="3"/>
                    </a:lnTo>
                    <a:lnTo>
                      <a:pt x="63" y="0"/>
                    </a:lnTo>
                    <a:lnTo>
                      <a:pt x="83" y="17"/>
                    </a:lnTo>
                    <a:lnTo>
                      <a:pt x="88" y="29"/>
                    </a:lnTo>
                    <a:lnTo>
                      <a:pt x="92" y="23"/>
                    </a:lnTo>
                    <a:lnTo>
                      <a:pt x="108" y="34"/>
                    </a:lnTo>
                    <a:lnTo>
                      <a:pt x="117" y="34"/>
                    </a:lnTo>
                    <a:lnTo>
                      <a:pt x="125" y="43"/>
                    </a:lnTo>
                    <a:lnTo>
                      <a:pt x="138" y="49"/>
                    </a:lnTo>
                    <a:lnTo>
                      <a:pt x="138" y="63"/>
                    </a:lnTo>
                    <a:lnTo>
                      <a:pt x="163" y="63"/>
                    </a:lnTo>
                    <a:lnTo>
                      <a:pt x="169" y="77"/>
                    </a:lnTo>
                    <a:lnTo>
                      <a:pt x="184" y="77"/>
                    </a:lnTo>
                    <a:lnTo>
                      <a:pt x="194" y="94"/>
                    </a:lnTo>
                    <a:lnTo>
                      <a:pt x="188" y="97"/>
                    </a:lnTo>
                    <a:lnTo>
                      <a:pt x="184" y="91"/>
                    </a:lnTo>
                    <a:lnTo>
                      <a:pt x="182" y="88"/>
                    </a:lnTo>
                    <a:lnTo>
                      <a:pt x="169" y="91"/>
                    </a:lnTo>
                    <a:lnTo>
                      <a:pt x="165" y="94"/>
                    </a:lnTo>
                    <a:lnTo>
                      <a:pt x="154" y="97"/>
                    </a:lnTo>
                    <a:lnTo>
                      <a:pt x="136" y="97"/>
                    </a:lnTo>
                    <a:lnTo>
                      <a:pt x="125" y="97"/>
                    </a:lnTo>
                    <a:lnTo>
                      <a:pt x="125" y="88"/>
                    </a:lnTo>
                    <a:lnTo>
                      <a:pt x="108" y="66"/>
                    </a:lnTo>
                    <a:lnTo>
                      <a:pt x="108" y="51"/>
                    </a:lnTo>
                    <a:lnTo>
                      <a:pt x="88" y="51"/>
                    </a:lnTo>
                    <a:lnTo>
                      <a:pt x="81" y="43"/>
                    </a:lnTo>
                    <a:lnTo>
                      <a:pt x="75" y="51"/>
                    </a:lnTo>
                    <a:lnTo>
                      <a:pt x="69" y="40"/>
                    </a:lnTo>
                    <a:lnTo>
                      <a:pt x="63" y="40"/>
                    </a:lnTo>
                    <a:lnTo>
                      <a:pt x="63" y="26"/>
                    </a:lnTo>
                    <a:lnTo>
                      <a:pt x="58" y="20"/>
                    </a:lnTo>
                    <a:lnTo>
                      <a:pt x="40" y="23"/>
                    </a:lnTo>
                    <a:lnTo>
                      <a:pt x="29" y="40"/>
                    </a:lnTo>
                    <a:lnTo>
                      <a:pt x="15" y="43"/>
                    </a:lnTo>
                    <a:lnTo>
                      <a:pt x="0" y="49"/>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10" name="Freeform 38"/>
              <p:cNvSpPr>
                <a:spLocks/>
              </p:cNvSpPr>
              <p:nvPr/>
            </p:nvSpPr>
            <p:spPr bwMode="auto">
              <a:xfrm>
                <a:off x="1234" y="1995"/>
                <a:ext cx="129" cy="83"/>
              </a:xfrm>
              <a:custGeom>
                <a:avLst/>
                <a:gdLst/>
                <a:ahLst/>
                <a:cxnLst>
                  <a:cxn ang="0">
                    <a:pos x="0" y="62"/>
                  </a:cxn>
                  <a:cxn ang="0">
                    <a:pos x="12" y="65"/>
                  </a:cxn>
                  <a:cxn ang="0">
                    <a:pos x="40" y="62"/>
                  </a:cxn>
                  <a:cxn ang="0">
                    <a:pos x="52" y="79"/>
                  </a:cxn>
                  <a:cxn ang="0">
                    <a:pos x="68" y="82"/>
                  </a:cxn>
                  <a:cxn ang="0">
                    <a:pos x="76" y="62"/>
                  </a:cxn>
                  <a:cxn ang="0">
                    <a:pos x="72" y="57"/>
                  </a:cxn>
                  <a:cxn ang="0">
                    <a:pos x="80" y="48"/>
                  </a:cxn>
                  <a:cxn ang="0">
                    <a:pos x="96" y="62"/>
                  </a:cxn>
                  <a:cxn ang="0">
                    <a:pos x="108" y="62"/>
                  </a:cxn>
                  <a:cxn ang="0">
                    <a:pos x="108" y="54"/>
                  </a:cxn>
                  <a:cxn ang="0">
                    <a:pos x="116" y="54"/>
                  </a:cxn>
                  <a:cxn ang="0">
                    <a:pos x="128" y="40"/>
                  </a:cxn>
                  <a:cxn ang="0">
                    <a:pos x="120" y="37"/>
                  </a:cxn>
                  <a:cxn ang="0">
                    <a:pos x="120" y="23"/>
                  </a:cxn>
                  <a:cxn ang="0">
                    <a:pos x="120" y="11"/>
                  </a:cxn>
                  <a:cxn ang="0">
                    <a:pos x="102" y="8"/>
                  </a:cxn>
                  <a:cxn ang="0">
                    <a:pos x="88" y="11"/>
                  </a:cxn>
                  <a:cxn ang="0">
                    <a:pos x="76" y="11"/>
                  </a:cxn>
                  <a:cxn ang="0">
                    <a:pos x="58" y="8"/>
                  </a:cxn>
                  <a:cxn ang="0">
                    <a:pos x="44" y="0"/>
                  </a:cxn>
                  <a:cxn ang="0">
                    <a:pos x="40" y="8"/>
                  </a:cxn>
                  <a:cxn ang="0">
                    <a:pos x="38" y="25"/>
                  </a:cxn>
                  <a:cxn ang="0">
                    <a:pos x="24" y="25"/>
                  </a:cxn>
                  <a:cxn ang="0">
                    <a:pos x="20" y="40"/>
                  </a:cxn>
                  <a:cxn ang="0">
                    <a:pos x="12" y="45"/>
                  </a:cxn>
                  <a:cxn ang="0">
                    <a:pos x="0" y="62"/>
                  </a:cxn>
                </a:cxnLst>
                <a:rect l="0" t="0" r="r" b="b"/>
                <a:pathLst>
                  <a:path w="129" h="83">
                    <a:moveTo>
                      <a:pt x="0" y="62"/>
                    </a:moveTo>
                    <a:lnTo>
                      <a:pt x="12" y="65"/>
                    </a:lnTo>
                    <a:lnTo>
                      <a:pt x="40" y="62"/>
                    </a:lnTo>
                    <a:lnTo>
                      <a:pt x="52" y="79"/>
                    </a:lnTo>
                    <a:lnTo>
                      <a:pt x="68" y="82"/>
                    </a:lnTo>
                    <a:lnTo>
                      <a:pt x="76" y="62"/>
                    </a:lnTo>
                    <a:lnTo>
                      <a:pt x="72" y="57"/>
                    </a:lnTo>
                    <a:lnTo>
                      <a:pt x="80" y="48"/>
                    </a:lnTo>
                    <a:lnTo>
                      <a:pt x="96" y="62"/>
                    </a:lnTo>
                    <a:lnTo>
                      <a:pt x="108" y="62"/>
                    </a:lnTo>
                    <a:lnTo>
                      <a:pt x="108" y="54"/>
                    </a:lnTo>
                    <a:lnTo>
                      <a:pt x="116" y="54"/>
                    </a:lnTo>
                    <a:lnTo>
                      <a:pt x="128" y="40"/>
                    </a:lnTo>
                    <a:lnTo>
                      <a:pt x="120" y="37"/>
                    </a:lnTo>
                    <a:lnTo>
                      <a:pt x="120" y="23"/>
                    </a:lnTo>
                    <a:lnTo>
                      <a:pt x="120" y="11"/>
                    </a:lnTo>
                    <a:lnTo>
                      <a:pt x="102" y="8"/>
                    </a:lnTo>
                    <a:lnTo>
                      <a:pt x="88" y="11"/>
                    </a:lnTo>
                    <a:lnTo>
                      <a:pt x="76" y="11"/>
                    </a:lnTo>
                    <a:lnTo>
                      <a:pt x="58" y="8"/>
                    </a:lnTo>
                    <a:lnTo>
                      <a:pt x="44" y="0"/>
                    </a:lnTo>
                    <a:lnTo>
                      <a:pt x="40" y="8"/>
                    </a:lnTo>
                    <a:lnTo>
                      <a:pt x="38" y="25"/>
                    </a:lnTo>
                    <a:lnTo>
                      <a:pt x="24" y="25"/>
                    </a:lnTo>
                    <a:lnTo>
                      <a:pt x="20" y="40"/>
                    </a:lnTo>
                    <a:lnTo>
                      <a:pt x="12" y="45"/>
                    </a:lnTo>
                    <a:lnTo>
                      <a:pt x="0" y="62"/>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sp>
            <p:nvSpPr>
              <p:cNvPr id="3111" name="Freeform 39"/>
              <p:cNvSpPr>
                <a:spLocks/>
              </p:cNvSpPr>
              <p:nvPr/>
            </p:nvSpPr>
            <p:spPr bwMode="auto">
              <a:xfrm>
                <a:off x="1155" y="2228"/>
                <a:ext cx="802" cy="1698"/>
              </a:xfrm>
              <a:custGeom>
                <a:avLst/>
                <a:gdLst/>
                <a:ahLst/>
                <a:cxnLst>
                  <a:cxn ang="0">
                    <a:pos x="92" y="28"/>
                  </a:cxn>
                  <a:cxn ang="0">
                    <a:pos x="152" y="3"/>
                  </a:cxn>
                  <a:cxn ang="0">
                    <a:pos x="127" y="59"/>
                  </a:cxn>
                  <a:cxn ang="0">
                    <a:pos x="152" y="56"/>
                  </a:cxn>
                  <a:cxn ang="0">
                    <a:pos x="177" y="53"/>
                  </a:cxn>
                  <a:cxn ang="0">
                    <a:pos x="212" y="73"/>
                  </a:cxn>
                  <a:cxn ang="0">
                    <a:pos x="322" y="103"/>
                  </a:cxn>
                  <a:cxn ang="0">
                    <a:pos x="372" y="134"/>
                  </a:cxn>
                  <a:cxn ang="0">
                    <a:pos x="437" y="151"/>
                  </a:cxn>
                  <a:cxn ang="0">
                    <a:pos x="530" y="234"/>
                  </a:cxn>
                  <a:cxn ang="0">
                    <a:pos x="581" y="338"/>
                  </a:cxn>
                  <a:cxn ang="0">
                    <a:pos x="780" y="424"/>
                  </a:cxn>
                  <a:cxn ang="0">
                    <a:pos x="782" y="567"/>
                  </a:cxn>
                  <a:cxn ang="0">
                    <a:pos x="731" y="642"/>
                  </a:cxn>
                  <a:cxn ang="0">
                    <a:pos x="723" y="751"/>
                  </a:cxn>
                  <a:cxn ang="0">
                    <a:pos x="694" y="798"/>
                  </a:cxn>
                  <a:cxn ang="0">
                    <a:pos x="647" y="879"/>
                  </a:cxn>
                  <a:cxn ang="0">
                    <a:pos x="579" y="907"/>
                  </a:cxn>
                  <a:cxn ang="0">
                    <a:pos x="544" y="991"/>
                  </a:cxn>
                  <a:cxn ang="0">
                    <a:pos x="536" y="1061"/>
                  </a:cxn>
                  <a:cxn ang="0">
                    <a:pos x="481" y="1125"/>
                  </a:cxn>
                  <a:cxn ang="0">
                    <a:pos x="448" y="1175"/>
                  </a:cxn>
                  <a:cxn ang="0">
                    <a:pos x="427" y="1200"/>
                  </a:cxn>
                  <a:cxn ang="0">
                    <a:pos x="415" y="1267"/>
                  </a:cxn>
                  <a:cxn ang="0">
                    <a:pos x="361" y="1295"/>
                  </a:cxn>
                  <a:cxn ang="0">
                    <a:pos x="318" y="1323"/>
                  </a:cxn>
                  <a:cxn ang="0">
                    <a:pos x="316" y="1387"/>
                  </a:cxn>
                  <a:cxn ang="0">
                    <a:pos x="275" y="1437"/>
                  </a:cxn>
                  <a:cxn ang="0">
                    <a:pos x="300" y="1482"/>
                  </a:cxn>
                  <a:cxn ang="0">
                    <a:pos x="259" y="1524"/>
                  </a:cxn>
                  <a:cxn ang="0">
                    <a:pos x="238" y="1597"/>
                  </a:cxn>
                  <a:cxn ang="0">
                    <a:pos x="292" y="1697"/>
                  </a:cxn>
                  <a:cxn ang="0">
                    <a:pos x="228" y="1647"/>
                  </a:cxn>
                  <a:cxn ang="0">
                    <a:pos x="187" y="1557"/>
                  </a:cxn>
                  <a:cxn ang="0">
                    <a:pos x="183" y="1323"/>
                  </a:cxn>
                  <a:cxn ang="0">
                    <a:pos x="177" y="1223"/>
                  </a:cxn>
                  <a:cxn ang="0">
                    <a:pos x="181" y="1114"/>
                  </a:cxn>
                  <a:cxn ang="0">
                    <a:pos x="189" y="1027"/>
                  </a:cxn>
                  <a:cxn ang="0">
                    <a:pos x="185" y="888"/>
                  </a:cxn>
                  <a:cxn ang="0">
                    <a:pos x="191" y="773"/>
                  </a:cxn>
                  <a:cxn ang="0">
                    <a:pos x="144" y="695"/>
                  </a:cxn>
                  <a:cxn ang="0">
                    <a:pos x="72" y="634"/>
                  </a:cxn>
                  <a:cxn ang="0">
                    <a:pos x="47" y="539"/>
                  </a:cxn>
                  <a:cxn ang="0">
                    <a:pos x="14" y="486"/>
                  </a:cxn>
                  <a:cxn ang="0">
                    <a:pos x="16" y="396"/>
                  </a:cxn>
                  <a:cxn ang="0">
                    <a:pos x="8" y="310"/>
                  </a:cxn>
                  <a:cxn ang="0">
                    <a:pos x="58" y="140"/>
                  </a:cxn>
                </a:cxnLst>
                <a:rect l="0" t="0" r="r" b="b"/>
                <a:pathLst>
                  <a:path w="802" h="1698">
                    <a:moveTo>
                      <a:pt x="62" y="75"/>
                    </a:moveTo>
                    <a:lnTo>
                      <a:pt x="72" y="56"/>
                    </a:lnTo>
                    <a:lnTo>
                      <a:pt x="92" y="28"/>
                    </a:lnTo>
                    <a:lnTo>
                      <a:pt x="121" y="11"/>
                    </a:lnTo>
                    <a:lnTo>
                      <a:pt x="136" y="0"/>
                    </a:lnTo>
                    <a:lnTo>
                      <a:pt x="152" y="3"/>
                    </a:lnTo>
                    <a:lnTo>
                      <a:pt x="148" y="17"/>
                    </a:lnTo>
                    <a:lnTo>
                      <a:pt x="131" y="31"/>
                    </a:lnTo>
                    <a:lnTo>
                      <a:pt x="127" y="59"/>
                    </a:lnTo>
                    <a:lnTo>
                      <a:pt x="131" y="81"/>
                    </a:lnTo>
                    <a:lnTo>
                      <a:pt x="146" y="81"/>
                    </a:lnTo>
                    <a:lnTo>
                      <a:pt x="152" y="56"/>
                    </a:lnTo>
                    <a:lnTo>
                      <a:pt x="156" y="31"/>
                    </a:lnTo>
                    <a:lnTo>
                      <a:pt x="166" y="39"/>
                    </a:lnTo>
                    <a:lnTo>
                      <a:pt x="177" y="53"/>
                    </a:lnTo>
                    <a:lnTo>
                      <a:pt x="197" y="47"/>
                    </a:lnTo>
                    <a:lnTo>
                      <a:pt x="209" y="59"/>
                    </a:lnTo>
                    <a:lnTo>
                      <a:pt x="212" y="73"/>
                    </a:lnTo>
                    <a:lnTo>
                      <a:pt x="242" y="67"/>
                    </a:lnTo>
                    <a:lnTo>
                      <a:pt x="300" y="59"/>
                    </a:lnTo>
                    <a:lnTo>
                      <a:pt x="322" y="103"/>
                    </a:lnTo>
                    <a:lnTo>
                      <a:pt x="359" y="126"/>
                    </a:lnTo>
                    <a:lnTo>
                      <a:pt x="357" y="145"/>
                    </a:lnTo>
                    <a:lnTo>
                      <a:pt x="372" y="134"/>
                    </a:lnTo>
                    <a:lnTo>
                      <a:pt x="390" y="134"/>
                    </a:lnTo>
                    <a:lnTo>
                      <a:pt x="411" y="154"/>
                    </a:lnTo>
                    <a:lnTo>
                      <a:pt x="437" y="151"/>
                    </a:lnTo>
                    <a:lnTo>
                      <a:pt x="458" y="154"/>
                    </a:lnTo>
                    <a:lnTo>
                      <a:pt x="493" y="190"/>
                    </a:lnTo>
                    <a:lnTo>
                      <a:pt x="530" y="234"/>
                    </a:lnTo>
                    <a:lnTo>
                      <a:pt x="546" y="285"/>
                    </a:lnTo>
                    <a:lnTo>
                      <a:pt x="536" y="324"/>
                    </a:lnTo>
                    <a:lnTo>
                      <a:pt x="581" y="338"/>
                    </a:lnTo>
                    <a:lnTo>
                      <a:pt x="655" y="357"/>
                    </a:lnTo>
                    <a:lnTo>
                      <a:pt x="731" y="380"/>
                    </a:lnTo>
                    <a:lnTo>
                      <a:pt x="780" y="424"/>
                    </a:lnTo>
                    <a:lnTo>
                      <a:pt x="801" y="466"/>
                    </a:lnTo>
                    <a:lnTo>
                      <a:pt x="801" y="519"/>
                    </a:lnTo>
                    <a:lnTo>
                      <a:pt x="782" y="567"/>
                    </a:lnTo>
                    <a:lnTo>
                      <a:pt x="760" y="592"/>
                    </a:lnTo>
                    <a:lnTo>
                      <a:pt x="746" y="608"/>
                    </a:lnTo>
                    <a:lnTo>
                      <a:pt x="731" y="642"/>
                    </a:lnTo>
                    <a:lnTo>
                      <a:pt x="729" y="673"/>
                    </a:lnTo>
                    <a:lnTo>
                      <a:pt x="731" y="712"/>
                    </a:lnTo>
                    <a:lnTo>
                      <a:pt x="723" y="751"/>
                    </a:lnTo>
                    <a:lnTo>
                      <a:pt x="711" y="759"/>
                    </a:lnTo>
                    <a:lnTo>
                      <a:pt x="707" y="782"/>
                    </a:lnTo>
                    <a:lnTo>
                      <a:pt x="694" y="798"/>
                    </a:lnTo>
                    <a:lnTo>
                      <a:pt x="692" y="818"/>
                    </a:lnTo>
                    <a:lnTo>
                      <a:pt x="674" y="840"/>
                    </a:lnTo>
                    <a:lnTo>
                      <a:pt x="647" y="879"/>
                    </a:lnTo>
                    <a:lnTo>
                      <a:pt x="624" y="890"/>
                    </a:lnTo>
                    <a:lnTo>
                      <a:pt x="608" y="888"/>
                    </a:lnTo>
                    <a:lnTo>
                      <a:pt x="579" y="907"/>
                    </a:lnTo>
                    <a:lnTo>
                      <a:pt x="550" y="952"/>
                    </a:lnTo>
                    <a:lnTo>
                      <a:pt x="544" y="969"/>
                    </a:lnTo>
                    <a:lnTo>
                      <a:pt x="544" y="991"/>
                    </a:lnTo>
                    <a:lnTo>
                      <a:pt x="550" y="1016"/>
                    </a:lnTo>
                    <a:lnTo>
                      <a:pt x="536" y="1041"/>
                    </a:lnTo>
                    <a:lnTo>
                      <a:pt x="536" y="1061"/>
                    </a:lnTo>
                    <a:lnTo>
                      <a:pt x="513" y="1083"/>
                    </a:lnTo>
                    <a:lnTo>
                      <a:pt x="495" y="1100"/>
                    </a:lnTo>
                    <a:lnTo>
                      <a:pt x="481" y="1125"/>
                    </a:lnTo>
                    <a:lnTo>
                      <a:pt x="476" y="1150"/>
                    </a:lnTo>
                    <a:lnTo>
                      <a:pt x="456" y="1181"/>
                    </a:lnTo>
                    <a:lnTo>
                      <a:pt x="448" y="1175"/>
                    </a:lnTo>
                    <a:lnTo>
                      <a:pt x="433" y="1175"/>
                    </a:lnTo>
                    <a:lnTo>
                      <a:pt x="413" y="1186"/>
                    </a:lnTo>
                    <a:lnTo>
                      <a:pt x="427" y="1200"/>
                    </a:lnTo>
                    <a:lnTo>
                      <a:pt x="427" y="1228"/>
                    </a:lnTo>
                    <a:lnTo>
                      <a:pt x="425" y="1250"/>
                    </a:lnTo>
                    <a:lnTo>
                      <a:pt x="415" y="1267"/>
                    </a:lnTo>
                    <a:lnTo>
                      <a:pt x="390" y="1270"/>
                    </a:lnTo>
                    <a:lnTo>
                      <a:pt x="370" y="1278"/>
                    </a:lnTo>
                    <a:lnTo>
                      <a:pt x="361" y="1295"/>
                    </a:lnTo>
                    <a:lnTo>
                      <a:pt x="361" y="1323"/>
                    </a:lnTo>
                    <a:lnTo>
                      <a:pt x="337" y="1326"/>
                    </a:lnTo>
                    <a:lnTo>
                      <a:pt x="318" y="1323"/>
                    </a:lnTo>
                    <a:lnTo>
                      <a:pt x="312" y="1334"/>
                    </a:lnTo>
                    <a:lnTo>
                      <a:pt x="322" y="1345"/>
                    </a:lnTo>
                    <a:lnTo>
                      <a:pt x="316" y="1387"/>
                    </a:lnTo>
                    <a:lnTo>
                      <a:pt x="308" y="1423"/>
                    </a:lnTo>
                    <a:lnTo>
                      <a:pt x="283" y="1423"/>
                    </a:lnTo>
                    <a:lnTo>
                      <a:pt x="275" y="1437"/>
                    </a:lnTo>
                    <a:lnTo>
                      <a:pt x="277" y="1465"/>
                    </a:lnTo>
                    <a:lnTo>
                      <a:pt x="290" y="1465"/>
                    </a:lnTo>
                    <a:lnTo>
                      <a:pt x="300" y="1482"/>
                    </a:lnTo>
                    <a:lnTo>
                      <a:pt x="294" y="1510"/>
                    </a:lnTo>
                    <a:lnTo>
                      <a:pt x="281" y="1513"/>
                    </a:lnTo>
                    <a:lnTo>
                      <a:pt x="259" y="1524"/>
                    </a:lnTo>
                    <a:lnTo>
                      <a:pt x="253" y="1546"/>
                    </a:lnTo>
                    <a:lnTo>
                      <a:pt x="251" y="1580"/>
                    </a:lnTo>
                    <a:lnTo>
                      <a:pt x="238" y="1597"/>
                    </a:lnTo>
                    <a:lnTo>
                      <a:pt x="286" y="1652"/>
                    </a:lnTo>
                    <a:lnTo>
                      <a:pt x="300" y="1680"/>
                    </a:lnTo>
                    <a:lnTo>
                      <a:pt x="292" y="1697"/>
                    </a:lnTo>
                    <a:lnTo>
                      <a:pt x="271" y="1686"/>
                    </a:lnTo>
                    <a:lnTo>
                      <a:pt x="253" y="1664"/>
                    </a:lnTo>
                    <a:lnTo>
                      <a:pt x="228" y="1647"/>
                    </a:lnTo>
                    <a:lnTo>
                      <a:pt x="205" y="1619"/>
                    </a:lnTo>
                    <a:lnTo>
                      <a:pt x="189" y="1585"/>
                    </a:lnTo>
                    <a:lnTo>
                      <a:pt x="187" y="1557"/>
                    </a:lnTo>
                    <a:lnTo>
                      <a:pt x="191" y="1535"/>
                    </a:lnTo>
                    <a:lnTo>
                      <a:pt x="189" y="1354"/>
                    </a:lnTo>
                    <a:lnTo>
                      <a:pt x="183" y="1323"/>
                    </a:lnTo>
                    <a:lnTo>
                      <a:pt x="166" y="1289"/>
                    </a:lnTo>
                    <a:lnTo>
                      <a:pt x="166" y="1259"/>
                    </a:lnTo>
                    <a:lnTo>
                      <a:pt x="177" y="1223"/>
                    </a:lnTo>
                    <a:lnTo>
                      <a:pt x="187" y="1178"/>
                    </a:lnTo>
                    <a:lnTo>
                      <a:pt x="183" y="1133"/>
                    </a:lnTo>
                    <a:lnTo>
                      <a:pt x="181" y="1114"/>
                    </a:lnTo>
                    <a:lnTo>
                      <a:pt x="179" y="1089"/>
                    </a:lnTo>
                    <a:lnTo>
                      <a:pt x="185" y="1077"/>
                    </a:lnTo>
                    <a:lnTo>
                      <a:pt x="189" y="1027"/>
                    </a:lnTo>
                    <a:lnTo>
                      <a:pt x="185" y="1002"/>
                    </a:lnTo>
                    <a:lnTo>
                      <a:pt x="193" y="941"/>
                    </a:lnTo>
                    <a:lnTo>
                      <a:pt x="185" y="888"/>
                    </a:lnTo>
                    <a:lnTo>
                      <a:pt x="191" y="860"/>
                    </a:lnTo>
                    <a:lnTo>
                      <a:pt x="201" y="807"/>
                    </a:lnTo>
                    <a:lnTo>
                      <a:pt x="191" y="773"/>
                    </a:lnTo>
                    <a:lnTo>
                      <a:pt x="172" y="748"/>
                    </a:lnTo>
                    <a:lnTo>
                      <a:pt x="166" y="720"/>
                    </a:lnTo>
                    <a:lnTo>
                      <a:pt x="144" y="695"/>
                    </a:lnTo>
                    <a:lnTo>
                      <a:pt x="121" y="678"/>
                    </a:lnTo>
                    <a:lnTo>
                      <a:pt x="88" y="670"/>
                    </a:lnTo>
                    <a:lnTo>
                      <a:pt x="72" y="634"/>
                    </a:lnTo>
                    <a:lnTo>
                      <a:pt x="51" y="597"/>
                    </a:lnTo>
                    <a:lnTo>
                      <a:pt x="49" y="567"/>
                    </a:lnTo>
                    <a:lnTo>
                      <a:pt x="47" y="539"/>
                    </a:lnTo>
                    <a:lnTo>
                      <a:pt x="41" y="519"/>
                    </a:lnTo>
                    <a:lnTo>
                      <a:pt x="29" y="497"/>
                    </a:lnTo>
                    <a:lnTo>
                      <a:pt x="14" y="486"/>
                    </a:lnTo>
                    <a:lnTo>
                      <a:pt x="2" y="463"/>
                    </a:lnTo>
                    <a:lnTo>
                      <a:pt x="16" y="444"/>
                    </a:lnTo>
                    <a:lnTo>
                      <a:pt x="16" y="396"/>
                    </a:lnTo>
                    <a:lnTo>
                      <a:pt x="8" y="371"/>
                    </a:lnTo>
                    <a:lnTo>
                      <a:pt x="0" y="346"/>
                    </a:lnTo>
                    <a:lnTo>
                      <a:pt x="8" y="310"/>
                    </a:lnTo>
                    <a:lnTo>
                      <a:pt x="39" y="220"/>
                    </a:lnTo>
                    <a:lnTo>
                      <a:pt x="41" y="181"/>
                    </a:lnTo>
                    <a:lnTo>
                      <a:pt x="58" y="140"/>
                    </a:lnTo>
                    <a:lnTo>
                      <a:pt x="58" y="117"/>
                    </a:lnTo>
                    <a:lnTo>
                      <a:pt x="62" y="75"/>
                    </a:lnTo>
                  </a:path>
                </a:pathLst>
              </a:custGeom>
              <a:solidFill>
                <a:schemeClr val="bg1"/>
              </a:solidFill>
              <a:ln w="12700" cap="rnd" cmpd="sng">
                <a:noFill/>
                <a:prstDash val="solid"/>
                <a:round/>
                <a:headEnd type="none" w="med" len="med"/>
                <a:tailEnd type="none" w="med" len="med"/>
              </a:ln>
              <a:effectLst/>
            </p:spPr>
            <p:txBody>
              <a:bodyPr/>
              <a:lstStyle/>
              <a:p>
                <a:pPr>
                  <a:defRPr/>
                </a:pPr>
                <a:endParaRPr lang="en-US"/>
              </a:p>
            </p:txBody>
          </p:sp>
        </p:grpSp>
      </p:grpSp>
      <p:sp>
        <p:nvSpPr>
          <p:cNvPr id="11267" name="Rectangle 40"/>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3113" name="Rectangle 41"/>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ransition>
    <p:cut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65000"/>
        <a:buFont typeface="Monotype Sorts" charset="2"/>
        <a:buChar char="F"/>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0.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oleObject" Target="../embeddings/oleObject2.bin"/><Relationship Id="rId4" Type="http://schemas.openxmlformats.org/officeDocument/2006/relationships/image" Target="../media/image25.jpeg"/><Relationship Id="rId9"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0.jpeg"/><Relationship Id="rId5" Type="http://schemas.openxmlformats.org/officeDocument/2006/relationships/oleObject" Target="../embeddings/Microsoft_Office_Word_97_-_2003_Document1.doc"/><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Microsoft_Office_Word_97_-_2003_Document2.doc"/></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hyperlink" Target="http://plants.usda.gov/cgi_bin/large_image_rpt.cgi?imageID=nuad2_001_ahp.tif" TargetMode="External"/><Relationship Id="rId3" Type="http://schemas.openxmlformats.org/officeDocument/2006/relationships/oleObject" Target="../embeddings/oleObject4.bin"/><Relationship Id="rId7" Type="http://schemas.openxmlformats.org/officeDocument/2006/relationships/hyperlink" Target="http://plants.usda.gov/cgi_bin/large_image_rpt.cgi?imageID=cora_001_ahp.jpg" TargetMode="External"/><Relationship Id="rId12" Type="http://schemas.openxmlformats.org/officeDocument/2006/relationships/image" Target="../media/image60.jpeg"/><Relationship Id="rId17" Type="http://schemas.openxmlformats.org/officeDocument/2006/relationships/image" Target="../media/image63.jpeg"/><Relationship Id="rId2" Type="http://schemas.openxmlformats.org/officeDocument/2006/relationships/slideLayout" Target="../slideLayouts/slideLayout7.xml"/><Relationship Id="rId16" Type="http://schemas.openxmlformats.org/officeDocument/2006/relationships/image" Target="../media/image62.jpeg"/><Relationship Id="rId1" Type="http://schemas.openxmlformats.org/officeDocument/2006/relationships/vmlDrawing" Target="../drawings/vmlDrawing5.vml"/><Relationship Id="rId6" Type="http://schemas.openxmlformats.org/officeDocument/2006/relationships/image" Target="../media/image56.jpeg"/><Relationship Id="rId11" Type="http://schemas.openxmlformats.org/officeDocument/2006/relationships/image" Target="../media/image59.jpeg"/><Relationship Id="rId5" Type="http://schemas.openxmlformats.org/officeDocument/2006/relationships/oleObject" Target="../embeddings/oleObject6.bin"/><Relationship Id="rId15" Type="http://schemas.openxmlformats.org/officeDocument/2006/relationships/hyperlink" Target="http://plants.usda.gov/cgi_bin/large_image_rpt.cgi?imageID=lopr_001_ahp.tif" TargetMode="External"/><Relationship Id="rId10" Type="http://schemas.openxmlformats.org/officeDocument/2006/relationships/image" Target="../media/image58.jpeg"/><Relationship Id="rId4" Type="http://schemas.openxmlformats.org/officeDocument/2006/relationships/oleObject" Target="../embeddings/oleObject5.bin"/><Relationship Id="rId9" Type="http://schemas.openxmlformats.org/officeDocument/2006/relationships/image" Target="http://plants.usda.gov/gallery/standard/cora_001_shp.jpg" TargetMode="External"/><Relationship Id="rId1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gif"/><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http://www.runet.edu/~swoodwar/CLASSES/GEOG235/biomes/desert/desert.gif" TargetMode="External"/><Relationship Id="rId5" Type="http://schemas.openxmlformats.org/officeDocument/2006/relationships/image" Target="../media/image68.gif"/><Relationship Id="rId4" Type="http://schemas.openxmlformats.org/officeDocument/2006/relationships/image" Target="http://www.runet.edu/~swoodwar/CLASSES/GEOG235/biomes/desert/dsertmap.gi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76.gif"/><Relationship Id="rId3" Type="http://schemas.openxmlformats.org/officeDocument/2006/relationships/image" Target="../media/image73.png"/><Relationship Id="rId7" Type="http://schemas.openxmlformats.org/officeDocument/2006/relationships/image" Target="http://www.runet.edu/~swoodwar/CLASSES/GEOG235/biomes/desert/sonoran.gi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5.gif"/><Relationship Id="rId11" Type="http://schemas.openxmlformats.org/officeDocument/2006/relationships/image" Target="http://www.runet.edu/~swoodwar/CLASSES/GEOG235/biomes/desert/grtbsn.gif" TargetMode="External"/><Relationship Id="rId5" Type="http://schemas.openxmlformats.org/officeDocument/2006/relationships/image" Target="http://www.runet.edu/~swoodwar/CLASSES/GEOG235/biomes/desert/mohave.gif" TargetMode="External"/><Relationship Id="rId10" Type="http://schemas.openxmlformats.org/officeDocument/2006/relationships/image" Target="../media/image77.gif"/><Relationship Id="rId4" Type="http://schemas.openxmlformats.org/officeDocument/2006/relationships/image" Target="../media/image74.gif"/><Relationship Id="rId9" Type="http://schemas.openxmlformats.org/officeDocument/2006/relationships/image" Target="http://www.runet.edu/~swoodwar/CLASSES/GEOG235/biomes/desert/chihua.gif"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Microsoft_Office_Excel_97-2003_Worksheet3.xls"/></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xml"/><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122.jpeg"/><Relationship Id="rId4" Type="http://schemas.openxmlformats.org/officeDocument/2006/relationships/oleObject" Target="../embeddings/oleObject7.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mbgnet.mobot.org/salt/coral/belize/brain3.jpg"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24.jpeg"/><Relationship Id="rId4" Type="http://schemas.openxmlformats.org/officeDocument/2006/relationships/oleObject" Target="../embeddings/oleObject8.bin"/></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png"/><Relationship Id="rId7" Type="http://schemas.openxmlformats.org/officeDocument/2006/relationships/image" Target="../media/image135.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emf"/></Relationships>
</file>

<file path=ppt/slides/_rels/slide7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145.jpeg"/><Relationship Id="rId4" Type="http://schemas.openxmlformats.org/officeDocument/2006/relationships/oleObject" Target="../embeddings/Microsoft_Office_Word_97_-_2003_Document4.doc"/></Relationships>
</file>

<file path=ppt/slides/_rels/slide7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1143000" y="304800"/>
            <a:ext cx="7086600" cy="1371600"/>
          </a:xfrm>
          <a:prstGeom prst="rect">
            <a:avLst/>
          </a:prstGeom>
          <a:noFill/>
          <a:ln w="9525">
            <a:noFill/>
            <a:miter lim="800000"/>
            <a:headEnd/>
            <a:tailEnd/>
          </a:ln>
          <a:effectLst/>
        </p:spPr>
        <p:txBody>
          <a:bodyPr>
            <a:spAutoFit/>
          </a:bodyPr>
          <a:lstStyle/>
          <a:p>
            <a:pPr algn="ctr">
              <a:defRPr/>
            </a:pPr>
            <a:r>
              <a:rPr lang="en-US" sz="3200" b="1" dirty="0">
                <a:solidFill>
                  <a:srgbClr val="FFFF99"/>
                </a:solidFill>
                <a:effectLst>
                  <a:outerShdw blurRad="38100" dist="38100" dir="2700000" algn="tl">
                    <a:srgbClr val="000000"/>
                  </a:outerShdw>
                </a:effectLst>
                <a:latin typeface="Trebuchet MS" pitchFamily="34" charset="0"/>
              </a:rPr>
              <a:t>NATURESERVE ECOLOGY </a:t>
            </a:r>
            <a:endParaRPr lang="en-US" sz="3200" b="1" dirty="0" smtClean="0">
              <a:solidFill>
                <a:srgbClr val="FFFF99"/>
              </a:solidFill>
              <a:effectLst>
                <a:outerShdw blurRad="38100" dist="38100" dir="2700000" algn="tl">
                  <a:srgbClr val="000000"/>
                </a:outerShdw>
              </a:effectLst>
              <a:latin typeface="Trebuchet MS" pitchFamily="34" charset="0"/>
            </a:endParaRPr>
          </a:p>
          <a:p>
            <a:pPr algn="ctr">
              <a:defRPr/>
            </a:pPr>
            <a:r>
              <a:rPr lang="en-US" sz="3200" b="1" dirty="0" smtClean="0">
                <a:solidFill>
                  <a:srgbClr val="FFFF99"/>
                </a:solidFill>
                <a:effectLst>
                  <a:outerShdw blurRad="38100" dist="38100" dir="2700000" algn="tl">
                    <a:srgbClr val="000000"/>
                  </a:outerShdw>
                </a:effectLst>
                <a:latin typeface="Trebuchet MS" pitchFamily="34" charset="0"/>
              </a:rPr>
              <a:t>DISCUSSION </a:t>
            </a:r>
            <a:r>
              <a:rPr lang="en-US" sz="3200" b="1" dirty="0">
                <a:solidFill>
                  <a:srgbClr val="FFFF99"/>
                </a:solidFill>
                <a:effectLst>
                  <a:outerShdw blurRad="38100" dist="38100" dir="2700000" algn="tl">
                    <a:srgbClr val="000000"/>
                  </a:outerShdw>
                </a:effectLst>
                <a:latin typeface="Trebuchet MS" pitchFamily="34" charset="0"/>
              </a:rPr>
              <a:t>SECTION</a:t>
            </a:r>
          </a:p>
          <a:p>
            <a:pPr algn="ctr">
              <a:defRPr/>
            </a:pPr>
            <a:r>
              <a:rPr lang="en-US" sz="2000" b="1" dirty="0">
                <a:solidFill>
                  <a:srgbClr val="FFFF99"/>
                </a:solidFill>
                <a:effectLst>
                  <a:outerShdw blurRad="38100" dist="38100" dir="2700000" algn="tl">
                    <a:srgbClr val="000000"/>
                  </a:outerShdw>
                </a:effectLst>
                <a:latin typeface="Trebuchet MS" pitchFamily="34" charset="0"/>
              </a:rPr>
              <a:t>Natural Heritage Methodology Training</a:t>
            </a:r>
            <a:endParaRPr lang="en-US" sz="2400" b="1" dirty="0">
              <a:solidFill>
                <a:srgbClr val="FFFF99"/>
              </a:solidFill>
              <a:effectLst>
                <a:outerShdw blurRad="38100" dist="38100" dir="2700000" algn="tl">
                  <a:srgbClr val="000000"/>
                </a:outerShdw>
              </a:effectLst>
              <a:latin typeface="Trebuchet MS" pitchFamily="34" charset="0"/>
            </a:endParaRPr>
          </a:p>
        </p:txBody>
      </p:sp>
      <p:pic>
        <p:nvPicPr>
          <p:cNvPr id="13315" name="Picture 9" descr="7"/>
          <p:cNvPicPr>
            <a:picLocks noChangeAspect="1" noChangeArrowheads="1"/>
          </p:cNvPicPr>
          <p:nvPr/>
        </p:nvPicPr>
        <p:blipFill>
          <a:blip r:embed="rId2" cstate="print"/>
          <a:srcRect/>
          <a:stretch>
            <a:fillRect/>
          </a:stretch>
        </p:blipFill>
        <p:spPr bwMode="auto">
          <a:xfrm>
            <a:off x="1219200" y="1752600"/>
            <a:ext cx="2895600" cy="1981200"/>
          </a:xfrm>
          <a:prstGeom prst="rect">
            <a:avLst/>
          </a:prstGeom>
          <a:noFill/>
          <a:ln w="9525">
            <a:solidFill>
              <a:schemeClr val="bg2"/>
            </a:solidFill>
            <a:miter lim="800000"/>
            <a:headEnd/>
            <a:tailEnd/>
          </a:ln>
        </p:spPr>
      </p:pic>
      <p:pic>
        <p:nvPicPr>
          <p:cNvPr id="13316" name="Picture 18" descr="acebasin"/>
          <p:cNvPicPr>
            <a:picLocks noChangeAspect="1" noChangeArrowheads="1"/>
          </p:cNvPicPr>
          <p:nvPr/>
        </p:nvPicPr>
        <p:blipFill>
          <a:blip r:embed="rId3" cstate="print"/>
          <a:srcRect/>
          <a:stretch>
            <a:fillRect/>
          </a:stretch>
        </p:blipFill>
        <p:spPr bwMode="auto">
          <a:xfrm>
            <a:off x="1219200" y="3962400"/>
            <a:ext cx="2895600" cy="2120900"/>
          </a:xfrm>
          <a:prstGeom prst="rect">
            <a:avLst/>
          </a:prstGeom>
          <a:noFill/>
          <a:ln w="9525">
            <a:solidFill>
              <a:schemeClr val="bg2"/>
            </a:solidFill>
            <a:miter lim="800000"/>
            <a:headEnd/>
            <a:tailEnd/>
          </a:ln>
        </p:spPr>
      </p:pic>
      <p:pic>
        <p:nvPicPr>
          <p:cNvPr id="13317" name="Picture 19"/>
          <p:cNvPicPr>
            <a:picLocks noChangeArrowheads="1"/>
          </p:cNvPicPr>
          <p:nvPr/>
        </p:nvPicPr>
        <p:blipFill>
          <a:blip r:embed="rId4" cstate="print"/>
          <a:srcRect/>
          <a:stretch>
            <a:fillRect/>
          </a:stretch>
        </p:blipFill>
        <p:spPr bwMode="auto">
          <a:xfrm>
            <a:off x="5181600" y="3962400"/>
            <a:ext cx="2819400" cy="2057400"/>
          </a:xfrm>
          <a:prstGeom prst="rect">
            <a:avLst/>
          </a:prstGeom>
          <a:noFill/>
          <a:ln w="12700">
            <a:solidFill>
              <a:schemeClr val="bg2"/>
            </a:solidFill>
            <a:miter lim="800000"/>
            <a:headEnd/>
            <a:tailEnd/>
          </a:ln>
        </p:spPr>
      </p:pic>
      <p:pic>
        <p:nvPicPr>
          <p:cNvPr id="13318" name="Picture 4101" descr="NCookInlet1205"/>
          <p:cNvPicPr>
            <a:picLocks noChangeAspect="1" noChangeArrowheads="1"/>
          </p:cNvPicPr>
          <p:nvPr/>
        </p:nvPicPr>
        <p:blipFill>
          <a:blip r:embed="rId5" cstate="print"/>
          <a:srcRect/>
          <a:stretch>
            <a:fillRect/>
          </a:stretch>
        </p:blipFill>
        <p:spPr bwMode="auto">
          <a:xfrm>
            <a:off x="5181600" y="1752600"/>
            <a:ext cx="2819400" cy="1962150"/>
          </a:xfrm>
          <a:prstGeom prst="rect">
            <a:avLst/>
          </a:prstGeom>
          <a:noFill/>
          <a:ln w="9525">
            <a:solidFill>
              <a:schemeClr val="bg2"/>
            </a:solidFill>
            <a:miter lim="800000"/>
            <a:headEnd/>
            <a:tailEnd/>
          </a:ln>
        </p:spPr>
      </p:pic>
      <p:sp>
        <p:nvSpPr>
          <p:cNvPr id="7" name="Text Box 4"/>
          <p:cNvSpPr txBox="1">
            <a:spLocks noChangeArrowheads="1"/>
          </p:cNvSpPr>
          <p:nvPr/>
        </p:nvSpPr>
        <p:spPr bwMode="auto">
          <a:xfrm>
            <a:off x="1678764" y="6156325"/>
            <a:ext cx="5630900" cy="523220"/>
          </a:xfrm>
          <a:prstGeom prst="rect">
            <a:avLst/>
          </a:prstGeom>
          <a:noFill/>
          <a:ln w="9525">
            <a:noFill/>
            <a:miter lim="800000"/>
            <a:headEnd/>
            <a:tailEnd/>
          </a:ln>
          <a:effectLst/>
        </p:spPr>
        <p:txBody>
          <a:bodyPr wrap="none">
            <a:spAutoFit/>
          </a:bodyPr>
          <a:lstStyle/>
          <a:p>
            <a:pPr algn="ctr">
              <a:defRPr/>
            </a:pPr>
            <a:r>
              <a:rPr lang="en-US" sz="2800" dirty="0" smtClean="0">
                <a:solidFill>
                  <a:schemeClr val="tx2"/>
                </a:solidFill>
                <a:effectLst>
                  <a:outerShdw blurRad="38100" dist="38100" dir="2700000" algn="tl">
                    <a:srgbClr val="000000"/>
                  </a:outerShdw>
                </a:effectLst>
                <a:latin typeface="Brush Script MT" pitchFamily="66" charset="0"/>
              </a:rPr>
              <a:t>Pat Comer, </a:t>
            </a:r>
            <a:r>
              <a:rPr lang="en-US" sz="2800" dirty="0" smtClean="0">
                <a:solidFill>
                  <a:schemeClr val="tx2"/>
                </a:solidFill>
                <a:effectLst>
                  <a:outerShdw blurRad="38100" dist="38100" dir="2700000" algn="tl">
                    <a:srgbClr val="000000"/>
                  </a:outerShdw>
                </a:effectLst>
                <a:latin typeface="Trebuchet MS" pitchFamily="34" charset="0"/>
              </a:rPr>
              <a:t>Chief Terrestrial </a:t>
            </a:r>
            <a:r>
              <a:rPr lang="en-US" sz="2400" dirty="0" smtClean="0">
                <a:solidFill>
                  <a:schemeClr val="tx2"/>
                </a:solidFill>
                <a:effectLst>
                  <a:outerShdw blurRad="38100" dist="38100" dir="2700000" algn="tl">
                    <a:srgbClr val="000000"/>
                  </a:outerShdw>
                </a:effectLst>
                <a:latin typeface="Trebuchet MS" pitchFamily="34" charset="0"/>
              </a:rPr>
              <a:t>Ecologist</a:t>
            </a:r>
            <a:endParaRPr lang="en-US" sz="2400" dirty="0">
              <a:solidFill>
                <a:schemeClr val="tx2"/>
              </a:solidFill>
              <a:effectLst>
                <a:outerShdw blurRad="38100" dist="38100" dir="2700000" algn="tl">
                  <a:srgbClr val="000000"/>
                </a:outerShdw>
              </a:effectLst>
              <a:latin typeface="Trebuchet MS" pitchFamily="34" charset="0"/>
            </a:endParaRPr>
          </a:p>
        </p:txBody>
      </p:sp>
    </p:spTree>
  </p:cSld>
  <p:clrMapOvr>
    <a:masterClrMapping/>
  </p:clrMapOvr>
  <p:transition>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0419" name="Text Box 1027"/>
          <p:cNvSpPr txBox="1">
            <a:spLocks noChangeArrowheads="1"/>
          </p:cNvSpPr>
          <p:nvPr/>
        </p:nvSpPr>
        <p:spPr bwMode="auto">
          <a:xfrm>
            <a:off x="381000" y="3048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a:solidFill>
                  <a:srgbClr val="FFFF99"/>
                </a:solidFill>
                <a:effectLst>
                  <a:outerShdw blurRad="38100" dist="38100" dir="2700000" algn="tl">
                    <a:srgbClr val="000000"/>
                  </a:outerShdw>
                </a:effectLst>
                <a:latin typeface="Trebuchet MS" pitchFamily="34" charset="0"/>
              </a:rPr>
              <a:t>Terrestrial Landscape </a:t>
            </a:r>
            <a:r>
              <a:rPr lang="en-US" sz="3200" i="1">
                <a:solidFill>
                  <a:srgbClr val="FFFF99"/>
                </a:solidFill>
                <a:effectLst>
                  <a:outerShdw blurRad="38100" dist="38100" dir="2700000" algn="tl">
                    <a:srgbClr val="000000"/>
                  </a:outerShdw>
                </a:effectLst>
                <a:latin typeface="Trebuchet MS" pitchFamily="34" charset="0"/>
              </a:rPr>
              <a:t>(spatial)</a:t>
            </a:r>
            <a:r>
              <a:rPr lang="en-US" sz="3200">
                <a:solidFill>
                  <a:srgbClr val="FFFF99"/>
                </a:solidFill>
                <a:effectLst>
                  <a:outerShdw blurRad="38100" dist="38100" dir="2700000" algn="tl">
                    <a:srgbClr val="000000"/>
                  </a:outerShdw>
                </a:effectLst>
                <a:latin typeface="Trebuchet MS" pitchFamily="34" charset="0"/>
              </a:rPr>
              <a:t> Hierarchy</a:t>
            </a:r>
          </a:p>
        </p:txBody>
      </p:sp>
      <p:sp>
        <p:nvSpPr>
          <p:cNvPr id="700424" name="Line 1032"/>
          <p:cNvSpPr>
            <a:spLocks noChangeShapeType="1"/>
          </p:cNvSpPr>
          <p:nvPr/>
        </p:nvSpPr>
        <p:spPr bwMode="auto">
          <a:xfrm>
            <a:off x="609600" y="990600"/>
            <a:ext cx="7924800"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
        <p:nvSpPr>
          <p:cNvPr id="700428" name="Text Box 1036"/>
          <p:cNvSpPr txBox="1">
            <a:spLocks noChangeArrowheads="1"/>
          </p:cNvSpPr>
          <p:nvPr/>
        </p:nvSpPr>
        <p:spPr bwMode="auto">
          <a:xfrm>
            <a:off x="381000" y="1066800"/>
            <a:ext cx="3962400" cy="5265738"/>
          </a:xfrm>
          <a:prstGeom prst="rect">
            <a:avLst/>
          </a:prstGeom>
          <a:noFill/>
          <a:ln w="12700">
            <a:noFill/>
            <a:miter lim="800000"/>
            <a:headEnd/>
            <a:tailEnd/>
          </a:ln>
          <a:effectLst/>
        </p:spPr>
        <p:txBody>
          <a:bodyPr>
            <a:spAutoFit/>
          </a:bodyPr>
          <a:lstStyle/>
          <a:p>
            <a:pPr marL="457200" indent="-457200">
              <a:spcBef>
                <a:spcPct val="50000"/>
              </a:spcBef>
              <a:buFontTx/>
              <a:buAutoNum type="arabicPeriod"/>
              <a:defRPr/>
            </a:pPr>
            <a:r>
              <a:rPr lang="en-US" sz="2400">
                <a:effectLst>
                  <a:outerShdw blurRad="38100" dist="38100" dir="2700000" algn="tl">
                    <a:srgbClr val="000000"/>
                  </a:outerShdw>
                </a:effectLst>
                <a:latin typeface="Trebuchet MS" pitchFamily="34" charset="0"/>
              </a:rPr>
              <a:t>Mapped Classification</a:t>
            </a:r>
          </a:p>
          <a:p>
            <a:pPr marL="457200" indent="-457200">
              <a:spcBef>
                <a:spcPct val="50000"/>
              </a:spcBef>
              <a:buFontTx/>
              <a:buAutoNum type="arabicPeriod"/>
              <a:defRPr/>
            </a:pPr>
            <a:r>
              <a:rPr lang="en-US" sz="2400">
                <a:effectLst>
                  <a:outerShdw blurRad="38100" dist="38100" dir="2700000" algn="tl">
                    <a:srgbClr val="000000"/>
                  </a:outerShdw>
                </a:effectLst>
                <a:latin typeface="Trebuchet MS" pitchFamily="34" charset="0"/>
              </a:rPr>
              <a:t>Emphasize abiotic attributes </a:t>
            </a:r>
            <a:r>
              <a:rPr lang="en-US" sz="2000">
                <a:effectLst>
                  <a:outerShdw blurRad="38100" dist="38100" dir="2700000" algn="tl">
                    <a:srgbClr val="000000"/>
                  </a:outerShdw>
                </a:effectLst>
                <a:latin typeface="Trebuchet MS" pitchFamily="34" charset="0"/>
              </a:rPr>
              <a:t>(climate, landform, soil, hydrology, etc.)</a:t>
            </a:r>
          </a:p>
          <a:p>
            <a:pPr marL="457200" indent="-457200">
              <a:spcBef>
                <a:spcPct val="50000"/>
              </a:spcBef>
              <a:buFontTx/>
              <a:buAutoNum type="arabicPeriod"/>
              <a:defRPr/>
            </a:pPr>
            <a:r>
              <a:rPr lang="en-US" sz="2400">
                <a:effectLst>
                  <a:outerShdw blurRad="38100" dist="38100" dir="2700000" algn="tl">
                    <a:srgbClr val="000000"/>
                  </a:outerShdw>
                </a:effectLst>
                <a:latin typeface="Trebuchet MS" pitchFamily="34" charset="0"/>
              </a:rPr>
              <a:t>Commonly applied to describe site productivity for forestry and range management</a:t>
            </a:r>
          </a:p>
          <a:p>
            <a:pPr marL="457200" indent="-457200">
              <a:spcBef>
                <a:spcPct val="50000"/>
              </a:spcBef>
              <a:buFontTx/>
              <a:buAutoNum type="arabicPeriod"/>
              <a:defRPr/>
            </a:pPr>
            <a:r>
              <a:rPr lang="en-US" sz="2400">
                <a:effectLst>
                  <a:outerShdw blurRad="38100" dist="38100" dir="2700000" algn="tl">
                    <a:srgbClr val="000000"/>
                  </a:outerShdw>
                </a:effectLst>
                <a:latin typeface="Trebuchet MS" pitchFamily="34" charset="0"/>
              </a:rPr>
              <a:t>Applications to predictive range mapping and ecological restoration</a:t>
            </a:r>
          </a:p>
        </p:txBody>
      </p:sp>
      <p:pic>
        <p:nvPicPr>
          <p:cNvPr id="22533" name="Picture 7" descr="landtype.jpg"/>
          <p:cNvPicPr>
            <a:picLocks noChangeAspect="1"/>
          </p:cNvPicPr>
          <p:nvPr/>
        </p:nvPicPr>
        <p:blipFill>
          <a:blip r:embed="rId3" cstate="print"/>
          <a:srcRect/>
          <a:stretch>
            <a:fillRect/>
          </a:stretch>
        </p:blipFill>
        <p:spPr bwMode="auto">
          <a:xfrm>
            <a:off x="4343400" y="1524000"/>
            <a:ext cx="4541838" cy="41148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a:xfrm>
            <a:off x="304800" y="304800"/>
            <a:ext cx="8839200" cy="1187450"/>
          </a:xfrm>
        </p:spPr>
        <p:txBody>
          <a:bodyPr/>
          <a:lstStyle/>
          <a:p>
            <a:pPr>
              <a:defRPr/>
            </a:pPr>
            <a:r>
              <a:rPr lang="en-US" sz="3600" smtClean="0">
                <a:solidFill>
                  <a:srgbClr val="FFFF99"/>
                </a:solidFill>
                <a:effectLst>
                  <a:outerShdw blurRad="38100" dist="38100" dir="2700000" algn="tl">
                    <a:srgbClr val="000000"/>
                  </a:outerShdw>
                </a:effectLst>
                <a:latin typeface="Trebuchet MS" pitchFamily="34" charset="0"/>
              </a:rPr>
              <a:t>Original US-NVC Classification </a:t>
            </a:r>
            <a:r>
              <a:rPr lang="en-US" sz="3600" i="1" smtClean="0">
                <a:solidFill>
                  <a:srgbClr val="FFFF99"/>
                </a:solidFill>
                <a:effectLst>
                  <a:outerShdw blurRad="38100" dist="38100" dir="2700000" algn="tl">
                    <a:srgbClr val="000000"/>
                  </a:outerShdw>
                </a:effectLst>
                <a:latin typeface="Trebuchet MS" pitchFamily="34" charset="0"/>
              </a:rPr>
              <a:t>(taxonomic)</a:t>
            </a:r>
            <a:r>
              <a:rPr lang="en-US" sz="3600" smtClean="0">
                <a:solidFill>
                  <a:srgbClr val="FFFF99"/>
                </a:solidFill>
                <a:effectLst>
                  <a:outerShdw blurRad="38100" dist="38100" dir="2700000" algn="tl">
                    <a:srgbClr val="000000"/>
                  </a:outerShdw>
                </a:effectLst>
                <a:latin typeface="Trebuchet MS" pitchFamily="34" charset="0"/>
              </a:rPr>
              <a:t> Hierarchy</a:t>
            </a:r>
            <a:endParaRPr lang="en-US" sz="3600" smtClean="0">
              <a:solidFill>
                <a:srgbClr val="FFFF99"/>
              </a:solidFill>
              <a:effectLst>
                <a:outerShdw blurRad="38100" dist="38100" dir="2700000" algn="tl">
                  <a:srgbClr val="000000"/>
                </a:outerShdw>
              </a:effectLst>
              <a:latin typeface="Arial Unicode MS" pitchFamily="34" charset="-128"/>
            </a:endParaRPr>
          </a:p>
        </p:txBody>
      </p:sp>
      <p:sp>
        <p:nvSpPr>
          <p:cNvPr id="490499" name="Text Box 3"/>
          <p:cNvSpPr txBox="1">
            <a:spLocks noChangeArrowheads="1"/>
          </p:cNvSpPr>
          <p:nvPr/>
        </p:nvSpPr>
        <p:spPr bwMode="auto">
          <a:xfrm>
            <a:off x="4986338" y="3721100"/>
            <a:ext cx="1990725" cy="427038"/>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endParaRPr lang="es-ES" sz="2200">
              <a:solidFill>
                <a:srgbClr val="FFFF00"/>
              </a:solidFill>
              <a:effectLst/>
              <a:latin typeface="Arial" charset="0"/>
            </a:endParaRPr>
          </a:p>
        </p:txBody>
      </p:sp>
      <p:grpSp>
        <p:nvGrpSpPr>
          <p:cNvPr id="23556" name="Group 4"/>
          <p:cNvGrpSpPr>
            <a:grpSpLocks/>
          </p:cNvGrpSpPr>
          <p:nvPr/>
        </p:nvGrpSpPr>
        <p:grpSpPr bwMode="auto">
          <a:xfrm>
            <a:off x="304800" y="1600200"/>
            <a:ext cx="8839200" cy="5043488"/>
            <a:chOff x="192" y="1008"/>
            <a:chExt cx="5568" cy="3177"/>
          </a:xfrm>
        </p:grpSpPr>
        <p:sp>
          <p:nvSpPr>
            <p:cNvPr id="490501" name="Line 5"/>
            <p:cNvSpPr>
              <a:spLocks noChangeShapeType="1"/>
            </p:cNvSpPr>
            <p:nvPr/>
          </p:nvSpPr>
          <p:spPr bwMode="auto">
            <a:xfrm>
              <a:off x="341" y="2976"/>
              <a:ext cx="5035" cy="0"/>
            </a:xfrm>
            <a:prstGeom prst="line">
              <a:avLst/>
            </a:prstGeom>
            <a:noFill/>
            <a:ln w="12700">
              <a:solidFill>
                <a:schemeClr val="tx1"/>
              </a:solidFill>
              <a:round/>
              <a:headEnd/>
              <a:tailEnd/>
            </a:ln>
            <a:effectLst>
              <a:outerShdw dist="17961" dir="2700000" algn="ctr" rotWithShape="0">
                <a:srgbClr val="790015"/>
              </a:outerShdw>
            </a:effectLst>
          </p:spPr>
          <p:txBody>
            <a:bodyPr wrap="none" anchor="ctr"/>
            <a:lstStyle/>
            <a:p>
              <a:pPr>
                <a:defRPr/>
              </a:pPr>
              <a:endParaRPr lang="en-US"/>
            </a:p>
          </p:txBody>
        </p:sp>
        <p:sp>
          <p:nvSpPr>
            <p:cNvPr id="23564" name="Rectangle 6"/>
            <p:cNvSpPr>
              <a:spLocks noChangeArrowheads="1"/>
            </p:cNvSpPr>
            <p:nvPr/>
          </p:nvSpPr>
          <p:spPr bwMode="auto">
            <a:xfrm>
              <a:off x="384" y="1008"/>
              <a:ext cx="1490" cy="286"/>
            </a:xfrm>
            <a:prstGeom prst="rect">
              <a:avLst/>
            </a:prstGeom>
            <a:noFill/>
            <a:ln w="12700">
              <a:noFill/>
              <a:miter lim="800000"/>
              <a:headEnd/>
              <a:tailEnd/>
            </a:ln>
          </p:spPr>
          <p:txBody>
            <a:bodyPr wrap="none" lIns="90471" tIns="44441" rIns="90471" bIns="44441">
              <a:spAutoFit/>
            </a:bodyPr>
            <a:lstStyle/>
            <a:p>
              <a:pPr marL="515938" indent="-336550">
                <a:spcBef>
                  <a:spcPct val="20000"/>
                </a:spcBef>
                <a:tabLst>
                  <a:tab pos="3200400" algn="l"/>
                </a:tabLst>
              </a:pPr>
              <a:r>
                <a:rPr lang="en-US" sz="2400">
                  <a:effectLst/>
                </a:rPr>
                <a:t>Formation Class</a:t>
              </a:r>
              <a:endParaRPr lang="en-US" sz="2300">
                <a:effectLst/>
                <a:latin typeface="Univers" pitchFamily="34" charset="0"/>
              </a:endParaRPr>
            </a:p>
          </p:txBody>
        </p:sp>
        <p:sp>
          <p:nvSpPr>
            <p:cNvPr id="23565" name="Rectangle 7"/>
            <p:cNvSpPr>
              <a:spLocks noChangeArrowheads="1"/>
            </p:cNvSpPr>
            <p:nvPr/>
          </p:nvSpPr>
          <p:spPr bwMode="auto">
            <a:xfrm>
              <a:off x="672" y="1392"/>
              <a:ext cx="1746" cy="286"/>
            </a:xfrm>
            <a:prstGeom prst="rect">
              <a:avLst/>
            </a:prstGeom>
            <a:noFill/>
            <a:ln w="12700">
              <a:noFill/>
              <a:miter lim="800000"/>
              <a:headEnd/>
              <a:tailEnd/>
            </a:ln>
          </p:spPr>
          <p:txBody>
            <a:bodyPr wrap="none" lIns="90471" tIns="44441" rIns="90471" bIns="44441">
              <a:spAutoFit/>
            </a:bodyPr>
            <a:lstStyle/>
            <a:p>
              <a:pPr marL="515938" indent="-336550">
                <a:spcBef>
                  <a:spcPct val="20000"/>
                </a:spcBef>
                <a:tabLst>
                  <a:tab pos="3200400" algn="l"/>
                </a:tabLst>
              </a:pPr>
              <a:r>
                <a:rPr lang="en-US" sz="2400">
                  <a:effectLst/>
                </a:rPr>
                <a:t>Formation Subclass</a:t>
              </a:r>
              <a:endParaRPr lang="en-US" sz="2300">
                <a:effectLst/>
                <a:latin typeface="Univers" pitchFamily="34" charset="0"/>
              </a:endParaRPr>
            </a:p>
          </p:txBody>
        </p:sp>
        <p:sp>
          <p:nvSpPr>
            <p:cNvPr id="23566" name="Rectangle 8"/>
            <p:cNvSpPr>
              <a:spLocks noChangeArrowheads="1"/>
            </p:cNvSpPr>
            <p:nvPr/>
          </p:nvSpPr>
          <p:spPr bwMode="auto">
            <a:xfrm>
              <a:off x="1056" y="1728"/>
              <a:ext cx="1565" cy="286"/>
            </a:xfrm>
            <a:prstGeom prst="rect">
              <a:avLst/>
            </a:prstGeom>
            <a:noFill/>
            <a:ln w="12700">
              <a:noFill/>
              <a:miter lim="800000"/>
              <a:headEnd/>
              <a:tailEnd/>
            </a:ln>
          </p:spPr>
          <p:txBody>
            <a:bodyPr wrap="none" lIns="90471" tIns="44441" rIns="90471" bIns="44441">
              <a:spAutoFit/>
            </a:bodyPr>
            <a:lstStyle/>
            <a:p>
              <a:pPr marL="515938" indent="-336550">
                <a:spcBef>
                  <a:spcPct val="20000"/>
                </a:spcBef>
                <a:tabLst>
                  <a:tab pos="3200400" algn="l"/>
                </a:tabLst>
              </a:pPr>
              <a:r>
                <a:rPr lang="en-US" sz="2400">
                  <a:effectLst/>
                </a:rPr>
                <a:t>Formation Group</a:t>
              </a:r>
              <a:endParaRPr lang="en-US" sz="2300">
                <a:effectLst/>
              </a:endParaRPr>
            </a:p>
          </p:txBody>
        </p:sp>
        <p:sp>
          <p:nvSpPr>
            <p:cNvPr id="23567" name="Rectangle 9"/>
            <p:cNvSpPr>
              <a:spLocks noChangeArrowheads="1"/>
            </p:cNvSpPr>
            <p:nvPr/>
          </p:nvSpPr>
          <p:spPr bwMode="auto">
            <a:xfrm>
              <a:off x="1392" y="2208"/>
              <a:ext cx="1821" cy="286"/>
            </a:xfrm>
            <a:prstGeom prst="rect">
              <a:avLst/>
            </a:prstGeom>
            <a:noFill/>
            <a:ln w="12700">
              <a:noFill/>
              <a:miter lim="800000"/>
              <a:headEnd/>
              <a:tailEnd/>
            </a:ln>
          </p:spPr>
          <p:txBody>
            <a:bodyPr wrap="none" lIns="90471" tIns="44441" rIns="90471" bIns="44441">
              <a:spAutoFit/>
            </a:bodyPr>
            <a:lstStyle/>
            <a:p>
              <a:pPr marL="515938" indent="-336550">
                <a:spcBef>
                  <a:spcPct val="20000"/>
                </a:spcBef>
                <a:tabLst>
                  <a:tab pos="3200400" algn="l"/>
                </a:tabLst>
              </a:pPr>
              <a:r>
                <a:rPr lang="en-US" sz="2400">
                  <a:effectLst/>
                </a:rPr>
                <a:t>Formation Subgroup</a:t>
              </a:r>
            </a:p>
          </p:txBody>
        </p:sp>
        <p:sp>
          <p:nvSpPr>
            <p:cNvPr id="23568" name="Rectangle 10"/>
            <p:cNvSpPr>
              <a:spLocks noChangeArrowheads="1"/>
            </p:cNvSpPr>
            <p:nvPr/>
          </p:nvSpPr>
          <p:spPr bwMode="auto">
            <a:xfrm>
              <a:off x="1792" y="2592"/>
              <a:ext cx="1026" cy="286"/>
            </a:xfrm>
            <a:prstGeom prst="rect">
              <a:avLst/>
            </a:prstGeom>
            <a:noFill/>
            <a:ln w="12700">
              <a:noFill/>
              <a:miter lim="800000"/>
              <a:headEnd/>
              <a:tailEnd/>
            </a:ln>
          </p:spPr>
          <p:txBody>
            <a:bodyPr wrap="none" lIns="90471" tIns="44441" rIns="90471" bIns="44441">
              <a:spAutoFit/>
            </a:bodyPr>
            <a:lstStyle/>
            <a:p>
              <a:pPr marL="515938" indent="-336550">
                <a:spcBef>
                  <a:spcPct val="20000"/>
                </a:spcBef>
                <a:tabLst>
                  <a:tab pos="3200400" algn="l"/>
                </a:tabLst>
              </a:pPr>
              <a:r>
                <a:rPr lang="en-US" sz="2400">
                  <a:effectLst/>
                </a:rPr>
                <a:t>Formation</a:t>
              </a:r>
            </a:p>
          </p:txBody>
        </p:sp>
        <p:sp>
          <p:nvSpPr>
            <p:cNvPr id="23569" name="Rectangle 11"/>
            <p:cNvSpPr>
              <a:spLocks noChangeArrowheads="1"/>
            </p:cNvSpPr>
            <p:nvPr/>
          </p:nvSpPr>
          <p:spPr bwMode="auto">
            <a:xfrm>
              <a:off x="1392" y="3120"/>
              <a:ext cx="970" cy="286"/>
            </a:xfrm>
            <a:prstGeom prst="rect">
              <a:avLst/>
            </a:prstGeom>
            <a:noFill/>
            <a:ln w="12700">
              <a:noFill/>
              <a:miter lim="800000"/>
              <a:headEnd/>
              <a:tailEnd/>
            </a:ln>
          </p:spPr>
          <p:txBody>
            <a:bodyPr lIns="90471" tIns="44441" rIns="90471" bIns="44441">
              <a:spAutoFit/>
            </a:bodyPr>
            <a:lstStyle/>
            <a:p>
              <a:pPr marL="515938" indent="-336550">
                <a:spcBef>
                  <a:spcPct val="20000"/>
                </a:spcBef>
                <a:tabLst>
                  <a:tab pos="3200400" algn="l"/>
                </a:tabLst>
              </a:pPr>
              <a:r>
                <a:rPr lang="en-US" sz="2400">
                  <a:effectLst/>
                </a:rPr>
                <a:t>Alliance</a:t>
              </a:r>
            </a:p>
          </p:txBody>
        </p:sp>
        <p:sp>
          <p:nvSpPr>
            <p:cNvPr id="23570" name="Rectangle 12"/>
            <p:cNvSpPr>
              <a:spLocks noChangeArrowheads="1"/>
            </p:cNvSpPr>
            <p:nvPr/>
          </p:nvSpPr>
          <p:spPr bwMode="auto">
            <a:xfrm>
              <a:off x="1248" y="3600"/>
              <a:ext cx="1259" cy="286"/>
            </a:xfrm>
            <a:prstGeom prst="rect">
              <a:avLst/>
            </a:prstGeom>
            <a:noFill/>
            <a:ln w="12700">
              <a:noFill/>
              <a:miter lim="800000"/>
              <a:headEnd/>
              <a:tailEnd/>
            </a:ln>
          </p:spPr>
          <p:txBody>
            <a:bodyPr lIns="90471" tIns="44441" rIns="90471" bIns="44441">
              <a:spAutoFit/>
            </a:bodyPr>
            <a:lstStyle/>
            <a:p>
              <a:pPr marL="515938" indent="-336550">
                <a:spcBef>
                  <a:spcPct val="20000"/>
                </a:spcBef>
                <a:tabLst>
                  <a:tab pos="3200400" algn="l"/>
                </a:tabLst>
              </a:pPr>
              <a:r>
                <a:rPr lang="en-US" sz="2400">
                  <a:effectLst/>
                </a:rPr>
                <a:t>Association</a:t>
              </a:r>
            </a:p>
          </p:txBody>
        </p:sp>
        <p:sp>
          <p:nvSpPr>
            <p:cNvPr id="490509" name="Rectangle 13"/>
            <p:cNvSpPr>
              <a:spLocks noChangeArrowheads="1"/>
            </p:cNvSpPr>
            <p:nvPr/>
          </p:nvSpPr>
          <p:spPr bwMode="auto">
            <a:xfrm>
              <a:off x="213" y="2640"/>
              <a:ext cx="1725" cy="238"/>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1900" b="1" i="1">
                  <a:solidFill>
                    <a:schemeClr val="accent1"/>
                  </a:solidFill>
                  <a:effectLst>
                    <a:outerShdw blurRad="38100" dist="38100" dir="2700000" algn="tl">
                      <a:srgbClr val="000000"/>
                    </a:outerShdw>
                  </a:effectLst>
                  <a:latin typeface="Univers" pitchFamily="34" charset="0"/>
                </a:rPr>
                <a:t>physiognomic levels</a:t>
              </a:r>
            </a:p>
          </p:txBody>
        </p:sp>
        <p:sp>
          <p:nvSpPr>
            <p:cNvPr id="490510" name="Rectangle 14"/>
            <p:cNvSpPr>
              <a:spLocks noChangeArrowheads="1"/>
            </p:cNvSpPr>
            <p:nvPr/>
          </p:nvSpPr>
          <p:spPr bwMode="auto">
            <a:xfrm>
              <a:off x="192" y="3120"/>
              <a:ext cx="1296" cy="248"/>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000" b="1" i="1">
                  <a:solidFill>
                    <a:schemeClr val="accent1"/>
                  </a:solidFill>
                  <a:effectLst>
                    <a:outerShdw blurRad="38100" dist="38100" dir="2700000" algn="tl">
                      <a:srgbClr val="000000"/>
                    </a:outerShdw>
                  </a:effectLst>
                  <a:latin typeface="Univers" pitchFamily="34" charset="0"/>
                </a:rPr>
                <a:t>floristic  levels</a:t>
              </a:r>
            </a:p>
          </p:txBody>
        </p:sp>
        <p:sp>
          <p:nvSpPr>
            <p:cNvPr id="490511" name="Text Box 15"/>
            <p:cNvSpPr txBox="1">
              <a:spLocks noChangeArrowheads="1"/>
            </p:cNvSpPr>
            <p:nvPr/>
          </p:nvSpPr>
          <p:spPr bwMode="auto">
            <a:xfrm>
              <a:off x="2256" y="1008"/>
              <a:ext cx="1296" cy="250"/>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99"/>
                  </a:solidFill>
                  <a:effectLst>
                    <a:outerShdw blurRad="38100" dist="38100" dir="2700000" algn="tl">
                      <a:srgbClr val="000000"/>
                    </a:outerShdw>
                  </a:effectLst>
                  <a:latin typeface="Arial" charset="0"/>
                </a:rPr>
                <a:t>Woodland</a:t>
              </a:r>
            </a:p>
          </p:txBody>
        </p:sp>
        <p:sp>
          <p:nvSpPr>
            <p:cNvPr id="490512" name="Text Box 16"/>
            <p:cNvSpPr txBox="1">
              <a:spLocks noChangeArrowheads="1"/>
            </p:cNvSpPr>
            <p:nvPr/>
          </p:nvSpPr>
          <p:spPr bwMode="auto">
            <a:xfrm>
              <a:off x="2448" y="1344"/>
              <a:ext cx="1637" cy="442"/>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99"/>
                  </a:solidFill>
                  <a:effectLst>
                    <a:outerShdw blurRad="38100" dist="38100" dir="2700000" algn="tl">
                      <a:srgbClr val="000000"/>
                    </a:outerShdw>
                  </a:effectLst>
                  <a:latin typeface="Arial" charset="0"/>
                </a:rPr>
                <a:t>Evergreen Woodland</a:t>
              </a:r>
            </a:p>
          </p:txBody>
        </p:sp>
        <p:sp>
          <p:nvSpPr>
            <p:cNvPr id="490513" name="Text Box 17"/>
            <p:cNvSpPr txBox="1">
              <a:spLocks noChangeArrowheads="1"/>
            </p:cNvSpPr>
            <p:nvPr/>
          </p:nvSpPr>
          <p:spPr bwMode="auto">
            <a:xfrm>
              <a:off x="2944" y="1776"/>
              <a:ext cx="2816" cy="442"/>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99"/>
                  </a:solidFill>
                  <a:effectLst>
                    <a:outerShdw blurRad="38100" dist="38100" dir="2700000" algn="tl">
                      <a:srgbClr val="000000"/>
                    </a:outerShdw>
                  </a:effectLst>
                  <a:latin typeface="Arial" charset="0"/>
                </a:rPr>
                <a:t>Temperate or Subpolar needle-leaved</a:t>
              </a:r>
              <a:r>
                <a:rPr lang="en-US" sz="2000">
                  <a:solidFill>
                    <a:srgbClr val="FFFF99"/>
                  </a:solidFill>
                  <a:effectLst>
                    <a:outerShdw blurRad="38100" dist="38100" dir="2700000" algn="tl">
                      <a:srgbClr val="000000"/>
                    </a:outerShdw>
                  </a:effectLst>
                  <a:latin typeface="Arial" charset="0"/>
                </a:rPr>
                <a:t>…</a:t>
              </a:r>
            </a:p>
          </p:txBody>
        </p:sp>
        <p:sp>
          <p:nvSpPr>
            <p:cNvPr id="490514" name="Text Box 18"/>
            <p:cNvSpPr txBox="1">
              <a:spLocks noChangeArrowheads="1"/>
            </p:cNvSpPr>
            <p:nvPr/>
          </p:nvSpPr>
          <p:spPr bwMode="auto">
            <a:xfrm>
              <a:off x="3216" y="2256"/>
              <a:ext cx="2091" cy="250"/>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99"/>
                  </a:solidFill>
                  <a:effectLst>
                    <a:outerShdw blurRad="38100" dist="38100" dir="2700000" algn="tl">
                      <a:srgbClr val="000000"/>
                    </a:outerShdw>
                  </a:effectLst>
                  <a:latin typeface="Arial" charset="0"/>
                </a:rPr>
                <a:t>Natural vs. Cultural</a:t>
              </a:r>
              <a:endParaRPr lang="en-US" sz="2000">
                <a:solidFill>
                  <a:srgbClr val="FFFF99"/>
                </a:solidFill>
                <a:effectLst>
                  <a:outerShdw blurRad="38100" dist="38100" dir="2700000" algn="tl">
                    <a:srgbClr val="000000"/>
                  </a:outerShdw>
                </a:effectLst>
                <a:latin typeface="Arial" charset="0"/>
              </a:endParaRPr>
            </a:p>
          </p:txBody>
        </p:sp>
        <p:sp>
          <p:nvSpPr>
            <p:cNvPr id="490515" name="Text Box 19"/>
            <p:cNvSpPr txBox="1">
              <a:spLocks noChangeArrowheads="1"/>
            </p:cNvSpPr>
            <p:nvPr/>
          </p:nvSpPr>
          <p:spPr bwMode="auto">
            <a:xfrm>
              <a:off x="3456" y="2592"/>
              <a:ext cx="1893" cy="269"/>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99"/>
                  </a:solidFill>
                  <a:effectLst>
                    <a:outerShdw blurRad="38100" dist="38100" dir="2700000" algn="tl">
                      <a:srgbClr val="000000"/>
                    </a:outerShdw>
                  </a:effectLst>
                  <a:latin typeface="Arial" charset="0"/>
                </a:rPr>
                <a:t>Rounded-crowned</a:t>
              </a:r>
              <a:r>
                <a:rPr lang="en-US" sz="2000">
                  <a:solidFill>
                    <a:srgbClr val="FFFF99"/>
                  </a:solidFill>
                  <a:effectLst>
                    <a:outerShdw blurRad="38100" dist="38100" dir="2700000" algn="tl">
                      <a:srgbClr val="000000"/>
                    </a:outerShdw>
                  </a:effectLst>
                  <a:latin typeface="Arial" charset="0"/>
                </a:rPr>
                <a:t>…</a:t>
              </a:r>
              <a:r>
                <a:rPr lang="en-US" sz="2200">
                  <a:solidFill>
                    <a:srgbClr val="FFFF00"/>
                  </a:solidFill>
                  <a:effectLst/>
                  <a:latin typeface="Arial" charset="0"/>
                </a:rPr>
                <a:t> </a:t>
              </a:r>
            </a:p>
          </p:txBody>
        </p:sp>
        <p:sp>
          <p:nvSpPr>
            <p:cNvPr id="490516" name="Text Box 20"/>
            <p:cNvSpPr txBox="1">
              <a:spLocks noChangeArrowheads="1"/>
            </p:cNvSpPr>
            <p:nvPr/>
          </p:nvSpPr>
          <p:spPr bwMode="auto">
            <a:xfrm>
              <a:off x="2208" y="3168"/>
              <a:ext cx="3372" cy="231"/>
            </a:xfrm>
            <a:prstGeom prst="rect">
              <a:avLst/>
            </a:prstGeom>
            <a:noFill/>
            <a:ln w="12700">
              <a:noFill/>
              <a:miter lim="800000"/>
              <a:headEnd/>
              <a:tailEnd/>
            </a:ln>
            <a:effectLst>
              <a:outerShdw dist="17961" dir="2700000" algn="ctr" rotWithShape="0">
                <a:srgbClr val="A2C1FE"/>
              </a:outerShdw>
            </a:effectLst>
          </p:spPr>
          <p:txBody>
            <a:bodyPr wrap="none" anchorCtr="1">
              <a:spAutoFit/>
            </a:bodyPr>
            <a:lstStyle/>
            <a:p>
              <a:pPr marL="515938" indent="-338138">
                <a:spcBef>
                  <a:spcPct val="50000"/>
                </a:spcBef>
                <a:tabLst>
                  <a:tab pos="3200400" algn="l"/>
                </a:tabLst>
                <a:defRPr/>
              </a:pPr>
              <a:r>
                <a:rPr lang="en-US" i="1">
                  <a:solidFill>
                    <a:srgbClr val="FFFF99"/>
                  </a:solidFill>
                  <a:effectLst>
                    <a:outerShdw blurRad="38100" dist="38100" dir="2700000" algn="tl">
                      <a:srgbClr val="000000"/>
                    </a:outerShdw>
                  </a:effectLst>
                  <a:latin typeface="Arial" charset="0"/>
                </a:rPr>
                <a:t>Pinus palustris / Quercus spp.</a:t>
              </a:r>
              <a:r>
                <a:rPr lang="en-US">
                  <a:solidFill>
                    <a:srgbClr val="FFFF99"/>
                  </a:solidFill>
                  <a:effectLst>
                    <a:outerShdw blurRad="38100" dist="38100" dir="2700000" algn="tl">
                      <a:srgbClr val="000000"/>
                    </a:outerShdw>
                  </a:effectLst>
                  <a:latin typeface="Arial" charset="0"/>
                </a:rPr>
                <a:t> Woodland Alliance</a:t>
              </a:r>
            </a:p>
          </p:txBody>
        </p:sp>
        <p:sp>
          <p:nvSpPr>
            <p:cNvPr id="490517" name="Text Box 21"/>
            <p:cNvSpPr txBox="1">
              <a:spLocks noChangeArrowheads="1"/>
            </p:cNvSpPr>
            <p:nvPr/>
          </p:nvSpPr>
          <p:spPr bwMode="auto">
            <a:xfrm>
              <a:off x="2245" y="3648"/>
              <a:ext cx="3515" cy="537"/>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1400" i="1">
                  <a:solidFill>
                    <a:srgbClr val="FFFF99"/>
                  </a:solidFill>
                  <a:effectLst>
                    <a:outerShdw blurRad="38100" dist="38100" dir="2700000" algn="tl">
                      <a:srgbClr val="000000"/>
                    </a:outerShdw>
                  </a:effectLst>
                  <a:latin typeface="Arial" charset="0"/>
                  <a:cs typeface="Times New Roman" pitchFamily="18" charset="0"/>
                </a:rPr>
                <a:t>Pinus palustris - Pinus taeda / Quercus geminata - Quercus hemisphaerica - Osmanthus americanus var. americanus / Aristida stricta</a:t>
              </a:r>
              <a:r>
                <a:rPr lang="en-US" sz="1400">
                  <a:solidFill>
                    <a:srgbClr val="FFFF99"/>
                  </a:solidFill>
                  <a:effectLst>
                    <a:outerShdw blurRad="38100" dist="38100" dir="2700000" algn="tl">
                      <a:srgbClr val="000000"/>
                    </a:outerShdw>
                  </a:effectLst>
                  <a:latin typeface="Arial" charset="0"/>
                  <a:cs typeface="Times New Roman" pitchFamily="18" charset="0"/>
                </a:rPr>
                <a:t> Woodland</a:t>
              </a:r>
              <a:r>
                <a:rPr lang="en-US" sz="2200">
                  <a:solidFill>
                    <a:srgbClr val="FFFF00"/>
                  </a:solidFill>
                  <a:effectLst/>
                  <a:latin typeface="Arial" charset="0"/>
                </a:rPr>
                <a:t> </a:t>
              </a:r>
            </a:p>
          </p:txBody>
        </p:sp>
      </p:grpSp>
      <p:sp>
        <p:nvSpPr>
          <p:cNvPr id="490518" name="Rectangle 22"/>
          <p:cNvSpPr>
            <a:spLocks noChangeArrowheads="1"/>
          </p:cNvSpPr>
          <p:nvPr/>
        </p:nvSpPr>
        <p:spPr bwMode="auto">
          <a:xfrm>
            <a:off x="-49213" y="6342063"/>
            <a:ext cx="3379788" cy="274637"/>
          </a:xfrm>
          <a:prstGeom prst="rect">
            <a:avLst/>
          </a:prstGeom>
          <a:noFill/>
          <a:ln w="12700">
            <a:noFill/>
            <a:miter lim="800000"/>
            <a:headEnd/>
            <a:tailEnd/>
          </a:ln>
          <a:effectLst>
            <a:outerShdw dist="17961" dir="2700000" algn="ctr" rotWithShape="0">
              <a:srgbClr val="A2C1FE"/>
            </a:outerShdw>
          </a:effectLst>
        </p:spPr>
        <p:txBody>
          <a:bodyPr wrap="none" anchorCtr="1">
            <a:spAutoFit/>
          </a:bodyPr>
          <a:lstStyle/>
          <a:p>
            <a:pPr marL="515938" indent="-338138">
              <a:spcBef>
                <a:spcPct val="50000"/>
              </a:spcBef>
              <a:tabLst>
                <a:tab pos="3200400" algn="l"/>
              </a:tabLst>
              <a:defRPr/>
            </a:pPr>
            <a:r>
              <a:rPr lang="en-US" sz="1200">
                <a:effectLst/>
                <a:latin typeface="Verdana" pitchFamily="34" charset="0"/>
              </a:rPr>
              <a:t>(Grossman et al. 1998; UNESCO 1973)</a:t>
            </a:r>
          </a:p>
        </p:txBody>
      </p:sp>
      <p:sp>
        <p:nvSpPr>
          <p:cNvPr id="490519" name="Line 23"/>
          <p:cNvSpPr>
            <a:spLocks noChangeShapeType="1"/>
          </p:cNvSpPr>
          <p:nvPr/>
        </p:nvSpPr>
        <p:spPr bwMode="auto">
          <a:xfrm>
            <a:off x="990600" y="15240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grpSp>
        <p:nvGrpSpPr>
          <p:cNvPr id="3" name="Group 27"/>
          <p:cNvGrpSpPr>
            <a:grpSpLocks/>
          </p:cNvGrpSpPr>
          <p:nvPr/>
        </p:nvGrpSpPr>
        <p:grpSpPr bwMode="auto">
          <a:xfrm>
            <a:off x="2133600" y="4114800"/>
            <a:ext cx="2286000" cy="2133600"/>
            <a:chOff x="1344" y="2592"/>
            <a:chExt cx="1440" cy="1344"/>
          </a:xfrm>
        </p:grpSpPr>
        <p:sp>
          <p:nvSpPr>
            <p:cNvPr id="490520" name="Oval 24"/>
            <p:cNvSpPr>
              <a:spLocks noChangeArrowheads="1"/>
            </p:cNvSpPr>
            <p:nvPr/>
          </p:nvSpPr>
          <p:spPr bwMode="auto">
            <a:xfrm>
              <a:off x="1872" y="2592"/>
              <a:ext cx="912" cy="288"/>
            </a:xfrm>
            <a:prstGeom prst="ellipse">
              <a:avLst/>
            </a:prstGeom>
            <a:noFill/>
            <a:ln w="38100">
              <a:solidFill>
                <a:schemeClr val="hlink"/>
              </a:solidFill>
              <a:round/>
              <a:headEnd/>
              <a:tailEnd/>
            </a:ln>
            <a:effectLst/>
          </p:spPr>
          <p:txBody>
            <a:bodyPr wrap="none" anchor="ctr"/>
            <a:lstStyle/>
            <a:p>
              <a:pPr>
                <a:defRPr/>
              </a:pPr>
              <a:endParaRPr lang="en-US"/>
            </a:p>
          </p:txBody>
        </p:sp>
        <p:sp>
          <p:nvSpPr>
            <p:cNvPr id="490521" name="Oval 25"/>
            <p:cNvSpPr>
              <a:spLocks noChangeArrowheads="1"/>
            </p:cNvSpPr>
            <p:nvPr/>
          </p:nvSpPr>
          <p:spPr bwMode="auto">
            <a:xfrm>
              <a:off x="1440" y="3120"/>
              <a:ext cx="912" cy="288"/>
            </a:xfrm>
            <a:prstGeom prst="ellipse">
              <a:avLst/>
            </a:prstGeom>
            <a:noFill/>
            <a:ln w="38100">
              <a:solidFill>
                <a:schemeClr val="hlink"/>
              </a:solidFill>
              <a:round/>
              <a:headEnd/>
              <a:tailEnd/>
            </a:ln>
            <a:effectLst/>
          </p:spPr>
          <p:txBody>
            <a:bodyPr wrap="none" anchor="ctr"/>
            <a:lstStyle/>
            <a:p>
              <a:pPr>
                <a:defRPr/>
              </a:pPr>
              <a:endParaRPr lang="en-US"/>
            </a:p>
          </p:txBody>
        </p:sp>
        <p:sp>
          <p:nvSpPr>
            <p:cNvPr id="490522" name="Oval 26"/>
            <p:cNvSpPr>
              <a:spLocks noChangeArrowheads="1"/>
            </p:cNvSpPr>
            <p:nvPr/>
          </p:nvSpPr>
          <p:spPr bwMode="auto">
            <a:xfrm>
              <a:off x="1344" y="3552"/>
              <a:ext cx="1056" cy="384"/>
            </a:xfrm>
            <a:prstGeom prst="ellipse">
              <a:avLst/>
            </a:prstGeom>
            <a:noFill/>
            <a:ln w="38100">
              <a:solidFill>
                <a:schemeClr val="hlink"/>
              </a:solidFill>
              <a:round/>
              <a:headEnd/>
              <a:tailEnd/>
            </a:ln>
            <a:effectLst/>
          </p:spPr>
          <p:txBody>
            <a:bodyPr wrap="none" anchor="ctr"/>
            <a:lstStyle/>
            <a:p>
              <a:pPr>
                <a:defRPr/>
              </a:pPr>
              <a:endParaRPr lang="en-US"/>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Text Box 2"/>
          <p:cNvSpPr txBox="1">
            <a:spLocks noChangeArrowheads="1"/>
          </p:cNvSpPr>
          <p:nvPr/>
        </p:nvSpPr>
        <p:spPr bwMode="auto">
          <a:xfrm>
            <a:off x="2819400" y="609600"/>
            <a:ext cx="3298825" cy="2830513"/>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tabLst>
                <a:tab pos="3200400" algn="l"/>
              </a:tabLst>
              <a:defRPr/>
            </a:pPr>
            <a:r>
              <a:rPr lang="en-US" sz="2400">
                <a:effectLst/>
                <a:latin typeface="Trebuchet MS" pitchFamily="34" charset="0"/>
              </a:rPr>
              <a:t>Forest (&gt;60% tree</a:t>
            </a:r>
            <a:r>
              <a:rPr lang="en-US" sz="2400">
                <a:solidFill>
                  <a:schemeClr val="bg1"/>
                </a:solidFill>
                <a:effectLst/>
                <a:latin typeface="Trebuchet MS" pitchFamily="34" charset="0"/>
              </a:rPr>
              <a:t> </a:t>
            </a:r>
            <a:r>
              <a:rPr lang="en-US" sz="2400">
                <a:effectLst/>
                <a:latin typeface="Trebuchet MS" pitchFamily="34" charset="0"/>
              </a:rPr>
              <a:t>canopy [&gt;5 m])</a:t>
            </a:r>
            <a:r>
              <a:rPr lang="en-US" sz="2400">
                <a:solidFill>
                  <a:schemeClr val="bg1"/>
                </a:solidFill>
                <a:effectLst/>
                <a:latin typeface="Trebuchet MS" pitchFamily="34" charset="0"/>
              </a:rPr>
              <a:t> </a:t>
            </a:r>
          </a:p>
          <a:p>
            <a:pPr marL="515938" indent="-338138" algn="r">
              <a:spcBef>
                <a:spcPct val="50000"/>
              </a:spcBef>
              <a:tabLst>
                <a:tab pos="3200400" algn="l"/>
              </a:tabLst>
              <a:defRPr/>
            </a:pPr>
            <a:r>
              <a:rPr lang="en-US" sz="1400">
                <a:solidFill>
                  <a:schemeClr val="bg1"/>
                </a:solidFill>
                <a:effectLst/>
                <a:latin typeface="Trebuchet MS" pitchFamily="34" charset="0"/>
              </a:rPr>
              <a:t>                        </a:t>
            </a:r>
            <a:r>
              <a:rPr lang="en-US" sz="2400">
                <a:effectLst/>
                <a:latin typeface="Trebuchet MS" pitchFamily="34" charset="0"/>
              </a:rPr>
              <a:t>Woodland (25-60% canopy)</a:t>
            </a:r>
          </a:p>
          <a:p>
            <a:pPr marL="515938" indent="-338138" algn="r">
              <a:spcBef>
                <a:spcPct val="50000"/>
              </a:spcBef>
              <a:tabLst>
                <a:tab pos="3200400" algn="l"/>
              </a:tabLst>
              <a:defRPr/>
            </a:pPr>
            <a:r>
              <a:rPr lang="en-US" sz="2400">
                <a:effectLst/>
                <a:latin typeface="Abadi MT Condensed Light" pitchFamily="34" charset="0"/>
              </a:rPr>
              <a:t>   </a:t>
            </a:r>
            <a:endParaRPr lang="en-US" sz="2400">
              <a:solidFill>
                <a:srgbClr val="FFFF66"/>
              </a:solidFill>
              <a:effectLst/>
              <a:latin typeface="Abadi MT Condensed Light" pitchFamily="34" charset="0"/>
            </a:endParaRPr>
          </a:p>
          <a:p>
            <a:pPr marL="515938" indent="-338138" algn="r">
              <a:spcBef>
                <a:spcPct val="50000"/>
              </a:spcBef>
              <a:tabLst>
                <a:tab pos="3200400" algn="l"/>
              </a:tabLst>
              <a:defRPr/>
            </a:pPr>
            <a:r>
              <a:rPr lang="en-US" sz="2400">
                <a:solidFill>
                  <a:srgbClr val="FFFF66"/>
                </a:solidFill>
                <a:effectLst/>
                <a:latin typeface="Abadi MT Condensed Light" pitchFamily="34" charset="0"/>
              </a:rPr>
              <a:t>                 </a:t>
            </a:r>
            <a:endParaRPr lang="en-US" sz="2000">
              <a:effectLst/>
            </a:endParaRPr>
          </a:p>
        </p:txBody>
      </p:sp>
      <p:sp>
        <p:nvSpPr>
          <p:cNvPr id="492547" name="Text Box 3"/>
          <p:cNvSpPr txBox="1">
            <a:spLocks noChangeArrowheads="1"/>
          </p:cNvSpPr>
          <p:nvPr/>
        </p:nvSpPr>
        <p:spPr bwMode="auto">
          <a:xfrm>
            <a:off x="1152525" y="4267200"/>
            <a:ext cx="4605338" cy="366713"/>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tabLst>
                <a:tab pos="3200400" algn="l"/>
              </a:tabLst>
              <a:defRPr/>
            </a:pPr>
            <a:endParaRPr lang="es-ES">
              <a:effectLst/>
            </a:endParaRPr>
          </a:p>
        </p:txBody>
      </p:sp>
      <p:sp>
        <p:nvSpPr>
          <p:cNvPr id="492548" name="Text Box 4"/>
          <p:cNvSpPr txBox="1">
            <a:spLocks noChangeArrowheads="1"/>
          </p:cNvSpPr>
          <p:nvPr/>
        </p:nvSpPr>
        <p:spPr bwMode="auto">
          <a:xfrm>
            <a:off x="0" y="4419600"/>
            <a:ext cx="8229600" cy="822325"/>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tabLst>
                <a:tab pos="3200400" algn="l"/>
              </a:tabLst>
              <a:defRPr/>
            </a:pPr>
            <a:r>
              <a:rPr lang="en-US" sz="2400">
                <a:effectLst/>
                <a:latin typeface="Trebuchet MS" pitchFamily="34" charset="0"/>
              </a:rPr>
              <a:t>Herbaceous             Nonvascular             	Sparse  Vegetation</a:t>
            </a:r>
          </a:p>
        </p:txBody>
      </p:sp>
      <p:pic>
        <p:nvPicPr>
          <p:cNvPr id="1031" name="Picture 5" descr="TALLGR~1"/>
          <p:cNvPicPr>
            <a:picLocks noChangeAspect="1" noChangeArrowheads="1"/>
          </p:cNvPicPr>
          <p:nvPr/>
        </p:nvPicPr>
        <p:blipFill>
          <a:blip r:embed="rId4" cstate="print"/>
          <a:srcRect/>
          <a:stretch>
            <a:fillRect/>
          </a:stretch>
        </p:blipFill>
        <p:spPr bwMode="auto">
          <a:xfrm>
            <a:off x="0" y="4876800"/>
            <a:ext cx="2743200" cy="2032000"/>
          </a:xfrm>
          <a:prstGeom prst="rect">
            <a:avLst/>
          </a:prstGeom>
          <a:noFill/>
          <a:ln w="9525">
            <a:noFill/>
            <a:miter lim="800000"/>
            <a:headEnd/>
            <a:tailEnd/>
          </a:ln>
        </p:spPr>
      </p:pic>
      <p:pic>
        <p:nvPicPr>
          <p:cNvPr id="1032" name="Picture 6" descr="031015020009"/>
          <p:cNvPicPr>
            <a:picLocks noChangeAspect="1" noChangeArrowheads="1"/>
          </p:cNvPicPr>
          <p:nvPr/>
        </p:nvPicPr>
        <p:blipFill>
          <a:blip r:embed="rId5" cstate="print"/>
          <a:srcRect/>
          <a:stretch>
            <a:fillRect/>
          </a:stretch>
        </p:blipFill>
        <p:spPr bwMode="auto">
          <a:xfrm>
            <a:off x="6472238" y="4876800"/>
            <a:ext cx="2671762" cy="1981200"/>
          </a:xfrm>
          <a:prstGeom prst="rect">
            <a:avLst/>
          </a:prstGeom>
          <a:noFill/>
          <a:ln w="9525">
            <a:noFill/>
            <a:miter lim="800000"/>
            <a:headEnd/>
            <a:tailEnd/>
          </a:ln>
        </p:spPr>
      </p:pic>
      <p:pic>
        <p:nvPicPr>
          <p:cNvPr id="1033" name="Picture 7" descr="021019021148"/>
          <p:cNvPicPr>
            <a:picLocks noChangeAspect="1" noChangeArrowheads="1"/>
          </p:cNvPicPr>
          <p:nvPr/>
        </p:nvPicPr>
        <p:blipFill>
          <a:blip r:embed="rId6" cstate="print"/>
          <a:srcRect/>
          <a:stretch>
            <a:fillRect/>
          </a:stretch>
        </p:blipFill>
        <p:spPr bwMode="auto">
          <a:xfrm>
            <a:off x="6400800" y="2362200"/>
            <a:ext cx="2743200" cy="2068513"/>
          </a:xfrm>
          <a:prstGeom prst="rect">
            <a:avLst/>
          </a:prstGeom>
          <a:noFill/>
          <a:ln w="9525">
            <a:noFill/>
            <a:miter lim="800000"/>
            <a:headEnd/>
            <a:tailEnd/>
          </a:ln>
        </p:spPr>
      </p:pic>
      <p:pic>
        <p:nvPicPr>
          <p:cNvPr id="1034" name="Picture 8" descr="030721020004"/>
          <p:cNvPicPr>
            <a:picLocks noChangeAspect="1" noChangeArrowheads="1"/>
          </p:cNvPicPr>
          <p:nvPr/>
        </p:nvPicPr>
        <p:blipFill>
          <a:blip r:embed="rId7" cstate="print"/>
          <a:srcRect/>
          <a:stretch>
            <a:fillRect/>
          </a:stretch>
        </p:blipFill>
        <p:spPr bwMode="auto">
          <a:xfrm>
            <a:off x="2984500" y="4921250"/>
            <a:ext cx="3081338" cy="1936750"/>
          </a:xfrm>
          <a:prstGeom prst="rect">
            <a:avLst/>
          </a:prstGeom>
          <a:noFill/>
          <a:ln w="9525">
            <a:noFill/>
            <a:miter lim="800000"/>
            <a:headEnd/>
            <a:tailEnd/>
          </a:ln>
        </p:spPr>
      </p:pic>
      <p:sp>
        <p:nvSpPr>
          <p:cNvPr id="1035" name="Text Box 11"/>
          <p:cNvSpPr txBox="1">
            <a:spLocks noChangeArrowheads="1"/>
          </p:cNvSpPr>
          <p:nvPr/>
        </p:nvSpPr>
        <p:spPr bwMode="auto">
          <a:xfrm>
            <a:off x="2819400" y="2362200"/>
            <a:ext cx="1971675" cy="822325"/>
          </a:xfrm>
          <a:prstGeom prst="rect">
            <a:avLst/>
          </a:prstGeom>
          <a:noFill/>
          <a:ln w="9525">
            <a:noFill/>
            <a:miter lim="800000"/>
            <a:headEnd/>
            <a:tailEnd/>
          </a:ln>
        </p:spPr>
        <p:txBody>
          <a:bodyPr>
            <a:spAutoFit/>
          </a:bodyPr>
          <a:lstStyle/>
          <a:p>
            <a:pPr algn="ctr">
              <a:spcBef>
                <a:spcPct val="50000"/>
              </a:spcBef>
            </a:pPr>
            <a:r>
              <a:rPr lang="en-US" sz="2400">
                <a:effectLst/>
                <a:latin typeface="Trebuchet MS" pitchFamily="34" charset="0"/>
              </a:rPr>
              <a:t>Shrubland (0.5-5m h.)</a:t>
            </a:r>
          </a:p>
        </p:txBody>
      </p:sp>
      <p:sp>
        <p:nvSpPr>
          <p:cNvPr id="1036" name="Text Box 12"/>
          <p:cNvSpPr txBox="1">
            <a:spLocks noChangeArrowheads="1"/>
          </p:cNvSpPr>
          <p:nvPr/>
        </p:nvSpPr>
        <p:spPr bwMode="auto">
          <a:xfrm>
            <a:off x="3613150" y="3505200"/>
            <a:ext cx="2592388" cy="822325"/>
          </a:xfrm>
          <a:prstGeom prst="rect">
            <a:avLst/>
          </a:prstGeom>
          <a:noFill/>
          <a:ln w="9525">
            <a:noFill/>
            <a:miter lim="800000"/>
            <a:headEnd/>
            <a:tailEnd/>
          </a:ln>
        </p:spPr>
        <p:txBody>
          <a:bodyPr>
            <a:spAutoFit/>
          </a:bodyPr>
          <a:lstStyle/>
          <a:p>
            <a:pPr algn="r"/>
            <a:r>
              <a:rPr lang="en-US" sz="2400">
                <a:effectLst/>
                <a:latin typeface="Trebuchet MS" pitchFamily="34" charset="0"/>
              </a:rPr>
              <a:t>Dwarf-shrubland (&lt;0.5 m h)</a:t>
            </a:r>
          </a:p>
        </p:txBody>
      </p:sp>
      <p:sp>
        <p:nvSpPr>
          <p:cNvPr id="1037" name="Text Box 13"/>
          <p:cNvSpPr txBox="1">
            <a:spLocks noChangeArrowheads="1"/>
          </p:cNvSpPr>
          <p:nvPr/>
        </p:nvSpPr>
        <p:spPr bwMode="auto">
          <a:xfrm>
            <a:off x="7620000" y="4495800"/>
            <a:ext cx="1052513" cy="396875"/>
          </a:xfrm>
          <a:prstGeom prst="rect">
            <a:avLst/>
          </a:prstGeom>
          <a:noFill/>
          <a:ln w="9525">
            <a:noFill/>
            <a:miter lim="800000"/>
            <a:headEnd/>
            <a:tailEnd/>
          </a:ln>
        </p:spPr>
        <p:txBody>
          <a:bodyPr>
            <a:spAutoFit/>
          </a:bodyPr>
          <a:lstStyle/>
          <a:p>
            <a:pPr algn="ctr">
              <a:spcBef>
                <a:spcPct val="50000"/>
              </a:spcBef>
            </a:pPr>
            <a:r>
              <a:rPr lang="en-US" sz="2000">
                <a:effectLst/>
                <a:latin typeface="Trebuchet MS" pitchFamily="34" charset="0"/>
              </a:rPr>
              <a:t>(&lt;10%)</a:t>
            </a:r>
            <a:endParaRPr lang="en-US" sz="4800">
              <a:effectLst/>
              <a:latin typeface="Trebuchet MS" pitchFamily="34" charset="0"/>
            </a:endParaRPr>
          </a:p>
        </p:txBody>
      </p:sp>
      <p:sp>
        <p:nvSpPr>
          <p:cNvPr id="1038" name="Text Box 14"/>
          <p:cNvSpPr txBox="1">
            <a:spLocks noChangeArrowheads="1"/>
          </p:cNvSpPr>
          <p:nvPr/>
        </p:nvSpPr>
        <p:spPr bwMode="auto">
          <a:xfrm>
            <a:off x="4870450" y="4495800"/>
            <a:ext cx="1177925" cy="304800"/>
          </a:xfrm>
          <a:prstGeom prst="rect">
            <a:avLst/>
          </a:prstGeom>
          <a:noFill/>
          <a:ln w="9525">
            <a:noFill/>
            <a:miter lim="800000"/>
            <a:headEnd/>
            <a:tailEnd/>
          </a:ln>
        </p:spPr>
        <p:txBody>
          <a:bodyPr>
            <a:spAutoFit/>
          </a:bodyPr>
          <a:lstStyle/>
          <a:p>
            <a:pPr algn="ctr">
              <a:spcBef>
                <a:spcPct val="50000"/>
              </a:spcBef>
            </a:pPr>
            <a:r>
              <a:rPr lang="en-US" sz="1400">
                <a:effectLst/>
                <a:latin typeface="Trebuchet MS" pitchFamily="34" charset="0"/>
              </a:rPr>
              <a:t>(Dominant)</a:t>
            </a:r>
          </a:p>
        </p:txBody>
      </p:sp>
      <p:sp>
        <p:nvSpPr>
          <p:cNvPr id="1039" name="Text Box 15"/>
          <p:cNvSpPr txBox="1">
            <a:spLocks noChangeArrowheads="1"/>
          </p:cNvSpPr>
          <p:nvPr/>
        </p:nvSpPr>
        <p:spPr bwMode="auto">
          <a:xfrm>
            <a:off x="1905000" y="4495800"/>
            <a:ext cx="1052513" cy="396875"/>
          </a:xfrm>
          <a:prstGeom prst="rect">
            <a:avLst/>
          </a:prstGeom>
          <a:noFill/>
          <a:ln w="9525">
            <a:noFill/>
            <a:miter lim="800000"/>
            <a:headEnd/>
            <a:tailEnd/>
          </a:ln>
        </p:spPr>
        <p:txBody>
          <a:bodyPr>
            <a:spAutoFit/>
          </a:bodyPr>
          <a:lstStyle/>
          <a:p>
            <a:pPr algn="ctr">
              <a:spcBef>
                <a:spcPct val="50000"/>
              </a:spcBef>
            </a:pPr>
            <a:r>
              <a:rPr lang="en-US" sz="2000">
                <a:effectLst/>
                <a:latin typeface="Trebuchet MS" pitchFamily="34" charset="0"/>
              </a:rPr>
              <a:t>(&gt;10%)</a:t>
            </a:r>
            <a:endParaRPr lang="en-US" sz="4800">
              <a:effectLst/>
              <a:latin typeface="Trebuchet MS" pitchFamily="34" charset="0"/>
            </a:endParaRPr>
          </a:p>
        </p:txBody>
      </p:sp>
      <p:sp>
        <p:nvSpPr>
          <p:cNvPr id="1040" name="Text Box 16"/>
          <p:cNvSpPr txBox="1">
            <a:spLocks noChangeArrowheads="1"/>
          </p:cNvSpPr>
          <p:nvPr/>
        </p:nvSpPr>
        <p:spPr bwMode="auto">
          <a:xfrm>
            <a:off x="2971800" y="3124200"/>
            <a:ext cx="2322513" cy="336550"/>
          </a:xfrm>
          <a:prstGeom prst="rect">
            <a:avLst/>
          </a:prstGeom>
          <a:noFill/>
          <a:ln w="9525">
            <a:noFill/>
            <a:miter lim="800000"/>
            <a:headEnd/>
            <a:tailEnd/>
          </a:ln>
        </p:spPr>
        <p:txBody>
          <a:bodyPr wrap="none">
            <a:spAutoFit/>
          </a:bodyPr>
          <a:lstStyle/>
          <a:p>
            <a:pPr algn="ctr"/>
            <a:r>
              <a:rPr lang="en-US" sz="1600">
                <a:effectLst/>
                <a:latin typeface="Trebuchet MS" pitchFamily="34" charset="0"/>
              </a:rPr>
              <a:t>(25-100% shrub canopy)</a:t>
            </a:r>
            <a:endParaRPr lang="en-US" sz="2400">
              <a:effectLst/>
              <a:latin typeface="Trebuchet MS" pitchFamily="34" charset="0"/>
            </a:endParaRPr>
          </a:p>
        </p:txBody>
      </p:sp>
      <p:pic>
        <p:nvPicPr>
          <p:cNvPr id="1041" name="Picture 17" descr="autumn forest 44274"/>
          <p:cNvPicPr>
            <a:picLocks noChangeAspect="1" noChangeArrowheads="1"/>
          </p:cNvPicPr>
          <p:nvPr/>
        </p:nvPicPr>
        <p:blipFill>
          <a:blip r:embed="rId8" cstate="print"/>
          <a:srcRect/>
          <a:stretch>
            <a:fillRect/>
          </a:stretch>
        </p:blipFill>
        <p:spPr bwMode="auto">
          <a:xfrm>
            <a:off x="0" y="609600"/>
            <a:ext cx="2819400" cy="1858963"/>
          </a:xfrm>
          <a:prstGeom prst="rect">
            <a:avLst/>
          </a:prstGeom>
          <a:noFill/>
          <a:ln w="9525">
            <a:noFill/>
            <a:miter lim="800000"/>
            <a:headEnd/>
            <a:tailEnd/>
          </a:ln>
        </p:spPr>
      </p:pic>
      <p:sp>
        <p:nvSpPr>
          <p:cNvPr id="492562" name="Text Box 18"/>
          <p:cNvSpPr txBox="1">
            <a:spLocks noChangeArrowheads="1"/>
          </p:cNvSpPr>
          <p:nvPr/>
        </p:nvSpPr>
        <p:spPr bwMode="auto">
          <a:xfrm>
            <a:off x="0" y="0"/>
            <a:ext cx="9144000" cy="457200"/>
          </a:xfrm>
          <a:prstGeom prst="rect">
            <a:avLst/>
          </a:prstGeom>
          <a:noFill/>
          <a:ln w="9525">
            <a:noFill/>
            <a:miter lim="800000"/>
            <a:headEnd/>
            <a:tailEnd/>
          </a:ln>
          <a:effectLst/>
        </p:spPr>
        <p:txBody>
          <a:bodyPr>
            <a:spAutoFit/>
          </a:bodyPr>
          <a:lstStyle/>
          <a:p>
            <a:pPr algn="ctr" eaLnBrk="1" hangingPunct="1">
              <a:spcBef>
                <a:spcPct val="50000"/>
              </a:spcBef>
              <a:defRPr/>
            </a:pPr>
            <a:r>
              <a:rPr lang="en-US" sz="2400">
                <a:solidFill>
                  <a:srgbClr val="FFFF99"/>
                </a:solidFill>
                <a:effectLst>
                  <a:outerShdw blurRad="38100" dist="38100" dir="2700000" algn="tl">
                    <a:srgbClr val="000000"/>
                  </a:outerShdw>
                </a:effectLst>
                <a:latin typeface="Trebuchet MS" pitchFamily="34" charset="0"/>
              </a:rPr>
              <a:t>Formations Nested within Formation Classes</a:t>
            </a:r>
          </a:p>
        </p:txBody>
      </p:sp>
      <p:graphicFrame>
        <p:nvGraphicFramePr>
          <p:cNvPr id="1026" name="Object 19"/>
          <p:cNvGraphicFramePr>
            <a:graphicFrameLocks noChangeAspect="1"/>
          </p:cNvGraphicFramePr>
          <p:nvPr/>
        </p:nvGraphicFramePr>
        <p:xfrm>
          <a:off x="6400800" y="609600"/>
          <a:ext cx="2743200" cy="1828800"/>
        </p:xfrm>
        <a:graphic>
          <a:graphicData uri="http://schemas.openxmlformats.org/presentationml/2006/ole">
            <p:oleObj spid="_x0000_s1026" name="Slide" r:id="rId9" imgW="5143680" imgH="3429000" progId="PowerPoint.Slide.8">
              <p:embed/>
            </p:oleObj>
          </a:graphicData>
        </a:graphic>
      </p:graphicFrame>
      <p:graphicFrame>
        <p:nvGraphicFramePr>
          <p:cNvPr id="1027" name="Object 20"/>
          <p:cNvGraphicFramePr>
            <a:graphicFrameLocks noChangeAspect="1"/>
          </p:cNvGraphicFramePr>
          <p:nvPr/>
        </p:nvGraphicFramePr>
        <p:xfrm>
          <a:off x="0" y="2438400"/>
          <a:ext cx="2819400" cy="1828800"/>
        </p:xfrm>
        <a:graphic>
          <a:graphicData uri="http://schemas.openxmlformats.org/presentationml/2006/ole">
            <p:oleObj spid="_x0000_s1027" name="Slide" r:id="rId10" imgW="5143680" imgH="3429000" progId="PowerPoint.Slide.8">
              <p:embed/>
            </p:oleObj>
          </a:graphicData>
        </a:graphic>
      </p:graphicFrame>
    </p:spTree>
  </p:cSld>
  <p:clrMapOvr>
    <a:masterClrMapping/>
  </p:clrMapOvr>
  <p:transition>
    <p:cut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2"/>
          <p:cNvSpPr>
            <a:spLocks noChangeArrowheads="1"/>
          </p:cNvSpPr>
          <p:nvPr/>
        </p:nvSpPr>
        <p:spPr bwMode="auto">
          <a:xfrm>
            <a:off x="-1971675" y="1325563"/>
            <a:ext cx="9144000" cy="0"/>
          </a:xfrm>
          <a:prstGeom prst="rect">
            <a:avLst/>
          </a:prstGeom>
          <a:noFill/>
          <a:ln w="12700">
            <a:noFill/>
            <a:miter lim="800000"/>
            <a:headEnd/>
            <a:tailEnd/>
          </a:ln>
          <a:effectLst>
            <a:outerShdw dist="17961" dir="2700000" algn="ctr" rotWithShape="0">
              <a:srgbClr val="A2C1FE"/>
            </a:outerShdw>
          </a:effectLst>
        </p:spPr>
        <p:txBody>
          <a:bodyPr>
            <a:spAutoFit/>
          </a:bodyPr>
          <a:lstStyle/>
          <a:p>
            <a:pPr>
              <a:defRPr/>
            </a:pPr>
            <a:endParaRPr lang="en-US"/>
          </a:p>
        </p:txBody>
      </p:sp>
      <p:sp>
        <p:nvSpPr>
          <p:cNvPr id="809987" name="Rectangle 3"/>
          <p:cNvSpPr>
            <a:spLocks noChangeArrowheads="1"/>
          </p:cNvSpPr>
          <p:nvPr/>
        </p:nvSpPr>
        <p:spPr bwMode="auto">
          <a:xfrm>
            <a:off x="-2330450" y="3017838"/>
            <a:ext cx="9144000" cy="0"/>
          </a:xfrm>
          <a:prstGeom prst="rect">
            <a:avLst/>
          </a:prstGeom>
          <a:noFill/>
          <a:ln w="12700">
            <a:noFill/>
            <a:miter lim="800000"/>
            <a:headEnd/>
            <a:tailEnd/>
          </a:ln>
          <a:effectLst>
            <a:outerShdw dist="17961" dir="2700000" algn="ctr" rotWithShape="0">
              <a:srgbClr val="A2C1FE"/>
            </a:outerShdw>
          </a:effectLst>
        </p:spPr>
        <p:txBody>
          <a:bodyPr>
            <a:spAutoFit/>
          </a:bodyPr>
          <a:lstStyle/>
          <a:p>
            <a:pPr>
              <a:defRPr/>
            </a:pPr>
            <a:endParaRPr lang="en-US"/>
          </a:p>
        </p:txBody>
      </p:sp>
      <p:grpSp>
        <p:nvGrpSpPr>
          <p:cNvPr id="24580" name="Group 4"/>
          <p:cNvGrpSpPr>
            <a:grpSpLocks/>
          </p:cNvGrpSpPr>
          <p:nvPr/>
        </p:nvGrpSpPr>
        <p:grpSpPr bwMode="auto">
          <a:xfrm>
            <a:off x="152400" y="457200"/>
            <a:ext cx="4343400" cy="6203950"/>
            <a:chOff x="144" y="306"/>
            <a:chExt cx="2736" cy="3908"/>
          </a:xfrm>
        </p:grpSpPr>
        <p:pic>
          <p:nvPicPr>
            <p:cNvPr id="24598" name="Picture 5" descr="dfvegprofile"/>
            <p:cNvPicPr>
              <a:picLocks noChangeAspect="1" noChangeArrowheads="1"/>
            </p:cNvPicPr>
            <p:nvPr/>
          </p:nvPicPr>
          <p:blipFill>
            <a:blip r:embed="rId3" cstate="print"/>
            <a:srcRect/>
            <a:stretch>
              <a:fillRect/>
            </a:stretch>
          </p:blipFill>
          <p:spPr bwMode="auto">
            <a:xfrm>
              <a:off x="274" y="688"/>
              <a:ext cx="2413" cy="2832"/>
            </a:xfrm>
            <a:prstGeom prst="rect">
              <a:avLst/>
            </a:prstGeom>
            <a:noFill/>
            <a:ln w="9525">
              <a:noFill/>
              <a:miter lim="800000"/>
              <a:headEnd/>
              <a:tailEnd/>
            </a:ln>
          </p:spPr>
        </p:pic>
        <p:sp>
          <p:nvSpPr>
            <p:cNvPr id="809990" name="Rectangle 6"/>
            <p:cNvSpPr>
              <a:spLocks noChangeArrowheads="1"/>
            </p:cNvSpPr>
            <p:nvPr/>
          </p:nvSpPr>
          <p:spPr bwMode="auto">
            <a:xfrm>
              <a:off x="576" y="306"/>
              <a:ext cx="1632" cy="286"/>
            </a:xfrm>
            <a:prstGeom prst="rect">
              <a:avLst/>
            </a:prstGeom>
            <a:noFill/>
            <a:ln w="25400">
              <a:noFill/>
              <a:miter lim="800000"/>
              <a:headEnd/>
              <a:tailEnd/>
            </a:ln>
            <a:effectLst/>
          </p:spPr>
          <p:txBody>
            <a:bodyPr lIns="90488" tIns="44450" rIns="90488" bIns="44450" anchor="ctr">
              <a:spAutoFit/>
            </a:bodyPr>
            <a:lstStyle/>
            <a:p>
              <a:pPr>
                <a:defRPr/>
              </a:pPr>
              <a:r>
                <a:rPr lang="en-US" sz="2400">
                  <a:solidFill>
                    <a:srgbClr val="FFFF99"/>
                  </a:solidFill>
                  <a:effectLst>
                    <a:outerShdw blurRad="38100" dist="38100" dir="2700000" algn="tl">
                      <a:srgbClr val="000000"/>
                    </a:outerShdw>
                  </a:effectLst>
                  <a:latin typeface="Trebuchet MS" pitchFamily="34" charset="0"/>
                </a:rPr>
                <a:t>US-NVC Alliance</a:t>
              </a:r>
              <a:endParaRPr lang="en-US" sz="2000" i="1">
                <a:solidFill>
                  <a:srgbClr val="FFFF99"/>
                </a:solidFill>
                <a:effectLst>
                  <a:outerShdw blurRad="38100" dist="38100" dir="2700000" algn="tl">
                    <a:srgbClr val="000000"/>
                  </a:outerShdw>
                </a:effectLst>
                <a:latin typeface="Trebuchet MS" pitchFamily="34" charset="0"/>
              </a:endParaRPr>
            </a:p>
          </p:txBody>
        </p:sp>
        <p:sp>
          <p:nvSpPr>
            <p:cNvPr id="809991" name="Line 7"/>
            <p:cNvSpPr>
              <a:spLocks noChangeShapeType="1"/>
            </p:cNvSpPr>
            <p:nvPr/>
          </p:nvSpPr>
          <p:spPr bwMode="auto">
            <a:xfrm>
              <a:off x="274" y="1440"/>
              <a:ext cx="2413" cy="0"/>
            </a:xfrm>
            <a:prstGeom prst="line">
              <a:avLst/>
            </a:prstGeom>
            <a:noFill/>
            <a:ln w="76200">
              <a:solidFill>
                <a:srgbClr val="FF0000"/>
              </a:solidFill>
              <a:prstDash val="dash"/>
              <a:round/>
              <a:headEnd/>
              <a:tailEnd/>
            </a:ln>
            <a:effectLst>
              <a:outerShdw dist="17961" dir="2700000" algn="ctr" rotWithShape="0">
                <a:srgbClr val="A2C1FE"/>
              </a:outerShdw>
            </a:effectLst>
          </p:spPr>
          <p:txBody>
            <a:bodyPr anchor="ctr" anchorCtr="1">
              <a:spAutoFit/>
            </a:bodyPr>
            <a:lstStyle/>
            <a:p>
              <a:pPr>
                <a:defRPr/>
              </a:pPr>
              <a:endParaRPr lang="en-US"/>
            </a:p>
          </p:txBody>
        </p:sp>
        <p:sp>
          <p:nvSpPr>
            <p:cNvPr id="809992" name="Text Box 8"/>
            <p:cNvSpPr txBox="1">
              <a:spLocks noChangeArrowheads="1"/>
            </p:cNvSpPr>
            <p:nvPr/>
          </p:nvSpPr>
          <p:spPr bwMode="auto">
            <a:xfrm>
              <a:off x="144" y="3696"/>
              <a:ext cx="2736" cy="518"/>
            </a:xfrm>
            <a:prstGeom prst="rect">
              <a:avLst/>
            </a:prstGeom>
            <a:noFill/>
            <a:ln w="9525">
              <a:noFill/>
              <a:miter lim="800000"/>
              <a:headEnd/>
              <a:tailEnd/>
            </a:ln>
            <a:effectLst/>
          </p:spPr>
          <p:txBody>
            <a:bodyPr>
              <a:spAutoFit/>
            </a:bodyPr>
            <a:lstStyle/>
            <a:p>
              <a:pPr eaLnBrk="1" hangingPunct="1">
                <a:spcBef>
                  <a:spcPct val="50000"/>
                </a:spcBef>
                <a:defRPr/>
              </a:pPr>
              <a:r>
                <a:rPr lang="en-US" sz="2400" i="1">
                  <a:solidFill>
                    <a:srgbClr val="FFFFA7"/>
                  </a:solidFill>
                  <a:effectLst>
                    <a:outerShdw blurRad="38100" dist="38100" dir="2700000" algn="tl">
                      <a:srgbClr val="000000"/>
                    </a:outerShdw>
                  </a:effectLst>
                  <a:latin typeface="Trebuchet MS" pitchFamily="34" charset="0"/>
                </a:rPr>
                <a:t>e.g. </a:t>
              </a:r>
              <a:r>
                <a:rPr lang="en-US" sz="2400" i="1">
                  <a:solidFill>
                    <a:srgbClr val="FFFF99"/>
                  </a:solidFill>
                  <a:effectLst>
                    <a:outerShdw blurRad="38100" dist="38100" dir="2700000" algn="tl">
                      <a:srgbClr val="000000"/>
                    </a:outerShdw>
                  </a:effectLst>
                  <a:latin typeface="Trebuchet MS" pitchFamily="34" charset="0"/>
                </a:rPr>
                <a:t>Pseudotsuga menziesii</a:t>
              </a:r>
              <a:r>
                <a:rPr lang="en-US" sz="2400" i="1">
                  <a:solidFill>
                    <a:srgbClr val="FFFFA7"/>
                  </a:solidFill>
                  <a:effectLst>
                    <a:outerShdw blurRad="38100" dist="38100" dir="2700000" algn="tl">
                      <a:srgbClr val="000000"/>
                    </a:outerShdw>
                  </a:effectLst>
                  <a:latin typeface="Trebuchet MS" pitchFamily="34" charset="0"/>
                </a:rPr>
                <a:t> Forest Alliance</a:t>
              </a:r>
            </a:p>
          </p:txBody>
        </p:sp>
      </p:grpSp>
      <p:grpSp>
        <p:nvGrpSpPr>
          <p:cNvPr id="24581" name="Group 9"/>
          <p:cNvGrpSpPr>
            <a:grpSpLocks/>
          </p:cNvGrpSpPr>
          <p:nvPr/>
        </p:nvGrpSpPr>
        <p:grpSpPr bwMode="auto">
          <a:xfrm>
            <a:off x="4724400" y="228600"/>
            <a:ext cx="4419600" cy="6035675"/>
            <a:chOff x="2976" y="144"/>
            <a:chExt cx="2784" cy="3802"/>
          </a:xfrm>
        </p:grpSpPr>
        <p:pic>
          <p:nvPicPr>
            <p:cNvPr id="24583" name="Picture 10" descr="dfvegprofile"/>
            <p:cNvPicPr>
              <a:picLocks noChangeAspect="1" noChangeArrowheads="1"/>
            </p:cNvPicPr>
            <p:nvPr/>
          </p:nvPicPr>
          <p:blipFill>
            <a:blip r:embed="rId3" cstate="print"/>
            <a:srcRect/>
            <a:stretch>
              <a:fillRect/>
            </a:stretch>
          </p:blipFill>
          <p:spPr bwMode="auto">
            <a:xfrm>
              <a:off x="3118" y="688"/>
              <a:ext cx="2347" cy="2664"/>
            </a:xfrm>
            <a:prstGeom prst="rect">
              <a:avLst/>
            </a:prstGeom>
            <a:noFill/>
            <a:ln w="9525">
              <a:solidFill>
                <a:schemeClr val="tx1"/>
              </a:solidFill>
              <a:miter lim="800000"/>
              <a:headEnd/>
              <a:tailEnd/>
            </a:ln>
          </p:spPr>
        </p:pic>
        <p:sp>
          <p:nvSpPr>
            <p:cNvPr id="809995" name="Line 11"/>
            <p:cNvSpPr>
              <a:spLocks noChangeShapeType="1"/>
            </p:cNvSpPr>
            <p:nvPr/>
          </p:nvSpPr>
          <p:spPr bwMode="auto">
            <a:xfrm>
              <a:off x="3157" y="2519"/>
              <a:ext cx="2296"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pPr>
                <a:defRPr/>
              </a:pPr>
              <a:endParaRPr lang="en-US"/>
            </a:p>
          </p:txBody>
        </p:sp>
        <p:sp>
          <p:nvSpPr>
            <p:cNvPr id="809996" name="Line 12"/>
            <p:cNvSpPr>
              <a:spLocks noChangeShapeType="1"/>
            </p:cNvSpPr>
            <p:nvPr/>
          </p:nvSpPr>
          <p:spPr bwMode="auto">
            <a:xfrm>
              <a:off x="3118" y="3060"/>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pPr>
                <a:defRPr/>
              </a:pPr>
              <a:endParaRPr lang="en-US"/>
            </a:p>
          </p:txBody>
        </p:sp>
        <p:sp>
          <p:nvSpPr>
            <p:cNvPr id="809997" name="Line 13"/>
            <p:cNvSpPr>
              <a:spLocks noChangeShapeType="1"/>
            </p:cNvSpPr>
            <p:nvPr/>
          </p:nvSpPr>
          <p:spPr bwMode="auto">
            <a:xfrm>
              <a:off x="3118" y="3185"/>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pPr>
                <a:defRPr/>
              </a:pPr>
              <a:endParaRPr lang="en-US"/>
            </a:p>
          </p:txBody>
        </p:sp>
        <p:sp>
          <p:nvSpPr>
            <p:cNvPr id="809998" name="Text Box 14"/>
            <p:cNvSpPr txBox="1">
              <a:spLocks noChangeArrowheads="1"/>
            </p:cNvSpPr>
            <p:nvPr/>
          </p:nvSpPr>
          <p:spPr bwMode="auto">
            <a:xfrm>
              <a:off x="3118" y="3269"/>
              <a:ext cx="2335" cy="277"/>
            </a:xfrm>
            <a:prstGeom prst="rect">
              <a:avLst/>
            </a:prstGeom>
            <a:solidFill>
              <a:srgbClr val="993300"/>
            </a:solidFill>
            <a:ln w="12700">
              <a:solidFill>
                <a:schemeClr val="tx1"/>
              </a:solid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endParaRPr lang="es-ES" sz="2200">
                <a:solidFill>
                  <a:srgbClr val="FFFF00"/>
                </a:solidFill>
                <a:effectLst/>
                <a:latin typeface="Arial" charset="0"/>
              </a:endParaRPr>
            </a:p>
          </p:txBody>
        </p:sp>
        <p:grpSp>
          <p:nvGrpSpPr>
            <p:cNvPr id="24588" name="Group 15"/>
            <p:cNvGrpSpPr>
              <a:grpSpLocks/>
            </p:cNvGrpSpPr>
            <p:nvPr/>
          </p:nvGrpSpPr>
          <p:grpSpPr bwMode="auto">
            <a:xfrm>
              <a:off x="3418" y="3352"/>
              <a:ext cx="1834" cy="144"/>
              <a:chOff x="1408" y="4032"/>
              <a:chExt cx="1834" cy="144"/>
            </a:xfrm>
          </p:grpSpPr>
          <p:sp>
            <p:nvSpPr>
              <p:cNvPr id="810000" name="Oval 16"/>
              <p:cNvSpPr>
                <a:spLocks noChangeArrowheads="1"/>
              </p:cNvSpPr>
              <p:nvPr/>
            </p:nvSpPr>
            <p:spPr bwMode="auto">
              <a:xfrm>
                <a:off x="1408" y="4032"/>
                <a:ext cx="43"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pPr>
                  <a:defRPr/>
                </a:pPr>
                <a:endParaRPr lang="en-US"/>
              </a:p>
            </p:txBody>
          </p:sp>
          <p:sp>
            <p:nvSpPr>
              <p:cNvPr id="810001" name="Oval 17"/>
              <p:cNvSpPr>
                <a:spLocks noChangeArrowheads="1"/>
              </p:cNvSpPr>
              <p:nvPr/>
            </p:nvSpPr>
            <p:spPr bwMode="auto">
              <a:xfrm>
                <a:off x="1536" y="4128"/>
                <a:ext cx="299"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pPr>
                  <a:defRPr/>
                </a:pPr>
                <a:endParaRPr lang="en-US"/>
              </a:p>
            </p:txBody>
          </p:sp>
          <p:sp>
            <p:nvSpPr>
              <p:cNvPr id="810002" name="Oval 18"/>
              <p:cNvSpPr>
                <a:spLocks noChangeArrowheads="1"/>
              </p:cNvSpPr>
              <p:nvPr/>
            </p:nvSpPr>
            <p:spPr bwMode="auto">
              <a:xfrm>
                <a:off x="2005" y="4080"/>
                <a:ext cx="171"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pPr>
                  <a:defRPr/>
                </a:pPr>
                <a:endParaRPr lang="en-US"/>
              </a:p>
            </p:txBody>
          </p:sp>
          <p:sp>
            <p:nvSpPr>
              <p:cNvPr id="810003" name="Oval 19"/>
              <p:cNvSpPr>
                <a:spLocks noChangeArrowheads="1"/>
              </p:cNvSpPr>
              <p:nvPr/>
            </p:nvSpPr>
            <p:spPr bwMode="auto">
              <a:xfrm>
                <a:off x="2432" y="4080"/>
                <a:ext cx="42"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pPr>
                  <a:defRPr/>
                </a:pPr>
                <a:endParaRPr lang="en-US"/>
              </a:p>
            </p:txBody>
          </p:sp>
          <p:sp>
            <p:nvSpPr>
              <p:cNvPr id="810004" name="Oval 20"/>
              <p:cNvSpPr>
                <a:spLocks noChangeArrowheads="1"/>
              </p:cNvSpPr>
              <p:nvPr/>
            </p:nvSpPr>
            <p:spPr bwMode="auto">
              <a:xfrm>
                <a:off x="2901" y="4128"/>
                <a:ext cx="86"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pPr>
                  <a:defRPr/>
                </a:pPr>
                <a:endParaRPr lang="en-US"/>
              </a:p>
            </p:txBody>
          </p:sp>
          <p:sp>
            <p:nvSpPr>
              <p:cNvPr id="810005" name="Oval 21"/>
              <p:cNvSpPr>
                <a:spLocks noChangeArrowheads="1"/>
              </p:cNvSpPr>
              <p:nvPr/>
            </p:nvSpPr>
            <p:spPr bwMode="auto">
              <a:xfrm>
                <a:off x="3158" y="4032"/>
                <a:ext cx="84"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pPr>
                  <a:defRPr/>
                </a:pPr>
                <a:endParaRPr lang="en-US"/>
              </a:p>
            </p:txBody>
          </p:sp>
        </p:grpSp>
        <p:sp>
          <p:nvSpPr>
            <p:cNvPr id="810006" name="Rectangle 22"/>
            <p:cNvSpPr>
              <a:spLocks noChangeArrowheads="1"/>
            </p:cNvSpPr>
            <p:nvPr/>
          </p:nvSpPr>
          <p:spPr bwMode="auto">
            <a:xfrm>
              <a:off x="3324" y="144"/>
              <a:ext cx="2149" cy="692"/>
            </a:xfrm>
            <a:prstGeom prst="rect">
              <a:avLst/>
            </a:prstGeom>
            <a:noFill/>
            <a:ln w="9525">
              <a:noFill/>
              <a:miter lim="800000"/>
              <a:headEnd/>
              <a:tailEnd/>
            </a:ln>
            <a:effectLst/>
          </p:spPr>
          <p:txBody>
            <a:bodyPr>
              <a:spAutoFit/>
            </a:bodyPr>
            <a:lstStyle/>
            <a:p>
              <a:pPr algn="ctr">
                <a:spcBef>
                  <a:spcPct val="50000"/>
                </a:spcBef>
                <a:defRPr/>
              </a:pPr>
              <a:r>
                <a:rPr lang="en-US" sz="2400">
                  <a:solidFill>
                    <a:srgbClr val="FFFF99"/>
                  </a:solidFill>
                  <a:effectLst>
                    <a:outerShdw blurRad="38100" dist="38100" dir="2700000" algn="tl">
                      <a:srgbClr val="000000"/>
                    </a:outerShdw>
                  </a:effectLst>
                  <a:latin typeface="Trebuchet MS" pitchFamily="34" charset="0"/>
                </a:rPr>
                <a:t>US-NVC Association</a:t>
              </a:r>
              <a:r>
                <a:rPr lang="en-US" sz="3600">
                  <a:solidFill>
                    <a:schemeClr val="bg1"/>
                  </a:solidFill>
                  <a:effectLst>
                    <a:outerShdw blurRad="38100" dist="38100" dir="2700000" algn="tl">
                      <a:srgbClr val="000000"/>
                    </a:outerShdw>
                  </a:effectLst>
                  <a:latin typeface="Trebuchet MS" pitchFamily="34" charset="0"/>
                </a:rPr>
                <a:t> </a:t>
              </a:r>
            </a:p>
            <a:p>
              <a:pPr algn="r">
                <a:spcBef>
                  <a:spcPct val="50000"/>
                </a:spcBef>
                <a:defRPr/>
              </a:pPr>
              <a:endParaRPr lang="en-US" sz="2000">
                <a:solidFill>
                  <a:schemeClr val="bg1"/>
                </a:solidFill>
                <a:effectLst>
                  <a:outerShdw blurRad="38100" dist="38100" dir="2700000" algn="tl">
                    <a:srgbClr val="000000"/>
                  </a:outerShdw>
                </a:effectLst>
                <a:latin typeface="Trebuchet MS" pitchFamily="34" charset="0"/>
              </a:endParaRPr>
            </a:p>
          </p:txBody>
        </p:sp>
        <p:sp>
          <p:nvSpPr>
            <p:cNvPr id="810007" name="Text Box 23"/>
            <p:cNvSpPr txBox="1">
              <a:spLocks noChangeArrowheads="1"/>
            </p:cNvSpPr>
            <p:nvPr/>
          </p:nvSpPr>
          <p:spPr bwMode="auto">
            <a:xfrm>
              <a:off x="2976" y="3696"/>
              <a:ext cx="2784" cy="250"/>
            </a:xfrm>
            <a:prstGeom prst="rect">
              <a:avLst/>
            </a:prstGeom>
            <a:noFill/>
            <a:ln w="9525">
              <a:noFill/>
              <a:miter lim="800000"/>
              <a:headEnd/>
              <a:tailEnd/>
            </a:ln>
            <a:effectLst/>
          </p:spPr>
          <p:txBody>
            <a:bodyPr>
              <a:spAutoFit/>
            </a:bodyPr>
            <a:lstStyle/>
            <a:p>
              <a:pPr eaLnBrk="1" hangingPunct="1">
                <a:spcBef>
                  <a:spcPct val="50000"/>
                </a:spcBef>
                <a:defRPr/>
              </a:pPr>
              <a:endParaRPr lang="es-ES" sz="2000">
                <a:solidFill>
                  <a:schemeClr val="bg1"/>
                </a:solidFill>
                <a:effectLst>
                  <a:outerShdw blurRad="38100" dist="38100" dir="2700000" algn="tl">
                    <a:srgbClr val="000000"/>
                  </a:outerShdw>
                </a:effectLst>
                <a:latin typeface="Trebuchet MS" pitchFamily="34" charset="0"/>
              </a:endParaRPr>
            </a:p>
          </p:txBody>
        </p:sp>
        <p:sp>
          <p:nvSpPr>
            <p:cNvPr id="810008" name="Line 24"/>
            <p:cNvSpPr>
              <a:spLocks noChangeShapeType="1"/>
            </p:cNvSpPr>
            <p:nvPr/>
          </p:nvSpPr>
          <p:spPr bwMode="auto">
            <a:xfrm>
              <a:off x="3118" y="1418"/>
              <a:ext cx="2413" cy="0"/>
            </a:xfrm>
            <a:prstGeom prst="line">
              <a:avLst/>
            </a:prstGeom>
            <a:noFill/>
            <a:ln w="76200">
              <a:solidFill>
                <a:srgbClr val="FF0000"/>
              </a:solidFill>
              <a:prstDash val="dash"/>
              <a:round/>
              <a:headEnd/>
              <a:tailEnd/>
            </a:ln>
            <a:effectLst>
              <a:outerShdw dist="17961" dir="2700000" algn="ctr" rotWithShape="0">
                <a:srgbClr val="A2C1FE"/>
              </a:outerShdw>
            </a:effectLst>
          </p:spPr>
          <p:txBody>
            <a:bodyPr anchor="ctr" anchorCtr="1">
              <a:spAutoFit/>
            </a:bodyPr>
            <a:lstStyle/>
            <a:p>
              <a:pPr>
                <a:defRPr/>
              </a:pPr>
              <a:endParaRPr lang="en-US"/>
            </a:p>
          </p:txBody>
        </p:sp>
      </p:grpSp>
      <p:sp>
        <p:nvSpPr>
          <p:cNvPr id="810009" name="Rectangle 25"/>
          <p:cNvSpPr>
            <a:spLocks noChangeArrowheads="1"/>
          </p:cNvSpPr>
          <p:nvPr/>
        </p:nvSpPr>
        <p:spPr bwMode="auto">
          <a:xfrm>
            <a:off x="4572000" y="5867400"/>
            <a:ext cx="4572000" cy="701675"/>
          </a:xfrm>
          <a:prstGeom prst="rect">
            <a:avLst/>
          </a:prstGeom>
          <a:noFill/>
          <a:ln w="9525">
            <a:noFill/>
            <a:miter lim="800000"/>
            <a:headEnd/>
            <a:tailEnd/>
          </a:ln>
          <a:effectLst/>
        </p:spPr>
        <p:txBody>
          <a:bodyPr>
            <a:spAutoFit/>
          </a:bodyPr>
          <a:lstStyle/>
          <a:p>
            <a:pPr eaLnBrk="1" hangingPunct="1">
              <a:defRPr/>
            </a:pPr>
            <a:r>
              <a:rPr lang="en-US" sz="2000" i="1">
                <a:solidFill>
                  <a:srgbClr val="FFFF99"/>
                </a:solidFill>
                <a:effectLst>
                  <a:outerShdw blurRad="38100" dist="38100" dir="2700000" algn="tl">
                    <a:srgbClr val="000000"/>
                  </a:outerShdw>
                </a:effectLst>
                <a:latin typeface="Trebuchet MS" pitchFamily="34" charset="0"/>
              </a:rPr>
              <a:t>e.g. Pseudotsuga menziesii – Abies concolor / Acer glabrum </a:t>
            </a:r>
            <a:r>
              <a:rPr lang="en-US" sz="2000">
                <a:solidFill>
                  <a:srgbClr val="FFFF99"/>
                </a:solidFill>
                <a:effectLst>
                  <a:outerShdw blurRad="38100" dist="38100" dir="2700000" algn="tl">
                    <a:srgbClr val="000000"/>
                  </a:outerShdw>
                </a:effectLst>
                <a:latin typeface="Trebuchet MS" pitchFamily="34" charset="0"/>
              </a:rPr>
              <a:t>Forest</a:t>
            </a:r>
          </a:p>
        </p:txBody>
      </p:sp>
    </p:spTree>
  </p:cSld>
  <p:clrMapOvr>
    <a:masterClrMapping/>
  </p:clrMapOvr>
  <p:transition>
    <p:cut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1026"/>
          <p:cNvSpPr>
            <a:spLocks noGrp="1" noChangeArrowheads="1"/>
          </p:cNvSpPr>
          <p:nvPr>
            <p:ph type="title"/>
          </p:nvPr>
        </p:nvSpPr>
        <p:spPr>
          <a:xfrm>
            <a:off x="762000" y="228600"/>
            <a:ext cx="7772400" cy="1143000"/>
          </a:xfrm>
        </p:spPr>
        <p:txBody>
          <a:bodyPr/>
          <a:lstStyle/>
          <a:p>
            <a:pPr>
              <a:defRPr/>
            </a:pPr>
            <a:r>
              <a:rPr lang="en-US" sz="3200" smtClean="0">
                <a:solidFill>
                  <a:srgbClr val="FFFF99"/>
                </a:solidFill>
                <a:effectLst>
                  <a:outerShdw blurRad="38100" dist="38100" dir="2700000" algn="tl">
                    <a:srgbClr val="000000"/>
                  </a:outerShdw>
                </a:effectLst>
                <a:latin typeface="Trebuchet MS" pitchFamily="34" charset="0"/>
              </a:rPr>
              <a:t>Association: Quantitative Analysis</a:t>
            </a:r>
          </a:p>
        </p:txBody>
      </p:sp>
      <p:graphicFrame>
        <p:nvGraphicFramePr>
          <p:cNvPr id="2050" name="Object 1027"/>
          <p:cNvGraphicFramePr>
            <a:graphicFrameLocks noChangeAspect="1"/>
          </p:cNvGraphicFramePr>
          <p:nvPr>
            <p:ph type="chart" idx="1"/>
          </p:nvPr>
        </p:nvGraphicFramePr>
        <p:xfrm>
          <a:off x="228600" y="1752600"/>
          <a:ext cx="8229600" cy="4356100"/>
        </p:xfrm>
        <a:graphic>
          <a:graphicData uri="http://schemas.openxmlformats.org/presentationml/2006/ole">
            <p:oleObj spid="_x0000_s2050" name="Chart" r:id="rId4" imgW="7772644" imgH="4115044" progId="MSGraph.Chart.8">
              <p:embed followColorScheme="full"/>
            </p:oleObj>
          </a:graphicData>
        </a:graphic>
      </p:graphicFrame>
      <p:sp>
        <p:nvSpPr>
          <p:cNvPr id="572422" name="Rectangle 1030"/>
          <p:cNvSpPr>
            <a:spLocks noChangeArrowheads="1"/>
          </p:cNvSpPr>
          <p:nvPr/>
        </p:nvSpPr>
        <p:spPr bwMode="auto">
          <a:xfrm>
            <a:off x="1700213" y="2130425"/>
            <a:ext cx="9144000" cy="0"/>
          </a:xfrm>
          <a:prstGeom prst="rect">
            <a:avLst/>
          </a:prstGeom>
          <a:noFill/>
          <a:ln w="12700">
            <a:noFill/>
            <a:miter lim="800000"/>
            <a:headEnd/>
            <a:tailEnd/>
          </a:ln>
          <a:effectLst/>
        </p:spPr>
        <p:txBody>
          <a:bodyPr>
            <a:spAutoFit/>
          </a:bodyPr>
          <a:lstStyle/>
          <a:p>
            <a:pPr>
              <a:defRPr/>
            </a:pPr>
            <a:endParaRPr lang="en-US"/>
          </a:p>
        </p:txBody>
      </p:sp>
      <p:pic>
        <p:nvPicPr>
          <p:cNvPr id="2053" name="Picture 1029"/>
          <p:cNvPicPr>
            <a:picLocks noChangeAspect="1" noChangeArrowheads="1"/>
          </p:cNvPicPr>
          <p:nvPr/>
        </p:nvPicPr>
        <p:blipFill>
          <a:blip r:embed="rId5" cstate="print"/>
          <a:srcRect/>
          <a:stretch>
            <a:fillRect/>
          </a:stretch>
        </p:blipFill>
        <p:spPr bwMode="auto">
          <a:xfrm>
            <a:off x="228600" y="1905000"/>
            <a:ext cx="8915400" cy="4032250"/>
          </a:xfrm>
          <a:prstGeom prst="rect">
            <a:avLst/>
          </a:prstGeom>
          <a:noFill/>
          <a:ln w="9525">
            <a:noFill/>
            <a:miter lim="800000"/>
            <a:headEnd/>
            <a:tailEnd/>
          </a:ln>
        </p:spPr>
      </p:pic>
      <p:sp>
        <p:nvSpPr>
          <p:cNvPr id="572423" name="Line 1031"/>
          <p:cNvSpPr>
            <a:spLocks noChangeShapeType="1"/>
          </p:cNvSpPr>
          <p:nvPr/>
        </p:nvSpPr>
        <p:spPr bwMode="auto">
          <a:xfrm>
            <a:off x="1066800" y="13716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4226" name="Rectangle 2"/>
          <p:cNvSpPr>
            <a:spLocks noChangeArrowheads="1"/>
          </p:cNvSpPr>
          <p:nvPr/>
        </p:nvSpPr>
        <p:spPr bwMode="auto">
          <a:xfrm>
            <a:off x="474663" y="334963"/>
            <a:ext cx="7246937" cy="808037"/>
          </a:xfrm>
          <a:prstGeom prst="rect">
            <a:avLst/>
          </a:prstGeom>
          <a:noFill/>
          <a:ln w="12700">
            <a:noFill/>
            <a:miter lim="800000"/>
            <a:headEnd/>
            <a:tailEnd/>
          </a:ln>
          <a:effectLst/>
        </p:spPr>
        <p:txBody>
          <a:bodyPr wrap="none" anchor="ctr"/>
          <a:lstStyle/>
          <a:p>
            <a:pPr>
              <a:defRPr/>
            </a:pPr>
            <a:endParaRPr lang="en-US"/>
          </a:p>
        </p:txBody>
      </p:sp>
      <p:grpSp>
        <p:nvGrpSpPr>
          <p:cNvPr id="25603" name="Group 3"/>
          <p:cNvGrpSpPr>
            <a:grpSpLocks/>
          </p:cNvGrpSpPr>
          <p:nvPr/>
        </p:nvGrpSpPr>
        <p:grpSpPr bwMode="auto">
          <a:xfrm>
            <a:off x="304800" y="1600200"/>
            <a:ext cx="7620000" cy="4914900"/>
            <a:chOff x="432" y="1536"/>
            <a:chExt cx="4398" cy="2616"/>
          </a:xfrm>
        </p:grpSpPr>
        <p:sp>
          <p:nvSpPr>
            <p:cNvPr id="564228" name="Freeform 4"/>
            <p:cNvSpPr>
              <a:spLocks/>
            </p:cNvSpPr>
            <p:nvPr/>
          </p:nvSpPr>
          <p:spPr bwMode="auto">
            <a:xfrm>
              <a:off x="3555" y="3428"/>
              <a:ext cx="695" cy="514"/>
            </a:xfrm>
            <a:custGeom>
              <a:avLst/>
              <a:gdLst/>
              <a:ahLst/>
              <a:cxnLst>
                <a:cxn ang="0">
                  <a:pos x="449" y="38"/>
                </a:cxn>
                <a:cxn ang="0">
                  <a:pos x="465" y="37"/>
                </a:cxn>
                <a:cxn ang="0">
                  <a:pos x="456" y="3"/>
                </a:cxn>
                <a:cxn ang="0">
                  <a:pos x="482" y="0"/>
                </a:cxn>
                <a:cxn ang="0">
                  <a:pos x="500" y="8"/>
                </a:cxn>
                <a:cxn ang="0">
                  <a:pos x="512" y="31"/>
                </a:cxn>
                <a:cxn ang="0">
                  <a:pos x="502" y="42"/>
                </a:cxn>
                <a:cxn ang="0">
                  <a:pos x="524" y="62"/>
                </a:cxn>
                <a:cxn ang="0">
                  <a:pos x="565" y="124"/>
                </a:cxn>
                <a:cxn ang="0">
                  <a:pos x="587" y="164"/>
                </a:cxn>
                <a:cxn ang="0">
                  <a:pos x="602" y="180"/>
                </a:cxn>
                <a:cxn ang="0">
                  <a:pos x="614" y="230"/>
                </a:cxn>
                <a:cxn ang="0">
                  <a:pos x="643" y="269"/>
                </a:cxn>
                <a:cxn ang="0">
                  <a:pos x="678" y="335"/>
                </a:cxn>
                <a:cxn ang="0">
                  <a:pos x="691" y="390"/>
                </a:cxn>
                <a:cxn ang="0">
                  <a:pos x="683" y="412"/>
                </a:cxn>
                <a:cxn ang="0">
                  <a:pos x="688" y="452"/>
                </a:cxn>
                <a:cxn ang="0">
                  <a:pos x="677" y="455"/>
                </a:cxn>
                <a:cxn ang="0">
                  <a:pos x="680" y="481"/>
                </a:cxn>
                <a:cxn ang="0">
                  <a:pos x="661" y="502"/>
                </a:cxn>
                <a:cxn ang="0">
                  <a:pos x="604" y="512"/>
                </a:cxn>
                <a:cxn ang="0">
                  <a:pos x="606" y="489"/>
                </a:cxn>
                <a:cxn ang="0">
                  <a:pos x="595" y="470"/>
                </a:cxn>
                <a:cxn ang="0">
                  <a:pos x="580" y="462"/>
                </a:cxn>
                <a:cxn ang="0">
                  <a:pos x="567" y="448"/>
                </a:cxn>
                <a:cxn ang="0">
                  <a:pos x="527" y="418"/>
                </a:cxn>
                <a:cxn ang="0">
                  <a:pos x="505" y="394"/>
                </a:cxn>
                <a:cxn ang="0">
                  <a:pos x="500" y="354"/>
                </a:cxn>
                <a:cxn ang="0">
                  <a:pos x="485" y="361"/>
                </a:cxn>
                <a:cxn ang="0">
                  <a:pos x="455" y="330"/>
                </a:cxn>
                <a:cxn ang="0">
                  <a:pos x="444" y="308"/>
                </a:cxn>
                <a:cxn ang="0">
                  <a:pos x="456" y="283"/>
                </a:cxn>
                <a:cxn ang="0">
                  <a:pos x="442" y="284"/>
                </a:cxn>
                <a:cxn ang="0">
                  <a:pos x="428" y="285"/>
                </a:cxn>
                <a:cxn ang="0">
                  <a:pos x="422" y="241"/>
                </a:cxn>
                <a:cxn ang="0">
                  <a:pos x="430" y="220"/>
                </a:cxn>
                <a:cxn ang="0">
                  <a:pos x="427" y="179"/>
                </a:cxn>
                <a:cxn ang="0">
                  <a:pos x="391" y="162"/>
                </a:cxn>
                <a:cxn ang="0">
                  <a:pos x="382" y="141"/>
                </a:cxn>
                <a:cxn ang="0">
                  <a:pos x="352" y="125"/>
                </a:cxn>
                <a:cxn ang="0">
                  <a:pos x="336" y="114"/>
                </a:cxn>
                <a:cxn ang="0">
                  <a:pos x="318" y="93"/>
                </a:cxn>
                <a:cxn ang="0">
                  <a:pos x="278" y="98"/>
                </a:cxn>
                <a:cxn ang="0">
                  <a:pos x="252" y="125"/>
                </a:cxn>
                <a:cxn ang="0">
                  <a:pos x="221" y="139"/>
                </a:cxn>
                <a:cxn ang="0">
                  <a:pos x="196" y="133"/>
                </a:cxn>
                <a:cxn ang="0">
                  <a:pos x="177" y="93"/>
                </a:cxn>
                <a:cxn ang="0">
                  <a:pos x="156" y="89"/>
                </a:cxn>
                <a:cxn ang="0">
                  <a:pos x="126" y="96"/>
                </a:cxn>
                <a:cxn ang="0">
                  <a:pos x="107" y="80"/>
                </a:cxn>
                <a:cxn ang="0">
                  <a:pos x="93" y="78"/>
                </a:cxn>
                <a:cxn ang="0">
                  <a:pos x="77" y="77"/>
                </a:cxn>
                <a:cxn ang="0">
                  <a:pos x="58" y="95"/>
                </a:cxn>
                <a:cxn ang="0">
                  <a:pos x="50" y="86"/>
                </a:cxn>
                <a:cxn ang="0">
                  <a:pos x="26" y="93"/>
                </a:cxn>
                <a:cxn ang="0">
                  <a:pos x="21" y="73"/>
                </a:cxn>
                <a:cxn ang="0">
                  <a:pos x="26" y="59"/>
                </a:cxn>
                <a:cxn ang="0">
                  <a:pos x="0" y="40"/>
                </a:cxn>
                <a:cxn ang="0">
                  <a:pos x="17" y="26"/>
                </a:cxn>
              </a:cxnLst>
              <a:rect l="0" t="0" r="r" b="b"/>
              <a:pathLst>
                <a:path w="692" h="514">
                  <a:moveTo>
                    <a:pt x="227" y="28"/>
                  </a:moveTo>
                  <a:lnTo>
                    <a:pt x="437" y="28"/>
                  </a:lnTo>
                  <a:lnTo>
                    <a:pt x="449" y="38"/>
                  </a:lnTo>
                  <a:lnTo>
                    <a:pt x="462" y="43"/>
                  </a:lnTo>
                  <a:lnTo>
                    <a:pt x="465" y="41"/>
                  </a:lnTo>
                  <a:lnTo>
                    <a:pt x="465" y="37"/>
                  </a:lnTo>
                  <a:lnTo>
                    <a:pt x="462" y="23"/>
                  </a:lnTo>
                  <a:lnTo>
                    <a:pt x="457" y="13"/>
                  </a:lnTo>
                  <a:lnTo>
                    <a:pt x="456" y="3"/>
                  </a:lnTo>
                  <a:lnTo>
                    <a:pt x="463" y="0"/>
                  </a:lnTo>
                  <a:lnTo>
                    <a:pt x="473" y="0"/>
                  </a:lnTo>
                  <a:lnTo>
                    <a:pt x="482" y="0"/>
                  </a:lnTo>
                  <a:lnTo>
                    <a:pt x="487" y="3"/>
                  </a:lnTo>
                  <a:lnTo>
                    <a:pt x="495" y="7"/>
                  </a:lnTo>
                  <a:lnTo>
                    <a:pt x="500" y="8"/>
                  </a:lnTo>
                  <a:lnTo>
                    <a:pt x="508" y="16"/>
                  </a:lnTo>
                  <a:lnTo>
                    <a:pt x="512" y="27"/>
                  </a:lnTo>
                  <a:lnTo>
                    <a:pt x="512" y="31"/>
                  </a:lnTo>
                  <a:lnTo>
                    <a:pt x="511" y="36"/>
                  </a:lnTo>
                  <a:lnTo>
                    <a:pt x="509" y="38"/>
                  </a:lnTo>
                  <a:lnTo>
                    <a:pt x="502" y="42"/>
                  </a:lnTo>
                  <a:lnTo>
                    <a:pt x="510" y="43"/>
                  </a:lnTo>
                  <a:lnTo>
                    <a:pt x="516" y="47"/>
                  </a:lnTo>
                  <a:lnTo>
                    <a:pt x="524" y="62"/>
                  </a:lnTo>
                  <a:lnTo>
                    <a:pt x="532" y="76"/>
                  </a:lnTo>
                  <a:lnTo>
                    <a:pt x="550" y="102"/>
                  </a:lnTo>
                  <a:lnTo>
                    <a:pt x="565" y="124"/>
                  </a:lnTo>
                  <a:lnTo>
                    <a:pt x="569" y="134"/>
                  </a:lnTo>
                  <a:lnTo>
                    <a:pt x="576" y="146"/>
                  </a:lnTo>
                  <a:lnTo>
                    <a:pt x="587" y="164"/>
                  </a:lnTo>
                  <a:lnTo>
                    <a:pt x="591" y="178"/>
                  </a:lnTo>
                  <a:lnTo>
                    <a:pt x="596" y="177"/>
                  </a:lnTo>
                  <a:lnTo>
                    <a:pt x="602" y="180"/>
                  </a:lnTo>
                  <a:lnTo>
                    <a:pt x="605" y="195"/>
                  </a:lnTo>
                  <a:lnTo>
                    <a:pt x="608" y="212"/>
                  </a:lnTo>
                  <a:lnTo>
                    <a:pt x="614" y="230"/>
                  </a:lnTo>
                  <a:lnTo>
                    <a:pt x="622" y="247"/>
                  </a:lnTo>
                  <a:lnTo>
                    <a:pt x="635" y="263"/>
                  </a:lnTo>
                  <a:lnTo>
                    <a:pt x="643" y="269"/>
                  </a:lnTo>
                  <a:lnTo>
                    <a:pt x="648" y="292"/>
                  </a:lnTo>
                  <a:lnTo>
                    <a:pt x="666" y="319"/>
                  </a:lnTo>
                  <a:lnTo>
                    <a:pt x="678" y="335"/>
                  </a:lnTo>
                  <a:lnTo>
                    <a:pt x="683" y="344"/>
                  </a:lnTo>
                  <a:lnTo>
                    <a:pt x="687" y="354"/>
                  </a:lnTo>
                  <a:lnTo>
                    <a:pt x="691" y="390"/>
                  </a:lnTo>
                  <a:lnTo>
                    <a:pt x="689" y="401"/>
                  </a:lnTo>
                  <a:lnTo>
                    <a:pt x="687" y="406"/>
                  </a:lnTo>
                  <a:lnTo>
                    <a:pt x="683" y="412"/>
                  </a:lnTo>
                  <a:lnTo>
                    <a:pt x="686" y="430"/>
                  </a:lnTo>
                  <a:lnTo>
                    <a:pt x="689" y="449"/>
                  </a:lnTo>
                  <a:lnTo>
                    <a:pt x="688" y="452"/>
                  </a:lnTo>
                  <a:lnTo>
                    <a:pt x="683" y="453"/>
                  </a:lnTo>
                  <a:lnTo>
                    <a:pt x="679" y="453"/>
                  </a:lnTo>
                  <a:lnTo>
                    <a:pt x="677" y="455"/>
                  </a:lnTo>
                  <a:lnTo>
                    <a:pt x="677" y="463"/>
                  </a:lnTo>
                  <a:lnTo>
                    <a:pt x="678" y="473"/>
                  </a:lnTo>
                  <a:lnTo>
                    <a:pt x="680" y="481"/>
                  </a:lnTo>
                  <a:lnTo>
                    <a:pt x="680" y="490"/>
                  </a:lnTo>
                  <a:lnTo>
                    <a:pt x="674" y="497"/>
                  </a:lnTo>
                  <a:lnTo>
                    <a:pt x="661" y="502"/>
                  </a:lnTo>
                  <a:lnTo>
                    <a:pt x="637" y="506"/>
                  </a:lnTo>
                  <a:lnTo>
                    <a:pt x="610" y="513"/>
                  </a:lnTo>
                  <a:lnTo>
                    <a:pt x="604" y="512"/>
                  </a:lnTo>
                  <a:lnTo>
                    <a:pt x="601" y="509"/>
                  </a:lnTo>
                  <a:lnTo>
                    <a:pt x="606" y="501"/>
                  </a:lnTo>
                  <a:lnTo>
                    <a:pt x="606" y="489"/>
                  </a:lnTo>
                  <a:lnTo>
                    <a:pt x="602" y="480"/>
                  </a:lnTo>
                  <a:lnTo>
                    <a:pt x="598" y="476"/>
                  </a:lnTo>
                  <a:lnTo>
                    <a:pt x="595" y="470"/>
                  </a:lnTo>
                  <a:lnTo>
                    <a:pt x="593" y="466"/>
                  </a:lnTo>
                  <a:lnTo>
                    <a:pt x="585" y="465"/>
                  </a:lnTo>
                  <a:lnTo>
                    <a:pt x="580" y="462"/>
                  </a:lnTo>
                  <a:lnTo>
                    <a:pt x="578" y="456"/>
                  </a:lnTo>
                  <a:lnTo>
                    <a:pt x="572" y="451"/>
                  </a:lnTo>
                  <a:lnTo>
                    <a:pt x="567" y="448"/>
                  </a:lnTo>
                  <a:lnTo>
                    <a:pt x="537" y="444"/>
                  </a:lnTo>
                  <a:lnTo>
                    <a:pt x="531" y="435"/>
                  </a:lnTo>
                  <a:lnTo>
                    <a:pt x="527" y="418"/>
                  </a:lnTo>
                  <a:lnTo>
                    <a:pt x="522" y="409"/>
                  </a:lnTo>
                  <a:lnTo>
                    <a:pt x="517" y="403"/>
                  </a:lnTo>
                  <a:lnTo>
                    <a:pt x="505" y="394"/>
                  </a:lnTo>
                  <a:lnTo>
                    <a:pt x="502" y="382"/>
                  </a:lnTo>
                  <a:lnTo>
                    <a:pt x="508" y="356"/>
                  </a:lnTo>
                  <a:lnTo>
                    <a:pt x="500" y="354"/>
                  </a:lnTo>
                  <a:lnTo>
                    <a:pt x="497" y="359"/>
                  </a:lnTo>
                  <a:lnTo>
                    <a:pt x="493" y="361"/>
                  </a:lnTo>
                  <a:lnTo>
                    <a:pt x="485" y="361"/>
                  </a:lnTo>
                  <a:lnTo>
                    <a:pt x="477" y="358"/>
                  </a:lnTo>
                  <a:lnTo>
                    <a:pt x="468" y="346"/>
                  </a:lnTo>
                  <a:lnTo>
                    <a:pt x="455" y="330"/>
                  </a:lnTo>
                  <a:lnTo>
                    <a:pt x="447" y="323"/>
                  </a:lnTo>
                  <a:lnTo>
                    <a:pt x="443" y="315"/>
                  </a:lnTo>
                  <a:lnTo>
                    <a:pt x="444" y="308"/>
                  </a:lnTo>
                  <a:lnTo>
                    <a:pt x="449" y="300"/>
                  </a:lnTo>
                  <a:lnTo>
                    <a:pt x="455" y="288"/>
                  </a:lnTo>
                  <a:lnTo>
                    <a:pt x="456" y="283"/>
                  </a:lnTo>
                  <a:lnTo>
                    <a:pt x="456" y="276"/>
                  </a:lnTo>
                  <a:lnTo>
                    <a:pt x="449" y="278"/>
                  </a:lnTo>
                  <a:lnTo>
                    <a:pt x="442" y="284"/>
                  </a:lnTo>
                  <a:lnTo>
                    <a:pt x="435" y="287"/>
                  </a:lnTo>
                  <a:lnTo>
                    <a:pt x="431" y="288"/>
                  </a:lnTo>
                  <a:lnTo>
                    <a:pt x="428" y="285"/>
                  </a:lnTo>
                  <a:lnTo>
                    <a:pt x="428" y="278"/>
                  </a:lnTo>
                  <a:lnTo>
                    <a:pt x="427" y="261"/>
                  </a:lnTo>
                  <a:lnTo>
                    <a:pt x="422" y="241"/>
                  </a:lnTo>
                  <a:lnTo>
                    <a:pt x="421" y="227"/>
                  </a:lnTo>
                  <a:lnTo>
                    <a:pt x="427" y="223"/>
                  </a:lnTo>
                  <a:lnTo>
                    <a:pt x="430" y="220"/>
                  </a:lnTo>
                  <a:lnTo>
                    <a:pt x="431" y="216"/>
                  </a:lnTo>
                  <a:lnTo>
                    <a:pt x="430" y="190"/>
                  </a:lnTo>
                  <a:lnTo>
                    <a:pt x="427" y="179"/>
                  </a:lnTo>
                  <a:lnTo>
                    <a:pt x="418" y="169"/>
                  </a:lnTo>
                  <a:lnTo>
                    <a:pt x="408" y="165"/>
                  </a:lnTo>
                  <a:lnTo>
                    <a:pt x="391" y="162"/>
                  </a:lnTo>
                  <a:lnTo>
                    <a:pt x="386" y="159"/>
                  </a:lnTo>
                  <a:lnTo>
                    <a:pt x="385" y="155"/>
                  </a:lnTo>
                  <a:lnTo>
                    <a:pt x="382" y="141"/>
                  </a:lnTo>
                  <a:lnTo>
                    <a:pt x="373" y="138"/>
                  </a:lnTo>
                  <a:lnTo>
                    <a:pt x="363" y="131"/>
                  </a:lnTo>
                  <a:lnTo>
                    <a:pt x="352" y="125"/>
                  </a:lnTo>
                  <a:lnTo>
                    <a:pt x="342" y="122"/>
                  </a:lnTo>
                  <a:lnTo>
                    <a:pt x="339" y="120"/>
                  </a:lnTo>
                  <a:lnTo>
                    <a:pt x="336" y="114"/>
                  </a:lnTo>
                  <a:lnTo>
                    <a:pt x="335" y="109"/>
                  </a:lnTo>
                  <a:lnTo>
                    <a:pt x="331" y="104"/>
                  </a:lnTo>
                  <a:lnTo>
                    <a:pt x="318" y="93"/>
                  </a:lnTo>
                  <a:lnTo>
                    <a:pt x="302" y="86"/>
                  </a:lnTo>
                  <a:lnTo>
                    <a:pt x="283" y="85"/>
                  </a:lnTo>
                  <a:lnTo>
                    <a:pt x="278" y="98"/>
                  </a:lnTo>
                  <a:lnTo>
                    <a:pt x="277" y="116"/>
                  </a:lnTo>
                  <a:lnTo>
                    <a:pt x="265" y="123"/>
                  </a:lnTo>
                  <a:lnTo>
                    <a:pt x="252" y="125"/>
                  </a:lnTo>
                  <a:lnTo>
                    <a:pt x="235" y="126"/>
                  </a:lnTo>
                  <a:lnTo>
                    <a:pt x="226" y="136"/>
                  </a:lnTo>
                  <a:lnTo>
                    <a:pt x="221" y="139"/>
                  </a:lnTo>
                  <a:lnTo>
                    <a:pt x="215" y="141"/>
                  </a:lnTo>
                  <a:lnTo>
                    <a:pt x="204" y="143"/>
                  </a:lnTo>
                  <a:lnTo>
                    <a:pt x="196" y="133"/>
                  </a:lnTo>
                  <a:lnTo>
                    <a:pt x="191" y="120"/>
                  </a:lnTo>
                  <a:lnTo>
                    <a:pt x="178" y="115"/>
                  </a:lnTo>
                  <a:lnTo>
                    <a:pt x="177" y="93"/>
                  </a:lnTo>
                  <a:lnTo>
                    <a:pt x="172" y="88"/>
                  </a:lnTo>
                  <a:lnTo>
                    <a:pt x="167" y="87"/>
                  </a:lnTo>
                  <a:lnTo>
                    <a:pt x="156" y="89"/>
                  </a:lnTo>
                  <a:lnTo>
                    <a:pt x="146" y="93"/>
                  </a:lnTo>
                  <a:lnTo>
                    <a:pt x="136" y="96"/>
                  </a:lnTo>
                  <a:lnTo>
                    <a:pt x="126" y="96"/>
                  </a:lnTo>
                  <a:lnTo>
                    <a:pt x="114" y="97"/>
                  </a:lnTo>
                  <a:lnTo>
                    <a:pt x="107" y="90"/>
                  </a:lnTo>
                  <a:lnTo>
                    <a:pt x="107" y="80"/>
                  </a:lnTo>
                  <a:lnTo>
                    <a:pt x="103" y="71"/>
                  </a:lnTo>
                  <a:lnTo>
                    <a:pt x="96" y="71"/>
                  </a:lnTo>
                  <a:lnTo>
                    <a:pt x="93" y="78"/>
                  </a:lnTo>
                  <a:lnTo>
                    <a:pt x="90" y="81"/>
                  </a:lnTo>
                  <a:lnTo>
                    <a:pt x="83" y="79"/>
                  </a:lnTo>
                  <a:lnTo>
                    <a:pt x="77" y="77"/>
                  </a:lnTo>
                  <a:lnTo>
                    <a:pt x="70" y="77"/>
                  </a:lnTo>
                  <a:lnTo>
                    <a:pt x="62" y="87"/>
                  </a:lnTo>
                  <a:lnTo>
                    <a:pt x="58" y="95"/>
                  </a:lnTo>
                  <a:lnTo>
                    <a:pt x="56" y="93"/>
                  </a:lnTo>
                  <a:lnTo>
                    <a:pt x="53" y="89"/>
                  </a:lnTo>
                  <a:lnTo>
                    <a:pt x="50" y="86"/>
                  </a:lnTo>
                  <a:lnTo>
                    <a:pt x="47" y="85"/>
                  </a:lnTo>
                  <a:lnTo>
                    <a:pt x="36" y="92"/>
                  </a:lnTo>
                  <a:lnTo>
                    <a:pt x="26" y="93"/>
                  </a:lnTo>
                  <a:lnTo>
                    <a:pt x="26" y="86"/>
                  </a:lnTo>
                  <a:lnTo>
                    <a:pt x="25" y="81"/>
                  </a:lnTo>
                  <a:lnTo>
                    <a:pt x="21" y="73"/>
                  </a:lnTo>
                  <a:lnTo>
                    <a:pt x="23" y="66"/>
                  </a:lnTo>
                  <a:lnTo>
                    <a:pt x="26" y="63"/>
                  </a:lnTo>
                  <a:lnTo>
                    <a:pt x="26" y="59"/>
                  </a:lnTo>
                  <a:lnTo>
                    <a:pt x="14" y="55"/>
                  </a:lnTo>
                  <a:lnTo>
                    <a:pt x="7" y="51"/>
                  </a:lnTo>
                  <a:lnTo>
                    <a:pt x="0" y="40"/>
                  </a:lnTo>
                  <a:lnTo>
                    <a:pt x="3" y="33"/>
                  </a:lnTo>
                  <a:lnTo>
                    <a:pt x="9" y="29"/>
                  </a:lnTo>
                  <a:lnTo>
                    <a:pt x="17" y="26"/>
                  </a:lnTo>
                  <a:lnTo>
                    <a:pt x="209" y="7"/>
                  </a:lnTo>
                  <a:lnTo>
                    <a:pt x="227" y="28"/>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29" name="Freeform 5"/>
            <p:cNvSpPr>
              <a:spLocks/>
            </p:cNvSpPr>
            <p:nvPr/>
          </p:nvSpPr>
          <p:spPr bwMode="auto">
            <a:xfrm>
              <a:off x="3555" y="3428"/>
              <a:ext cx="697" cy="520"/>
            </a:xfrm>
            <a:custGeom>
              <a:avLst/>
              <a:gdLst/>
              <a:ahLst/>
              <a:cxnLst>
                <a:cxn ang="0">
                  <a:pos x="452" y="39"/>
                </a:cxn>
                <a:cxn ang="0">
                  <a:pos x="469" y="37"/>
                </a:cxn>
                <a:cxn ang="0">
                  <a:pos x="459" y="3"/>
                </a:cxn>
                <a:cxn ang="0">
                  <a:pos x="485" y="0"/>
                </a:cxn>
                <a:cxn ang="0">
                  <a:pos x="504" y="9"/>
                </a:cxn>
                <a:cxn ang="0">
                  <a:pos x="516" y="31"/>
                </a:cxn>
                <a:cxn ang="0">
                  <a:pos x="505" y="43"/>
                </a:cxn>
                <a:cxn ang="0">
                  <a:pos x="528" y="63"/>
                </a:cxn>
                <a:cxn ang="0">
                  <a:pos x="569" y="125"/>
                </a:cxn>
                <a:cxn ang="0">
                  <a:pos x="591" y="166"/>
                </a:cxn>
                <a:cxn ang="0">
                  <a:pos x="607" y="182"/>
                </a:cxn>
                <a:cxn ang="0">
                  <a:pos x="618" y="233"/>
                </a:cxn>
                <a:cxn ang="0">
                  <a:pos x="647" y="272"/>
                </a:cxn>
                <a:cxn ang="0">
                  <a:pos x="683" y="339"/>
                </a:cxn>
                <a:cxn ang="0">
                  <a:pos x="696" y="395"/>
                </a:cxn>
                <a:cxn ang="0">
                  <a:pos x="688" y="417"/>
                </a:cxn>
                <a:cxn ang="0">
                  <a:pos x="693" y="457"/>
                </a:cxn>
                <a:cxn ang="0">
                  <a:pos x="681" y="460"/>
                </a:cxn>
                <a:cxn ang="0">
                  <a:pos x="685" y="487"/>
                </a:cxn>
                <a:cxn ang="0">
                  <a:pos x="666" y="508"/>
                </a:cxn>
                <a:cxn ang="0">
                  <a:pos x="609" y="518"/>
                </a:cxn>
                <a:cxn ang="0">
                  <a:pos x="610" y="494"/>
                </a:cxn>
                <a:cxn ang="0">
                  <a:pos x="600" y="475"/>
                </a:cxn>
                <a:cxn ang="0">
                  <a:pos x="584" y="467"/>
                </a:cxn>
                <a:cxn ang="0">
                  <a:pos x="571" y="454"/>
                </a:cxn>
                <a:cxn ang="0">
                  <a:pos x="531" y="422"/>
                </a:cxn>
                <a:cxn ang="0">
                  <a:pos x="508" y="399"/>
                </a:cxn>
                <a:cxn ang="0">
                  <a:pos x="504" y="358"/>
                </a:cxn>
                <a:cxn ang="0">
                  <a:pos x="489" y="366"/>
                </a:cxn>
                <a:cxn ang="0">
                  <a:pos x="458" y="334"/>
                </a:cxn>
                <a:cxn ang="0">
                  <a:pos x="447" y="312"/>
                </a:cxn>
                <a:cxn ang="0">
                  <a:pos x="459" y="286"/>
                </a:cxn>
                <a:cxn ang="0">
                  <a:pos x="445" y="287"/>
                </a:cxn>
                <a:cxn ang="0">
                  <a:pos x="431" y="288"/>
                </a:cxn>
                <a:cxn ang="0">
                  <a:pos x="425" y="243"/>
                </a:cxn>
                <a:cxn ang="0">
                  <a:pos x="434" y="223"/>
                </a:cxn>
                <a:cxn ang="0">
                  <a:pos x="430" y="181"/>
                </a:cxn>
                <a:cxn ang="0">
                  <a:pos x="394" y="164"/>
                </a:cxn>
                <a:cxn ang="0">
                  <a:pos x="385" y="143"/>
                </a:cxn>
                <a:cxn ang="0">
                  <a:pos x="355" y="127"/>
                </a:cxn>
                <a:cxn ang="0">
                  <a:pos x="338" y="116"/>
                </a:cxn>
                <a:cxn ang="0">
                  <a:pos x="320" y="94"/>
                </a:cxn>
                <a:cxn ang="0">
                  <a:pos x="280" y="99"/>
                </a:cxn>
                <a:cxn ang="0">
                  <a:pos x="254" y="126"/>
                </a:cxn>
                <a:cxn ang="0">
                  <a:pos x="223" y="141"/>
                </a:cxn>
                <a:cxn ang="0">
                  <a:pos x="197" y="134"/>
                </a:cxn>
                <a:cxn ang="0">
                  <a:pos x="178" y="94"/>
                </a:cxn>
                <a:cxn ang="0">
                  <a:pos x="157" y="90"/>
                </a:cxn>
                <a:cxn ang="0">
                  <a:pos x="127" y="98"/>
                </a:cxn>
                <a:cxn ang="0">
                  <a:pos x="108" y="81"/>
                </a:cxn>
                <a:cxn ang="0">
                  <a:pos x="93" y="79"/>
                </a:cxn>
                <a:cxn ang="0">
                  <a:pos x="78" y="78"/>
                </a:cxn>
                <a:cxn ang="0">
                  <a:pos x="58" y="96"/>
                </a:cxn>
                <a:cxn ang="0">
                  <a:pos x="51" y="87"/>
                </a:cxn>
                <a:cxn ang="0">
                  <a:pos x="26" y="94"/>
                </a:cxn>
                <a:cxn ang="0">
                  <a:pos x="21" y="74"/>
                </a:cxn>
                <a:cxn ang="0">
                  <a:pos x="26" y="60"/>
                </a:cxn>
                <a:cxn ang="0">
                  <a:pos x="0" y="41"/>
                </a:cxn>
                <a:cxn ang="0">
                  <a:pos x="17" y="27"/>
                </a:cxn>
              </a:cxnLst>
              <a:rect l="0" t="0" r="r" b="b"/>
              <a:pathLst>
                <a:path w="697" h="520">
                  <a:moveTo>
                    <a:pt x="228" y="28"/>
                  </a:moveTo>
                  <a:lnTo>
                    <a:pt x="440" y="28"/>
                  </a:lnTo>
                  <a:lnTo>
                    <a:pt x="452" y="39"/>
                  </a:lnTo>
                  <a:lnTo>
                    <a:pt x="466" y="44"/>
                  </a:lnTo>
                  <a:lnTo>
                    <a:pt x="469" y="42"/>
                  </a:lnTo>
                  <a:lnTo>
                    <a:pt x="469" y="37"/>
                  </a:lnTo>
                  <a:lnTo>
                    <a:pt x="466" y="24"/>
                  </a:lnTo>
                  <a:lnTo>
                    <a:pt x="461" y="13"/>
                  </a:lnTo>
                  <a:lnTo>
                    <a:pt x="459" y="3"/>
                  </a:lnTo>
                  <a:lnTo>
                    <a:pt x="467" y="0"/>
                  </a:lnTo>
                  <a:lnTo>
                    <a:pt x="476" y="0"/>
                  </a:lnTo>
                  <a:lnTo>
                    <a:pt x="485" y="0"/>
                  </a:lnTo>
                  <a:lnTo>
                    <a:pt x="491" y="3"/>
                  </a:lnTo>
                  <a:lnTo>
                    <a:pt x="499" y="8"/>
                  </a:lnTo>
                  <a:lnTo>
                    <a:pt x="504" y="9"/>
                  </a:lnTo>
                  <a:lnTo>
                    <a:pt x="511" y="16"/>
                  </a:lnTo>
                  <a:lnTo>
                    <a:pt x="516" y="27"/>
                  </a:lnTo>
                  <a:lnTo>
                    <a:pt x="516" y="31"/>
                  </a:lnTo>
                  <a:lnTo>
                    <a:pt x="514" y="36"/>
                  </a:lnTo>
                  <a:lnTo>
                    <a:pt x="512" y="39"/>
                  </a:lnTo>
                  <a:lnTo>
                    <a:pt x="505" y="43"/>
                  </a:lnTo>
                  <a:lnTo>
                    <a:pt x="513" y="44"/>
                  </a:lnTo>
                  <a:lnTo>
                    <a:pt x="520" y="47"/>
                  </a:lnTo>
                  <a:lnTo>
                    <a:pt x="528" y="63"/>
                  </a:lnTo>
                  <a:lnTo>
                    <a:pt x="536" y="77"/>
                  </a:lnTo>
                  <a:lnTo>
                    <a:pt x="554" y="103"/>
                  </a:lnTo>
                  <a:lnTo>
                    <a:pt x="569" y="125"/>
                  </a:lnTo>
                  <a:lnTo>
                    <a:pt x="574" y="135"/>
                  </a:lnTo>
                  <a:lnTo>
                    <a:pt x="580" y="148"/>
                  </a:lnTo>
                  <a:lnTo>
                    <a:pt x="591" y="166"/>
                  </a:lnTo>
                  <a:lnTo>
                    <a:pt x="595" y="180"/>
                  </a:lnTo>
                  <a:lnTo>
                    <a:pt x="601" y="179"/>
                  </a:lnTo>
                  <a:lnTo>
                    <a:pt x="607" y="182"/>
                  </a:lnTo>
                  <a:lnTo>
                    <a:pt x="609" y="197"/>
                  </a:lnTo>
                  <a:lnTo>
                    <a:pt x="612" y="214"/>
                  </a:lnTo>
                  <a:lnTo>
                    <a:pt x="618" y="233"/>
                  </a:lnTo>
                  <a:lnTo>
                    <a:pt x="626" y="250"/>
                  </a:lnTo>
                  <a:lnTo>
                    <a:pt x="640" y="266"/>
                  </a:lnTo>
                  <a:lnTo>
                    <a:pt x="647" y="272"/>
                  </a:lnTo>
                  <a:lnTo>
                    <a:pt x="652" y="295"/>
                  </a:lnTo>
                  <a:lnTo>
                    <a:pt x="671" y="323"/>
                  </a:lnTo>
                  <a:lnTo>
                    <a:pt x="683" y="339"/>
                  </a:lnTo>
                  <a:lnTo>
                    <a:pt x="688" y="348"/>
                  </a:lnTo>
                  <a:lnTo>
                    <a:pt x="692" y="358"/>
                  </a:lnTo>
                  <a:lnTo>
                    <a:pt x="696" y="395"/>
                  </a:lnTo>
                  <a:lnTo>
                    <a:pt x="694" y="405"/>
                  </a:lnTo>
                  <a:lnTo>
                    <a:pt x="692" y="411"/>
                  </a:lnTo>
                  <a:lnTo>
                    <a:pt x="688" y="417"/>
                  </a:lnTo>
                  <a:lnTo>
                    <a:pt x="691" y="435"/>
                  </a:lnTo>
                  <a:lnTo>
                    <a:pt x="694" y="455"/>
                  </a:lnTo>
                  <a:lnTo>
                    <a:pt x="693" y="457"/>
                  </a:lnTo>
                  <a:lnTo>
                    <a:pt x="688" y="458"/>
                  </a:lnTo>
                  <a:lnTo>
                    <a:pt x="684" y="458"/>
                  </a:lnTo>
                  <a:lnTo>
                    <a:pt x="681" y="460"/>
                  </a:lnTo>
                  <a:lnTo>
                    <a:pt x="681" y="469"/>
                  </a:lnTo>
                  <a:lnTo>
                    <a:pt x="683" y="478"/>
                  </a:lnTo>
                  <a:lnTo>
                    <a:pt x="685" y="487"/>
                  </a:lnTo>
                  <a:lnTo>
                    <a:pt x="685" y="495"/>
                  </a:lnTo>
                  <a:lnTo>
                    <a:pt x="679" y="503"/>
                  </a:lnTo>
                  <a:lnTo>
                    <a:pt x="666" y="508"/>
                  </a:lnTo>
                  <a:lnTo>
                    <a:pt x="642" y="512"/>
                  </a:lnTo>
                  <a:lnTo>
                    <a:pt x="614" y="519"/>
                  </a:lnTo>
                  <a:lnTo>
                    <a:pt x="609" y="518"/>
                  </a:lnTo>
                  <a:lnTo>
                    <a:pt x="606" y="515"/>
                  </a:lnTo>
                  <a:lnTo>
                    <a:pt x="610" y="507"/>
                  </a:lnTo>
                  <a:lnTo>
                    <a:pt x="610" y="494"/>
                  </a:lnTo>
                  <a:lnTo>
                    <a:pt x="607" y="486"/>
                  </a:lnTo>
                  <a:lnTo>
                    <a:pt x="603" y="482"/>
                  </a:lnTo>
                  <a:lnTo>
                    <a:pt x="600" y="475"/>
                  </a:lnTo>
                  <a:lnTo>
                    <a:pt x="597" y="472"/>
                  </a:lnTo>
                  <a:lnTo>
                    <a:pt x="589" y="471"/>
                  </a:lnTo>
                  <a:lnTo>
                    <a:pt x="584" y="467"/>
                  </a:lnTo>
                  <a:lnTo>
                    <a:pt x="582" y="461"/>
                  </a:lnTo>
                  <a:lnTo>
                    <a:pt x="576" y="456"/>
                  </a:lnTo>
                  <a:lnTo>
                    <a:pt x="571" y="454"/>
                  </a:lnTo>
                  <a:lnTo>
                    <a:pt x="540" y="449"/>
                  </a:lnTo>
                  <a:lnTo>
                    <a:pt x="535" y="440"/>
                  </a:lnTo>
                  <a:lnTo>
                    <a:pt x="531" y="422"/>
                  </a:lnTo>
                  <a:lnTo>
                    <a:pt x="526" y="414"/>
                  </a:lnTo>
                  <a:lnTo>
                    <a:pt x="521" y="408"/>
                  </a:lnTo>
                  <a:lnTo>
                    <a:pt x="508" y="399"/>
                  </a:lnTo>
                  <a:lnTo>
                    <a:pt x="505" y="386"/>
                  </a:lnTo>
                  <a:lnTo>
                    <a:pt x="511" y="360"/>
                  </a:lnTo>
                  <a:lnTo>
                    <a:pt x="504" y="358"/>
                  </a:lnTo>
                  <a:lnTo>
                    <a:pt x="501" y="363"/>
                  </a:lnTo>
                  <a:lnTo>
                    <a:pt x="497" y="366"/>
                  </a:lnTo>
                  <a:lnTo>
                    <a:pt x="489" y="366"/>
                  </a:lnTo>
                  <a:lnTo>
                    <a:pt x="480" y="362"/>
                  </a:lnTo>
                  <a:lnTo>
                    <a:pt x="471" y="350"/>
                  </a:lnTo>
                  <a:lnTo>
                    <a:pt x="458" y="334"/>
                  </a:lnTo>
                  <a:lnTo>
                    <a:pt x="450" y="327"/>
                  </a:lnTo>
                  <a:lnTo>
                    <a:pt x="446" y="318"/>
                  </a:lnTo>
                  <a:lnTo>
                    <a:pt x="447" y="312"/>
                  </a:lnTo>
                  <a:lnTo>
                    <a:pt x="452" y="303"/>
                  </a:lnTo>
                  <a:lnTo>
                    <a:pt x="458" y="292"/>
                  </a:lnTo>
                  <a:lnTo>
                    <a:pt x="459" y="286"/>
                  </a:lnTo>
                  <a:lnTo>
                    <a:pt x="459" y="279"/>
                  </a:lnTo>
                  <a:lnTo>
                    <a:pt x="452" y="281"/>
                  </a:lnTo>
                  <a:lnTo>
                    <a:pt x="445" y="287"/>
                  </a:lnTo>
                  <a:lnTo>
                    <a:pt x="438" y="291"/>
                  </a:lnTo>
                  <a:lnTo>
                    <a:pt x="435" y="292"/>
                  </a:lnTo>
                  <a:lnTo>
                    <a:pt x="431" y="288"/>
                  </a:lnTo>
                  <a:lnTo>
                    <a:pt x="431" y="281"/>
                  </a:lnTo>
                  <a:lnTo>
                    <a:pt x="430" y="264"/>
                  </a:lnTo>
                  <a:lnTo>
                    <a:pt x="425" y="243"/>
                  </a:lnTo>
                  <a:lnTo>
                    <a:pt x="424" y="230"/>
                  </a:lnTo>
                  <a:lnTo>
                    <a:pt x="430" y="225"/>
                  </a:lnTo>
                  <a:lnTo>
                    <a:pt x="434" y="223"/>
                  </a:lnTo>
                  <a:lnTo>
                    <a:pt x="435" y="219"/>
                  </a:lnTo>
                  <a:lnTo>
                    <a:pt x="434" y="192"/>
                  </a:lnTo>
                  <a:lnTo>
                    <a:pt x="430" y="181"/>
                  </a:lnTo>
                  <a:lnTo>
                    <a:pt x="421" y="170"/>
                  </a:lnTo>
                  <a:lnTo>
                    <a:pt x="411" y="167"/>
                  </a:lnTo>
                  <a:lnTo>
                    <a:pt x="394" y="164"/>
                  </a:lnTo>
                  <a:lnTo>
                    <a:pt x="389" y="161"/>
                  </a:lnTo>
                  <a:lnTo>
                    <a:pt x="388" y="157"/>
                  </a:lnTo>
                  <a:lnTo>
                    <a:pt x="385" y="143"/>
                  </a:lnTo>
                  <a:lnTo>
                    <a:pt x="376" y="139"/>
                  </a:lnTo>
                  <a:lnTo>
                    <a:pt x="365" y="133"/>
                  </a:lnTo>
                  <a:lnTo>
                    <a:pt x="355" y="127"/>
                  </a:lnTo>
                  <a:lnTo>
                    <a:pt x="344" y="123"/>
                  </a:lnTo>
                  <a:lnTo>
                    <a:pt x="341" y="121"/>
                  </a:lnTo>
                  <a:lnTo>
                    <a:pt x="338" y="116"/>
                  </a:lnTo>
                  <a:lnTo>
                    <a:pt x="337" y="110"/>
                  </a:lnTo>
                  <a:lnTo>
                    <a:pt x="333" y="105"/>
                  </a:lnTo>
                  <a:lnTo>
                    <a:pt x="320" y="94"/>
                  </a:lnTo>
                  <a:lnTo>
                    <a:pt x="304" y="87"/>
                  </a:lnTo>
                  <a:lnTo>
                    <a:pt x="285" y="86"/>
                  </a:lnTo>
                  <a:lnTo>
                    <a:pt x="280" y="99"/>
                  </a:lnTo>
                  <a:lnTo>
                    <a:pt x="279" y="117"/>
                  </a:lnTo>
                  <a:lnTo>
                    <a:pt x="267" y="124"/>
                  </a:lnTo>
                  <a:lnTo>
                    <a:pt x="254" y="126"/>
                  </a:lnTo>
                  <a:lnTo>
                    <a:pt x="237" y="128"/>
                  </a:lnTo>
                  <a:lnTo>
                    <a:pt x="227" y="137"/>
                  </a:lnTo>
                  <a:lnTo>
                    <a:pt x="223" y="141"/>
                  </a:lnTo>
                  <a:lnTo>
                    <a:pt x="217" y="143"/>
                  </a:lnTo>
                  <a:lnTo>
                    <a:pt x="205" y="145"/>
                  </a:lnTo>
                  <a:lnTo>
                    <a:pt x="197" y="134"/>
                  </a:lnTo>
                  <a:lnTo>
                    <a:pt x="192" y="121"/>
                  </a:lnTo>
                  <a:lnTo>
                    <a:pt x="179" y="116"/>
                  </a:lnTo>
                  <a:lnTo>
                    <a:pt x="178" y="94"/>
                  </a:lnTo>
                  <a:lnTo>
                    <a:pt x="173" y="89"/>
                  </a:lnTo>
                  <a:lnTo>
                    <a:pt x="168" y="88"/>
                  </a:lnTo>
                  <a:lnTo>
                    <a:pt x="157" y="90"/>
                  </a:lnTo>
                  <a:lnTo>
                    <a:pt x="147" y="94"/>
                  </a:lnTo>
                  <a:lnTo>
                    <a:pt x="137" y="98"/>
                  </a:lnTo>
                  <a:lnTo>
                    <a:pt x="127" y="98"/>
                  </a:lnTo>
                  <a:lnTo>
                    <a:pt x="115" y="98"/>
                  </a:lnTo>
                  <a:lnTo>
                    <a:pt x="108" y="91"/>
                  </a:lnTo>
                  <a:lnTo>
                    <a:pt x="108" y="81"/>
                  </a:lnTo>
                  <a:lnTo>
                    <a:pt x="104" y="72"/>
                  </a:lnTo>
                  <a:lnTo>
                    <a:pt x="96" y="72"/>
                  </a:lnTo>
                  <a:lnTo>
                    <a:pt x="93" y="79"/>
                  </a:lnTo>
                  <a:lnTo>
                    <a:pt x="90" y="82"/>
                  </a:lnTo>
                  <a:lnTo>
                    <a:pt x="84" y="80"/>
                  </a:lnTo>
                  <a:lnTo>
                    <a:pt x="78" y="78"/>
                  </a:lnTo>
                  <a:lnTo>
                    <a:pt x="71" y="78"/>
                  </a:lnTo>
                  <a:lnTo>
                    <a:pt x="62" y="88"/>
                  </a:lnTo>
                  <a:lnTo>
                    <a:pt x="58" y="96"/>
                  </a:lnTo>
                  <a:lnTo>
                    <a:pt x="56" y="94"/>
                  </a:lnTo>
                  <a:lnTo>
                    <a:pt x="53" y="90"/>
                  </a:lnTo>
                  <a:lnTo>
                    <a:pt x="51" y="87"/>
                  </a:lnTo>
                  <a:lnTo>
                    <a:pt x="48" y="86"/>
                  </a:lnTo>
                  <a:lnTo>
                    <a:pt x="36" y="93"/>
                  </a:lnTo>
                  <a:lnTo>
                    <a:pt x="26" y="94"/>
                  </a:lnTo>
                  <a:lnTo>
                    <a:pt x="26" y="87"/>
                  </a:lnTo>
                  <a:lnTo>
                    <a:pt x="25" y="81"/>
                  </a:lnTo>
                  <a:lnTo>
                    <a:pt x="21" y="74"/>
                  </a:lnTo>
                  <a:lnTo>
                    <a:pt x="23" y="67"/>
                  </a:lnTo>
                  <a:lnTo>
                    <a:pt x="26" y="63"/>
                  </a:lnTo>
                  <a:lnTo>
                    <a:pt x="26" y="60"/>
                  </a:lnTo>
                  <a:lnTo>
                    <a:pt x="15" y="56"/>
                  </a:lnTo>
                  <a:lnTo>
                    <a:pt x="7" y="51"/>
                  </a:lnTo>
                  <a:lnTo>
                    <a:pt x="0" y="41"/>
                  </a:lnTo>
                  <a:lnTo>
                    <a:pt x="3" y="33"/>
                  </a:lnTo>
                  <a:lnTo>
                    <a:pt x="9" y="29"/>
                  </a:lnTo>
                  <a:lnTo>
                    <a:pt x="17" y="27"/>
                  </a:lnTo>
                  <a:lnTo>
                    <a:pt x="211" y="7"/>
                  </a:lnTo>
                  <a:lnTo>
                    <a:pt x="228" y="28"/>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0" name="Freeform 6"/>
            <p:cNvSpPr>
              <a:spLocks/>
            </p:cNvSpPr>
            <p:nvPr/>
          </p:nvSpPr>
          <p:spPr bwMode="auto">
            <a:xfrm>
              <a:off x="4218" y="3912"/>
              <a:ext cx="38" cy="45"/>
            </a:xfrm>
            <a:custGeom>
              <a:avLst/>
              <a:gdLst/>
              <a:ahLst/>
              <a:cxnLst>
                <a:cxn ang="0">
                  <a:pos x="0" y="32"/>
                </a:cxn>
                <a:cxn ang="0">
                  <a:pos x="17" y="19"/>
                </a:cxn>
                <a:cxn ang="0">
                  <a:pos x="26" y="8"/>
                </a:cxn>
                <a:cxn ang="0">
                  <a:pos x="33" y="0"/>
                </a:cxn>
                <a:cxn ang="0">
                  <a:pos x="34" y="2"/>
                </a:cxn>
                <a:cxn ang="0">
                  <a:pos x="37" y="5"/>
                </a:cxn>
                <a:cxn ang="0">
                  <a:pos x="36" y="14"/>
                </a:cxn>
                <a:cxn ang="0">
                  <a:pos x="29" y="27"/>
                </a:cxn>
                <a:cxn ang="0">
                  <a:pos x="20" y="38"/>
                </a:cxn>
                <a:cxn ang="0">
                  <a:pos x="14" y="41"/>
                </a:cxn>
                <a:cxn ang="0">
                  <a:pos x="8" y="44"/>
                </a:cxn>
                <a:cxn ang="0">
                  <a:pos x="3" y="40"/>
                </a:cxn>
                <a:cxn ang="0">
                  <a:pos x="0" y="32"/>
                </a:cxn>
              </a:cxnLst>
              <a:rect l="0" t="0" r="r" b="b"/>
              <a:pathLst>
                <a:path w="38" h="45">
                  <a:moveTo>
                    <a:pt x="0" y="32"/>
                  </a:moveTo>
                  <a:lnTo>
                    <a:pt x="17" y="19"/>
                  </a:lnTo>
                  <a:lnTo>
                    <a:pt x="26" y="8"/>
                  </a:lnTo>
                  <a:lnTo>
                    <a:pt x="33" y="0"/>
                  </a:lnTo>
                  <a:lnTo>
                    <a:pt x="34" y="2"/>
                  </a:lnTo>
                  <a:lnTo>
                    <a:pt x="37" y="5"/>
                  </a:lnTo>
                  <a:lnTo>
                    <a:pt x="36" y="14"/>
                  </a:lnTo>
                  <a:lnTo>
                    <a:pt x="29" y="27"/>
                  </a:lnTo>
                  <a:lnTo>
                    <a:pt x="20" y="38"/>
                  </a:lnTo>
                  <a:lnTo>
                    <a:pt x="14" y="41"/>
                  </a:lnTo>
                  <a:lnTo>
                    <a:pt x="8" y="44"/>
                  </a:lnTo>
                  <a:lnTo>
                    <a:pt x="3" y="40"/>
                  </a:lnTo>
                  <a:lnTo>
                    <a:pt x="0" y="32"/>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1" name="Freeform 7"/>
            <p:cNvSpPr>
              <a:spLocks/>
            </p:cNvSpPr>
            <p:nvPr/>
          </p:nvSpPr>
          <p:spPr bwMode="auto">
            <a:xfrm>
              <a:off x="4218" y="3912"/>
              <a:ext cx="44" cy="51"/>
            </a:xfrm>
            <a:custGeom>
              <a:avLst/>
              <a:gdLst/>
              <a:ahLst/>
              <a:cxnLst>
                <a:cxn ang="0">
                  <a:pos x="0" y="37"/>
                </a:cxn>
                <a:cxn ang="0">
                  <a:pos x="20" y="21"/>
                </a:cxn>
                <a:cxn ang="0">
                  <a:pos x="30" y="9"/>
                </a:cxn>
                <a:cxn ang="0">
                  <a:pos x="38" y="0"/>
                </a:cxn>
                <a:cxn ang="0">
                  <a:pos x="40" y="2"/>
                </a:cxn>
                <a:cxn ang="0">
                  <a:pos x="43" y="6"/>
                </a:cxn>
                <a:cxn ang="0">
                  <a:pos x="42" y="15"/>
                </a:cxn>
                <a:cxn ang="0">
                  <a:pos x="33" y="31"/>
                </a:cxn>
                <a:cxn ang="0">
                  <a:pos x="23" y="43"/>
                </a:cxn>
                <a:cxn ang="0">
                  <a:pos x="17" y="47"/>
                </a:cxn>
                <a:cxn ang="0">
                  <a:pos x="9" y="50"/>
                </a:cxn>
                <a:cxn ang="0">
                  <a:pos x="3" y="45"/>
                </a:cxn>
                <a:cxn ang="0">
                  <a:pos x="0" y="37"/>
                </a:cxn>
              </a:cxnLst>
              <a:rect l="0" t="0" r="r" b="b"/>
              <a:pathLst>
                <a:path w="44" h="51">
                  <a:moveTo>
                    <a:pt x="0" y="37"/>
                  </a:moveTo>
                  <a:lnTo>
                    <a:pt x="20" y="21"/>
                  </a:lnTo>
                  <a:lnTo>
                    <a:pt x="30" y="9"/>
                  </a:lnTo>
                  <a:lnTo>
                    <a:pt x="38" y="0"/>
                  </a:lnTo>
                  <a:lnTo>
                    <a:pt x="40" y="2"/>
                  </a:lnTo>
                  <a:lnTo>
                    <a:pt x="43" y="6"/>
                  </a:lnTo>
                  <a:lnTo>
                    <a:pt x="42" y="15"/>
                  </a:lnTo>
                  <a:lnTo>
                    <a:pt x="33" y="31"/>
                  </a:lnTo>
                  <a:lnTo>
                    <a:pt x="23" y="43"/>
                  </a:lnTo>
                  <a:lnTo>
                    <a:pt x="17" y="47"/>
                  </a:lnTo>
                  <a:lnTo>
                    <a:pt x="9" y="50"/>
                  </a:lnTo>
                  <a:lnTo>
                    <a:pt x="3" y="45"/>
                  </a:lnTo>
                  <a:lnTo>
                    <a:pt x="0" y="37"/>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2" name="Freeform 8"/>
            <p:cNvSpPr>
              <a:spLocks/>
            </p:cNvSpPr>
            <p:nvPr/>
          </p:nvSpPr>
          <p:spPr bwMode="auto">
            <a:xfrm>
              <a:off x="4184" y="3955"/>
              <a:ext cx="18" cy="16"/>
            </a:xfrm>
            <a:custGeom>
              <a:avLst/>
              <a:gdLst/>
              <a:ahLst/>
              <a:cxnLst>
                <a:cxn ang="0">
                  <a:pos x="8" y="0"/>
                </a:cxn>
                <a:cxn ang="0">
                  <a:pos x="2" y="2"/>
                </a:cxn>
                <a:cxn ang="0">
                  <a:pos x="0" y="8"/>
                </a:cxn>
                <a:cxn ang="0">
                  <a:pos x="2" y="13"/>
                </a:cxn>
                <a:cxn ang="0">
                  <a:pos x="8" y="15"/>
                </a:cxn>
                <a:cxn ang="0">
                  <a:pos x="14" y="13"/>
                </a:cxn>
                <a:cxn ang="0">
                  <a:pos x="17" y="8"/>
                </a:cxn>
                <a:cxn ang="0">
                  <a:pos x="14" y="2"/>
                </a:cxn>
                <a:cxn ang="0">
                  <a:pos x="8" y="0"/>
                </a:cxn>
              </a:cxnLst>
              <a:rect l="0" t="0" r="r" b="b"/>
              <a:pathLst>
                <a:path w="18" h="16">
                  <a:moveTo>
                    <a:pt x="8" y="0"/>
                  </a:moveTo>
                  <a:lnTo>
                    <a:pt x="2" y="2"/>
                  </a:lnTo>
                  <a:lnTo>
                    <a:pt x="0" y="8"/>
                  </a:lnTo>
                  <a:lnTo>
                    <a:pt x="2" y="13"/>
                  </a:lnTo>
                  <a:lnTo>
                    <a:pt x="8" y="15"/>
                  </a:lnTo>
                  <a:lnTo>
                    <a:pt x="14" y="13"/>
                  </a:lnTo>
                  <a:lnTo>
                    <a:pt x="17" y="8"/>
                  </a:lnTo>
                  <a:lnTo>
                    <a:pt x="14" y="2"/>
                  </a:lnTo>
                  <a:lnTo>
                    <a:pt x="8"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3" name="Freeform 9"/>
            <p:cNvSpPr>
              <a:spLocks/>
            </p:cNvSpPr>
            <p:nvPr/>
          </p:nvSpPr>
          <p:spPr bwMode="auto">
            <a:xfrm>
              <a:off x="4184" y="3955"/>
              <a:ext cx="24" cy="22"/>
            </a:xfrm>
            <a:custGeom>
              <a:avLst/>
              <a:gdLst/>
              <a:ahLst/>
              <a:cxnLst>
                <a:cxn ang="0">
                  <a:pos x="11" y="0"/>
                </a:cxn>
                <a:cxn ang="0">
                  <a:pos x="3" y="3"/>
                </a:cxn>
                <a:cxn ang="0">
                  <a:pos x="0" y="11"/>
                </a:cxn>
                <a:cxn ang="0">
                  <a:pos x="3" y="18"/>
                </a:cxn>
                <a:cxn ang="0">
                  <a:pos x="11" y="21"/>
                </a:cxn>
                <a:cxn ang="0">
                  <a:pos x="19" y="18"/>
                </a:cxn>
                <a:cxn ang="0">
                  <a:pos x="23" y="11"/>
                </a:cxn>
                <a:cxn ang="0">
                  <a:pos x="19" y="3"/>
                </a:cxn>
                <a:cxn ang="0">
                  <a:pos x="11" y="0"/>
                </a:cxn>
              </a:cxnLst>
              <a:rect l="0" t="0" r="r" b="b"/>
              <a:pathLst>
                <a:path w="24" h="22">
                  <a:moveTo>
                    <a:pt x="11" y="0"/>
                  </a:moveTo>
                  <a:lnTo>
                    <a:pt x="3" y="3"/>
                  </a:lnTo>
                  <a:lnTo>
                    <a:pt x="0" y="11"/>
                  </a:lnTo>
                  <a:lnTo>
                    <a:pt x="3" y="18"/>
                  </a:lnTo>
                  <a:lnTo>
                    <a:pt x="11" y="21"/>
                  </a:lnTo>
                  <a:lnTo>
                    <a:pt x="19" y="18"/>
                  </a:lnTo>
                  <a:lnTo>
                    <a:pt x="23" y="11"/>
                  </a:lnTo>
                  <a:lnTo>
                    <a:pt x="19" y="3"/>
                  </a:lnTo>
                  <a:lnTo>
                    <a:pt x="11"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4" name="Freeform 10"/>
            <p:cNvSpPr>
              <a:spLocks/>
            </p:cNvSpPr>
            <p:nvPr/>
          </p:nvSpPr>
          <p:spPr bwMode="auto">
            <a:xfrm>
              <a:off x="4158" y="3975"/>
              <a:ext cx="6" cy="8"/>
            </a:xfrm>
            <a:custGeom>
              <a:avLst/>
              <a:gdLst/>
              <a:ahLst/>
              <a:cxnLst>
                <a:cxn ang="0">
                  <a:pos x="5" y="0"/>
                </a:cxn>
                <a:cxn ang="0">
                  <a:pos x="8" y="2"/>
                </a:cxn>
                <a:cxn ang="0">
                  <a:pos x="9" y="5"/>
                </a:cxn>
                <a:cxn ang="0">
                  <a:pos x="8" y="8"/>
                </a:cxn>
                <a:cxn ang="0">
                  <a:pos x="5" y="9"/>
                </a:cxn>
                <a:cxn ang="0">
                  <a:pos x="1" y="8"/>
                </a:cxn>
                <a:cxn ang="0">
                  <a:pos x="0" y="5"/>
                </a:cxn>
                <a:cxn ang="0">
                  <a:pos x="1" y="2"/>
                </a:cxn>
                <a:cxn ang="0">
                  <a:pos x="5" y="0"/>
                </a:cxn>
              </a:cxnLst>
              <a:rect l="0" t="0" r="r" b="b"/>
              <a:pathLst>
                <a:path w="10" h="10">
                  <a:moveTo>
                    <a:pt x="5" y="0"/>
                  </a:moveTo>
                  <a:lnTo>
                    <a:pt x="8" y="2"/>
                  </a:lnTo>
                  <a:lnTo>
                    <a:pt x="9" y="5"/>
                  </a:lnTo>
                  <a:lnTo>
                    <a:pt x="8" y="8"/>
                  </a:lnTo>
                  <a:lnTo>
                    <a:pt x="5" y="9"/>
                  </a:lnTo>
                  <a:lnTo>
                    <a:pt x="1" y="8"/>
                  </a:lnTo>
                  <a:lnTo>
                    <a:pt x="0" y="5"/>
                  </a:lnTo>
                  <a:lnTo>
                    <a:pt x="1" y="2"/>
                  </a:lnTo>
                  <a:lnTo>
                    <a:pt x="5"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5" name="Freeform 11"/>
            <p:cNvSpPr>
              <a:spLocks/>
            </p:cNvSpPr>
            <p:nvPr/>
          </p:nvSpPr>
          <p:spPr bwMode="auto">
            <a:xfrm>
              <a:off x="4158" y="3975"/>
              <a:ext cx="16" cy="14"/>
            </a:xfrm>
            <a:custGeom>
              <a:avLst/>
              <a:gdLst/>
              <a:ahLst/>
              <a:cxnLst>
                <a:cxn ang="0">
                  <a:pos x="8" y="0"/>
                </a:cxn>
                <a:cxn ang="0">
                  <a:pos x="13" y="3"/>
                </a:cxn>
                <a:cxn ang="0">
                  <a:pos x="15" y="8"/>
                </a:cxn>
                <a:cxn ang="0">
                  <a:pos x="13" y="13"/>
                </a:cxn>
                <a:cxn ang="0">
                  <a:pos x="8" y="15"/>
                </a:cxn>
                <a:cxn ang="0">
                  <a:pos x="2" y="13"/>
                </a:cxn>
                <a:cxn ang="0">
                  <a:pos x="0" y="8"/>
                </a:cxn>
                <a:cxn ang="0">
                  <a:pos x="2" y="3"/>
                </a:cxn>
                <a:cxn ang="0">
                  <a:pos x="8" y="0"/>
                </a:cxn>
              </a:cxnLst>
              <a:rect l="0" t="0" r="r" b="b"/>
              <a:pathLst>
                <a:path w="16" h="16">
                  <a:moveTo>
                    <a:pt x="8" y="0"/>
                  </a:moveTo>
                  <a:lnTo>
                    <a:pt x="13" y="3"/>
                  </a:lnTo>
                  <a:lnTo>
                    <a:pt x="15" y="8"/>
                  </a:lnTo>
                  <a:lnTo>
                    <a:pt x="13" y="13"/>
                  </a:lnTo>
                  <a:lnTo>
                    <a:pt x="8" y="15"/>
                  </a:lnTo>
                  <a:lnTo>
                    <a:pt x="2" y="13"/>
                  </a:lnTo>
                  <a:lnTo>
                    <a:pt x="0" y="8"/>
                  </a:lnTo>
                  <a:lnTo>
                    <a:pt x="2" y="3"/>
                  </a:lnTo>
                  <a:lnTo>
                    <a:pt x="8"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6" name="Freeform 12"/>
            <p:cNvSpPr>
              <a:spLocks/>
            </p:cNvSpPr>
            <p:nvPr/>
          </p:nvSpPr>
          <p:spPr bwMode="auto">
            <a:xfrm>
              <a:off x="4139" y="3962"/>
              <a:ext cx="5" cy="4"/>
            </a:xfrm>
            <a:custGeom>
              <a:avLst/>
              <a:gdLst/>
              <a:ahLst/>
              <a:cxnLst>
                <a:cxn ang="0">
                  <a:pos x="2" y="0"/>
                </a:cxn>
                <a:cxn ang="0">
                  <a:pos x="4" y="0"/>
                </a:cxn>
                <a:cxn ang="0">
                  <a:pos x="4" y="2"/>
                </a:cxn>
                <a:cxn ang="0">
                  <a:pos x="4" y="3"/>
                </a:cxn>
                <a:cxn ang="0">
                  <a:pos x="2" y="3"/>
                </a:cxn>
                <a:cxn ang="0">
                  <a:pos x="1" y="3"/>
                </a:cxn>
                <a:cxn ang="0">
                  <a:pos x="0" y="2"/>
                </a:cxn>
                <a:cxn ang="0">
                  <a:pos x="2" y="0"/>
                </a:cxn>
              </a:cxnLst>
              <a:rect l="0" t="0" r="r" b="b"/>
              <a:pathLst>
                <a:path w="5" h="4">
                  <a:moveTo>
                    <a:pt x="2" y="0"/>
                  </a:moveTo>
                  <a:lnTo>
                    <a:pt x="4" y="0"/>
                  </a:lnTo>
                  <a:lnTo>
                    <a:pt x="4" y="2"/>
                  </a:lnTo>
                  <a:lnTo>
                    <a:pt x="4" y="3"/>
                  </a:lnTo>
                  <a:lnTo>
                    <a:pt x="2" y="3"/>
                  </a:lnTo>
                  <a:lnTo>
                    <a:pt x="1" y="3"/>
                  </a:lnTo>
                  <a:lnTo>
                    <a:pt x="0" y="2"/>
                  </a:lnTo>
                  <a:lnTo>
                    <a:pt x="2"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7" name="Freeform 13"/>
            <p:cNvSpPr>
              <a:spLocks/>
            </p:cNvSpPr>
            <p:nvPr/>
          </p:nvSpPr>
          <p:spPr bwMode="auto">
            <a:xfrm>
              <a:off x="4139" y="3962"/>
              <a:ext cx="10" cy="9"/>
            </a:xfrm>
            <a:custGeom>
              <a:avLst/>
              <a:gdLst/>
              <a:ahLst/>
              <a:cxnLst>
                <a:cxn ang="0">
                  <a:pos x="5" y="0"/>
                </a:cxn>
                <a:cxn ang="0">
                  <a:pos x="8" y="1"/>
                </a:cxn>
                <a:cxn ang="0">
                  <a:pos x="9" y="4"/>
                </a:cxn>
                <a:cxn ang="0">
                  <a:pos x="8" y="7"/>
                </a:cxn>
                <a:cxn ang="0">
                  <a:pos x="5" y="8"/>
                </a:cxn>
                <a:cxn ang="0">
                  <a:pos x="2" y="7"/>
                </a:cxn>
                <a:cxn ang="0">
                  <a:pos x="0" y="4"/>
                </a:cxn>
                <a:cxn ang="0">
                  <a:pos x="5" y="0"/>
                </a:cxn>
              </a:cxnLst>
              <a:rect l="0" t="0" r="r" b="b"/>
              <a:pathLst>
                <a:path w="10" h="9">
                  <a:moveTo>
                    <a:pt x="5" y="0"/>
                  </a:moveTo>
                  <a:lnTo>
                    <a:pt x="8" y="1"/>
                  </a:lnTo>
                  <a:lnTo>
                    <a:pt x="9" y="4"/>
                  </a:lnTo>
                  <a:lnTo>
                    <a:pt x="8" y="7"/>
                  </a:lnTo>
                  <a:lnTo>
                    <a:pt x="5" y="8"/>
                  </a:lnTo>
                  <a:lnTo>
                    <a:pt x="2" y="7"/>
                  </a:lnTo>
                  <a:lnTo>
                    <a:pt x="0" y="4"/>
                  </a:lnTo>
                  <a:lnTo>
                    <a:pt x="5"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8" name="Freeform 14"/>
            <p:cNvSpPr>
              <a:spLocks/>
            </p:cNvSpPr>
            <p:nvPr/>
          </p:nvSpPr>
          <p:spPr bwMode="auto">
            <a:xfrm>
              <a:off x="4123" y="3988"/>
              <a:ext cx="18" cy="3"/>
            </a:xfrm>
            <a:custGeom>
              <a:avLst/>
              <a:gdLst/>
              <a:ahLst/>
              <a:cxnLst>
                <a:cxn ang="0">
                  <a:pos x="8" y="0"/>
                </a:cxn>
                <a:cxn ang="0">
                  <a:pos x="14" y="0"/>
                </a:cxn>
                <a:cxn ang="0">
                  <a:pos x="17" y="1"/>
                </a:cxn>
                <a:cxn ang="0">
                  <a:pos x="14" y="2"/>
                </a:cxn>
                <a:cxn ang="0">
                  <a:pos x="8" y="2"/>
                </a:cxn>
                <a:cxn ang="0">
                  <a:pos x="2" y="2"/>
                </a:cxn>
                <a:cxn ang="0">
                  <a:pos x="0" y="1"/>
                </a:cxn>
                <a:cxn ang="0">
                  <a:pos x="2" y="0"/>
                </a:cxn>
                <a:cxn ang="0">
                  <a:pos x="8" y="0"/>
                </a:cxn>
              </a:cxnLst>
              <a:rect l="0" t="0" r="r" b="b"/>
              <a:pathLst>
                <a:path w="18" h="3">
                  <a:moveTo>
                    <a:pt x="8" y="0"/>
                  </a:moveTo>
                  <a:lnTo>
                    <a:pt x="14" y="0"/>
                  </a:lnTo>
                  <a:lnTo>
                    <a:pt x="17" y="1"/>
                  </a:lnTo>
                  <a:lnTo>
                    <a:pt x="14" y="2"/>
                  </a:lnTo>
                  <a:lnTo>
                    <a:pt x="8" y="2"/>
                  </a:lnTo>
                  <a:lnTo>
                    <a:pt x="2" y="2"/>
                  </a:lnTo>
                  <a:lnTo>
                    <a:pt x="0" y="1"/>
                  </a:lnTo>
                  <a:lnTo>
                    <a:pt x="2" y="0"/>
                  </a:lnTo>
                  <a:lnTo>
                    <a:pt x="8"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39" name="Freeform 15"/>
            <p:cNvSpPr>
              <a:spLocks/>
            </p:cNvSpPr>
            <p:nvPr/>
          </p:nvSpPr>
          <p:spPr bwMode="auto">
            <a:xfrm>
              <a:off x="4123" y="3988"/>
              <a:ext cx="23" cy="9"/>
            </a:xfrm>
            <a:custGeom>
              <a:avLst/>
              <a:gdLst/>
              <a:ahLst/>
              <a:cxnLst>
                <a:cxn ang="0">
                  <a:pos x="11" y="0"/>
                </a:cxn>
                <a:cxn ang="0">
                  <a:pos x="18" y="1"/>
                </a:cxn>
                <a:cxn ang="0">
                  <a:pos x="22" y="4"/>
                </a:cxn>
                <a:cxn ang="0">
                  <a:pos x="18" y="7"/>
                </a:cxn>
                <a:cxn ang="0">
                  <a:pos x="11" y="8"/>
                </a:cxn>
                <a:cxn ang="0">
                  <a:pos x="3" y="7"/>
                </a:cxn>
                <a:cxn ang="0">
                  <a:pos x="0" y="4"/>
                </a:cxn>
                <a:cxn ang="0">
                  <a:pos x="3" y="1"/>
                </a:cxn>
                <a:cxn ang="0">
                  <a:pos x="11" y="0"/>
                </a:cxn>
              </a:cxnLst>
              <a:rect l="0" t="0" r="r" b="b"/>
              <a:pathLst>
                <a:path w="23" h="9">
                  <a:moveTo>
                    <a:pt x="11" y="0"/>
                  </a:moveTo>
                  <a:lnTo>
                    <a:pt x="18" y="1"/>
                  </a:lnTo>
                  <a:lnTo>
                    <a:pt x="22" y="4"/>
                  </a:lnTo>
                  <a:lnTo>
                    <a:pt x="18" y="7"/>
                  </a:lnTo>
                  <a:lnTo>
                    <a:pt x="11" y="8"/>
                  </a:lnTo>
                  <a:lnTo>
                    <a:pt x="3" y="7"/>
                  </a:lnTo>
                  <a:lnTo>
                    <a:pt x="0" y="4"/>
                  </a:lnTo>
                  <a:lnTo>
                    <a:pt x="3" y="1"/>
                  </a:lnTo>
                  <a:lnTo>
                    <a:pt x="11"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0" name="Freeform 16"/>
            <p:cNvSpPr>
              <a:spLocks/>
            </p:cNvSpPr>
            <p:nvPr/>
          </p:nvSpPr>
          <p:spPr bwMode="auto">
            <a:xfrm>
              <a:off x="4107" y="3970"/>
              <a:ext cx="5" cy="8"/>
            </a:xfrm>
            <a:custGeom>
              <a:avLst/>
              <a:gdLst/>
              <a:ahLst/>
              <a:cxnLst>
                <a:cxn ang="0">
                  <a:pos x="2" y="0"/>
                </a:cxn>
                <a:cxn ang="0">
                  <a:pos x="3" y="1"/>
                </a:cxn>
                <a:cxn ang="0">
                  <a:pos x="4" y="4"/>
                </a:cxn>
                <a:cxn ang="0">
                  <a:pos x="3" y="6"/>
                </a:cxn>
                <a:cxn ang="0">
                  <a:pos x="2" y="7"/>
                </a:cxn>
                <a:cxn ang="0">
                  <a:pos x="1" y="6"/>
                </a:cxn>
                <a:cxn ang="0">
                  <a:pos x="0" y="4"/>
                </a:cxn>
                <a:cxn ang="0">
                  <a:pos x="1" y="1"/>
                </a:cxn>
                <a:cxn ang="0">
                  <a:pos x="2" y="0"/>
                </a:cxn>
              </a:cxnLst>
              <a:rect l="0" t="0" r="r" b="b"/>
              <a:pathLst>
                <a:path w="5" h="8">
                  <a:moveTo>
                    <a:pt x="2" y="0"/>
                  </a:moveTo>
                  <a:lnTo>
                    <a:pt x="3" y="1"/>
                  </a:lnTo>
                  <a:lnTo>
                    <a:pt x="4" y="4"/>
                  </a:lnTo>
                  <a:lnTo>
                    <a:pt x="3" y="6"/>
                  </a:lnTo>
                  <a:lnTo>
                    <a:pt x="2" y="7"/>
                  </a:lnTo>
                  <a:lnTo>
                    <a:pt x="1" y="6"/>
                  </a:lnTo>
                  <a:lnTo>
                    <a:pt x="0" y="4"/>
                  </a:lnTo>
                  <a:lnTo>
                    <a:pt x="1" y="1"/>
                  </a:lnTo>
                  <a:lnTo>
                    <a:pt x="2"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1" name="Freeform 17"/>
            <p:cNvSpPr>
              <a:spLocks/>
            </p:cNvSpPr>
            <p:nvPr/>
          </p:nvSpPr>
          <p:spPr bwMode="auto">
            <a:xfrm>
              <a:off x="4107" y="3970"/>
              <a:ext cx="11" cy="14"/>
            </a:xfrm>
            <a:custGeom>
              <a:avLst/>
              <a:gdLst/>
              <a:ahLst/>
              <a:cxnLst>
                <a:cxn ang="0">
                  <a:pos x="5" y="0"/>
                </a:cxn>
                <a:cxn ang="0">
                  <a:pos x="8" y="1"/>
                </a:cxn>
                <a:cxn ang="0">
                  <a:pos x="10" y="7"/>
                </a:cxn>
                <a:cxn ang="0">
                  <a:pos x="8" y="11"/>
                </a:cxn>
                <a:cxn ang="0">
                  <a:pos x="5" y="13"/>
                </a:cxn>
                <a:cxn ang="0">
                  <a:pos x="2" y="11"/>
                </a:cxn>
                <a:cxn ang="0">
                  <a:pos x="0" y="7"/>
                </a:cxn>
                <a:cxn ang="0">
                  <a:pos x="2" y="1"/>
                </a:cxn>
                <a:cxn ang="0">
                  <a:pos x="5" y="0"/>
                </a:cxn>
              </a:cxnLst>
              <a:rect l="0" t="0" r="r" b="b"/>
              <a:pathLst>
                <a:path w="11" h="14">
                  <a:moveTo>
                    <a:pt x="5" y="0"/>
                  </a:moveTo>
                  <a:lnTo>
                    <a:pt x="8" y="1"/>
                  </a:lnTo>
                  <a:lnTo>
                    <a:pt x="10" y="7"/>
                  </a:lnTo>
                  <a:lnTo>
                    <a:pt x="8" y="11"/>
                  </a:lnTo>
                  <a:lnTo>
                    <a:pt x="5" y="13"/>
                  </a:lnTo>
                  <a:lnTo>
                    <a:pt x="2" y="11"/>
                  </a:lnTo>
                  <a:lnTo>
                    <a:pt x="0" y="7"/>
                  </a:lnTo>
                  <a:lnTo>
                    <a:pt x="2" y="1"/>
                  </a:lnTo>
                  <a:lnTo>
                    <a:pt x="5"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2" name="Freeform 18"/>
            <p:cNvSpPr>
              <a:spLocks/>
            </p:cNvSpPr>
            <p:nvPr/>
          </p:nvSpPr>
          <p:spPr bwMode="auto">
            <a:xfrm>
              <a:off x="4080" y="3991"/>
              <a:ext cx="21" cy="8"/>
            </a:xfrm>
            <a:custGeom>
              <a:avLst/>
              <a:gdLst/>
              <a:ahLst/>
              <a:cxnLst>
                <a:cxn ang="0">
                  <a:pos x="10" y="0"/>
                </a:cxn>
                <a:cxn ang="0">
                  <a:pos x="18" y="1"/>
                </a:cxn>
                <a:cxn ang="0">
                  <a:pos x="20" y="3"/>
                </a:cxn>
                <a:cxn ang="0">
                  <a:pos x="18" y="6"/>
                </a:cxn>
                <a:cxn ang="0">
                  <a:pos x="10" y="7"/>
                </a:cxn>
                <a:cxn ang="0">
                  <a:pos x="3" y="6"/>
                </a:cxn>
                <a:cxn ang="0">
                  <a:pos x="0" y="3"/>
                </a:cxn>
                <a:cxn ang="0">
                  <a:pos x="3" y="1"/>
                </a:cxn>
                <a:cxn ang="0">
                  <a:pos x="10" y="0"/>
                </a:cxn>
              </a:cxnLst>
              <a:rect l="0" t="0" r="r" b="b"/>
              <a:pathLst>
                <a:path w="21" h="8">
                  <a:moveTo>
                    <a:pt x="10" y="0"/>
                  </a:moveTo>
                  <a:lnTo>
                    <a:pt x="18" y="1"/>
                  </a:lnTo>
                  <a:lnTo>
                    <a:pt x="20" y="3"/>
                  </a:lnTo>
                  <a:lnTo>
                    <a:pt x="18" y="6"/>
                  </a:lnTo>
                  <a:lnTo>
                    <a:pt x="10" y="7"/>
                  </a:lnTo>
                  <a:lnTo>
                    <a:pt x="3" y="6"/>
                  </a:lnTo>
                  <a:lnTo>
                    <a:pt x="0" y="3"/>
                  </a:lnTo>
                  <a:lnTo>
                    <a:pt x="3" y="1"/>
                  </a:lnTo>
                  <a:lnTo>
                    <a:pt x="10"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3" name="Freeform 19"/>
            <p:cNvSpPr>
              <a:spLocks/>
            </p:cNvSpPr>
            <p:nvPr/>
          </p:nvSpPr>
          <p:spPr bwMode="auto">
            <a:xfrm>
              <a:off x="4080" y="3991"/>
              <a:ext cx="27" cy="14"/>
            </a:xfrm>
            <a:custGeom>
              <a:avLst/>
              <a:gdLst/>
              <a:ahLst/>
              <a:cxnLst>
                <a:cxn ang="0">
                  <a:pos x="13" y="0"/>
                </a:cxn>
                <a:cxn ang="0">
                  <a:pos x="23" y="1"/>
                </a:cxn>
                <a:cxn ang="0">
                  <a:pos x="26" y="6"/>
                </a:cxn>
                <a:cxn ang="0">
                  <a:pos x="23" y="10"/>
                </a:cxn>
                <a:cxn ang="0">
                  <a:pos x="13" y="12"/>
                </a:cxn>
                <a:cxn ang="0">
                  <a:pos x="4" y="10"/>
                </a:cxn>
                <a:cxn ang="0">
                  <a:pos x="0" y="6"/>
                </a:cxn>
                <a:cxn ang="0">
                  <a:pos x="4" y="1"/>
                </a:cxn>
                <a:cxn ang="0">
                  <a:pos x="13" y="0"/>
                </a:cxn>
              </a:cxnLst>
              <a:rect l="0" t="0" r="r" b="b"/>
              <a:pathLst>
                <a:path w="27" h="13">
                  <a:moveTo>
                    <a:pt x="13" y="0"/>
                  </a:moveTo>
                  <a:lnTo>
                    <a:pt x="23" y="1"/>
                  </a:lnTo>
                  <a:lnTo>
                    <a:pt x="26" y="6"/>
                  </a:lnTo>
                  <a:lnTo>
                    <a:pt x="23" y="10"/>
                  </a:lnTo>
                  <a:lnTo>
                    <a:pt x="13" y="12"/>
                  </a:lnTo>
                  <a:lnTo>
                    <a:pt x="4" y="10"/>
                  </a:lnTo>
                  <a:lnTo>
                    <a:pt x="0" y="6"/>
                  </a:lnTo>
                  <a:lnTo>
                    <a:pt x="4" y="1"/>
                  </a:lnTo>
                  <a:lnTo>
                    <a:pt x="13"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4" name="Freeform 20"/>
            <p:cNvSpPr>
              <a:spLocks/>
            </p:cNvSpPr>
            <p:nvPr/>
          </p:nvSpPr>
          <p:spPr bwMode="auto">
            <a:xfrm>
              <a:off x="4070" y="3977"/>
              <a:ext cx="3" cy="1"/>
            </a:xfrm>
            <a:custGeom>
              <a:avLst/>
              <a:gdLst/>
              <a:ahLst/>
              <a:cxnLst>
                <a:cxn ang="0">
                  <a:pos x="1" y="0"/>
                </a:cxn>
                <a:cxn ang="0">
                  <a:pos x="0" y="0"/>
                </a:cxn>
                <a:cxn ang="0">
                  <a:pos x="0" y="0"/>
                </a:cxn>
                <a:cxn ang="0">
                  <a:pos x="0" y="0"/>
                </a:cxn>
                <a:cxn ang="0">
                  <a:pos x="1" y="0"/>
                </a:cxn>
                <a:cxn ang="0">
                  <a:pos x="2" y="0"/>
                </a:cxn>
                <a:cxn ang="0">
                  <a:pos x="1" y="0"/>
                </a:cxn>
              </a:cxnLst>
              <a:rect l="0" t="0" r="r" b="b"/>
              <a:pathLst>
                <a:path w="3" h="1">
                  <a:moveTo>
                    <a:pt x="1" y="0"/>
                  </a:moveTo>
                  <a:lnTo>
                    <a:pt x="0" y="0"/>
                  </a:lnTo>
                  <a:lnTo>
                    <a:pt x="0" y="0"/>
                  </a:lnTo>
                  <a:lnTo>
                    <a:pt x="0" y="0"/>
                  </a:lnTo>
                  <a:lnTo>
                    <a:pt x="1" y="0"/>
                  </a:lnTo>
                  <a:lnTo>
                    <a:pt x="2" y="0"/>
                  </a:lnTo>
                  <a:lnTo>
                    <a:pt x="1"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5" name="Freeform 21"/>
            <p:cNvSpPr>
              <a:spLocks/>
            </p:cNvSpPr>
            <p:nvPr/>
          </p:nvSpPr>
          <p:spPr bwMode="auto">
            <a:xfrm>
              <a:off x="4072" y="3977"/>
              <a:ext cx="4" cy="7"/>
            </a:xfrm>
            <a:custGeom>
              <a:avLst/>
              <a:gdLst/>
              <a:ahLst/>
              <a:cxnLst>
                <a:cxn ang="0">
                  <a:pos x="2" y="0"/>
                </a:cxn>
                <a:cxn ang="0">
                  <a:pos x="3" y="0"/>
                </a:cxn>
                <a:cxn ang="0">
                  <a:pos x="3" y="3"/>
                </a:cxn>
                <a:cxn ang="0">
                  <a:pos x="3" y="6"/>
                </a:cxn>
                <a:cxn ang="0">
                  <a:pos x="2" y="6"/>
                </a:cxn>
                <a:cxn ang="0">
                  <a:pos x="0" y="3"/>
                </a:cxn>
                <a:cxn ang="0">
                  <a:pos x="2" y="0"/>
                </a:cxn>
              </a:cxnLst>
              <a:rect l="0" t="0" r="r" b="b"/>
              <a:pathLst>
                <a:path w="4" h="7">
                  <a:moveTo>
                    <a:pt x="2" y="0"/>
                  </a:moveTo>
                  <a:lnTo>
                    <a:pt x="3" y="0"/>
                  </a:lnTo>
                  <a:lnTo>
                    <a:pt x="3" y="3"/>
                  </a:lnTo>
                  <a:lnTo>
                    <a:pt x="3" y="6"/>
                  </a:lnTo>
                  <a:lnTo>
                    <a:pt x="2" y="6"/>
                  </a:lnTo>
                  <a:lnTo>
                    <a:pt x="0" y="3"/>
                  </a:lnTo>
                  <a:lnTo>
                    <a:pt x="2"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6" name="Freeform 22"/>
            <p:cNvSpPr>
              <a:spLocks/>
            </p:cNvSpPr>
            <p:nvPr/>
          </p:nvSpPr>
          <p:spPr bwMode="auto">
            <a:xfrm>
              <a:off x="4050" y="3991"/>
              <a:ext cx="9" cy="5"/>
            </a:xfrm>
            <a:custGeom>
              <a:avLst/>
              <a:gdLst/>
              <a:ahLst/>
              <a:cxnLst>
                <a:cxn ang="0">
                  <a:pos x="4" y="4"/>
                </a:cxn>
                <a:cxn ang="0">
                  <a:pos x="7" y="3"/>
                </a:cxn>
                <a:cxn ang="0">
                  <a:pos x="8" y="2"/>
                </a:cxn>
                <a:cxn ang="0">
                  <a:pos x="7" y="1"/>
                </a:cxn>
                <a:cxn ang="0">
                  <a:pos x="4" y="0"/>
                </a:cxn>
                <a:cxn ang="0">
                  <a:pos x="1" y="1"/>
                </a:cxn>
                <a:cxn ang="0">
                  <a:pos x="0" y="2"/>
                </a:cxn>
                <a:cxn ang="0">
                  <a:pos x="1" y="3"/>
                </a:cxn>
                <a:cxn ang="0">
                  <a:pos x="4" y="4"/>
                </a:cxn>
              </a:cxnLst>
              <a:rect l="0" t="0" r="r" b="b"/>
              <a:pathLst>
                <a:path w="9" h="5">
                  <a:moveTo>
                    <a:pt x="4" y="4"/>
                  </a:moveTo>
                  <a:lnTo>
                    <a:pt x="7" y="3"/>
                  </a:lnTo>
                  <a:lnTo>
                    <a:pt x="8" y="2"/>
                  </a:lnTo>
                  <a:lnTo>
                    <a:pt x="7" y="1"/>
                  </a:lnTo>
                  <a:lnTo>
                    <a:pt x="4" y="0"/>
                  </a:lnTo>
                  <a:lnTo>
                    <a:pt x="1" y="1"/>
                  </a:lnTo>
                  <a:lnTo>
                    <a:pt x="0" y="2"/>
                  </a:lnTo>
                  <a:lnTo>
                    <a:pt x="1" y="3"/>
                  </a:lnTo>
                  <a:lnTo>
                    <a:pt x="4" y="4"/>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7" name="Freeform 23"/>
            <p:cNvSpPr>
              <a:spLocks/>
            </p:cNvSpPr>
            <p:nvPr/>
          </p:nvSpPr>
          <p:spPr bwMode="auto">
            <a:xfrm>
              <a:off x="4050" y="3991"/>
              <a:ext cx="15" cy="11"/>
            </a:xfrm>
            <a:custGeom>
              <a:avLst/>
              <a:gdLst/>
              <a:ahLst/>
              <a:cxnLst>
                <a:cxn ang="0">
                  <a:pos x="7" y="10"/>
                </a:cxn>
                <a:cxn ang="0">
                  <a:pos x="12" y="8"/>
                </a:cxn>
                <a:cxn ang="0">
                  <a:pos x="14" y="5"/>
                </a:cxn>
                <a:cxn ang="0">
                  <a:pos x="12" y="2"/>
                </a:cxn>
                <a:cxn ang="0">
                  <a:pos x="7" y="0"/>
                </a:cxn>
                <a:cxn ang="0">
                  <a:pos x="2" y="2"/>
                </a:cxn>
                <a:cxn ang="0">
                  <a:pos x="0" y="5"/>
                </a:cxn>
                <a:cxn ang="0">
                  <a:pos x="2" y="8"/>
                </a:cxn>
                <a:cxn ang="0">
                  <a:pos x="7" y="10"/>
                </a:cxn>
              </a:cxnLst>
              <a:rect l="0" t="0" r="r" b="b"/>
              <a:pathLst>
                <a:path w="15" h="11">
                  <a:moveTo>
                    <a:pt x="7" y="10"/>
                  </a:moveTo>
                  <a:lnTo>
                    <a:pt x="12" y="8"/>
                  </a:lnTo>
                  <a:lnTo>
                    <a:pt x="14" y="5"/>
                  </a:lnTo>
                  <a:lnTo>
                    <a:pt x="12" y="2"/>
                  </a:lnTo>
                  <a:lnTo>
                    <a:pt x="7" y="0"/>
                  </a:lnTo>
                  <a:lnTo>
                    <a:pt x="2" y="2"/>
                  </a:lnTo>
                  <a:lnTo>
                    <a:pt x="0" y="5"/>
                  </a:lnTo>
                  <a:lnTo>
                    <a:pt x="2" y="8"/>
                  </a:lnTo>
                  <a:lnTo>
                    <a:pt x="7" y="1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8" name="Freeform 24"/>
            <p:cNvSpPr>
              <a:spLocks/>
            </p:cNvSpPr>
            <p:nvPr/>
          </p:nvSpPr>
          <p:spPr bwMode="auto">
            <a:xfrm>
              <a:off x="4046" y="3975"/>
              <a:ext cx="5" cy="3"/>
            </a:xfrm>
            <a:custGeom>
              <a:avLst/>
              <a:gdLst/>
              <a:ahLst/>
              <a:cxnLst>
                <a:cxn ang="0">
                  <a:pos x="1" y="0"/>
                </a:cxn>
                <a:cxn ang="0">
                  <a:pos x="3" y="2"/>
                </a:cxn>
                <a:cxn ang="0">
                  <a:pos x="1" y="3"/>
                </a:cxn>
                <a:cxn ang="0">
                  <a:pos x="0" y="2"/>
                </a:cxn>
                <a:cxn ang="0">
                  <a:pos x="1" y="0"/>
                </a:cxn>
              </a:cxnLst>
              <a:rect l="0" t="0" r="r" b="b"/>
              <a:pathLst>
                <a:path w="4" h="4">
                  <a:moveTo>
                    <a:pt x="1" y="0"/>
                  </a:moveTo>
                  <a:lnTo>
                    <a:pt x="3" y="2"/>
                  </a:lnTo>
                  <a:lnTo>
                    <a:pt x="1" y="3"/>
                  </a:lnTo>
                  <a:lnTo>
                    <a:pt x="0" y="2"/>
                  </a:lnTo>
                  <a:lnTo>
                    <a:pt x="1"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49" name="Freeform 25"/>
            <p:cNvSpPr>
              <a:spLocks/>
            </p:cNvSpPr>
            <p:nvPr/>
          </p:nvSpPr>
          <p:spPr bwMode="auto">
            <a:xfrm>
              <a:off x="4046" y="3975"/>
              <a:ext cx="10" cy="8"/>
            </a:xfrm>
            <a:custGeom>
              <a:avLst/>
              <a:gdLst/>
              <a:ahLst/>
              <a:cxnLst>
                <a:cxn ang="0">
                  <a:pos x="4" y="0"/>
                </a:cxn>
                <a:cxn ang="0">
                  <a:pos x="9" y="4"/>
                </a:cxn>
                <a:cxn ang="0">
                  <a:pos x="4" y="8"/>
                </a:cxn>
                <a:cxn ang="0">
                  <a:pos x="0" y="4"/>
                </a:cxn>
                <a:cxn ang="0">
                  <a:pos x="4" y="0"/>
                </a:cxn>
              </a:cxnLst>
              <a:rect l="0" t="0" r="r" b="b"/>
              <a:pathLst>
                <a:path w="10" h="9">
                  <a:moveTo>
                    <a:pt x="4" y="0"/>
                  </a:moveTo>
                  <a:lnTo>
                    <a:pt x="9" y="4"/>
                  </a:lnTo>
                  <a:lnTo>
                    <a:pt x="4" y="8"/>
                  </a:lnTo>
                  <a:lnTo>
                    <a:pt x="0" y="4"/>
                  </a:lnTo>
                  <a:lnTo>
                    <a:pt x="4"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0" name="Freeform 26"/>
            <p:cNvSpPr>
              <a:spLocks/>
            </p:cNvSpPr>
            <p:nvPr/>
          </p:nvSpPr>
          <p:spPr bwMode="auto">
            <a:xfrm>
              <a:off x="4024" y="3988"/>
              <a:ext cx="16" cy="6"/>
            </a:xfrm>
            <a:custGeom>
              <a:avLst/>
              <a:gdLst/>
              <a:ahLst/>
              <a:cxnLst>
                <a:cxn ang="0">
                  <a:pos x="6" y="0"/>
                </a:cxn>
                <a:cxn ang="0">
                  <a:pos x="11" y="1"/>
                </a:cxn>
                <a:cxn ang="0">
                  <a:pos x="12" y="3"/>
                </a:cxn>
                <a:cxn ang="0">
                  <a:pos x="11" y="4"/>
                </a:cxn>
                <a:cxn ang="0">
                  <a:pos x="6" y="5"/>
                </a:cxn>
                <a:cxn ang="0">
                  <a:pos x="2" y="4"/>
                </a:cxn>
                <a:cxn ang="0">
                  <a:pos x="0" y="3"/>
                </a:cxn>
                <a:cxn ang="0">
                  <a:pos x="2" y="1"/>
                </a:cxn>
                <a:cxn ang="0">
                  <a:pos x="6" y="0"/>
                </a:cxn>
              </a:cxnLst>
              <a:rect l="0" t="0" r="r" b="b"/>
              <a:pathLst>
                <a:path w="13" h="6">
                  <a:moveTo>
                    <a:pt x="6" y="0"/>
                  </a:moveTo>
                  <a:lnTo>
                    <a:pt x="11" y="1"/>
                  </a:lnTo>
                  <a:lnTo>
                    <a:pt x="12" y="3"/>
                  </a:lnTo>
                  <a:lnTo>
                    <a:pt x="11" y="4"/>
                  </a:lnTo>
                  <a:lnTo>
                    <a:pt x="6" y="5"/>
                  </a:lnTo>
                  <a:lnTo>
                    <a:pt x="2" y="4"/>
                  </a:lnTo>
                  <a:lnTo>
                    <a:pt x="0" y="3"/>
                  </a:lnTo>
                  <a:lnTo>
                    <a:pt x="2" y="1"/>
                  </a:lnTo>
                  <a:lnTo>
                    <a:pt x="6"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1" name="Freeform 27"/>
            <p:cNvSpPr>
              <a:spLocks/>
            </p:cNvSpPr>
            <p:nvPr/>
          </p:nvSpPr>
          <p:spPr bwMode="auto">
            <a:xfrm>
              <a:off x="4024" y="3988"/>
              <a:ext cx="18" cy="12"/>
            </a:xfrm>
            <a:custGeom>
              <a:avLst/>
              <a:gdLst/>
              <a:ahLst/>
              <a:cxnLst>
                <a:cxn ang="0">
                  <a:pos x="9" y="0"/>
                </a:cxn>
                <a:cxn ang="0">
                  <a:pos x="15" y="2"/>
                </a:cxn>
                <a:cxn ang="0">
                  <a:pos x="17" y="6"/>
                </a:cxn>
                <a:cxn ang="0">
                  <a:pos x="15" y="9"/>
                </a:cxn>
                <a:cxn ang="0">
                  <a:pos x="9" y="11"/>
                </a:cxn>
                <a:cxn ang="0">
                  <a:pos x="3" y="9"/>
                </a:cxn>
                <a:cxn ang="0">
                  <a:pos x="0" y="6"/>
                </a:cxn>
                <a:cxn ang="0">
                  <a:pos x="3" y="2"/>
                </a:cxn>
                <a:cxn ang="0">
                  <a:pos x="9" y="0"/>
                </a:cxn>
              </a:cxnLst>
              <a:rect l="0" t="0" r="r" b="b"/>
              <a:pathLst>
                <a:path w="18" h="12">
                  <a:moveTo>
                    <a:pt x="9" y="0"/>
                  </a:moveTo>
                  <a:lnTo>
                    <a:pt x="15" y="2"/>
                  </a:lnTo>
                  <a:lnTo>
                    <a:pt x="17" y="6"/>
                  </a:lnTo>
                  <a:lnTo>
                    <a:pt x="15" y="9"/>
                  </a:lnTo>
                  <a:lnTo>
                    <a:pt x="9" y="11"/>
                  </a:lnTo>
                  <a:lnTo>
                    <a:pt x="3" y="9"/>
                  </a:lnTo>
                  <a:lnTo>
                    <a:pt x="0" y="6"/>
                  </a:lnTo>
                  <a:lnTo>
                    <a:pt x="3" y="2"/>
                  </a:lnTo>
                  <a:lnTo>
                    <a:pt x="9"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2" name="Freeform 28"/>
            <p:cNvSpPr>
              <a:spLocks/>
            </p:cNvSpPr>
            <p:nvPr/>
          </p:nvSpPr>
          <p:spPr bwMode="auto">
            <a:xfrm>
              <a:off x="3143" y="1776"/>
              <a:ext cx="509" cy="230"/>
            </a:xfrm>
            <a:custGeom>
              <a:avLst/>
              <a:gdLst/>
              <a:ahLst/>
              <a:cxnLst>
                <a:cxn ang="0">
                  <a:pos x="160" y="84"/>
                </a:cxn>
                <a:cxn ang="0">
                  <a:pos x="169" y="79"/>
                </a:cxn>
                <a:cxn ang="0">
                  <a:pos x="203" y="57"/>
                </a:cxn>
                <a:cxn ang="0">
                  <a:pos x="225" y="40"/>
                </a:cxn>
                <a:cxn ang="0">
                  <a:pos x="234" y="0"/>
                </a:cxn>
                <a:cxn ang="0">
                  <a:pos x="250" y="21"/>
                </a:cxn>
                <a:cxn ang="0">
                  <a:pos x="281" y="19"/>
                </a:cxn>
                <a:cxn ang="0">
                  <a:pos x="318" y="4"/>
                </a:cxn>
                <a:cxn ang="0">
                  <a:pos x="319" y="3"/>
                </a:cxn>
                <a:cxn ang="0">
                  <a:pos x="337" y="6"/>
                </a:cxn>
                <a:cxn ang="0">
                  <a:pos x="382" y="79"/>
                </a:cxn>
                <a:cxn ang="0">
                  <a:pos x="428" y="80"/>
                </a:cxn>
                <a:cxn ang="0">
                  <a:pos x="437" y="75"/>
                </a:cxn>
                <a:cxn ang="0">
                  <a:pos x="452" y="67"/>
                </a:cxn>
                <a:cxn ang="0">
                  <a:pos x="460" y="72"/>
                </a:cxn>
                <a:cxn ang="0">
                  <a:pos x="461" y="96"/>
                </a:cxn>
                <a:cxn ang="0">
                  <a:pos x="490" y="148"/>
                </a:cxn>
                <a:cxn ang="0">
                  <a:pos x="493" y="150"/>
                </a:cxn>
                <a:cxn ang="0">
                  <a:pos x="488" y="144"/>
                </a:cxn>
                <a:cxn ang="0">
                  <a:pos x="480" y="150"/>
                </a:cxn>
                <a:cxn ang="0">
                  <a:pos x="497" y="172"/>
                </a:cxn>
                <a:cxn ang="0">
                  <a:pos x="508" y="179"/>
                </a:cxn>
                <a:cxn ang="0">
                  <a:pos x="494" y="187"/>
                </a:cxn>
                <a:cxn ang="0">
                  <a:pos x="498" y="194"/>
                </a:cxn>
                <a:cxn ang="0">
                  <a:pos x="503" y="211"/>
                </a:cxn>
                <a:cxn ang="0">
                  <a:pos x="472" y="219"/>
                </a:cxn>
                <a:cxn ang="0">
                  <a:pos x="458" y="200"/>
                </a:cxn>
                <a:cxn ang="0">
                  <a:pos x="457" y="187"/>
                </a:cxn>
                <a:cxn ang="0">
                  <a:pos x="446" y="190"/>
                </a:cxn>
                <a:cxn ang="0">
                  <a:pos x="415" y="201"/>
                </a:cxn>
                <a:cxn ang="0">
                  <a:pos x="373" y="208"/>
                </a:cxn>
                <a:cxn ang="0">
                  <a:pos x="343" y="220"/>
                </a:cxn>
                <a:cxn ang="0">
                  <a:pos x="306" y="218"/>
                </a:cxn>
                <a:cxn ang="0">
                  <a:pos x="287" y="202"/>
                </a:cxn>
                <a:cxn ang="0">
                  <a:pos x="274" y="198"/>
                </a:cxn>
                <a:cxn ang="0">
                  <a:pos x="231" y="195"/>
                </a:cxn>
                <a:cxn ang="0">
                  <a:pos x="242" y="168"/>
                </a:cxn>
                <a:cxn ang="0">
                  <a:pos x="259" y="158"/>
                </a:cxn>
                <a:cxn ang="0">
                  <a:pos x="289" y="136"/>
                </a:cxn>
                <a:cxn ang="0">
                  <a:pos x="231" y="148"/>
                </a:cxn>
                <a:cxn ang="0">
                  <a:pos x="214" y="171"/>
                </a:cxn>
                <a:cxn ang="0">
                  <a:pos x="179" y="194"/>
                </a:cxn>
                <a:cxn ang="0">
                  <a:pos x="147" y="204"/>
                </a:cxn>
                <a:cxn ang="0">
                  <a:pos x="129" y="212"/>
                </a:cxn>
                <a:cxn ang="0">
                  <a:pos x="118" y="229"/>
                </a:cxn>
                <a:cxn ang="0">
                  <a:pos x="93" y="227"/>
                </a:cxn>
                <a:cxn ang="0">
                  <a:pos x="75" y="216"/>
                </a:cxn>
                <a:cxn ang="0">
                  <a:pos x="79" y="202"/>
                </a:cxn>
                <a:cxn ang="0">
                  <a:pos x="73" y="195"/>
                </a:cxn>
                <a:cxn ang="0">
                  <a:pos x="60" y="201"/>
                </a:cxn>
                <a:cxn ang="0">
                  <a:pos x="46" y="210"/>
                </a:cxn>
                <a:cxn ang="0">
                  <a:pos x="22" y="223"/>
                </a:cxn>
                <a:cxn ang="0">
                  <a:pos x="0" y="229"/>
                </a:cxn>
                <a:cxn ang="0">
                  <a:pos x="32" y="181"/>
                </a:cxn>
                <a:cxn ang="0">
                  <a:pos x="76" y="142"/>
                </a:cxn>
                <a:cxn ang="0">
                  <a:pos x="144" y="100"/>
                </a:cxn>
              </a:cxnLst>
              <a:rect l="0" t="0" r="r" b="b"/>
              <a:pathLst>
                <a:path w="509" h="230">
                  <a:moveTo>
                    <a:pt x="144" y="100"/>
                  </a:moveTo>
                  <a:lnTo>
                    <a:pt x="160" y="84"/>
                  </a:lnTo>
                  <a:lnTo>
                    <a:pt x="164" y="80"/>
                  </a:lnTo>
                  <a:lnTo>
                    <a:pt x="169" y="79"/>
                  </a:lnTo>
                  <a:lnTo>
                    <a:pt x="182" y="76"/>
                  </a:lnTo>
                  <a:lnTo>
                    <a:pt x="203" y="57"/>
                  </a:lnTo>
                  <a:lnTo>
                    <a:pt x="220" y="46"/>
                  </a:lnTo>
                  <a:lnTo>
                    <a:pt x="225" y="40"/>
                  </a:lnTo>
                  <a:lnTo>
                    <a:pt x="229" y="30"/>
                  </a:lnTo>
                  <a:lnTo>
                    <a:pt x="234" y="0"/>
                  </a:lnTo>
                  <a:lnTo>
                    <a:pt x="238" y="14"/>
                  </a:lnTo>
                  <a:lnTo>
                    <a:pt x="250" y="21"/>
                  </a:lnTo>
                  <a:lnTo>
                    <a:pt x="263" y="21"/>
                  </a:lnTo>
                  <a:lnTo>
                    <a:pt x="281" y="19"/>
                  </a:lnTo>
                  <a:lnTo>
                    <a:pt x="310" y="8"/>
                  </a:lnTo>
                  <a:lnTo>
                    <a:pt x="318" y="4"/>
                  </a:lnTo>
                  <a:lnTo>
                    <a:pt x="320" y="3"/>
                  </a:lnTo>
                  <a:lnTo>
                    <a:pt x="319" y="3"/>
                  </a:lnTo>
                  <a:lnTo>
                    <a:pt x="326" y="3"/>
                  </a:lnTo>
                  <a:lnTo>
                    <a:pt x="337" y="6"/>
                  </a:lnTo>
                  <a:lnTo>
                    <a:pt x="356" y="14"/>
                  </a:lnTo>
                  <a:lnTo>
                    <a:pt x="382" y="79"/>
                  </a:lnTo>
                  <a:lnTo>
                    <a:pt x="409" y="75"/>
                  </a:lnTo>
                  <a:lnTo>
                    <a:pt x="428" y="80"/>
                  </a:lnTo>
                  <a:lnTo>
                    <a:pt x="434" y="79"/>
                  </a:lnTo>
                  <a:lnTo>
                    <a:pt x="437" y="75"/>
                  </a:lnTo>
                  <a:lnTo>
                    <a:pt x="443" y="69"/>
                  </a:lnTo>
                  <a:lnTo>
                    <a:pt x="452" y="67"/>
                  </a:lnTo>
                  <a:lnTo>
                    <a:pt x="457" y="68"/>
                  </a:lnTo>
                  <a:lnTo>
                    <a:pt x="460" y="72"/>
                  </a:lnTo>
                  <a:lnTo>
                    <a:pt x="463" y="83"/>
                  </a:lnTo>
                  <a:lnTo>
                    <a:pt x="461" y="96"/>
                  </a:lnTo>
                  <a:lnTo>
                    <a:pt x="454" y="106"/>
                  </a:lnTo>
                  <a:lnTo>
                    <a:pt x="490" y="148"/>
                  </a:lnTo>
                  <a:lnTo>
                    <a:pt x="494" y="151"/>
                  </a:lnTo>
                  <a:lnTo>
                    <a:pt x="493" y="150"/>
                  </a:lnTo>
                  <a:lnTo>
                    <a:pt x="490" y="145"/>
                  </a:lnTo>
                  <a:lnTo>
                    <a:pt x="488" y="144"/>
                  </a:lnTo>
                  <a:lnTo>
                    <a:pt x="485" y="144"/>
                  </a:lnTo>
                  <a:lnTo>
                    <a:pt x="480" y="150"/>
                  </a:lnTo>
                  <a:lnTo>
                    <a:pt x="479" y="168"/>
                  </a:lnTo>
                  <a:lnTo>
                    <a:pt x="497" y="172"/>
                  </a:lnTo>
                  <a:lnTo>
                    <a:pt x="507" y="176"/>
                  </a:lnTo>
                  <a:lnTo>
                    <a:pt x="508" y="179"/>
                  </a:lnTo>
                  <a:lnTo>
                    <a:pt x="505" y="183"/>
                  </a:lnTo>
                  <a:lnTo>
                    <a:pt x="494" y="187"/>
                  </a:lnTo>
                  <a:lnTo>
                    <a:pt x="493" y="190"/>
                  </a:lnTo>
                  <a:lnTo>
                    <a:pt x="498" y="194"/>
                  </a:lnTo>
                  <a:lnTo>
                    <a:pt x="502" y="202"/>
                  </a:lnTo>
                  <a:lnTo>
                    <a:pt x="503" y="211"/>
                  </a:lnTo>
                  <a:lnTo>
                    <a:pt x="488" y="212"/>
                  </a:lnTo>
                  <a:lnTo>
                    <a:pt x="472" y="219"/>
                  </a:lnTo>
                  <a:lnTo>
                    <a:pt x="462" y="210"/>
                  </a:lnTo>
                  <a:lnTo>
                    <a:pt x="458" y="200"/>
                  </a:lnTo>
                  <a:lnTo>
                    <a:pt x="457" y="190"/>
                  </a:lnTo>
                  <a:lnTo>
                    <a:pt x="457" y="187"/>
                  </a:lnTo>
                  <a:lnTo>
                    <a:pt x="456" y="186"/>
                  </a:lnTo>
                  <a:lnTo>
                    <a:pt x="446" y="190"/>
                  </a:lnTo>
                  <a:lnTo>
                    <a:pt x="434" y="198"/>
                  </a:lnTo>
                  <a:lnTo>
                    <a:pt x="415" y="201"/>
                  </a:lnTo>
                  <a:lnTo>
                    <a:pt x="387" y="203"/>
                  </a:lnTo>
                  <a:lnTo>
                    <a:pt x="373" y="208"/>
                  </a:lnTo>
                  <a:lnTo>
                    <a:pt x="359" y="215"/>
                  </a:lnTo>
                  <a:lnTo>
                    <a:pt x="343" y="220"/>
                  </a:lnTo>
                  <a:lnTo>
                    <a:pt x="321" y="222"/>
                  </a:lnTo>
                  <a:lnTo>
                    <a:pt x="306" y="218"/>
                  </a:lnTo>
                  <a:lnTo>
                    <a:pt x="297" y="210"/>
                  </a:lnTo>
                  <a:lnTo>
                    <a:pt x="287" y="202"/>
                  </a:lnTo>
                  <a:lnTo>
                    <a:pt x="282" y="200"/>
                  </a:lnTo>
                  <a:lnTo>
                    <a:pt x="274" y="198"/>
                  </a:lnTo>
                  <a:lnTo>
                    <a:pt x="254" y="197"/>
                  </a:lnTo>
                  <a:lnTo>
                    <a:pt x="231" y="195"/>
                  </a:lnTo>
                  <a:lnTo>
                    <a:pt x="231" y="167"/>
                  </a:lnTo>
                  <a:lnTo>
                    <a:pt x="242" y="168"/>
                  </a:lnTo>
                  <a:lnTo>
                    <a:pt x="251" y="165"/>
                  </a:lnTo>
                  <a:lnTo>
                    <a:pt x="259" y="158"/>
                  </a:lnTo>
                  <a:lnTo>
                    <a:pt x="264" y="150"/>
                  </a:lnTo>
                  <a:lnTo>
                    <a:pt x="289" y="136"/>
                  </a:lnTo>
                  <a:lnTo>
                    <a:pt x="237" y="136"/>
                  </a:lnTo>
                  <a:lnTo>
                    <a:pt x="231" y="148"/>
                  </a:lnTo>
                  <a:lnTo>
                    <a:pt x="222" y="160"/>
                  </a:lnTo>
                  <a:lnTo>
                    <a:pt x="214" y="171"/>
                  </a:lnTo>
                  <a:lnTo>
                    <a:pt x="197" y="185"/>
                  </a:lnTo>
                  <a:lnTo>
                    <a:pt x="179" y="194"/>
                  </a:lnTo>
                  <a:lnTo>
                    <a:pt x="165" y="200"/>
                  </a:lnTo>
                  <a:lnTo>
                    <a:pt x="147" y="204"/>
                  </a:lnTo>
                  <a:lnTo>
                    <a:pt x="137" y="207"/>
                  </a:lnTo>
                  <a:lnTo>
                    <a:pt x="129" y="212"/>
                  </a:lnTo>
                  <a:lnTo>
                    <a:pt x="124" y="220"/>
                  </a:lnTo>
                  <a:lnTo>
                    <a:pt x="118" y="229"/>
                  </a:lnTo>
                  <a:lnTo>
                    <a:pt x="110" y="229"/>
                  </a:lnTo>
                  <a:lnTo>
                    <a:pt x="93" y="227"/>
                  </a:lnTo>
                  <a:lnTo>
                    <a:pt x="85" y="223"/>
                  </a:lnTo>
                  <a:lnTo>
                    <a:pt x="75" y="216"/>
                  </a:lnTo>
                  <a:lnTo>
                    <a:pt x="79" y="206"/>
                  </a:lnTo>
                  <a:lnTo>
                    <a:pt x="79" y="202"/>
                  </a:lnTo>
                  <a:lnTo>
                    <a:pt x="77" y="199"/>
                  </a:lnTo>
                  <a:lnTo>
                    <a:pt x="73" y="195"/>
                  </a:lnTo>
                  <a:lnTo>
                    <a:pt x="67" y="196"/>
                  </a:lnTo>
                  <a:lnTo>
                    <a:pt x="60" y="201"/>
                  </a:lnTo>
                  <a:lnTo>
                    <a:pt x="54" y="207"/>
                  </a:lnTo>
                  <a:lnTo>
                    <a:pt x="46" y="210"/>
                  </a:lnTo>
                  <a:lnTo>
                    <a:pt x="38" y="212"/>
                  </a:lnTo>
                  <a:lnTo>
                    <a:pt x="22" y="223"/>
                  </a:lnTo>
                  <a:lnTo>
                    <a:pt x="13" y="228"/>
                  </a:lnTo>
                  <a:lnTo>
                    <a:pt x="0" y="229"/>
                  </a:lnTo>
                  <a:lnTo>
                    <a:pt x="15" y="203"/>
                  </a:lnTo>
                  <a:lnTo>
                    <a:pt x="32" y="181"/>
                  </a:lnTo>
                  <a:lnTo>
                    <a:pt x="53" y="160"/>
                  </a:lnTo>
                  <a:lnTo>
                    <a:pt x="76" y="142"/>
                  </a:lnTo>
                  <a:lnTo>
                    <a:pt x="116" y="115"/>
                  </a:lnTo>
                  <a:lnTo>
                    <a:pt x="144" y="10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3" name="Freeform 29"/>
            <p:cNvSpPr>
              <a:spLocks/>
            </p:cNvSpPr>
            <p:nvPr/>
          </p:nvSpPr>
          <p:spPr bwMode="auto">
            <a:xfrm>
              <a:off x="3419" y="1986"/>
              <a:ext cx="568" cy="465"/>
            </a:xfrm>
            <a:custGeom>
              <a:avLst/>
              <a:gdLst/>
              <a:ahLst/>
              <a:cxnLst>
                <a:cxn ang="0">
                  <a:pos x="327" y="4"/>
                </a:cxn>
                <a:cxn ang="0">
                  <a:pos x="391" y="15"/>
                </a:cxn>
                <a:cxn ang="0">
                  <a:pos x="495" y="39"/>
                </a:cxn>
                <a:cxn ang="0">
                  <a:pos x="514" y="52"/>
                </a:cxn>
                <a:cxn ang="0">
                  <a:pos x="521" y="68"/>
                </a:cxn>
                <a:cxn ang="0">
                  <a:pos x="539" y="88"/>
                </a:cxn>
                <a:cxn ang="0">
                  <a:pos x="566" y="116"/>
                </a:cxn>
                <a:cxn ang="0">
                  <a:pos x="529" y="121"/>
                </a:cxn>
                <a:cxn ang="0">
                  <a:pos x="547" y="142"/>
                </a:cxn>
                <a:cxn ang="0">
                  <a:pos x="509" y="148"/>
                </a:cxn>
                <a:cxn ang="0">
                  <a:pos x="452" y="124"/>
                </a:cxn>
                <a:cxn ang="0">
                  <a:pos x="435" y="115"/>
                </a:cxn>
                <a:cxn ang="0">
                  <a:pos x="459" y="148"/>
                </a:cxn>
                <a:cxn ang="0">
                  <a:pos x="437" y="197"/>
                </a:cxn>
                <a:cxn ang="0">
                  <a:pos x="454" y="254"/>
                </a:cxn>
                <a:cxn ang="0">
                  <a:pos x="434" y="296"/>
                </a:cxn>
                <a:cxn ang="0">
                  <a:pos x="392" y="293"/>
                </a:cxn>
                <a:cxn ang="0">
                  <a:pos x="395" y="274"/>
                </a:cxn>
                <a:cxn ang="0">
                  <a:pos x="381" y="231"/>
                </a:cxn>
                <a:cxn ang="0">
                  <a:pos x="358" y="216"/>
                </a:cxn>
                <a:cxn ang="0">
                  <a:pos x="330" y="237"/>
                </a:cxn>
                <a:cxn ang="0">
                  <a:pos x="313" y="264"/>
                </a:cxn>
                <a:cxn ang="0">
                  <a:pos x="293" y="245"/>
                </a:cxn>
                <a:cxn ang="0">
                  <a:pos x="308" y="221"/>
                </a:cxn>
                <a:cxn ang="0">
                  <a:pos x="330" y="191"/>
                </a:cxn>
                <a:cxn ang="0">
                  <a:pos x="325" y="162"/>
                </a:cxn>
                <a:cxn ang="0">
                  <a:pos x="322" y="120"/>
                </a:cxn>
                <a:cxn ang="0">
                  <a:pos x="314" y="105"/>
                </a:cxn>
                <a:cxn ang="0">
                  <a:pos x="257" y="77"/>
                </a:cxn>
                <a:cxn ang="0">
                  <a:pos x="195" y="83"/>
                </a:cxn>
                <a:cxn ang="0">
                  <a:pos x="197" y="107"/>
                </a:cxn>
                <a:cxn ang="0">
                  <a:pos x="183" y="146"/>
                </a:cxn>
                <a:cxn ang="0">
                  <a:pos x="137" y="148"/>
                </a:cxn>
                <a:cxn ang="0">
                  <a:pos x="121" y="260"/>
                </a:cxn>
                <a:cxn ang="0">
                  <a:pos x="114" y="277"/>
                </a:cxn>
                <a:cxn ang="0">
                  <a:pos x="128" y="296"/>
                </a:cxn>
                <a:cxn ang="0">
                  <a:pos x="136" y="319"/>
                </a:cxn>
                <a:cxn ang="0">
                  <a:pos x="146" y="371"/>
                </a:cxn>
                <a:cxn ang="0">
                  <a:pos x="146" y="396"/>
                </a:cxn>
                <a:cxn ang="0">
                  <a:pos x="117" y="442"/>
                </a:cxn>
                <a:cxn ang="0">
                  <a:pos x="92" y="464"/>
                </a:cxn>
                <a:cxn ang="0">
                  <a:pos x="61" y="455"/>
                </a:cxn>
                <a:cxn ang="0">
                  <a:pos x="55" y="432"/>
                </a:cxn>
                <a:cxn ang="0">
                  <a:pos x="36" y="418"/>
                </a:cxn>
                <a:cxn ang="0">
                  <a:pos x="34" y="376"/>
                </a:cxn>
                <a:cxn ang="0">
                  <a:pos x="30" y="300"/>
                </a:cxn>
                <a:cxn ang="0">
                  <a:pos x="35" y="277"/>
                </a:cxn>
                <a:cxn ang="0">
                  <a:pos x="42" y="247"/>
                </a:cxn>
                <a:cxn ang="0">
                  <a:pos x="64" y="162"/>
                </a:cxn>
                <a:cxn ang="0">
                  <a:pos x="63" y="140"/>
                </a:cxn>
                <a:cxn ang="0">
                  <a:pos x="39" y="173"/>
                </a:cxn>
                <a:cxn ang="0">
                  <a:pos x="16" y="198"/>
                </a:cxn>
                <a:cxn ang="0">
                  <a:pos x="0" y="194"/>
                </a:cxn>
                <a:cxn ang="0">
                  <a:pos x="27" y="153"/>
                </a:cxn>
                <a:cxn ang="0">
                  <a:pos x="49" y="92"/>
                </a:cxn>
                <a:cxn ang="0">
                  <a:pos x="130" y="71"/>
                </a:cxn>
                <a:cxn ang="0">
                  <a:pos x="159" y="49"/>
                </a:cxn>
                <a:cxn ang="0">
                  <a:pos x="210" y="31"/>
                </a:cxn>
                <a:cxn ang="0">
                  <a:pos x="196" y="9"/>
                </a:cxn>
                <a:cxn ang="0">
                  <a:pos x="230" y="3"/>
                </a:cxn>
              </a:cxnLst>
              <a:rect l="0" t="0" r="r" b="b"/>
              <a:pathLst>
                <a:path w="568" h="465">
                  <a:moveTo>
                    <a:pt x="230" y="3"/>
                  </a:moveTo>
                  <a:lnTo>
                    <a:pt x="289" y="4"/>
                  </a:lnTo>
                  <a:lnTo>
                    <a:pt x="327" y="4"/>
                  </a:lnTo>
                  <a:lnTo>
                    <a:pt x="351" y="0"/>
                  </a:lnTo>
                  <a:lnTo>
                    <a:pt x="371" y="9"/>
                  </a:lnTo>
                  <a:lnTo>
                    <a:pt x="391" y="15"/>
                  </a:lnTo>
                  <a:lnTo>
                    <a:pt x="439" y="19"/>
                  </a:lnTo>
                  <a:lnTo>
                    <a:pt x="486" y="19"/>
                  </a:lnTo>
                  <a:lnTo>
                    <a:pt x="495" y="39"/>
                  </a:lnTo>
                  <a:lnTo>
                    <a:pt x="495" y="36"/>
                  </a:lnTo>
                  <a:lnTo>
                    <a:pt x="500" y="39"/>
                  </a:lnTo>
                  <a:lnTo>
                    <a:pt x="514" y="52"/>
                  </a:lnTo>
                  <a:lnTo>
                    <a:pt x="525" y="66"/>
                  </a:lnTo>
                  <a:lnTo>
                    <a:pt x="526" y="70"/>
                  </a:lnTo>
                  <a:lnTo>
                    <a:pt x="521" y="68"/>
                  </a:lnTo>
                  <a:lnTo>
                    <a:pt x="517" y="66"/>
                  </a:lnTo>
                  <a:lnTo>
                    <a:pt x="525" y="75"/>
                  </a:lnTo>
                  <a:lnTo>
                    <a:pt x="539" y="88"/>
                  </a:lnTo>
                  <a:lnTo>
                    <a:pt x="553" y="104"/>
                  </a:lnTo>
                  <a:lnTo>
                    <a:pt x="562" y="111"/>
                  </a:lnTo>
                  <a:lnTo>
                    <a:pt x="566" y="116"/>
                  </a:lnTo>
                  <a:lnTo>
                    <a:pt x="567" y="124"/>
                  </a:lnTo>
                  <a:lnTo>
                    <a:pt x="548" y="123"/>
                  </a:lnTo>
                  <a:lnTo>
                    <a:pt x="529" y="121"/>
                  </a:lnTo>
                  <a:lnTo>
                    <a:pt x="546" y="129"/>
                  </a:lnTo>
                  <a:lnTo>
                    <a:pt x="551" y="134"/>
                  </a:lnTo>
                  <a:lnTo>
                    <a:pt x="547" y="142"/>
                  </a:lnTo>
                  <a:lnTo>
                    <a:pt x="540" y="146"/>
                  </a:lnTo>
                  <a:lnTo>
                    <a:pt x="525" y="149"/>
                  </a:lnTo>
                  <a:lnTo>
                    <a:pt x="509" y="148"/>
                  </a:lnTo>
                  <a:lnTo>
                    <a:pt x="491" y="150"/>
                  </a:lnTo>
                  <a:lnTo>
                    <a:pt x="477" y="137"/>
                  </a:lnTo>
                  <a:lnTo>
                    <a:pt x="452" y="124"/>
                  </a:lnTo>
                  <a:lnTo>
                    <a:pt x="438" y="116"/>
                  </a:lnTo>
                  <a:lnTo>
                    <a:pt x="435" y="114"/>
                  </a:lnTo>
                  <a:lnTo>
                    <a:pt x="435" y="115"/>
                  </a:lnTo>
                  <a:lnTo>
                    <a:pt x="446" y="123"/>
                  </a:lnTo>
                  <a:lnTo>
                    <a:pt x="456" y="126"/>
                  </a:lnTo>
                  <a:lnTo>
                    <a:pt x="459" y="148"/>
                  </a:lnTo>
                  <a:lnTo>
                    <a:pt x="456" y="167"/>
                  </a:lnTo>
                  <a:lnTo>
                    <a:pt x="448" y="182"/>
                  </a:lnTo>
                  <a:lnTo>
                    <a:pt x="437" y="197"/>
                  </a:lnTo>
                  <a:lnTo>
                    <a:pt x="443" y="228"/>
                  </a:lnTo>
                  <a:lnTo>
                    <a:pt x="452" y="246"/>
                  </a:lnTo>
                  <a:lnTo>
                    <a:pt x="454" y="254"/>
                  </a:lnTo>
                  <a:lnTo>
                    <a:pt x="453" y="265"/>
                  </a:lnTo>
                  <a:lnTo>
                    <a:pt x="447" y="278"/>
                  </a:lnTo>
                  <a:lnTo>
                    <a:pt x="434" y="296"/>
                  </a:lnTo>
                  <a:lnTo>
                    <a:pt x="418" y="299"/>
                  </a:lnTo>
                  <a:lnTo>
                    <a:pt x="404" y="299"/>
                  </a:lnTo>
                  <a:lnTo>
                    <a:pt x="392" y="293"/>
                  </a:lnTo>
                  <a:lnTo>
                    <a:pt x="391" y="287"/>
                  </a:lnTo>
                  <a:lnTo>
                    <a:pt x="392" y="281"/>
                  </a:lnTo>
                  <a:lnTo>
                    <a:pt x="395" y="274"/>
                  </a:lnTo>
                  <a:lnTo>
                    <a:pt x="396" y="266"/>
                  </a:lnTo>
                  <a:lnTo>
                    <a:pt x="387" y="243"/>
                  </a:lnTo>
                  <a:lnTo>
                    <a:pt x="381" y="231"/>
                  </a:lnTo>
                  <a:lnTo>
                    <a:pt x="375" y="221"/>
                  </a:lnTo>
                  <a:lnTo>
                    <a:pt x="368" y="218"/>
                  </a:lnTo>
                  <a:lnTo>
                    <a:pt x="358" y="216"/>
                  </a:lnTo>
                  <a:lnTo>
                    <a:pt x="347" y="217"/>
                  </a:lnTo>
                  <a:lnTo>
                    <a:pt x="338" y="224"/>
                  </a:lnTo>
                  <a:lnTo>
                    <a:pt x="330" y="237"/>
                  </a:lnTo>
                  <a:lnTo>
                    <a:pt x="325" y="248"/>
                  </a:lnTo>
                  <a:lnTo>
                    <a:pt x="320" y="256"/>
                  </a:lnTo>
                  <a:lnTo>
                    <a:pt x="313" y="264"/>
                  </a:lnTo>
                  <a:lnTo>
                    <a:pt x="301" y="263"/>
                  </a:lnTo>
                  <a:lnTo>
                    <a:pt x="293" y="258"/>
                  </a:lnTo>
                  <a:lnTo>
                    <a:pt x="293" y="245"/>
                  </a:lnTo>
                  <a:lnTo>
                    <a:pt x="295" y="237"/>
                  </a:lnTo>
                  <a:lnTo>
                    <a:pt x="300" y="230"/>
                  </a:lnTo>
                  <a:lnTo>
                    <a:pt x="308" y="221"/>
                  </a:lnTo>
                  <a:lnTo>
                    <a:pt x="324" y="202"/>
                  </a:lnTo>
                  <a:lnTo>
                    <a:pt x="329" y="196"/>
                  </a:lnTo>
                  <a:lnTo>
                    <a:pt x="330" y="191"/>
                  </a:lnTo>
                  <a:lnTo>
                    <a:pt x="331" y="180"/>
                  </a:lnTo>
                  <a:lnTo>
                    <a:pt x="330" y="172"/>
                  </a:lnTo>
                  <a:lnTo>
                    <a:pt x="325" y="162"/>
                  </a:lnTo>
                  <a:lnTo>
                    <a:pt x="312" y="137"/>
                  </a:lnTo>
                  <a:lnTo>
                    <a:pt x="319" y="126"/>
                  </a:lnTo>
                  <a:lnTo>
                    <a:pt x="322" y="120"/>
                  </a:lnTo>
                  <a:lnTo>
                    <a:pt x="323" y="115"/>
                  </a:lnTo>
                  <a:lnTo>
                    <a:pt x="321" y="112"/>
                  </a:lnTo>
                  <a:lnTo>
                    <a:pt x="314" y="105"/>
                  </a:lnTo>
                  <a:lnTo>
                    <a:pt x="302" y="99"/>
                  </a:lnTo>
                  <a:lnTo>
                    <a:pt x="279" y="93"/>
                  </a:lnTo>
                  <a:lnTo>
                    <a:pt x="257" y="77"/>
                  </a:lnTo>
                  <a:lnTo>
                    <a:pt x="229" y="77"/>
                  </a:lnTo>
                  <a:lnTo>
                    <a:pt x="198" y="77"/>
                  </a:lnTo>
                  <a:lnTo>
                    <a:pt x="195" y="83"/>
                  </a:lnTo>
                  <a:lnTo>
                    <a:pt x="195" y="91"/>
                  </a:lnTo>
                  <a:lnTo>
                    <a:pt x="196" y="98"/>
                  </a:lnTo>
                  <a:lnTo>
                    <a:pt x="197" y="107"/>
                  </a:lnTo>
                  <a:lnTo>
                    <a:pt x="195" y="126"/>
                  </a:lnTo>
                  <a:lnTo>
                    <a:pt x="190" y="139"/>
                  </a:lnTo>
                  <a:lnTo>
                    <a:pt x="183" y="146"/>
                  </a:lnTo>
                  <a:lnTo>
                    <a:pt x="173" y="149"/>
                  </a:lnTo>
                  <a:lnTo>
                    <a:pt x="155" y="148"/>
                  </a:lnTo>
                  <a:lnTo>
                    <a:pt x="137" y="148"/>
                  </a:lnTo>
                  <a:lnTo>
                    <a:pt x="131" y="157"/>
                  </a:lnTo>
                  <a:lnTo>
                    <a:pt x="122" y="165"/>
                  </a:lnTo>
                  <a:lnTo>
                    <a:pt x="121" y="260"/>
                  </a:lnTo>
                  <a:lnTo>
                    <a:pt x="120" y="265"/>
                  </a:lnTo>
                  <a:lnTo>
                    <a:pt x="117" y="267"/>
                  </a:lnTo>
                  <a:lnTo>
                    <a:pt x="114" y="277"/>
                  </a:lnTo>
                  <a:lnTo>
                    <a:pt x="117" y="284"/>
                  </a:lnTo>
                  <a:lnTo>
                    <a:pt x="123" y="290"/>
                  </a:lnTo>
                  <a:lnTo>
                    <a:pt x="128" y="296"/>
                  </a:lnTo>
                  <a:lnTo>
                    <a:pt x="132" y="302"/>
                  </a:lnTo>
                  <a:lnTo>
                    <a:pt x="135" y="311"/>
                  </a:lnTo>
                  <a:lnTo>
                    <a:pt x="136" y="319"/>
                  </a:lnTo>
                  <a:lnTo>
                    <a:pt x="134" y="336"/>
                  </a:lnTo>
                  <a:lnTo>
                    <a:pt x="139" y="360"/>
                  </a:lnTo>
                  <a:lnTo>
                    <a:pt x="146" y="371"/>
                  </a:lnTo>
                  <a:lnTo>
                    <a:pt x="149" y="377"/>
                  </a:lnTo>
                  <a:lnTo>
                    <a:pt x="150" y="386"/>
                  </a:lnTo>
                  <a:lnTo>
                    <a:pt x="146" y="396"/>
                  </a:lnTo>
                  <a:lnTo>
                    <a:pt x="138" y="406"/>
                  </a:lnTo>
                  <a:lnTo>
                    <a:pt x="124" y="423"/>
                  </a:lnTo>
                  <a:lnTo>
                    <a:pt x="117" y="442"/>
                  </a:lnTo>
                  <a:lnTo>
                    <a:pt x="111" y="453"/>
                  </a:lnTo>
                  <a:lnTo>
                    <a:pt x="102" y="461"/>
                  </a:lnTo>
                  <a:lnTo>
                    <a:pt x="92" y="464"/>
                  </a:lnTo>
                  <a:lnTo>
                    <a:pt x="81" y="463"/>
                  </a:lnTo>
                  <a:lnTo>
                    <a:pt x="69" y="459"/>
                  </a:lnTo>
                  <a:lnTo>
                    <a:pt x="61" y="455"/>
                  </a:lnTo>
                  <a:lnTo>
                    <a:pt x="58" y="443"/>
                  </a:lnTo>
                  <a:lnTo>
                    <a:pt x="57" y="437"/>
                  </a:lnTo>
                  <a:lnTo>
                    <a:pt x="55" y="432"/>
                  </a:lnTo>
                  <a:lnTo>
                    <a:pt x="48" y="424"/>
                  </a:lnTo>
                  <a:lnTo>
                    <a:pt x="39" y="421"/>
                  </a:lnTo>
                  <a:lnTo>
                    <a:pt x="36" y="418"/>
                  </a:lnTo>
                  <a:lnTo>
                    <a:pt x="36" y="413"/>
                  </a:lnTo>
                  <a:lnTo>
                    <a:pt x="39" y="397"/>
                  </a:lnTo>
                  <a:lnTo>
                    <a:pt x="34" y="376"/>
                  </a:lnTo>
                  <a:lnTo>
                    <a:pt x="31" y="356"/>
                  </a:lnTo>
                  <a:lnTo>
                    <a:pt x="28" y="318"/>
                  </a:lnTo>
                  <a:lnTo>
                    <a:pt x="30" y="300"/>
                  </a:lnTo>
                  <a:lnTo>
                    <a:pt x="36" y="286"/>
                  </a:lnTo>
                  <a:lnTo>
                    <a:pt x="36" y="282"/>
                  </a:lnTo>
                  <a:lnTo>
                    <a:pt x="35" y="277"/>
                  </a:lnTo>
                  <a:lnTo>
                    <a:pt x="30" y="266"/>
                  </a:lnTo>
                  <a:lnTo>
                    <a:pt x="33" y="254"/>
                  </a:lnTo>
                  <a:lnTo>
                    <a:pt x="42" y="247"/>
                  </a:lnTo>
                  <a:lnTo>
                    <a:pt x="45" y="214"/>
                  </a:lnTo>
                  <a:lnTo>
                    <a:pt x="53" y="182"/>
                  </a:lnTo>
                  <a:lnTo>
                    <a:pt x="64" y="162"/>
                  </a:lnTo>
                  <a:lnTo>
                    <a:pt x="67" y="150"/>
                  </a:lnTo>
                  <a:lnTo>
                    <a:pt x="66" y="146"/>
                  </a:lnTo>
                  <a:lnTo>
                    <a:pt x="63" y="140"/>
                  </a:lnTo>
                  <a:lnTo>
                    <a:pt x="55" y="143"/>
                  </a:lnTo>
                  <a:lnTo>
                    <a:pt x="48" y="151"/>
                  </a:lnTo>
                  <a:lnTo>
                    <a:pt x="39" y="173"/>
                  </a:lnTo>
                  <a:lnTo>
                    <a:pt x="34" y="175"/>
                  </a:lnTo>
                  <a:lnTo>
                    <a:pt x="27" y="183"/>
                  </a:lnTo>
                  <a:lnTo>
                    <a:pt x="16" y="198"/>
                  </a:lnTo>
                  <a:lnTo>
                    <a:pt x="9" y="201"/>
                  </a:lnTo>
                  <a:lnTo>
                    <a:pt x="2" y="200"/>
                  </a:lnTo>
                  <a:lnTo>
                    <a:pt x="0" y="194"/>
                  </a:lnTo>
                  <a:lnTo>
                    <a:pt x="3" y="185"/>
                  </a:lnTo>
                  <a:lnTo>
                    <a:pt x="17" y="166"/>
                  </a:lnTo>
                  <a:lnTo>
                    <a:pt x="27" y="153"/>
                  </a:lnTo>
                  <a:lnTo>
                    <a:pt x="33" y="143"/>
                  </a:lnTo>
                  <a:lnTo>
                    <a:pt x="44" y="117"/>
                  </a:lnTo>
                  <a:lnTo>
                    <a:pt x="49" y="92"/>
                  </a:lnTo>
                  <a:lnTo>
                    <a:pt x="100" y="93"/>
                  </a:lnTo>
                  <a:lnTo>
                    <a:pt x="109" y="71"/>
                  </a:lnTo>
                  <a:lnTo>
                    <a:pt x="130" y="71"/>
                  </a:lnTo>
                  <a:lnTo>
                    <a:pt x="140" y="70"/>
                  </a:lnTo>
                  <a:lnTo>
                    <a:pt x="149" y="65"/>
                  </a:lnTo>
                  <a:lnTo>
                    <a:pt x="159" y="49"/>
                  </a:lnTo>
                  <a:lnTo>
                    <a:pt x="187" y="44"/>
                  </a:lnTo>
                  <a:lnTo>
                    <a:pt x="199" y="39"/>
                  </a:lnTo>
                  <a:lnTo>
                    <a:pt x="210" y="31"/>
                  </a:lnTo>
                  <a:lnTo>
                    <a:pt x="210" y="26"/>
                  </a:lnTo>
                  <a:lnTo>
                    <a:pt x="207" y="20"/>
                  </a:lnTo>
                  <a:lnTo>
                    <a:pt x="196" y="9"/>
                  </a:lnTo>
                  <a:lnTo>
                    <a:pt x="201" y="4"/>
                  </a:lnTo>
                  <a:lnTo>
                    <a:pt x="209" y="3"/>
                  </a:lnTo>
                  <a:lnTo>
                    <a:pt x="230" y="3"/>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4" name="Freeform 30"/>
            <p:cNvSpPr>
              <a:spLocks/>
            </p:cNvSpPr>
            <p:nvPr/>
          </p:nvSpPr>
          <p:spPr bwMode="auto">
            <a:xfrm>
              <a:off x="3464" y="2430"/>
              <a:ext cx="235" cy="389"/>
            </a:xfrm>
            <a:custGeom>
              <a:avLst/>
              <a:gdLst/>
              <a:ahLst/>
              <a:cxnLst>
                <a:cxn ang="0">
                  <a:pos x="70" y="2"/>
                </a:cxn>
                <a:cxn ang="0">
                  <a:pos x="207" y="0"/>
                </a:cxn>
                <a:cxn ang="0">
                  <a:pos x="210" y="8"/>
                </a:cxn>
                <a:cxn ang="0">
                  <a:pos x="234" y="240"/>
                </a:cxn>
                <a:cxn ang="0">
                  <a:pos x="234" y="243"/>
                </a:cxn>
                <a:cxn ang="0">
                  <a:pos x="233" y="246"/>
                </a:cxn>
                <a:cxn ang="0">
                  <a:pos x="226" y="259"/>
                </a:cxn>
                <a:cxn ang="0">
                  <a:pos x="204" y="296"/>
                </a:cxn>
                <a:cxn ang="0">
                  <a:pos x="177" y="332"/>
                </a:cxn>
                <a:cxn ang="0">
                  <a:pos x="158" y="353"/>
                </a:cxn>
                <a:cxn ang="0">
                  <a:pos x="148" y="357"/>
                </a:cxn>
                <a:cxn ang="0">
                  <a:pos x="138" y="356"/>
                </a:cxn>
                <a:cxn ang="0">
                  <a:pos x="135" y="346"/>
                </a:cxn>
                <a:cxn ang="0">
                  <a:pos x="126" y="346"/>
                </a:cxn>
                <a:cxn ang="0">
                  <a:pos x="118" y="350"/>
                </a:cxn>
                <a:cxn ang="0">
                  <a:pos x="116" y="359"/>
                </a:cxn>
                <a:cxn ang="0">
                  <a:pos x="109" y="368"/>
                </a:cxn>
                <a:cxn ang="0">
                  <a:pos x="104" y="370"/>
                </a:cxn>
                <a:cxn ang="0">
                  <a:pos x="99" y="370"/>
                </a:cxn>
                <a:cxn ang="0">
                  <a:pos x="93" y="371"/>
                </a:cxn>
                <a:cxn ang="0">
                  <a:pos x="88" y="375"/>
                </a:cxn>
                <a:cxn ang="0">
                  <a:pos x="82" y="377"/>
                </a:cxn>
                <a:cxn ang="0">
                  <a:pos x="69" y="378"/>
                </a:cxn>
                <a:cxn ang="0">
                  <a:pos x="67" y="372"/>
                </a:cxn>
                <a:cxn ang="0">
                  <a:pos x="64" y="367"/>
                </a:cxn>
                <a:cxn ang="0">
                  <a:pos x="59" y="363"/>
                </a:cxn>
                <a:cxn ang="0">
                  <a:pos x="54" y="364"/>
                </a:cxn>
                <a:cxn ang="0">
                  <a:pos x="48" y="370"/>
                </a:cxn>
                <a:cxn ang="0">
                  <a:pos x="44" y="378"/>
                </a:cxn>
                <a:cxn ang="0">
                  <a:pos x="39" y="384"/>
                </a:cxn>
                <a:cxn ang="0">
                  <a:pos x="27" y="385"/>
                </a:cxn>
                <a:cxn ang="0">
                  <a:pos x="15" y="388"/>
                </a:cxn>
                <a:cxn ang="0">
                  <a:pos x="5" y="385"/>
                </a:cxn>
                <a:cxn ang="0">
                  <a:pos x="0" y="379"/>
                </a:cxn>
                <a:cxn ang="0">
                  <a:pos x="3" y="367"/>
                </a:cxn>
                <a:cxn ang="0">
                  <a:pos x="12" y="354"/>
                </a:cxn>
                <a:cxn ang="0">
                  <a:pos x="7" y="334"/>
                </a:cxn>
                <a:cxn ang="0">
                  <a:pos x="21" y="324"/>
                </a:cxn>
                <a:cxn ang="0">
                  <a:pos x="29" y="316"/>
                </a:cxn>
                <a:cxn ang="0">
                  <a:pos x="35" y="308"/>
                </a:cxn>
                <a:cxn ang="0">
                  <a:pos x="37" y="300"/>
                </a:cxn>
                <a:cxn ang="0">
                  <a:pos x="36" y="284"/>
                </a:cxn>
                <a:cxn ang="0">
                  <a:pos x="32" y="261"/>
                </a:cxn>
                <a:cxn ang="0">
                  <a:pos x="27" y="251"/>
                </a:cxn>
                <a:cxn ang="0">
                  <a:pos x="27" y="238"/>
                </a:cxn>
                <a:cxn ang="0">
                  <a:pos x="29" y="225"/>
                </a:cxn>
                <a:cxn ang="0">
                  <a:pos x="30" y="213"/>
                </a:cxn>
                <a:cxn ang="0">
                  <a:pos x="16" y="8"/>
                </a:cxn>
                <a:cxn ang="0">
                  <a:pos x="24" y="14"/>
                </a:cxn>
                <a:cxn ang="0">
                  <a:pos x="33" y="18"/>
                </a:cxn>
                <a:cxn ang="0">
                  <a:pos x="52" y="20"/>
                </a:cxn>
                <a:cxn ang="0">
                  <a:pos x="63" y="12"/>
                </a:cxn>
                <a:cxn ang="0">
                  <a:pos x="70" y="2"/>
                </a:cxn>
              </a:cxnLst>
              <a:rect l="0" t="0" r="r" b="b"/>
              <a:pathLst>
                <a:path w="235" h="389">
                  <a:moveTo>
                    <a:pt x="70" y="2"/>
                  </a:moveTo>
                  <a:lnTo>
                    <a:pt x="207" y="0"/>
                  </a:lnTo>
                  <a:lnTo>
                    <a:pt x="210" y="8"/>
                  </a:lnTo>
                  <a:lnTo>
                    <a:pt x="234" y="240"/>
                  </a:lnTo>
                  <a:lnTo>
                    <a:pt x="234" y="243"/>
                  </a:lnTo>
                  <a:lnTo>
                    <a:pt x="233" y="246"/>
                  </a:lnTo>
                  <a:lnTo>
                    <a:pt x="226" y="259"/>
                  </a:lnTo>
                  <a:lnTo>
                    <a:pt x="204" y="296"/>
                  </a:lnTo>
                  <a:lnTo>
                    <a:pt x="177" y="332"/>
                  </a:lnTo>
                  <a:lnTo>
                    <a:pt x="158" y="353"/>
                  </a:lnTo>
                  <a:lnTo>
                    <a:pt x="148" y="357"/>
                  </a:lnTo>
                  <a:lnTo>
                    <a:pt x="138" y="356"/>
                  </a:lnTo>
                  <a:lnTo>
                    <a:pt x="135" y="346"/>
                  </a:lnTo>
                  <a:lnTo>
                    <a:pt x="126" y="346"/>
                  </a:lnTo>
                  <a:lnTo>
                    <a:pt x="118" y="350"/>
                  </a:lnTo>
                  <a:lnTo>
                    <a:pt x="116" y="359"/>
                  </a:lnTo>
                  <a:lnTo>
                    <a:pt x="109" y="368"/>
                  </a:lnTo>
                  <a:lnTo>
                    <a:pt x="104" y="370"/>
                  </a:lnTo>
                  <a:lnTo>
                    <a:pt x="99" y="370"/>
                  </a:lnTo>
                  <a:lnTo>
                    <a:pt x="93" y="371"/>
                  </a:lnTo>
                  <a:lnTo>
                    <a:pt x="88" y="375"/>
                  </a:lnTo>
                  <a:lnTo>
                    <a:pt x="82" y="377"/>
                  </a:lnTo>
                  <a:lnTo>
                    <a:pt x="69" y="378"/>
                  </a:lnTo>
                  <a:lnTo>
                    <a:pt x="67" y="372"/>
                  </a:lnTo>
                  <a:lnTo>
                    <a:pt x="64" y="367"/>
                  </a:lnTo>
                  <a:lnTo>
                    <a:pt x="59" y="363"/>
                  </a:lnTo>
                  <a:lnTo>
                    <a:pt x="54" y="364"/>
                  </a:lnTo>
                  <a:lnTo>
                    <a:pt x="48" y="370"/>
                  </a:lnTo>
                  <a:lnTo>
                    <a:pt x="44" y="378"/>
                  </a:lnTo>
                  <a:lnTo>
                    <a:pt x="39" y="384"/>
                  </a:lnTo>
                  <a:lnTo>
                    <a:pt x="27" y="385"/>
                  </a:lnTo>
                  <a:lnTo>
                    <a:pt x="15" y="388"/>
                  </a:lnTo>
                  <a:lnTo>
                    <a:pt x="5" y="385"/>
                  </a:lnTo>
                  <a:lnTo>
                    <a:pt x="0" y="379"/>
                  </a:lnTo>
                  <a:lnTo>
                    <a:pt x="3" y="367"/>
                  </a:lnTo>
                  <a:lnTo>
                    <a:pt x="12" y="354"/>
                  </a:lnTo>
                  <a:lnTo>
                    <a:pt x="7" y="334"/>
                  </a:lnTo>
                  <a:lnTo>
                    <a:pt x="21" y="324"/>
                  </a:lnTo>
                  <a:lnTo>
                    <a:pt x="29" y="316"/>
                  </a:lnTo>
                  <a:lnTo>
                    <a:pt x="35" y="308"/>
                  </a:lnTo>
                  <a:lnTo>
                    <a:pt x="37" y="300"/>
                  </a:lnTo>
                  <a:lnTo>
                    <a:pt x="36" y="284"/>
                  </a:lnTo>
                  <a:lnTo>
                    <a:pt x="32" y="261"/>
                  </a:lnTo>
                  <a:lnTo>
                    <a:pt x="27" y="251"/>
                  </a:lnTo>
                  <a:lnTo>
                    <a:pt x="27" y="238"/>
                  </a:lnTo>
                  <a:lnTo>
                    <a:pt x="29" y="225"/>
                  </a:lnTo>
                  <a:lnTo>
                    <a:pt x="30" y="213"/>
                  </a:lnTo>
                  <a:lnTo>
                    <a:pt x="16" y="8"/>
                  </a:lnTo>
                  <a:lnTo>
                    <a:pt x="24" y="14"/>
                  </a:lnTo>
                  <a:lnTo>
                    <a:pt x="33" y="18"/>
                  </a:lnTo>
                  <a:lnTo>
                    <a:pt x="52" y="20"/>
                  </a:lnTo>
                  <a:lnTo>
                    <a:pt x="63" y="12"/>
                  </a:lnTo>
                  <a:lnTo>
                    <a:pt x="70" y="2"/>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5" name="Freeform 31"/>
            <p:cNvSpPr>
              <a:spLocks/>
            </p:cNvSpPr>
            <p:nvPr/>
          </p:nvSpPr>
          <p:spPr bwMode="auto">
            <a:xfrm>
              <a:off x="3464" y="2430"/>
              <a:ext cx="241" cy="395"/>
            </a:xfrm>
            <a:custGeom>
              <a:avLst/>
              <a:gdLst/>
              <a:ahLst/>
              <a:cxnLst>
                <a:cxn ang="0">
                  <a:pos x="72" y="2"/>
                </a:cxn>
                <a:cxn ang="0">
                  <a:pos x="213" y="0"/>
                </a:cxn>
                <a:cxn ang="0">
                  <a:pos x="216" y="9"/>
                </a:cxn>
                <a:cxn ang="0">
                  <a:pos x="240" y="243"/>
                </a:cxn>
                <a:cxn ang="0">
                  <a:pos x="240" y="246"/>
                </a:cxn>
                <a:cxn ang="0">
                  <a:pos x="239" y="250"/>
                </a:cxn>
                <a:cxn ang="0">
                  <a:pos x="232" y="263"/>
                </a:cxn>
                <a:cxn ang="0">
                  <a:pos x="209" y="300"/>
                </a:cxn>
                <a:cxn ang="0">
                  <a:pos x="182" y="337"/>
                </a:cxn>
                <a:cxn ang="0">
                  <a:pos x="162" y="359"/>
                </a:cxn>
                <a:cxn ang="0">
                  <a:pos x="152" y="363"/>
                </a:cxn>
                <a:cxn ang="0">
                  <a:pos x="142" y="362"/>
                </a:cxn>
                <a:cxn ang="0">
                  <a:pos x="139" y="351"/>
                </a:cxn>
                <a:cxn ang="0">
                  <a:pos x="129" y="351"/>
                </a:cxn>
                <a:cxn ang="0">
                  <a:pos x="121" y="355"/>
                </a:cxn>
                <a:cxn ang="0">
                  <a:pos x="119" y="365"/>
                </a:cxn>
                <a:cxn ang="0">
                  <a:pos x="112" y="374"/>
                </a:cxn>
                <a:cxn ang="0">
                  <a:pos x="107" y="376"/>
                </a:cxn>
                <a:cxn ang="0">
                  <a:pos x="101" y="376"/>
                </a:cxn>
                <a:cxn ang="0">
                  <a:pos x="95" y="377"/>
                </a:cxn>
                <a:cxn ang="0">
                  <a:pos x="90" y="381"/>
                </a:cxn>
                <a:cxn ang="0">
                  <a:pos x="85" y="383"/>
                </a:cxn>
                <a:cxn ang="0">
                  <a:pos x="71" y="384"/>
                </a:cxn>
                <a:cxn ang="0">
                  <a:pos x="69" y="378"/>
                </a:cxn>
                <a:cxn ang="0">
                  <a:pos x="66" y="372"/>
                </a:cxn>
                <a:cxn ang="0">
                  <a:pos x="60" y="368"/>
                </a:cxn>
                <a:cxn ang="0">
                  <a:pos x="55" y="369"/>
                </a:cxn>
                <a:cxn ang="0">
                  <a:pos x="50" y="376"/>
                </a:cxn>
                <a:cxn ang="0">
                  <a:pos x="45" y="384"/>
                </a:cxn>
                <a:cxn ang="0">
                  <a:pos x="40" y="390"/>
                </a:cxn>
                <a:cxn ang="0">
                  <a:pos x="27" y="391"/>
                </a:cxn>
                <a:cxn ang="0">
                  <a:pos x="16" y="394"/>
                </a:cxn>
                <a:cxn ang="0">
                  <a:pos x="5" y="391"/>
                </a:cxn>
                <a:cxn ang="0">
                  <a:pos x="0" y="385"/>
                </a:cxn>
                <a:cxn ang="0">
                  <a:pos x="3" y="373"/>
                </a:cxn>
                <a:cxn ang="0">
                  <a:pos x="13" y="360"/>
                </a:cxn>
                <a:cxn ang="0">
                  <a:pos x="7" y="339"/>
                </a:cxn>
                <a:cxn ang="0">
                  <a:pos x="21" y="329"/>
                </a:cxn>
                <a:cxn ang="0">
                  <a:pos x="30" y="321"/>
                </a:cxn>
                <a:cxn ang="0">
                  <a:pos x="36" y="313"/>
                </a:cxn>
                <a:cxn ang="0">
                  <a:pos x="38" y="305"/>
                </a:cxn>
                <a:cxn ang="0">
                  <a:pos x="37" y="288"/>
                </a:cxn>
                <a:cxn ang="0">
                  <a:pos x="33" y="265"/>
                </a:cxn>
                <a:cxn ang="0">
                  <a:pos x="28" y="255"/>
                </a:cxn>
                <a:cxn ang="0">
                  <a:pos x="28" y="242"/>
                </a:cxn>
                <a:cxn ang="0">
                  <a:pos x="30" y="228"/>
                </a:cxn>
                <a:cxn ang="0">
                  <a:pos x="31" y="216"/>
                </a:cxn>
                <a:cxn ang="0">
                  <a:pos x="17" y="9"/>
                </a:cxn>
                <a:cxn ang="0">
                  <a:pos x="24" y="14"/>
                </a:cxn>
                <a:cxn ang="0">
                  <a:pos x="34" y="18"/>
                </a:cxn>
                <a:cxn ang="0">
                  <a:pos x="53" y="20"/>
                </a:cxn>
                <a:cxn ang="0">
                  <a:pos x="64" y="12"/>
                </a:cxn>
                <a:cxn ang="0">
                  <a:pos x="72" y="2"/>
                </a:cxn>
              </a:cxnLst>
              <a:rect l="0" t="0" r="r" b="b"/>
              <a:pathLst>
                <a:path w="241" h="395">
                  <a:moveTo>
                    <a:pt x="72" y="2"/>
                  </a:moveTo>
                  <a:lnTo>
                    <a:pt x="213" y="0"/>
                  </a:lnTo>
                  <a:lnTo>
                    <a:pt x="216" y="9"/>
                  </a:lnTo>
                  <a:lnTo>
                    <a:pt x="240" y="243"/>
                  </a:lnTo>
                  <a:lnTo>
                    <a:pt x="240" y="246"/>
                  </a:lnTo>
                  <a:lnTo>
                    <a:pt x="239" y="250"/>
                  </a:lnTo>
                  <a:lnTo>
                    <a:pt x="232" y="263"/>
                  </a:lnTo>
                  <a:lnTo>
                    <a:pt x="209" y="300"/>
                  </a:lnTo>
                  <a:lnTo>
                    <a:pt x="182" y="337"/>
                  </a:lnTo>
                  <a:lnTo>
                    <a:pt x="162" y="359"/>
                  </a:lnTo>
                  <a:lnTo>
                    <a:pt x="152" y="363"/>
                  </a:lnTo>
                  <a:lnTo>
                    <a:pt x="142" y="362"/>
                  </a:lnTo>
                  <a:lnTo>
                    <a:pt x="139" y="351"/>
                  </a:lnTo>
                  <a:lnTo>
                    <a:pt x="129" y="351"/>
                  </a:lnTo>
                  <a:lnTo>
                    <a:pt x="121" y="355"/>
                  </a:lnTo>
                  <a:lnTo>
                    <a:pt x="119" y="365"/>
                  </a:lnTo>
                  <a:lnTo>
                    <a:pt x="112" y="374"/>
                  </a:lnTo>
                  <a:lnTo>
                    <a:pt x="107" y="376"/>
                  </a:lnTo>
                  <a:lnTo>
                    <a:pt x="101" y="376"/>
                  </a:lnTo>
                  <a:lnTo>
                    <a:pt x="95" y="377"/>
                  </a:lnTo>
                  <a:lnTo>
                    <a:pt x="90" y="381"/>
                  </a:lnTo>
                  <a:lnTo>
                    <a:pt x="85" y="383"/>
                  </a:lnTo>
                  <a:lnTo>
                    <a:pt x="71" y="384"/>
                  </a:lnTo>
                  <a:lnTo>
                    <a:pt x="69" y="378"/>
                  </a:lnTo>
                  <a:lnTo>
                    <a:pt x="66" y="372"/>
                  </a:lnTo>
                  <a:lnTo>
                    <a:pt x="60" y="368"/>
                  </a:lnTo>
                  <a:lnTo>
                    <a:pt x="55" y="369"/>
                  </a:lnTo>
                  <a:lnTo>
                    <a:pt x="50" y="376"/>
                  </a:lnTo>
                  <a:lnTo>
                    <a:pt x="45" y="384"/>
                  </a:lnTo>
                  <a:lnTo>
                    <a:pt x="40" y="390"/>
                  </a:lnTo>
                  <a:lnTo>
                    <a:pt x="27" y="391"/>
                  </a:lnTo>
                  <a:lnTo>
                    <a:pt x="16" y="394"/>
                  </a:lnTo>
                  <a:lnTo>
                    <a:pt x="5" y="391"/>
                  </a:lnTo>
                  <a:lnTo>
                    <a:pt x="0" y="385"/>
                  </a:lnTo>
                  <a:lnTo>
                    <a:pt x="3" y="373"/>
                  </a:lnTo>
                  <a:lnTo>
                    <a:pt x="13" y="360"/>
                  </a:lnTo>
                  <a:lnTo>
                    <a:pt x="7" y="339"/>
                  </a:lnTo>
                  <a:lnTo>
                    <a:pt x="21" y="329"/>
                  </a:lnTo>
                  <a:lnTo>
                    <a:pt x="30" y="321"/>
                  </a:lnTo>
                  <a:lnTo>
                    <a:pt x="36" y="313"/>
                  </a:lnTo>
                  <a:lnTo>
                    <a:pt x="38" y="305"/>
                  </a:lnTo>
                  <a:lnTo>
                    <a:pt x="37" y="288"/>
                  </a:lnTo>
                  <a:lnTo>
                    <a:pt x="33" y="265"/>
                  </a:lnTo>
                  <a:lnTo>
                    <a:pt x="28" y="255"/>
                  </a:lnTo>
                  <a:lnTo>
                    <a:pt x="28" y="242"/>
                  </a:lnTo>
                  <a:lnTo>
                    <a:pt x="30" y="228"/>
                  </a:lnTo>
                  <a:lnTo>
                    <a:pt x="31" y="216"/>
                  </a:lnTo>
                  <a:lnTo>
                    <a:pt x="17" y="9"/>
                  </a:lnTo>
                  <a:lnTo>
                    <a:pt x="24" y="14"/>
                  </a:lnTo>
                  <a:lnTo>
                    <a:pt x="34" y="18"/>
                  </a:lnTo>
                  <a:lnTo>
                    <a:pt x="53" y="20"/>
                  </a:lnTo>
                  <a:lnTo>
                    <a:pt x="64" y="12"/>
                  </a:lnTo>
                  <a:lnTo>
                    <a:pt x="72" y="2"/>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6" name="Freeform 32"/>
            <p:cNvSpPr>
              <a:spLocks/>
            </p:cNvSpPr>
            <p:nvPr/>
          </p:nvSpPr>
          <p:spPr bwMode="auto">
            <a:xfrm>
              <a:off x="3026" y="3283"/>
              <a:ext cx="436" cy="373"/>
            </a:xfrm>
            <a:custGeom>
              <a:avLst/>
              <a:gdLst/>
              <a:ahLst/>
              <a:cxnLst>
                <a:cxn ang="0">
                  <a:pos x="120" y="5"/>
                </a:cxn>
                <a:cxn ang="0">
                  <a:pos x="230" y="7"/>
                </a:cxn>
                <a:cxn ang="0">
                  <a:pos x="241" y="16"/>
                </a:cxn>
                <a:cxn ang="0">
                  <a:pos x="237" y="31"/>
                </a:cxn>
                <a:cxn ang="0">
                  <a:pos x="244" y="44"/>
                </a:cxn>
                <a:cxn ang="0">
                  <a:pos x="249" y="59"/>
                </a:cxn>
                <a:cxn ang="0">
                  <a:pos x="242" y="84"/>
                </a:cxn>
                <a:cxn ang="0">
                  <a:pos x="233" y="103"/>
                </a:cxn>
                <a:cxn ang="0">
                  <a:pos x="218" y="120"/>
                </a:cxn>
                <a:cxn ang="0">
                  <a:pos x="213" y="150"/>
                </a:cxn>
                <a:cxn ang="0">
                  <a:pos x="203" y="170"/>
                </a:cxn>
                <a:cxn ang="0">
                  <a:pos x="210" y="188"/>
                </a:cxn>
                <a:cxn ang="0">
                  <a:pos x="353" y="191"/>
                </a:cxn>
                <a:cxn ang="0">
                  <a:pos x="353" y="200"/>
                </a:cxn>
                <a:cxn ang="0">
                  <a:pos x="346" y="207"/>
                </a:cxn>
                <a:cxn ang="0">
                  <a:pos x="349" y="216"/>
                </a:cxn>
                <a:cxn ang="0">
                  <a:pos x="357" y="230"/>
                </a:cxn>
                <a:cxn ang="0">
                  <a:pos x="365" y="248"/>
                </a:cxn>
                <a:cxn ang="0">
                  <a:pos x="357" y="272"/>
                </a:cxn>
                <a:cxn ang="0">
                  <a:pos x="372" y="268"/>
                </a:cxn>
                <a:cxn ang="0">
                  <a:pos x="394" y="275"/>
                </a:cxn>
                <a:cxn ang="0">
                  <a:pos x="384" y="295"/>
                </a:cxn>
                <a:cxn ang="0">
                  <a:pos x="377" y="308"/>
                </a:cxn>
                <a:cxn ang="0">
                  <a:pos x="406" y="323"/>
                </a:cxn>
                <a:cxn ang="0">
                  <a:pos x="413" y="331"/>
                </a:cxn>
                <a:cxn ang="0">
                  <a:pos x="426" y="346"/>
                </a:cxn>
                <a:cxn ang="0">
                  <a:pos x="432" y="353"/>
                </a:cxn>
                <a:cxn ang="0">
                  <a:pos x="422" y="362"/>
                </a:cxn>
                <a:cxn ang="0">
                  <a:pos x="406" y="370"/>
                </a:cxn>
                <a:cxn ang="0">
                  <a:pos x="396" y="370"/>
                </a:cxn>
                <a:cxn ang="0">
                  <a:pos x="386" y="359"/>
                </a:cxn>
                <a:cxn ang="0">
                  <a:pos x="377" y="348"/>
                </a:cxn>
                <a:cxn ang="0">
                  <a:pos x="354" y="339"/>
                </a:cxn>
                <a:cxn ang="0">
                  <a:pos x="336" y="306"/>
                </a:cxn>
                <a:cxn ang="0">
                  <a:pos x="326" y="311"/>
                </a:cxn>
                <a:cxn ang="0">
                  <a:pos x="346" y="348"/>
                </a:cxn>
                <a:cxn ang="0">
                  <a:pos x="340" y="361"/>
                </a:cxn>
                <a:cxn ang="0">
                  <a:pos x="316" y="358"/>
                </a:cxn>
                <a:cxn ang="0">
                  <a:pos x="300" y="351"/>
                </a:cxn>
                <a:cxn ang="0">
                  <a:pos x="294" y="363"/>
                </a:cxn>
                <a:cxn ang="0">
                  <a:pos x="265" y="364"/>
                </a:cxn>
                <a:cxn ang="0">
                  <a:pos x="241" y="355"/>
                </a:cxn>
                <a:cxn ang="0">
                  <a:pos x="234" y="334"/>
                </a:cxn>
                <a:cxn ang="0">
                  <a:pos x="210" y="320"/>
                </a:cxn>
                <a:cxn ang="0">
                  <a:pos x="197" y="307"/>
                </a:cxn>
                <a:cxn ang="0">
                  <a:pos x="175" y="325"/>
                </a:cxn>
                <a:cxn ang="0">
                  <a:pos x="165" y="333"/>
                </a:cxn>
                <a:cxn ang="0">
                  <a:pos x="143" y="325"/>
                </a:cxn>
                <a:cxn ang="0">
                  <a:pos x="106" y="318"/>
                </a:cxn>
                <a:cxn ang="0">
                  <a:pos x="72" y="307"/>
                </a:cxn>
                <a:cxn ang="0">
                  <a:pos x="52" y="307"/>
                </a:cxn>
                <a:cxn ang="0">
                  <a:pos x="14" y="310"/>
                </a:cxn>
                <a:cxn ang="0">
                  <a:pos x="36" y="263"/>
                </a:cxn>
                <a:cxn ang="0">
                  <a:pos x="36" y="231"/>
                </a:cxn>
                <a:cxn ang="0">
                  <a:pos x="47" y="198"/>
                </a:cxn>
                <a:cxn ang="0">
                  <a:pos x="34" y="166"/>
                </a:cxn>
                <a:cxn ang="0">
                  <a:pos x="28" y="140"/>
                </a:cxn>
                <a:cxn ang="0">
                  <a:pos x="21" y="114"/>
                </a:cxn>
                <a:cxn ang="0">
                  <a:pos x="2" y="100"/>
                </a:cxn>
                <a:cxn ang="0">
                  <a:pos x="0" y="7"/>
                </a:cxn>
              </a:cxnLst>
              <a:rect l="0" t="0" r="r" b="b"/>
              <a:pathLst>
                <a:path w="436" h="373">
                  <a:moveTo>
                    <a:pt x="0" y="7"/>
                  </a:moveTo>
                  <a:lnTo>
                    <a:pt x="120" y="5"/>
                  </a:lnTo>
                  <a:lnTo>
                    <a:pt x="228" y="0"/>
                  </a:lnTo>
                  <a:lnTo>
                    <a:pt x="230" y="7"/>
                  </a:lnTo>
                  <a:lnTo>
                    <a:pt x="237" y="10"/>
                  </a:lnTo>
                  <a:lnTo>
                    <a:pt x="241" y="16"/>
                  </a:lnTo>
                  <a:lnTo>
                    <a:pt x="241" y="24"/>
                  </a:lnTo>
                  <a:lnTo>
                    <a:pt x="237" y="31"/>
                  </a:lnTo>
                  <a:lnTo>
                    <a:pt x="237" y="38"/>
                  </a:lnTo>
                  <a:lnTo>
                    <a:pt x="244" y="44"/>
                  </a:lnTo>
                  <a:lnTo>
                    <a:pt x="247" y="49"/>
                  </a:lnTo>
                  <a:lnTo>
                    <a:pt x="249" y="59"/>
                  </a:lnTo>
                  <a:lnTo>
                    <a:pt x="249" y="73"/>
                  </a:lnTo>
                  <a:lnTo>
                    <a:pt x="242" y="84"/>
                  </a:lnTo>
                  <a:lnTo>
                    <a:pt x="240" y="95"/>
                  </a:lnTo>
                  <a:lnTo>
                    <a:pt x="233" y="103"/>
                  </a:lnTo>
                  <a:lnTo>
                    <a:pt x="228" y="114"/>
                  </a:lnTo>
                  <a:lnTo>
                    <a:pt x="218" y="120"/>
                  </a:lnTo>
                  <a:lnTo>
                    <a:pt x="216" y="138"/>
                  </a:lnTo>
                  <a:lnTo>
                    <a:pt x="213" y="150"/>
                  </a:lnTo>
                  <a:lnTo>
                    <a:pt x="206" y="158"/>
                  </a:lnTo>
                  <a:lnTo>
                    <a:pt x="203" y="170"/>
                  </a:lnTo>
                  <a:lnTo>
                    <a:pt x="206" y="179"/>
                  </a:lnTo>
                  <a:lnTo>
                    <a:pt x="210" y="188"/>
                  </a:lnTo>
                  <a:lnTo>
                    <a:pt x="346" y="188"/>
                  </a:lnTo>
                  <a:lnTo>
                    <a:pt x="353" y="191"/>
                  </a:lnTo>
                  <a:lnTo>
                    <a:pt x="355" y="197"/>
                  </a:lnTo>
                  <a:lnTo>
                    <a:pt x="353" y="200"/>
                  </a:lnTo>
                  <a:lnTo>
                    <a:pt x="350" y="202"/>
                  </a:lnTo>
                  <a:lnTo>
                    <a:pt x="346" y="207"/>
                  </a:lnTo>
                  <a:lnTo>
                    <a:pt x="346" y="213"/>
                  </a:lnTo>
                  <a:lnTo>
                    <a:pt x="349" y="216"/>
                  </a:lnTo>
                  <a:lnTo>
                    <a:pt x="354" y="223"/>
                  </a:lnTo>
                  <a:lnTo>
                    <a:pt x="357" y="230"/>
                  </a:lnTo>
                  <a:lnTo>
                    <a:pt x="357" y="241"/>
                  </a:lnTo>
                  <a:lnTo>
                    <a:pt x="365" y="248"/>
                  </a:lnTo>
                  <a:lnTo>
                    <a:pt x="369" y="256"/>
                  </a:lnTo>
                  <a:lnTo>
                    <a:pt x="357" y="272"/>
                  </a:lnTo>
                  <a:lnTo>
                    <a:pt x="365" y="271"/>
                  </a:lnTo>
                  <a:lnTo>
                    <a:pt x="372" y="268"/>
                  </a:lnTo>
                  <a:lnTo>
                    <a:pt x="386" y="261"/>
                  </a:lnTo>
                  <a:lnTo>
                    <a:pt x="394" y="275"/>
                  </a:lnTo>
                  <a:lnTo>
                    <a:pt x="399" y="292"/>
                  </a:lnTo>
                  <a:lnTo>
                    <a:pt x="384" y="295"/>
                  </a:lnTo>
                  <a:lnTo>
                    <a:pt x="374" y="301"/>
                  </a:lnTo>
                  <a:lnTo>
                    <a:pt x="377" y="308"/>
                  </a:lnTo>
                  <a:lnTo>
                    <a:pt x="386" y="314"/>
                  </a:lnTo>
                  <a:lnTo>
                    <a:pt x="406" y="323"/>
                  </a:lnTo>
                  <a:lnTo>
                    <a:pt x="411" y="325"/>
                  </a:lnTo>
                  <a:lnTo>
                    <a:pt x="413" y="331"/>
                  </a:lnTo>
                  <a:lnTo>
                    <a:pt x="419" y="342"/>
                  </a:lnTo>
                  <a:lnTo>
                    <a:pt x="426" y="346"/>
                  </a:lnTo>
                  <a:lnTo>
                    <a:pt x="435" y="348"/>
                  </a:lnTo>
                  <a:lnTo>
                    <a:pt x="432" y="353"/>
                  </a:lnTo>
                  <a:lnTo>
                    <a:pt x="426" y="359"/>
                  </a:lnTo>
                  <a:lnTo>
                    <a:pt x="422" y="362"/>
                  </a:lnTo>
                  <a:lnTo>
                    <a:pt x="414" y="364"/>
                  </a:lnTo>
                  <a:lnTo>
                    <a:pt x="406" y="370"/>
                  </a:lnTo>
                  <a:lnTo>
                    <a:pt x="399" y="372"/>
                  </a:lnTo>
                  <a:lnTo>
                    <a:pt x="396" y="370"/>
                  </a:lnTo>
                  <a:lnTo>
                    <a:pt x="390" y="367"/>
                  </a:lnTo>
                  <a:lnTo>
                    <a:pt x="386" y="359"/>
                  </a:lnTo>
                  <a:lnTo>
                    <a:pt x="383" y="353"/>
                  </a:lnTo>
                  <a:lnTo>
                    <a:pt x="377" y="348"/>
                  </a:lnTo>
                  <a:lnTo>
                    <a:pt x="365" y="341"/>
                  </a:lnTo>
                  <a:lnTo>
                    <a:pt x="354" y="339"/>
                  </a:lnTo>
                  <a:lnTo>
                    <a:pt x="346" y="322"/>
                  </a:lnTo>
                  <a:lnTo>
                    <a:pt x="336" y="306"/>
                  </a:lnTo>
                  <a:lnTo>
                    <a:pt x="328" y="304"/>
                  </a:lnTo>
                  <a:lnTo>
                    <a:pt x="326" y="311"/>
                  </a:lnTo>
                  <a:lnTo>
                    <a:pt x="344" y="334"/>
                  </a:lnTo>
                  <a:lnTo>
                    <a:pt x="346" y="348"/>
                  </a:lnTo>
                  <a:lnTo>
                    <a:pt x="345" y="356"/>
                  </a:lnTo>
                  <a:lnTo>
                    <a:pt x="340" y="361"/>
                  </a:lnTo>
                  <a:lnTo>
                    <a:pt x="328" y="362"/>
                  </a:lnTo>
                  <a:lnTo>
                    <a:pt x="316" y="358"/>
                  </a:lnTo>
                  <a:lnTo>
                    <a:pt x="306" y="352"/>
                  </a:lnTo>
                  <a:lnTo>
                    <a:pt x="300" y="351"/>
                  </a:lnTo>
                  <a:lnTo>
                    <a:pt x="296" y="358"/>
                  </a:lnTo>
                  <a:lnTo>
                    <a:pt x="294" y="363"/>
                  </a:lnTo>
                  <a:lnTo>
                    <a:pt x="291" y="367"/>
                  </a:lnTo>
                  <a:lnTo>
                    <a:pt x="265" y="364"/>
                  </a:lnTo>
                  <a:lnTo>
                    <a:pt x="251" y="360"/>
                  </a:lnTo>
                  <a:lnTo>
                    <a:pt x="241" y="355"/>
                  </a:lnTo>
                  <a:lnTo>
                    <a:pt x="237" y="347"/>
                  </a:lnTo>
                  <a:lnTo>
                    <a:pt x="234" y="334"/>
                  </a:lnTo>
                  <a:lnTo>
                    <a:pt x="218" y="332"/>
                  </a:lnTo>
                  <a:lnTo>
                    <a:pt x="210" y="320"/>
                  </a:lnTo>
                  <a:lnTo>
                    <a:pt x="208" y="310"/>
                  </a:lnTo>
                  <a:lnTo>
                    <a:pt x="197" y="307"/>
                  </a:lnTo>
                  <a:lnTo>
                    <a:pt x="187" y="310"/>
                  </a:lnTo>
                  <a:lnTo>
                    <a:pt x="175" y="325"/>
                  </a:lnTo>
                  <a:lnTo>
                    <a:pt x="168" y="332"/>
                  </a:lnTo>
                  <a:lnTo>
                    <a:pt x="165" y="333"/>
                  </a:lnTo>
                  <a:lnTo>
                    <a:pt x="159" y="332"/>
                  </a:lnTo>
                  <a:lnTo>
                    <a:pt x="143" y="325"/>
                  </a:lnTo>
                  <a:lnTo>
                    <a:pt x="122" y="321"/>
                  </a:lnTo>
                  <a:lnTo>
                    <a:pt x="106" y="318"/>
                  </a:lnTo>
                  <a:lnTo>
                    <a:pt x="88" y="312"/>
                  </a:lnTo>
                  <a:lnTo>
                    <a:pt x="72" y="307"/>
                  </a:lnTo>
                  <a:lnTo>
                    <a:pt x="60" y="299"/>
                  </a:lnTo>
                  <a:lnTo>
                    <a:pt x="52" y="307"/>
                  </a:lnTo>
                  <a:lnTo>
                    <a:pt x="38" y="310"/>
                  </a:lnTo>
                  <a:lnTo>
                    <a:pt x="14" y="310"/>
                  </a:lnTo>
                  <a:lnTo>
                    <a:pt x="36" y="279"/>
                  </a:lnTo>
                  <a:lnTo>
                    <a:pt x="36" y="263"/>
                  </a:lnTo>
                  <a:lnTo>
                    <a:pt x="33" y="246"/>
                  </a:lnTo>
                  <a:lnTo>
                    <a:pt x="36" y="231"/>
                  </a:lnTo>
                  <a:lnTo>
                    <a:pt x="40" y="220"/>
                  </a:lnTo>
                  <a:lnTo>
                    <a:pt x="47" y="198"/>
                  </a:lnTo>
                  <a:lnTo>
                    <a:pt x="40" y="175"/>
                  </a:lnTo>
                  <a:lnTo>
                    <a:pt x="34" y="166"/>
                  </a:lnTo>
                  <a:lnTo>
                    <a:pt x="31" y="157"/>
                  </a:lnTo>
                  <a:lnTo>
                    <a:pt x="28" y="140"/>
                  </a:lnTo>
                  <a:lnTo>
                    <a:pt x="23" y="129"/>
                  </a:lnTo>
                  <a:lnTo>
                    <a:pt x="21" y="114"/>
                  </a:lnTo>
                  <a:lnTo>
                    <a:pt x="8" y="105"/>
                  </a:lnTo>
                  <a:lnTo>
                    <a:pt x="2" y="100"/>
                  </a:lnTo>
                  <a:lnTo>
                    <a:pt x="0" y="90"/>
                  </a:lnTo>
                  <a:lnTo>
                    <a:pt x="0" y="7"/>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7" name="Freeform 33"/>
            <p:cNvSpPr>
              <a:spLocks/>
            </p:cNvSpPr>
            <p:nvPr/>
          </p:nvSpPr>
          <p:spPr bwMode="auto">
            <a:xfrm>
              <a:off x="3026" y="3283"/>
              <a:ext cx="443" cy="379"/>
            </a:xfrm>
            <a:custGeom>
              <a:avLst/>
              <a:gdLst/>
              <a:ahLst/>
              <a:cxnLst>
                <a:cxn ang="0">
                  <a:pos x="122" y="5"/>
                </a:cxn>
                <a:cxn ang="0">
                  <a:pos x="234" y="8"/>
                </a:cxn>
                <a:cxn ang="0">
                  <a:pos x="244" y="16"/>
                </a:cxn>
                <a:cxn ang="0">
                  <a:pos x="240" y="31"/>
                </a:cxn>
                <a:cxn ang="0">
                  <a:pos x="247" y="45"/>
                </a:cxn>
                <a:cxn ang="0">
                  <a:pos x="252" y="60"/>
                </a:cxn>
                <a:cxn ang="0">
                  <a:pos x="245" y="85"/>
                </a:cxn>
                <a:cxn ang="0">
                  <a:pos x="237" y="105"/>
                </a:cxn>
                <a:cxn ang="0">
                  <a:pos x="221" y="122"/>
                </a:cxn>
                <a:cxn ang="0">
                  <a:pos x="216" y="153"/>
                </a:cxn>
                <a:cxn ang="0">
                  <a:pos x="205" y="172"/>
                </a:cxn>
                <a:cxn ang="0">
                  <a:pos x="213" y="191"/>
                </a:cxn>
                <a:cxn ang="0">
                  <a:pos x="358" y="194"/>
                </a:cxn>
                <a:cxn ang="0">
                  <a:pos x="358" y="204"/>
                </a:cxn>
                <a:cxn ang="0">
                  <a:pos x="350" y="210"/>
                </a:cxn>
                <a:cxn ang="0">
                  <a:pos x="353" y="220"/>
                </a:cxn>
                <a:cxn ang="0">
                  <a:pos x="362" y="234"/>
                </a:cxn>
                <a:cxn ang="0">
                  <a:pos x="370" y="252"/>
                </a:cxn>
                <a:cxn ang="0">
                  <a:pos x="362" y="277"/>
                </a:cxn>
                <a:cxn ang="0">
                  <a:pos x="377" y="272"/>
                </a:cxn>
                <a:cxn ang="0">
                  <a:pos x="399" y="279"/>
                </a:cxn>
                <a:cxn ang="0">
                  <a:pos x="389" y="299"/>
                </a:cxn>
                <a:cxn ang="0">
                  <a:pos x="383" y="313"/>
                </a:cxn>
                <a:cxn ang="0">
                  <a:pos x="412" y="328"/>
                </a:cxn>
                <a:cxn ang="0">
                  <a:pos x="419" y="336"/>
                </a:cxn>
                <a:cxn ang="0">
                  <a:pos x="432" y="351"/>
                </a:cxn>
                <a:cxn ang="0">
                  <a:pos x="438" y="359"/>
                </a:cxn>
                <a:cxn ang="0">
                  <a:pos x="427" y="368"/>
                </a:cxn>
                <a:cxn ang="0">
                  <a:pos x="412" y="376"/>
                </a:cxn>
                <a:cxn ang="0">
                  <a:pos x="401" y="376"/>
                </a:cxn>
                <a:cxn ang="0">
                  <a:pos x="391" y="365"/>
                </a:cxn>
                <a:cxn ang="0">
                  <a:pos x="383" y="353"/>
                </a:cxn>
                <a:cxn ang="0">
                  <a:pos x="359" y="345"/>
                </a:cxn>
                <a:cxn ang="0">
                  <a:pos x="341" y="311"/>
                </a:cxn>
                <a:cxn ang="0">
                  <a:pos x="331" y="316"/>
                </a:cxn>
                <a:cxn ang="0">
                  <a:pos x="350" y="353"/>
                </a:cxn>
                <a:cxn ang="0">
                  <a:pos x="345" y="367"/>
                </a:cxn>
                <a:cxn ang="0">
                  <a:pos x="320" y="364"/>
                </a:cxn>
                <a:cxn ang="0">
                  <a:pos x="304" y="356"/>
                </a:cxn>
                <a:cxn ang="0">
                  <a:pos x="298" y="369"/>
                </a:cxn>
                <a:cxn ang="0">
                  <a:pos x="269" y="369"/>
                </a:cxn>
                <a:cxn ang="0">
                  <a:pos x="244" y="361"/>
                </a:cxn>
                <a:cxn ang="0">
                  <a:pos x="238" y="339"/>
                </a:cxn>
                <a:cxn ang="0">
                  <a:pos x="213" y="325"/>
                </a:cxn>
                <a:cxn ang="0">
                  <a:pos x="200" y="312"/>
                </a:cxn>
                <a:cxn ang="0">
                  <a:pos x="177" y="331"/>
                </a:cxn>
                <a:cxn ang="0">
                  <a:pos x="167" y="338"/>
                </a:cxn>
                <a:cxn ang="0">
                  <a:pos x="145" y="331"/>
                </a:cxn>
                <a:cxn ang="0">
                  <a:pos x="107" y="323"/>
                </a:cxn>
                <a:cxn ang="0">
                  <a:pos x="73" y="312"/>
                </a:cxn>
                <a:cxn ang="0">
                  <a:pos x="53" y="312"/>
                </a:cxn>
                <a:cxn ang="0">
                  <a:pos x="15" y="315"/>
                </a:cxn>
                <a:cxn ang="0">
                  <a:pos x="36" y="267"/>
                </a:cxn>
                <a:cxn ang="0">
                  <a:pos x="36" y="235"/>
                </a:cxn>
                <a:cxn ang="0">
                  <a:pos x="48" y="201"/>
                </a:cxn>
                <a:cxn ang="0">
                  <a:pos x="34" y="169"/>
                </a:cxn>
                <a:cxn ang="0">
                  <a:pos x="28" y="142"/>
                </a:cxn>
                <a:cxn ang="0">
                  <a:pos x="21" y="116"/>
                </a:cxn>
                <a:cxn ang="0">
                  <a:pos x="2" y="101"/>
                </a:cxn>
                <a:cxn ang="0">
                  <a:pos x="0" y="7"/>
                </a:cxn>
              </a:cxnLst>
              <a:rect l="0" t="0" r="r" b="b"/>
              <a:pathLst>
                <a:path w="442" h="379">
                  <a:moveTo>
                    <a:pt x="0" y="7"/>
                  </a:moveTo>
                  <a:lnTo>
                    <a:pt x="122" y="5"/>
                  </a:lnTo>
                  <a:lnTo>
                    <a:pt x="231" y="0"/>
                  </a:lnTo>
                  <a:lnTo>
                    <a:pt x="234" y="8"/>
                  </a:lnTo>
                  <a:lnTo>
                    <a:pt x="240" y="10"/>
                  </a:lnTo>
                  <a:lnTo>
                    <a:pt x="244" y="16"/>
                  </a:lnTo>
                  <a:lnTo>
                    <a:pt x="244" y="25"/>
                  </a:lnTo>
                  <a:lnTo>
                    <a:pt x="240" y="31"/>
                  </a:lnTo>
                  <a:lnTo>
                    <a:pt x="240" y="39"/>
                  </a:lnTo>
                  <a:lnTo>
                    <a:pt x="247" y="45"/>
                  </a:lnTo>
                  <a:lnTo>
                    <a:pt x="250" y="50"/>
                  </a:lnTo>
                  <a:lnTo>
                    <a:pt x="252" y="60"/>
                  </a:lnTo>
                  <a:lnTo>
                    <a:pt x="252" y="74"/>
                  </a:lnTo>
                  <a:lnTo>
                    <a:pt x="245" y="85"/>
                  </a:lnTo>
                  <a:lnTo>
                    <a:pt x="243" y="97"/>
                  </a:lnTo>
                  <a:lnTo>
                    <a:pt x="237" y="105"/>
                  </a:lnTo>
                  <a:lnTo>
                    <a:pt x="231" y="116"/>
                  </a:lnTo>
                  <a:lnTo>
                    <a:pt x="221" y="122"/>
                  </a:lnTo>
                  <a:lnTo>
                    <a:pt x="219" y="140"/>
                  </a:lnTo>
                  <a:lnTo>
                    <a:pt x="216" y="153"/>
                  </a:lnTo>
                  <a:lnTo>
                    <a:pt x="209" y="161"/>
                  </a:lnTo>
                  <a:lnTo>
                    <a:pt x="205" y="172"/>
                  </a:lnTo>
                  <a:lnTo>
                    <a:pt x="209" y="182"/>
                  </a:lnTo>
                  <a:lnTo>
                    <a:pt x="213" y="191"/>
                  </a:lnTo>
                  <a:lnTo>
                    <a:pt x="350" y="191"/>
                  </a:lnTo>
                  <a:lnTo>
                    <a:pt x="358" y="194"/>
                  </a:lnTo>
                  <a:lnTo>
                    <a:pt x="360" y="200"/>
                  </a:lnTo>
                  <a:lnTo>
                    <a:pt x="358" y="204"/>
                  </a:lnTo>
                  <a:lnTo>
                    <a:pt x="355" y="206"/>
                  </a:lnTo>
                  <a:lnTo>
                    <a:pt x="350" y="210"/>
                  </a:lnTo>
                  <a:lnTo>
                    <a:pt x="350" y="216"/>
                  </a:lnTo>
                  <a:lnTo>
                    <a:pt x="353" y="220"/>
                  </a:lnTo>
                  <a:lnTo>
                    <a:pt x="359" y="226"/>
                  </a:lnTo>
                  <a:lnTo>
                    <a:pt x="362" y="234"/>
                  </a:lnTo>
                  <a:lnTo>
                    <a:pt x="362" y="245"/>
                  </a:lnTo>
                  <a:lnTo>
                    <a:pt x="370" y="252"/>
                  </a:lnTo>
                  <a:lnTo>
                    <a:pt x="374" y="261"/>
                  </a:lnTo>
                  <a:lnTo>
                    <a:pt x="362" y="277"/>
                  </a:lnTo>
                  <a:lnTo>
                    <a:pt x="370" y="276"/>
                  </a:lnTo>
                  <a:lnTo>
                    <a:pt x="377" y="272"/>
                  </a:lnTo>
                  <a:lnTo>
                    <a:pt x="391" y="265"/>
                  </a:lnTo>
                  <a:lnTo>
                    <a:pt x="399" y="279"/>
                  </a:lnTo>
                  <a:lnTo>
                    <a:pt x="404" y="297"/>
                  </a:lnTo>
                  <a:lnTo>
                    <a:pt x="389" y="299"/>
                  </a:lnTo>
                  <a:lnTo>
                    <a:pt x="379" y="306"/>
                  </a:lnTo>
                  <a:lnTo>
                    <a:pt x="383" y="313"/>
                  </a:lnTo>
                  <a:lnTo>
                    <a:pt x="391" y="319"/>
                  </a:lnTo>
                  <a:lnTo>
                    <a:pt x="412" y="328"/>
                  </a:lnTo>
                  <a:lnTo>
                    <a:pt x="417" y="331"/>
                  </a:lnTo>
                  <a:lnTo>
                    <a:pt x="419" y="336"/>
                  </a:lnTo>
                  <a:lnTo>
                    <a:pt x="424" y="348"/>
                  </a:lnTo>
                  <a:lnTo>
                    <a:pt x="432" y="351"/>
                  </a:lnTo>
                  <a:lnTo>
                    <a:pt x="441" y="353"/>
                  </a:lnTo>
                  <a:lnTo>
                    <a:pt x="438" y="359"/>
                  </a:lnTo>
                  <a:lnTo>
                    <a:pt x="432" y="365"/>
                  </a:lnTo>
                  <a:lnTo>
                    <a:pt x="427" y="368"/>
                  </a:lnTo>
                  <a:lnTo>
                    <a:pt x="420" y="369"/>
                  </a:lnTo>
                  <a:lnTo>
                    <a:pt x="412" y="376"/>
                  </a:lnTo>
                  <a:lnTo>
                    <a:pt x="405" y="378"/>
                  </a:lnTo>
                  <a:lnTo>
                    <a:pt x="401" y="376"/>
                  </a:lnTo>
                  <a:lnTo>
                    <a:pt x="395" y="373"/>
                  </a:lnTo>
                  <a:lnTo>
                    <a:pt x="391" y="365"/>
                  </a:lnTo>
                  <a:lnTo>
                    <a:pt x="388" y="359"/>
                  </a:lnTo>
                  <a:lnTo>
                    <a:pt x="383" y="353"/>
                  </a:lnTo>
                  <a:lnTo>
                    <a:pt x="370" y="347"/>
                  </a:lnTo>
                  <a:lnTo>
                    <a:pt x="359" y="345"/>
                  </a:lnTo>
                  <a:lnTo>
                    <a:pt x="350" y="327"/>
                  </a:lnTo>
                  <a:lnTo>
                    <a:pt x="341" y="311"/>
                  </a:lnTo>
                  <a:lnTo>
                    <a:pt x="333" y="309"/>
                  </a:lnTo>
                  <a:lnTo>
                    <a:pt x="331" y="316"/>
                  </a:lnTo>
                  <a:lnTo>
                    <a:pt x="349" y="339"/>
                  </a:lnTo>
                  <a:lnTo>
                    <a:pt x="350" y="353"/>
                  </a:lnTo>
                  <a:lnTo>
                    <a:pt x="349" y="362"/>
                  </a:lnTo>
                  <a:lnTo>
                    <a:pt x="345" y="367"/>
                  </a:lnTo>
                  <a:lnTo>
                    <a:pt x="333" y="368"/>
                  </a:lnTo>
                  <a:lnTo>
                    <a:pt x="320" y="364"/>
                  </a:lnTo>
                  <a:lnTo>
                    <a:pt x="311" y="358"/>
                  </a:lnTo>
                  <a:lnTo>
                    <a:pt x="304" y="356"/>
                  </a:lnTo>
                  <a:lnTo>
                    <a:pt x="300" y="364"/>
                  </a:lnTo>
                  <a:lnTo>
                    <a:pt x="298" y="369"/>
                  </a:lnTo>
                  <a:lnTo>
                    <a:pt x="295" y="373"/>
                  </a:lnTo>
                  <a:lnTo>
                    <a:pt x="269" y="369"/>
                  </a:lnTo>
                  <a:lnTo>
                    <a:pt x="254" y="366"/>
                  </a:lnTo>
                  <a:lnTo>
                    <a:pt x="244" y="361"/>
                  </a:lnTo>
                  <a:lnTo>
                    <a:pt x="240" y="352"/>
                  </a:lnTo>
                  <a:lnTo>
                    <a:pt x="238" y="339"/>
                  </a:lnTo>
                  <a:lnTo>
                    <a:pt x="221" y="337"/>
                  </a:lnTo>
                  <a:lnTo>
                    <a:pt x="213" y="325"/>
                  </a:lnTo>
                  <a:lnTo>
                    <a:pt x="211" y="315"/>
                  </a:lnTo>
                  <a:lnTo>
                    <a:pt x="200" y="312"/>
                  </a:lnTo>
                  <a:lnTo>
                    <a:pt x="190" y="315"/>
                  </a:lnTo>
                  <a:lnTo>
                    <a:pt x="177" y="331"/>
                  </a:lnTo>
                  <a:lnTo>
                    <a:pt x="170" y="337"/>
                  </a:lnTo>
                  <a:lnTo>
                    <a:pt x="167" y="338"/>
                  </a:lnTo>
                  <a:lnTo>
                    <a:pt x="162" y="337"/>
                  </a:lnTo>
                  <a:lnTo>
                    <a:pt x="145" y="331"/>
                  </a:lnTo>
                  <a:lnTo>
                    <a:pt x="124" y="326"/>
                  </a:lnTo>
                  <a:lnTo>
                    <a:pt x="107" y="323"/>
                  </a:lnTo>
                  <a:lnTo>
                    <a:pt x="90" y="317"/>
                  </a:lnTo>
                  <a:lnTo>
                    <a:pt x="73" y="312"/>
                  </a:lnTo>
                  <a:lnTo>
                    <a:pt x="61" y="304"/>
                  </a:lnTo>
                  <a:lnTo>
                    <a:pt x="53" y="312"/>
                  </a:lnTo>
                  <a:lnTo>
                    <a:pt x="39" y="315"/>
                  </a:lnTo>
                  <a:lnTo>
                    <a:pt x="15" y="315"/>
                  </a:lnTo>
                  <a:lnTo>
                    <a:pt x="36" y="283"/>
                  </a:lnTo>
                  <a:lnTo>
                    <a:pt x="36" y="267"/>
                  </a:lnTo>
                  <a:lnTo>
                    <a:pt x="33" y="250"/>
                  </a:lnTo>
                  <a:lnTo>
                    <a:pt x="36" y="235"/>
                  </a:lnTo>
                  <a:lnTo>
                    <a:pt x="41" y="224"/>
                  </a:lnTo>
                  <a:lnTo>
                    <a:pt x="48" y="201"/>
                  </a:lnTo>
                  <a:lnTo>
                    <a:pt x="41" y="178"/>
                  </a:lnTo>
                  <a:lnTo>
                    <a:pt x="34" y="169"/>
                  </a:lnTo>
                  <a:lnTo>
                    <a:pt x="31" y="159"/>
                  </a:lnTo>
                  <a:lnTo>
                    <a:pt x="28" y="142"/>
                  </a:lnTo>
                  <a:lnTo>
                    <a:pt x="23" y="131"/>
                  </a:lnTo>
                  <a:lnTo>
                    <a:pt x="21" y="116"/>
                  </a:lnTo>
                  <a:lnTo>
                    <a:pt x="8" y="107"/>
                  </a:lnTo>
                  <a:lnTo>
                    <a:pt x="2" y="101"/>
                  </a:lnTo>
                  <a:lnTo>
                    <a:pt x="0" y="91"/>
                  </a:lnTo>
                  <a:lnTo>
                    <a:pt x="0" y="7"/>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8" name="Freeform 34"/>
            <p:cNvSpPr>
              <a:spLocks/>
            </p:cNvSpPr>
            <p:nvPr/>
          </p:nvSpPr>
          <p:spPr bwMode="auto">
            <a:xfrm>
              <a:off x="4556" y="1707"/>
              <a:ext cx="268" cy="424"/>
            </a:xfrm>
            <a:custGeom>
              <a:avLst/>
              <a:gdLst/>
              <a:ahLst/>
              <a:cxnLst>
                <a:cxn ang="0">
                  <a:pos x="10" y="220"/>
                </a:cxn>
                <a:cxn ang="0">
                  <a:pos x="27" y="172"/>
                </a:cxn>
                <a:cxn ang="0">
                  <a:pos x="29" y="121"/>
                </a:cxn>
                <a:cxn ang="0">
                  <a:pos x="24" y="92"/>
                </a:cxn>
                <a:cxn ang="0">
                  <a:pos x="35" y="60"/>
                </a:cxn>
                <a:cxn ang="0">
                  <a:pos x="52" y="5"/>
                </a:cxn>
                <a:cxn ang="0">
                  <a:pos x="64" y="1"/>
                </a:cxn>
                <a:cxn ang="0">
                  <a:pos x="75" y="13"/>
                </a:cxn>
                <a:cxn ang="0">
                  <a:pos x="86" y="19"/>
                </a:cxn>
                <a:cxn ang="0">
                  <a:pos x="99" y="13"/>
                </a:cxn>
                <a:cxn ang="0">
                  <a:pos x="110" y="10"/>
                </a:cxn>
                <a:cxn ang="0">
                  <a:pos x="127" y="0"/>
                </a:cxn>
                <a:cxn ang="0">
                  <a:pos x="152" y="20"/>
                </a:cxn>
                <a:cxn ang="0">
                  <a:pos x="167" y="35"/>
                </a:cxn>
                <a:cxn ang="0">
                  <a:pos x="192" y="135"/>
                </a:cxn>
                <a:cxn ang="0">
                  <a:pos x="222" y="141"/>
                </a:cxn>
                <a:cxn ang="0">
                  <a:pos x="226" y="149"/>
                </a:cxn>
                <a:cxn ang="0">
                  <a:pos x="225" y="168"/>
                </a:cxn>
                <a:cxn ang="0">
                  <a:pos x="241" y="178"/>
                </a:cxn>
                <a:cxn ang="0">
                  <a:pos x="265" y="193"/>
                </a:cxn>
                <a:cxn ang="0">
                  <a:pos x="246" y="231"/>
                </a:cxn>
                <a:cxn ang="0">
                  <a:pos x="219" y="258"/>
                </a:cxn>
                <a:cxn ang="0">
                  <a:pos x="196" y="257"/>
                </a:cxn>
                <a:cxn ang="0">
                  <a:pos x="187" y="272"/>
                </a:cxn>
                <a:cxn ang="0">
                  <a:pos x="182" y="282"/>
                </a:cxn>
                <a:cxn ang="0">
                  <a:pos x="169" y="275"/>
                </a:cxn>
                <a:cxn ang="0">
                  <a:pos x="159" y="267"/>
                </a:cxn>
                <a:cxn ang="0">
                  <a:pos x="154" y="277"/>
                </a:cxn>
                <a:cxn ang="0">
                  <a:pos x="162" y="303"/>
                </a:cxn>
                <a:cxn ang="0">
                  <a:pos x="160" y="314"/>
                </a:cxn>
                <a:cxn ang="0">
                  <a:pos x="137" y="318"/>
                </a:cxn>
                <a:cxn ang="0">
                  <a:pos x="110" y="332"/>
                </a:cxn>
                <a:cxn ang="0">
                  <a:pos x="107" y="345"/>
                </a:cxn>
                <a:cxn ang="0">
                  <a:pos x="93" y="348"/>
                </a:cxn>
                <a:cxn ang="0">
                  <a:pos x="88" y="388"/>
                </a:cxn>
                <a:cxn ang="0">
                  <a:pos x="81" y="400"/>
                </a:cxn>
                <a:cxn ang="0">
                  <a:pos x="77" y="418"/>
                </a:cxn>
                <a:cxn ang="0">
                  <a:pos x="56" y="421"/>
                </a:cxn>
                <a:cxn ang="0">
                  <a:pos x="43" y="400"/>
                </a:cxn>
                <a:cxn ang="0">
                  <a:pos x="47" y="372"/>
                </a:cxn>
                <a:cxn ang="0">
                  <a:pos x="32" y="343"/>
                </a:cxn>
                <a:cxn ang="0">
                  <a:pos x="0" y="234"/>
                </a:cxn>
              </a:cxnLst>
              <a:rect l="0" t="0" r="r" b="b"/>
              <a:pathLst>
                <a:path w="268" h="424">
                  <a:moveTo>
                    <a:pt x="0" y="234"/>
                  </a:moveTo>
                  <a:lnTo>
                    <a:pt x="10" y="220"/>
                  </a:lnTo>
                  <a:lnTo>
                    <a:pt x="18" y="209"/>
                  </a:lnTo>
                  <a:lnTo>
                    <a:pt x="27" y="172"/>
                  </a:lnTo>
                  <a:lnTo>
                    <a:pt x="31" y="134"/>
                  </a:lnTo>
                  <a:lnTo>
                    <a:pt x="29" y="121"/>
                  </a:lnTo>
                  <a:lnTo>
                    <a:pt x="27" y="107"/>
                  </a:lnTo>
                  <a:lnTo>
                    <a:pt x="24" y="92"/>
                  </a:lnTo>
                  <a:lnTo>
                    <a:pt x="25" y="82"/>
                  </a:lnTo>
                  <a:lnTo>
                    <a:pt x="35" y="60"/>
                  </a:lnTo>
                  <a:lnTo>
                    <a:pt x="42" y="35"/>
                  </a:lnTo>
                  <a:lnTo>
                    <a:pt x="52" y="5"/>
                  </a:lnTo>
                  <a:lnTo>
                    <a:pt x="60" y="1"/>
                  </a:lnTo>
                  <a:lnTo>
                    <a:pt x="64" y="1"/>
                  </a:lnTo>
                  <a:lnTo>
                    <a:pt x="67" y="3"/>
                  </a:lnTo>
                  <a:lnTo>
                    <a:pt x="75" y="13"/>
                  </a:lnTo>
                  <a:lnTo>
                    <a:pt x="80" y="17"/>
                  </a:lnTo>
                  <a:lnTo>
                    <a:pt x="86" y="19"/>
                  </a:lnTo>
                  <a:lnTo>
                    <a:pt x="93" y="17"/>
                  </a:lnTo>
                  <a:lnTo>
                    <a:pt x="99" y="13"/>
                  </a:lnTo>
                  <a:lnTo>
                    <a:pt x="104" y="10"/>
                  </a:lnTo>
                  <a:lnTo>
                    <a:pt x="110" y="10"/>
                  </a:lnTo>
                  <a:lnTo>
                    <a:pt x="117" y="5"/>
                  </a:lnTo>
                  <a:lnTo>
                    <a:pt x="127" y="0"/>
                  </a:lnTo>
                  <a:lnTo>
                    <a:pt x="133" y="8"/>
                  </a:lnTo>
                  <a:lnTo>
                    <a:pt x="152" y="20"/>
                  </a:lnTo>
                  <a:lnTo>
                    <a:pt x="162" y="28"/>
                  </a:lnTo>
                  <a:lnTo>
                    <a:pt x="167" y="35"/>
                  </a:lnTo>
                  <a:lnTo>
                    <a:pt x="185" y="123"/>
                  </a:lnTo>
                  <a:lnTo>
                    <a:pt x="192" y="135"/>
                  </a:lnTo>
                  <a:lnTo>
                    <a:pt x="202" y="140"/>
                  </a:lnTo>
                  <a:lnTo>
                    <a:pt x="222" y="141"/>
                  </a:lnTo>
                  <a:lnTo>
                    <a:pt x="225" y="146"/>
                  </a:lnTo>
                  <a:lnTo>
                    <a:pt x="226" y="149"/>
                  </a:lnTo>
                  <a:lnTo>
                    <a:pt x="226" y="159"/>
                  </a:lnTo>
                  <a:lnTo>
                    <a:pt x="225" y="168"/>
                  </a:lnTo>
                  <a:lnTo>
                    <a:pt x="227" y="175"/>
                  </a:lnTo>
                  <a:lnTo>
                    <a:pt x="241" y="178"/>
                  </a:lnTo>
                  <a:lnTo>
                    <a:pt x="257" y="178"/>
                  </a:lnTo>
                  <a:lnTo>
                    <a:pt x="265" y="193"/>
                  </a:lnTo>
                  <a:lnTo>
                    <a:pt x="267" y="208"/>
                  </a:lnTo>
                  <a:lnTo>
                    <a:pt x="246" y="231"/>
                  </a:lnTo>
                  <a:lnTo>
                    <a:pt x="227" y="255"/>
                  </a:lnTo>
                  <a:lnTo>
                    <a:pt x="219" y="258"/>
                  </a:lnTo>
                  <a:lnTo>
                    <a:pt x="207" y="258"/>
                  </a:lnTo>
                  <a:lnTo>
                    <a:pt x="196" y="257"/>
                  </a:lnTo>
                  <a:lnTo>
                    <a:pt x="189" y="260"/>
                  </a:lnTo>
                  <a:lnTo>
                    <a:pt x="187" y="272"/>
                  </a:lnTo>
                  <a:lnTo>
                    <a:pt x="186" y="277"/>
                  </a:lnTo>
                  <a:lnTo>
                    <a:pt x="182" y="282"/>
                  </a:lnTo>
                  <a:lnTo>
                    <a:pt x="177" y="281"/>
                  </a:lnTo>
                  <a:lnTo>
                    <a:pt x="169" y="275"/>
                  </a:lnTo>
                  <a:lnTo>
                    <a:pt x="162" y="269"/>
                  </a:lnTo>
                  <a:lnTo>
                    <a:pt x="159" y="267"/>
                  </a:lnTo>
                  <a:lnTo>
                    <a:pt x="156" y="269"/>
                  </a:lnTo>
                  <a:lnTo>
                    <a:pt x="154" y="277"/>
                  </a:lnTo>
                  <a:lnTo>
                    <a:pt x="158" y="290"/>
                  </a:lnTo>
                  <a:lnTo>
                    <a:pt x="162" y="303"/>
                  </a:lnTo>
                  <a:lnTo>
                    <a:pt x="162" y="310"/>
                  </a:lnTo>
                  <a:lnTo>
                    <a:pt x="160" y="314"/>
                  </a:lnTo>
                  <a:lnTo>
                    <a:pt x="152" y="317"/>
                  </a:lnTo>
                  <a:lnTo>
                    <a:pt x="137" y="318"/>
                  </a:lnTo>
                  <a:lnTo>
                    <a:pt x="108" y="318"/>
                  </a:lnTo>
                  <a:lnTo>
                    <a:pt x="110" y="332"/>
                  </a:lnTo>
                  <a:lnTo>
                    <a:pt x="110" y="339"/>
                  </a:lnTo>
                  <a:lnTo>
                    <a:pt x="107" y="345"/>
                  </a:lnTo>
                  <a:lnTo>
                    <a:pt x="100" y="347"/>
                  </a:lnTo>
                  <a:lnTo>
                    <a:pt x="93" y="348"/>
                  </a:lnTo>
                  <a:lnTo>
                    <a:pt x="91" y="375"/>
                  </a:lnTo>
                  <a:lnTo>
                    <a:pt x="88" y="388"/>
                  </a:lnTo>
                  <a:lnTo>
                    <a:pt x="85" y="394"/>
                  </a:lnTo>
                  <a:lnTo>
                    <a:pt x="81" y="400"/>
                  </a:lnTo>
                  <a:lnTo>
                    <a:pt x="79" y="409"/>
                  </a:lnTo>
                  <a:lnTo>
                    <a:pt x="77" y="418"/>
                  </a:lnTo>
                  <a:lnTo>
                    <a:pt x="74" y="423"/>
                  </a:lnTo>
                  <a:lnTo>
                    <a:pt x="56" y="421"/>
                  </a:lnTo>
                  <a:lnTo>
                    <a:pt x="50" y="410"/>
                  </a:lnTo>
                  <a:lnTo>
                    <a:pt x="43" y="400"/>
                  </a:lnTo>
                  <a:lnTo>
                    <a:pt x="47" y="381"/>
                  </a:lnTo>
                  <a:lnTo>
                    <a:pt x="47" y="372"/>
                  </a:lnTo>
                  <a:lnTo>
                    <a:pt x="44" y="364"/>
                  </a:lnTo>
                  <a:lnTo>
                    <a:pt x="32" y="343"/>
                  </a:lnTo>
                  <a:lnTo>
                    <a:pt x="28" y="320"/>
                  </a:lnTo>
                  <a:lnTo>
                    <a:pt x="0" y="234"/>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59" name="Freeform 35"/>
            <p:cNvSpPr>
              <a:spLocks/>
            </p:cNvSpPr>
            <p:nvPr/>
          </p:nvSpPr>
          <p:spPr bwMode="auto">
            <a:xfrm>
              <a:off x="4556" y="1707"/>
              <a:ext cx="274" cy="430"/>
            </a:xfrm>
            <a:custGeom>
              <a:avLst/>
              <a:gdLst/>
              <a:ahLst/>
              <a:cxnLst>
                <a:cxn ang="0">
                  <a:pos x="11" y="223"/>
                </a:cxn>
                <a:cxn ang="0">
                  <a:pos x="27" y="174"/>
                </a:cxn>
                <a:cxn ang="0">
                  <a:pos x="30" y="123"/>
                </a:cxn>
                <a:cxn ang="0">
                  <a:pos x="24" y="94"/>
                </a:cxn>
                <a:cxn ang="0">
                  <a:pos x="36" y="61"/>
                </a:cxn>
                <a:cxn ang="0">
                  <a:pos x="53" y="5"/>
                </a:cxn>
                <a:cxn ang="0">
                  <a:pos x="65" y="1"/>
                </a:cxn>
                <a:cxn ang="0">
                  <a:pos x="77" y="13"/>
                </a:cxn>
                <a:cxn ang="0">
                  <a:pos x="88" y="19"/>
                </a:cxn>
                <a:cxn ang="0">
                  <a:pos x="101" y="13"/>
                </a:cxn>
                <a:cxn ang="0">
                  <a:pos x="113" y="10"/>
                </a:cxn>
                <a:cxn ang="0">
                  <a:pos x="130" y="0"/>
                </a:cxn>
                <a:cxn ang="0">
                  <a:pos x="155" y="20"/>
                </a:cxn>
                <a:cxn ang="0">
                  <a:pos x="171" y="35"/>
                </a:cxn>
                <a:cxn ang="0">
                  <a:pos x="196" y="137"/>
                </a:cxn>
                <a:cxn ang="0">
                  <a:pos x="227" y="143"/>
                </a:cxn>
                <a:cxn ang="0">
                  <a:pos x="231" y="152"/>
                </a:cxn>
                <a:cxn ang="0">
                  <a:pos x="230" y="170"/>
                </a:cxn>
                <a:cxn ang="0">
                  <a:pos x="247" y="181"/>
                </a:cxn>
                <a:cxn ang="0">
                  <a:pos x="271" y="196"/>
                </a:cxn>
                <a:cxn ang="0">
                  <a:pos x="252" y="234"/>
                </a:cxn>
                <a:cxn ang="0">
                  <a:pos x="224" y="261"/>
                </a:cxn>
                <a:cxn ang="0">
                  <a:pos x="200" y="260"/>
                </a:cxn>
                <a:cxn ang="0">
                  <a:pos x="191" y="276"/>
                </a:cxn>
                <a:cxn ang="0">
                  <a:pos x="187" y="286"/>
                </a:cxn>
                <a:cxn ang="0">
                  <a:pos x="173" y="279"/>
                </a:cxn>
                <a:cxn ang="0">
                  <a:pos x="162" y="271"/>
                </a:cxn>
                <a:cxn ang="0">
                  <a:pos x="157" y="281"/>
                </a:cxn>
                <a:cxn ang="0">
                  <a:pos x="165" y="308"/>
                </a:cxn>
                <a:cxn ang="0">
                  <a:pos x="163" y="318"/>
                </a:cxn>
                <a:cxn ang="0">
                  <a:pos x="140" y="323"/>
                </a:cxn>
                <a:cxn ang="0">
                  <a:pos x="113" y="337"/>
                </a:cxn>
                <a:cxn ang="0">
                  <a:pos x="110" y="350"/>
                </a:cxn>
                <a:cxn ang="0">
                  <a:pos x="95" y="353"/>
                </a:cxn>
                <a:cxn ang="0">
                  <a:pos x="90" y="393"/>
                </a:cxn>
                <a:cxn ang="0">
                  <a:pos x="83" y="405"/>
                </a:cxn>
                <a:cxn ang="0">
                  <a:pos x="79" y="424"/>
                </a:cxn>
                <a:cxn ang="0">
                  <a:pos x="57" y="427"/>
                </a:cxn>
                <a:cxn ang="0">
                  <a:pos x="44" y="405"/>
                </a:cxn>
                <a:cxn ang="0">
                  <a:pos x="48" y="377"/>
                </a:cxn>
                <a:cxn ang="0">
                  <a:pos x="33" y="348"/>
                </a:cxn>
                <a:cxn ang="0">
                  <a:pos x="0" y="238"/>
                </a:cxn>
              </a:cxnLst>
              <a:rect l="0" t="0" r="r" b="b"/>
              <a:pathLst>
                <a:path w="274" h="430">
                  <a:moveTo>
                    <a:pt x="0" y="238"/>
                  </a:moveTo>
                  <a:lnTo>
                    <a:pt x="11" y="223"/>
                  </a:lnTo>
                  <a:lnTo>
                    <a:pt x="18" y="212"/>
                  </a:lnTo>
                  <a:lnTo>
                    <a:pt x="27" y="174"/>
                  </a:lnTo>
                  <a:lnTo>
                    <a:pt x="32" y="136"/>
                  </a:lnTo>
                  <a:lnTo>
                    <a:pt x="30" y="123"/>
                  </a:lnTo>
                  <a:lnTo>
                    <a:pt x="27" y="109"/>
                  </a:lnTo>
                  <a:lnTo>
                    <a:pt x="24" y="94"/>
                  </a:lnTo>
                  <a:lnTo>
                    <a:pt x="25" y="83"/>
                  </a:lnTo>
                  <a:lnTo>
                    <a:pt x="36" y="61"/>
                  </a:lnTo>
                  <a:lnTo>
                    <a:pt x="43" y="36"/>
                  </a:lnTo>
                  <a:lnTo>
                    <a:pt x="53" y="5"/>
                  </a:lnTo>
                  <a:lnTo>
                    <a:pt x="61" y="1"/>
                  </a:lnTo>
                  <a:lnTo>
                    <a:pt x="65" y="1"/>
                  </a:lnTo>
                  <a:lnTo>
                    <a:pt x="69" y="3"/>
                  </a:lnTo>
                  <a:lnTo>
                    <a:pt x="77" y="13"/>
                  </a:lnTo>
                  <a:lnTo>
                    <a:pt x="82" y="17"/>
                  </a:lnTo>
                  <a:lnTo>
                    <a:pt x="88" y="19"/>
                  </a:lnTo>
                  <a:lnTo>
                    <a:pt x="95" y="17"/>
                  </a:lnTo>
                  <a:lnTo>
                    <a:pt x="101" y="13"/>
                  </a:lnTo>
                  <a:lnTo>
                    <a:pt x="106" y="10"/>
                  </a:lnTo>
                  <a:lnTo>
                    <a:pt x="113" y="10"/>
                  </a:lnTo>
                  <a:lnTo>
                    <a:pt x="119" y="5"/>
                  </a:lnTo>
                  <a:lnTo>
                    <a:pt x="130" y="0"/>
                  </a:lnTo>
                  <a:lnTo>
                    <a:pt x="136" y="9"/>
                  </a:lnTo>
                  <a:lnTo>
                    <a:pt x="155" y="20"/>
                  </a:lnTo>
                  <a:lnTo>
                    <a:pt x="165" y="28"/>
                  </a:lnTo>
                  <a:lnTo>
                    <a:pt x="171" y="35"/>
                  </a:lnTo>
                  <a:lnTo>
                    <a:pt x="189" y="125"/>
                  </a:lnTo>
                  <a:lnTo>
                    <a:pt x="196" y="137"/>
                  </a:lnTo>
                  <a:lnTo>
                    <a:pt x="207" y="142"/>
                  </a:lnTo>
                  <a:lnTo>
                    <a:pt x="227" y="143"/>
                  </a:lnTo>
                  <a:lnTo>
                    <a:pt x="230" y="148"/>
                  </a:lnTo>
                  <a:lnTo>
                    <a:pt x="231" y="152"/>
                  </a:lnTo>
                  <a:lnTo>
                    <a:pt x="231" y="161"/>
                  </a:lnTo>
                  <a:lnTo>
                    <a:pt x="230" y="170"/>
                  </a:lnTo>
                  <a:lnTo>
                    <a:pt x="232" y="177"/>
                  </a:lnTo>
                  <a:lnTo>
                    <a:pt x="247" y="181"/>
                  </a:lnTo>
                  <a:lnTo>
                    <a:pt x="262" y="181"/>
                  </a:lnTo>
                  <a:lnTo>
                    <a:pt x="271" y="196"/>
                  </a:lnTo>
                  <a:lnTo>
                    <a:pt x="273" y="211"/>
                  </a:lnTo>
                  <a:lnTo>
                    <a:pt x="252" y="234"/>
                  </a:lnTo>
                  <a:lnTo>
                    <a:pt x="232" y="259"/>
                  </a:lnTo>
                  <a:lnTo>
                    <a:pt x="224" y="261"/>
                  </a:lnTo>
                  <a:lnTo>
                    <a:pt x="212" y="261"/>
                  </a:lnTo>
                  <a:lnTo>
                    <a:pt x="200" y="260"/>
                  </a:lnTo>
                  <a:lnTo>
                    <a:pt x="193" y="263"/>
                  </a:lnTo>
                  <a:lnTo>
                    <a:pt x="191" y="276"/>
                  </a:lnTo>
                  <a:lnTo>
                    <a:pt x="190" y="281"/>
                  </a:lnTo>
                  <a:lnTo>
                    <a:pt x="187" y="286"/>
                  </a:lnTo>
                  <a:lnTo>
                    <a:pt x="181" y="285"/>
                  </a:lnTo>
                  <a:lnTo>
                    <a:pt x="173" y="279"/>
                  </a:lnTo>
                  <a:lnTo>
                    <a:pt x="165" y="273"/>
                  </a:lnTo>
                  <a:lnTo>
                    <a:pt x="162" y="271"/>
                  </a:lnTo>
                  <a:lnTo>
                    <a:pt x="159" y="273"/>
                  </a:lnTo>
                  <a:lnTo>
                    <a:pt x="157" y="281"/>
                  </a:lnTo>
                  <a:lnTo>
                    <a:pt x="161" y="295"/>
                  </a:lnTo>
                  <a:lnTo>
                    <a:pt x="165" y="308"/>
                  </a:lnTo>
                  <a:lnTo>
                    <a:pt x="165" y="314"/>
                  </a:lnTo>
                  <a:lnTo>
                    <a:pt x="163" y="318"/>
                  </a:lnTo>
                  <a:lnTo>
                    <a:pt x="155" y="322"/>
                  </a:lnTo>
                  <a:lnTo>
                    <a:pt x="140" y="323"/>
                  </a:lnTo>
                  <a:lnTo>
                    <a:pt x="111" y="323"/>
                  </a:lnTo>
                  <a:lnTo>
                    <a:pt x="113" y="337"/>
                  </a:lnTo>
                  <a:lnTo>
                    <a:pt x="113" y="344"/>
                  </a:lnTo>
                  <a:lnTo>
                    <a:pt x="110" y="350"/>
                  </a:lnTo>
                  <a:lnTo>
                    <a:pt x="102" y="352"/>
                  </a:lnTo>
                  <a:lnTo>
                    <a:pt x="95" y="353"/>
                  </a:lnTo>
                  <a:lnTo>
                    <a:pt x="93" y="381"/>
                  </a:lnTo>
                  <a:lnTo>
                    <a:pt x="90" y="393"/>
                  </a:lnTo>
                  <a:lnTo>
                    <a:pt x="86" y="400"/>
                  </a:lnTo>
                  <a:lnTo>
                    <a:pt x="83" y="405"/>
                  </a:lnTo>
                  <a:lnTo>
                    <a:pt x="81" y="415"/>
                  </a:lnTo>
                  <a:lnTo>
                    <a:pt x="79" y="424"/>
                  </a:lnTo>
                  <a:lnTo>
                    <a:pt x="76" y="429"/>
                  </a:lnTo>
                  <a:lnTo>
                    <a:pt x="57" y="427"/>
                  </a:lnTo>
                  <a:lnTo>
                    <a:pt x="51" y="416"/>
                  </a:lnTo>
                  <a:lnTo>
                    <a:pt x="44" y="405"/>
                  </a:lnTo>
                  <a:lnTo>
                    <a:pt x="48" y="386"/>
                  </a:lnTo>
                  <a:lnTo>
                    <a:pt x="48" y="377"/>
                  </a:lnTo>
                  <a:lnTo>
                    <a:pt x="45" y="369"/>
                  </a:lnTo>
                  <a:lnTo>
                    <a:pt x="33" y="348"/>
                  </a:lnTo>
                  <a:lnTo>
                    <a:pt x="28" y="325"/>
                  </a:lnTo>
                  <a:lnTo>
                    <a:pt x="0" y="238"/>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0" name="Freeform 36"/>
            <p:cNvSpPr>
              <a:spLocks/>
            </p:cNvSpPr>
            <p:nvPr/>
          </p:nvSpPr>
          <p:spPr bwMode="auto">
            <a:xfrm>
              <a:off x="4502" y="1938"/>
              <a:ext cx="126" cy="253"/>
            </a:xfrm>
            <a:custGeom>
              <a:avLst/>
              <a:gdLst/>
              <a:ahLst/>
              <a:cxnLst>
                <a:cxn ang="0">
                  <a:pos x="51" y="6"/>
                </a:cxn>
                <a:cxn ang="0">
                  <a:pos x="77" y="91"/>
                </a:cxn>
                <a:cxn ang="0">
                  <a:pos x="85" y="120"/>
                </a:cxn>
                <a:cxn ang="0">
                  <a:pos x="93" y="134"/>
                </a:cxn>
                <a:cxn ang="0">
                  <a:pos x="96" y="143"/>
                </a:cxn>
                <a:cxn ang="0">
                  <a:pos x="96" y="153"/>
                </a:cxn>
                <a:cxn ang="0">
                  <a:pos x="92" y="170"/>
                </a:cxn>
                <a:cxn ang="0">
                  <a:pos x="101" y="182"/>
                </a:cxn>
                <a:cxn ang="0">
                  <a:pos x="106" y="192"/>
                </a:cxn>
                <a:cxn ang="0">
                  <a:pos x="124" y="194"/>
                </a:cxn>
                <a:cxn ang="0">
                  <a:pos x="125" y="203"/>
                </a:cxn>
                <a:cxn ang="0">
                  <a:pos x="123" y="210"/>
                </a:cxn>
                <a:cxn ang="0">
                  <a:pos x="118" y="216"/>
                </a:cxn>
                <a:cxn ang="0">
                  <a:pos x="109" y="219"/>
                </a:cxn>
                <a:cxn ang="0">
                  <a:pos x="109" y="222"/>
                </a:cxn>
                <a:cxn ang="0">
                  <a:pos x="106" y="224"/>
                </a:cxn>
                <a:cxn ang="0">
                  <a:pos x="94" y="226"/>
                </a:cxn>
                <a:cxn ang="0">
                  <a:pos x="95" y="234"/>
                </a:cxn>
                <a:cxn ang="0">
                  <a:pos x="93" y="241"/>
                </a:cxn>
                <a:cxn ang="0">
                  <a:pos x="86" y="245"/>
                </a:cxn>
                <a:cxn ang="0">
                  <a:pos x="78" y="244"/>
                </a:cxn>
                <a:cxn ang="0">
                  <a:pos x="15" y="252"/>
                </a:cxn>
                <a:cxn ang="0">
                  <a:pos x="10" y="242"/>
                </a:cxn>
                <a:cxn ang="0">
                  <a:pos x="3" y="231"/>
                </a:cxn>
                <a:cxn ang="0">
                  <a:pos x="2" y="221"/>
                </a:cxn>
                <a:cxn ang="0">
                  <a:pos x="5" y="212"/>
                </a:cxn>
                <a:cxn ang="0">
                  <a:pos x="9" y="194"/>
                </a:cxn>
                <a:cxn ang="0">
                  <a:pos x="8" y="186"/>
                </a:cxn>
                <a:cxn ang="0">
                  <a:pos x="6" y="178"/>
                </a:cxn>
                <a:cxn ang="0">
                  <a:pos x="0" y="167"/>
                </a:cxn>
                <a:cxn ang="0">
                  <a:pos x="5" y="157"/>
                </a:cxn>
                <a:cxn ang="0">
                  <a:pos x="7" y="151"/>
                </a:cxn>
                <a:cxn ang="0">
                  <a:pos x="11" y="148"/>
                </a:cxn>
                <a:cxn ang="0">
                  <a:pos x="13" y="144"/>
                </a:cxn>
                <a:cxn ang="0">
                  <a:pos x="12" y="137"/>
                </a:cxn>
                <a:cxn ang="0">
                  <a:pos x="9" y="130"/>
                </a:cxn>
                <a:cxn ang="0">
                  <a:pos x="7" y="121"/>
                </a:cxn>
                <a:cxn ang="0">
                  <a:pos x="9" y="115"/>
                </a:cxn>
                <a:cxn ang="0">
                  <a:pos x="19" y="107"/>
                </a:cxn>
                <a:cxn ang="0">
                  <a:pos x="27" y="102"/>
                </a:cxn>
                <a:cxn ang="0">
                  <a:pos x="33" y="93"/>
                </a:cxn>
                <a:cxn ang="0">
                  <a:pos x="35" y="84"/>
                </a:cxn>
                <a:cxn ang="0">
                  <a:pos x="34" y="75"/>
                </a:cxn>
                <a:cxn ang="0">
                  <a:pos x="29" y="69"/>
                </a:cxn>
                <a:cxn ang="0">
                  <a:pos x="26" y="61"/>
                </a:cxn>
                <a:cxn ang="0">
                  <a:pos x="27" y="49"/>
                </a:cxn>
                <a:cxn ang="0">
                  <a:pos x="27" y="37"/>
                </a:cxn>
                <a:cxn ang="0">
                  <a:pos x="24" y="31"/>
                </a:cxn>
                <a:cxn ang="0">
                  <a:pos x="19" y="22"/>
                </a:cxn>
                <a:cxn ang="0">
                  <a:pos x="16" y="14"/>
                </a:cxn>
                <a:cxn ang="0">
                  <a:pos x="16" y="7"/>
                </a:cxn>
                <a:cxn ang="0">
                  <a:pos x="21" y="5"/>
                </a:cxn>
                <a:cxn ang="0">
                  <a:pos x="23" y="1"/>
                </a:cxn>
                <a:cxn ang="0">
                  <a:pos x="30" y="0"/>
                </a:cxn>
                <a:cxn ang="0">
                  <a:pos x="37" y="1"/>
                </a:cxn>
                <a:cxn ang="0">
                  <a:pos x="51" y="6"/>
                </a:cxn>
              </a:cxnLst>
              <a:rect l="0" t="0" r="r" b="b"/>
              <a:pathLst>
                <a:path w="126" h="253">
                  <a:moveTo>
                    <a:pt x="51" y="6"/>
                  </a:moveTo>
                  <a:lnTo>
                    <a:pt x="77" y="91"/>
                  </a:lnTo>
                  <a:lnTo>
                    <a:pt x="85" y="120"/>
                  </a:lnTo>
                  <a:lnTo>
                    <a:pt x="93" y="134"/>
                  </a:lnTo>
                  <a:lnTo>
                    <a:pt x="96" y="143"/>
                  </a:lnTo>
                  <a:lnTo>
                    <a:pt x="96" y="153"/>
                  </a:lnTo>
                  <a:lnTo>
                    <a:pt x="92" y="170"/>
                  </a:lnTo>
                  <a:lnTo>
                    <a:pt x="101" y="182"/>
                  </a:lnTo>
                  <a:lnTo>
                    <a:pt x="106" y="192"/>
                  </a:lnTo>
                  <a:lnTo>
                    <a:pt x="124" y="194"/>
                  </a:lnTo>
                  <a:lnTo>
                    <a:pt x="125" y="203"/>
                  </a:lnTo>
                  <a:lnTo>
                    <a:pt x="123" y="210"/>
                  </a:lnTo>
                  <a:lnTo>
                    <a:pt x="118" y="216"/>
                  </a:lnTo>
                  <a:lnTo>
                    <a:pt x="109" y="219"/>
                  </a:lnTo>
                  <a:lnTo>
                    <a:pt x="109" y="222"/>
                  </a:lnTo>
                  <a:lnTo>
                    <a:pt x="106" y="224"/>
                  </a:lnTo>
                  <a:lnTo>
                    <a:pt x="94" y="226"/>
                  </a:lnTo>
                  <a:lnTo>
                    <a:pt x="95" y="234"/>
                  </a:lnTo>
                  <a:lnTo>
                    <a:pt x="93" y="241"/>
                  </a:lnTo>
                  <a:lnTo>
                    <a:pt x="86" y="245"/>
                  </a:lnTo>
                  <a:lnTo>
                    <a:pt x="78" y="244"/>
                  </a:lnTo>
                  <a:lnTo>
                    <a:pt x="15" y="252"/>
                  </a:lnTo>
                  <a:lnTo>
                    <a:pt x="10" y="242"/>
                  </a:lnTo>
                  <a:lnTo>
                    <a:pt x="3" y="231"/>
                  </a:lnTo>
                  <a:lnTo>
                    <a:pt x="2" y="221"/>
                  </a:lnTo>
                  <a:lnTo>
                    <a:pt x="5" y="212"/>
                  </a:lnTo>
                  <a:lnTo>
                    <a:pt x="9" y="194"/>
                  </a:lnTo>
                  <a:lnTo>
                    <a:pt x="8" y="186"/>
                  </a:lnTo>
                  <a:lnTo>
                    <a:pt x="6" y="178"/>
                  </a:lnTo>
                  <a:lnTo>
                    <a:pt x="0" y="167"/>
                  </a:lnTo>
                  <a:lnTo>
                    <a:pt x="5" y="157"/>
                  </a:lnTo>
                  <a:lnTo>
                    <a:pt x="7" y="151"/>
                  </a:lnTo>
                  <a:lnTo>
                    <a:pt x="11" y="148"/>
                  </a:lnTo>
                  <a:lnTo>
                    <a:pt x="13" y="144"/>
                  </a:lnTo>
                  <a:lnTo>
                    <a:pt x="12" y="137"/>
                  </a:lnTo>
                  <a:lnTo>
                    <a:pt x="9" y="130"/>
                  </a:lnTo>
                  <a:lnTo>
                    <a:pt x="7" y="121"/>
                  </a:lnTo>
                  <a:lnTo>
                    <a:pt x="9" y="115"/>
                  </a:lnTo>
                  <a:lnTo>
                    <a:pt x="19" y="107"/>
                  </a:lnTo>
                  <a:lnTo>
                    <a:pt x="27" y="102"/>
                  </a:lnTo>
                  <a:lnTo>
                    <a:pt x="33" y="93"/>
                  </a:lnTo>
                  <a:lnTo>
                    <a:pt x="35" y="84"/>
                  </a:lnTo>
                  <a:lnTo>
                    <a:pt x="34" y="75"/>
                  </a:lnTo>
                  <a:lnTo>
                    <a:pt x="29" y="69"/>
                  </a:lnTo>
                  <a:lnTo>
                    <a:pt x="26" y="61"/>
                  </a:lnTo>
                  <a:lnTo>
                    <a:pt x="27" y="49"/>
                  </a:lnTo>
                  <a:lnTo>
                    <a:pt x="27" y="37"/>
                  </a:lnTo>
                  <a:lnTo>
                    <a:pt x="24" y="31"/>
                  </a:lnTo>
                  <a:lnTo>
                    <a:pt x="19" y="22"/>
                  </a:lnTo>
                  <a:lnTo>
                    <a:pt x="16" y="14"/>
                  </a:lnTo>
                  <a:lnTo>
                    <a:pt x="16" y="7"/>
                  </a:lnTo>
                  <a:lnTo>
                    <a:pt x="21" y="5"/>
                  </a:lnTo>
                  <a:lnTo>
                    <a:pt x="23" y="1"/>
                  </a:lnTo>
                  <a:lnTo>
                    <a:pt x="30" y="0"/>
                  </a:lnTo>
                  <a:lnTo>
                    <a:pt x="37" y="1"/>
                  </a:lnTo>
                  <a:lnTo>
                    <a:pt x="51" y="6"/>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1" name="Freeform 37"/>
            <p:cNvSpPr>
              <a:spLocks/>
            </p:cNvSpPr>
            <p:nvPr/>
          </p:nvSpPr>
          <p:spPr bwMode="auto">
            <a:xfrm>
              <a:off x="4502" y="1938"/>
              <a:ext cx="132" cy="259"/>
            </a:xfrm>
            <a:custGeom>
              <a:avLst/>
              <a:gdLst/>
              <a:ahLst/>
              <a:cxnLst>
                <a:cxn ang="0">
                  <a:pos x="54" y="7"/>
                </a:cxn>
                <a:cxn ang="0">
                  <a:pos x="81" y="93"/>
                </a:cxn>
                <a:cxn ang="0">
                  <a:pos x="89" y="122"/>
                </a:cxn>
                <a:cxn ang="0">
                  <a:pos x="98" y="138"/>
                </a:cxn>
                <a:cxn ang="0">
                  <a:pos x="101" y="146"/>
                </a:cxn>
                <a:cxn ang="0">
                  <a:pos x="101" y="157"/>
                </a:cxn>
                <a:cxn ang="0">
                  <a:pos x="97" y="175"/>
                </a:cxn>
                <a:cxn ang="0">
                  <a:pos x="106" y="186"/>
                </a:cxn>
                <a:cxn ang="0">
                  <a:pos x="111" y="196"/>
                </a:cxn>
                <a:cxn ang="0">
                  <a:pos x="130" y="198"/>
                </a:cxn>
                <a:cxn ang="0">
                  <a:pos x="131" y="208"/>
                </a:cxn>
                <a:cxn ang="0">
                  <a:pos x="129" y="215"/>
                </a:cxn>
                <a:cxn ang="0">
                  <a:pos x="123" y="221"/>
                </a:cxn>
                <a:cxn ang="0">
                  <a:pos x="114" y="224"/>
                </a:cxn>
                <a:cxn ang="0">
                  <a:pos x="114" y="228"/>
                </a:cxn>
                <a:cxn ang="0">
                  <a:pos x="111" y="230"/>
                </a:cxn>
                <a:cxn ang="0">
                  <a:pos x="99" y="231"/>
                </a:cxn>
                <a:cxn ang="0">
                  <a:pos x="100" y="240"/>
                </a:cxn>
                <a:cxn ang="0">
                  <a:pos x="98" y="247"/>
                </a:cxn>
                <a:cxn ang="0">
                  <a:pos x="90" y="250"/>
                </a:cxn>
                <a:cxn ang="0">
                  <a:pos x="82" y="249"/>
                </a:cxn>
                <a:cxn ang="0">
                  <a:pos x="16" y="258"/>
                </a:cxn>
                <a:cxn ang="0">
                  <a:pos x="11" y="248"/>
                </a:cxn>
                <a:cxn ang="0">
                  <a:pos x="3" y="236"/>
                </a:cxn>
                <a:cxn ang="0">
                  <a:pos x="2" y="226"/>
                </a:cxn>
                <a:cxn ang="0">
                  <a:pos x="5" y="217"/>
                </a:cxn>
                <a:cxn ang="0">
                  <a:pos x="10" y="198"/>
                </a:cxn>
                <a:cxn ang="0">
                  <a:pos x="9" y="191"/>
                </a:cxn>
                <a:cxn ang="0">
                  <a:pos x="6" y="182"/>
                </a:cxn>
                <a:cxn ang="0">
                  <a:pos x="0" y="171"/>
                </a:cxn>
                <a:cxn ang="0">
                  <a:pos x="5" y="160"/>
                </a:cxn>
                <a:cxn ang="0">
                  <a:pos x="8" y="155"/>
                </a:cxn>
                <a:cxn ang="0">
                  <a:pos x="12" y="152"/>
                </a:cxn>
                <a:cxn ang="0">
                  <a:pos x="14" y="147"/>
                </a:cxn>
                <a:cxn ang="0">
                  <a:pos x="13" y="140"/>
                </a:cxn>
                <a:cxn ang="0">
                  <a:pos x="10" y="133"/>
                </a:cxn>
                <a:cxn ang="0">
                  <a:pos x="7" y="124"/>
                </a:cxn>
                <a:cxn ang="0">
                  <a:pos x="10" y="118"/>
                </a:cxn>
                <a:cxn ang="0">
                  <a:pos x="20" y="110"/>
                </a:cxn>
                <a:cxn ang="0">
                  <a:pos x="28" y="104"/>
                </a:cxn>
                <a:cxn ang="0">
                  <a:pos x="34" y="95"/>
                </a:cxn>
                <a:cxn ang="0">
                  <a:pos x="36" y="86"/>
                </a:cxn>
                <a:cxn ang="0">
                  <a:pos x="35" y="77"/>
                </a:cxn>
                <a:cxn ang="0">
                  <a:pos x="30" y="70"/>
                </a:cxn>
                <a:cxn ang="0">
                  <a:pos x="27" y="63"/>
                </a:cxn>
                <a:cxn ang="0">
                  <a:pos x="28" y="50"/>
                </a:cxn>
                <a:cxn ang="0">
                  <a:pos x="28" y="38"/>
                </a:cxn>
                <a:cxn ang="0">
                  <a:pos x="25" y="31"/>
                </a:cxn>
                <a:cxn ang="0">
                  <a:pos x="20" y="23"/>
                </a:cxn>
                <a:cxn ang="0">
                  <a:pos x="17" y="14"/>
                </a:cxn>
                <a:cxn ang="0">
                  <a:pos x="17" y="8"/>
                </a:cxn>
                <a:cxn ang="0">
                  <a:pos x="22" y="5"/>
                </a:cxn>
                <a:cxn ang="0">
                  <a:pos x="24" y="1"/>
                </a:cxn>
                <a:cxn ang="0">
                  <a:pos x="31" y="0"/>
                </a:cxn>
                <a:cxn ang="0">
                  <a:pos x="39" y="1"/>
                </a:cxn>
                <a:cxn ang="0">
                  <a:pos x="54" y="7"/>
                </a:cxn>
              </a:cxnLst>
              <a:rect l="0" t="0" r="r" b="b"/>
              <a:pathLst>
                <a:path w="132" h="259">
                  <a:moveTo>
                    <a:pt x="54" y="7"/>
                  </a:moveTo>
                  <a:lnTo>
                    <a:pt x="81" y="93"/>
                  </a:lnTo>
                  <a:lnTo>
                    <a:pt x="89" y="122"/>
                  </a:lnTo>
                  <a:lnTo>
                    <a:pt x="98" y="138"/>
                  </a:lnTo>
                  <a:lnTo>
                    <a:pt x="101" y="146"/>
                  </a:lnTo>
                  <a:lnTo>
                    <a:pt x="101" y="157"/>
                  </a:lnTo>
                  <a:lnTo>
                    <a:pt x="97" y="175"/>
                  </a:lnTo>
                  <a:lnTo>
                    <a:pt x="106" y="186"/>
                  </a:lnTo>
                  <a:lnTo>
                    <a:pt x="111" y="196"/>
                  </a:lnTo>
                  <a:lnTo>
                    <a:pt x="130" y="198"/>
                  </a:lnTo>
                  <a:lnTo>
                    <a:pt x="131" y="208"/>
                  </a:lnTo>
                  <a:lnTo>
                    <a:pt x="129" y="215"/>
                  </a:lnTo>
                  <a:lnTo>
                    <a:pt x="123" y="221"/>
                  </a:lnTo>
                  <a:lnTo>
                    <a:pt x="114" y="224"/>
                  </a:lnTo>
                  <a:lnTo>
                    <a:pt x="114" y="228"/>
                  </a:lnTo>
                  <a:lnTo>
                    <a:pt x="111" y="230"/>
                  </a:lnTo>
                  <a:lnTo>
                    <a:pt x="99" y="231"/>
                  </a:lnTo>
                  <a:lnTo>
                    <a:pt x="100" y="240"/>
                  </a:lnTo>
                  <a:lnTo>
                    <a:pt x="98" y="247"/>
                  </a:lnTo>
                  <a:lnTo>
                    <a:pt x="90" y="250"/>
                  </a:lnTo>
                  <a:lnTo>
                    <a:pt x="82" y="249"/>
                  </a:lnTo>
                  <a:lnTo>
                    <a:pt x="16" y="258"/>
                  </a:lnTo>
                  <a:lnTo>
                    <a:pt x="11" y="248"/>
                  </a:lnTo>
                  <a:lnTo>
                    <a:pt x="3" y="236"/>
                  </a:lnTo>
                  <a:lnTo>
                    <a:pt x="2" y="226"/>
                  </a:lnTo>
                  <a:lnTo>
                    <a:pt x="5" y="217"/>
                  </a:lnTo>
                  <a:lnTo>
                    <a:pt x="10" y="198"/>
                  </a:lnTo>
                  <a:lnTo>
                    <a:pt x="9" y="191"/>
                  </a:lnTo>
                  <a:lnTo>
                    <a:pt x="6" y="182"/>
                  </a:lnTo>
                  <a:lnTo>
                    <a:pt x="0" y="171"/>
                  </a:lnTo>
                  <a:lnTo>
                    <a:pt x="5" y="160"/>
                  </a:lnTo>
                  <a:lnTo>
                    <a:pt x="8" y="155"/>
                  </a:lnTo>
                  <a:lnTo>
                    <a:pt x="12" y="152"/>
                  </a:lnTo>
                  <a:lnTo>
                    <a:pt x="14" y="147"/>
                  </a:lnTo>
                  <a:lnTo>
                    <a:pt x="13" y="140"/>
                  </a:lnTo>
                  <a:lnTo>
                    <a:pt x="10" y="133"/>
                  </a:lnTo>
                  <a:lnTo>
                    <a:pt x="7" y="124"/>
                  </a:lnTo>
                  <a:lnTo>
                    <a:pt x="10" y="118"/>
                  </a:lnTo>
                  <a:lnTo>
                    <a:pt x="20" y="110"/>
                  </a:lnTo>
                  <a:lnTo>
                    <a:pt x="28" y="104"/>
                  </a:lnTo>
                  <a:lnTo>
                    <a:pt x="34" y="95"/>
                  </a:lnTo>
                  <a:lnTo>
                    <a:pt x="36" y="86"/>
                  </a:lnTo>
                  <a:lnTo>
                    <a:pt x="35" y="77"/>
                  </a:lnTo>
                  <a:lnTo>
                    <a:pt x="30" y="70"/>
                  </a:lnTo>
                  <a:lnTo>
                    <a:pt x="27" y="63"/>
                  </a:lnTo>
                  <a:lnTo>
                    <a:pt x="28" y="50"/>
                  </a:lnTo>
                  <a:lnTo>
                    <a:pt x="28" y="38"/>
                  </a:lnTo>
                  <a:lnTo>
                    <a:pt x="25" y="31"/>
                  </a:lnTo>
                  <a:lnTo>
                    <a:pt x="20" y="23"/>
                  </a:lnTo>
                  <a:lnTo>
                    <a:pt x="17" y="14"/>
                  </a:lnTo>
                  <a:lnTo>
                    <a:pt x="17" y="8"/>
                  </a:lnTo>
                  <a:lnTo>
                    <a:pt x="22" y="5"/>
                  </a:lnTo>
                  <a:lnTo>
                    <a:pt x="24" y="1"/>
                  </a:lnTo>
                  <a:lnTo>
                    <a:pt x="31" y="0"/>
                  </a:lnTo>
                  <a:lnTo>
                    <a:pt x="39" y="1"/>
                  </a:lnTo>
                  <a:lnTo>
                    <a:pt x="54" y="7"/>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2" name="Freeform 38"/>
            <p:cNvSpPr>
              <a:spLocks/>
            </p:cNvSpPr>
            <p:nvPr/>
          </p:nvSpPr>
          <p:spPr bwMode="auto">
            <a:xfrm>
              <a:off x="4408" y="1968"/>
              <a:ext cx="126" cy="241"/>
            </a:xfrm>
            <a:custGeom>
              <a:avLst/>
              <a:gdLst/>
              <a:ahLst/>
              <a:cxnLst>
                <a:cxn ang="0">
                  <a:pos x="2" y="29"/>
                </a:cxn>
                <a:cxn ang="0">
                  <a:pos x="65" y="15"/>
                </a:cxn>
                <a:cxn ang="0">
                  <a:pos x="112" y="0"/>
                </a:cxn>
                <a:cxn ang="0">
                  <a:pos x="114" y="5"/>
                </a:cxn>
                <a:cxn ang="0">
                  <a:pos x="116" y="7"/>
                </a:cxn>
                <a:cxn ang="0">
                  <a:pos x="117" y="13"/>
                </a:cxn>
                <a:cxn ang="0">
                  <a:pos x="117" y="25"/>
                </a:cxn>
                <a:cxn ang="0">
                  <a:pos x="116" y="32"/>
                </a:cxn>
                <a:cxn ang="0">
                  <a:pos x="119" y="42"/>
                </a:cxn>
                <a:cxn ang="0">
                  <a:pos x="123" y="48"/>
                </a:cxn>
                <a:cxn ang="0">
                  <a:pos x="124" y="55"/>
                </a:cxn>
                <a:cxn ang="0">
                  <a:pos x="121" y="66"/>
                </a:cxn>
                <a:cxn ang="0">
                  <a:pos x="117" y="73"/>
                </a:cxn>
                <a:cxn ang="0">
                  <a:pos x="105" y="79"/>
                </a:cxn>
                <a:cxn ang="0">
                  <a:pos x="95" y="90"/>
                </a:cxn>
                <a:cxn ang="0">
                  <a:pos x="100" y="103"/>
                </a:cxn>
                <a:cxn ang="0">
                  <a:pos x="102" y="108"/>
                </a:cxn>
                <a:cxn ang="0">
                  <a:pos x="102" y="115"/>
                </a:cxn>
                <a:cxn ang="0">
                  <a:pos x="95" y="124"/>
                </a:cxn>
                <a:cxn ang="0">
                  <a:pos x="90" y="138"/>
                </a:cxn>
                <a:cxn ang="0">
                  <a:pos x="95" y="150"/>
                </a:cxn>
                <a:cxn ang="0">
                  <a:pos x="97" y="156"/>
                </a:cxn>
                <a:cxn ang="0">
                  <a:pos x="99" y="163"/>
                </a:cxn>
                <a:cxn ang="0">
                  <a:pos x="93" y="184"/>
                </a:cxn>
                <a:cxn ang="0">
                  <a:pos x="91" y="193"/>
                </a:cxn>
                <a:cxn ang="0">
                  <a:pos x="93" y="202"/>
                </a:cxn>
                <a:cxn ang="0">
                  <a:pos x="99" y="211"/>
                </a:cxn>
                <a:cxn ang="0">
                  <a:pos x="105" y="222"/>
                </a:cxn>
                <a:cxn ang="0">
                  <a:pos x="95" y="232"/>
                </a:cxn>
                <a:cxn ang="0">
                  <a:pos x="81" y="237"/>
                </a:cxn>
                <a:cxn ang="0">
                  <a:pos x="64" y="240"/>
                </a:cxn>
                <a:cxn ang="0">
                  <a:pos x="50" y="239"/>
                </a:cxn>
                <a:cxn ang="0">
                  <a:pos x="31" y="180"/>
                </a:cxn>
                <a:cxn ang="0">
                  <a:pos x="26" y="159"/>
                </a:cxn>
                <a:cxn ang="0">
                  <a:pos x="23" y="136"/>
                </a:cxn>
                <a:cxn ang="0">
                  <a:pos x="20" y="123"/>
                </a:cxn>
                <a:cxn ang="0">
                  <a:pos x="16" y="114"/>
                </a:cxn>
                <a:cxn ang="0">
                  <a:pos x="10" y="112"/>
                </a:cxn>
                <a:cxn ang="0">
                  <a:pos x="12" y="106"/>
                </a:cxn>
                <a:cxn ang="0">
                  <a:pos x="15" y="102"/>
                </a:cxn>
                <a:cxn ang="0">
                  <a:pos x="15" y="90"/>
                </a:cxn>
                <a:cxn ang="0">
                  <a:pos x="11" y="82"/>
                </a:cxn>
                <a:cxn ang="0">
                  <a:pos x="2" y="66"/>
                </a:cxn>
                <a:cxn ang="0">
                  <a:pos x="0" y="45"/>
                </a:cxn>
                <a:cxn ang="0">
                  <a:pos x="2" y="29"/>
                </a:cxn>
              </a:cxnLst>
              <a:rect l="0" t="0" r="r" b="b"/>
              <a:pathLst>
                <a:path w="125" h="241">
                  <a:moveTo>
                    <a:pt x="2" y="29"/>
                  </a:moveTo>
                  <a:lnTo>
                    <a:pt x="65" y="15"/>
                  </a:lnTo>
                  <a:lnTo>
                    <a:pt x="112" y="0"/>
                  </a:lnTo>
                  <a:lnTo>
                    <a:pt x="114" y="5"/>
                  </a:lnTo>
                  <a:lnTo>
                    <a:pt x="116" y="7"/>
                  </a:lnTo>
                  <a:lnTo>
                    <a:pt x="117" y="13"/>
                  </a:lnTo>
                  <a:lnTo>
                    <a:pt x="117" y="25"/>
                  </a:lnTo>
                  <a:lnTo>
                    <a:pt x="116" y="32"/>
                  </a:lnTo>
                  <a:lnTo>
                    <a:pt x="119" y="42"/>
                  </a:lnTo>
                  <a:lnTo>
                    <a:pt x="123" y="48"/>
                  </a:lnTo>
                  <a:lnTo>
                    <a:pt x="124" y="55"/>
                  </a:lnTo>
                  <a:lnTo>
                    <a:pt x="121" y="66"/>
                  </a:lnTo>
                  <a:lnTo>
                    <a:pt x="117" y="73"/>
                  </a:lnTo>
                  <a:lnTo>
                    <a:pt x="105" y="79"/>
                  </a:lnTo>
                  <a:lnTo>
                    <a:pt x="95" y="90"/>
                  </a:lnTo>
                  <a:lnTo>
                    <a:pt x="100" y="103"/>
                  </a:lnTo>
                  <a:lnTo>
                    <a:pt x="102" y="108"/>
                  </a:lnTo>
                  <a:lnTo>
                    <a:pt x="102" y="115"/>
                  </a:lnTo>
                  <a:lnTo>
                    <a:pt x="95" y="124"/>
                  </a:lnTo>
                  <a:lnTo>
                    <a:pt x="90" y="138"/>
                  </a:lnTo>
                  <a:lnTo>
                    <a:pt x="95" y="150"/>
                  </a:lnTo>
                  <a:lnTo>
                    <a:pt x="97" y="156"/>
                  </a:lnTo>
                  <a:lnTo>
                    <a:pt x="99" y="163"/>
                  </a:lnTo>
                  <a:lnTo>
                    <a:pt x="93" y="184"/>
                  </a:lnTo>
                  <a:lnTo>
                    <a:pt x="91" y="193"/>
                  </a:lnTo>
                  <a:lnTo>
                    <a:pt x="93" y="202"/>
                  </a:lnTo>
                  <a:lnTo>
                    <a:pt x="99" y="211"/>
                  </a:lnTo>
                  <a:lnTo>
                    <a:pt x="105" y="222"/>
                  </a:lnTo>
                  <a:lnTo>
                    <a:pt x="95" y="232"/>
                  </a:lnTo>
                  <a:lnTo>
                    <a:pt x="81" y="237"/>
                  </a:lnTo>
                  <a:lnTo>
                    <a:pt x="64" y="240"/>
                  </a:lnTo>
                  <a:lnTo>
                    <a:pt x="50" y="239"/>
                  </a:lnTo>
                  <a:lnTo>
                    <a:pt x="31" y="180"/>
                  </a:lnTo>
                  <a:lnTo>
                    <a:pt x="26" y="159"/>
                  </a:lnTo>
                  <a:lnTo>
                    <a:pt x="23" y="136"/>
                  </a:lnTo>
                  <a:lnTo>
                    <a:pt x="20" y="123"/>
                  </a:lnTo>
                  <a:lnTo>
                    <a:pt x="16" y="114"/>
                  </a:lnTo>
                  <a:lnTo>
                    <a:pt x="10" y="112"/>
                  </a:lnTo>
                  <a:lnTo>
                    <a:pt x="12" y="106"/>
                  </a:lnTo>
                  <a:lnTo>
                    <a:pt x="15" y="102"/>
                  </a:lnTo>
                  <a:lnTo>
                    <a:pt x="15" y="90"/>
                  </a:lnTo>
                  <a:lnTo>
                    <a:pt x="11" y="82"/>
                  </a:lnTo>
                  <a:lnTo>
                    <a:pt x="2" y="66"/>
                  </a:lnTo>
                  <a:lnTo>
                    <a:pt x="0" y="45"/>
                  </a:lnTo>
                  <a:lnTo>
                    <a:pt x="2" y="29"/>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3" name="Freeform 39"/>
            <p:cNvSpPr>
              <a:spLocks/>
            </p:cNvSpPr>
            <p:nvPr/>
          </p:nvSpPr>
          <p:spPr bwMode="auto">
            <a:xfrm>
              <a:off x="4408" y="1968"/>
              <a:ext cx="131" cy="248"/>
            </a:xfrm>
            <a:custGeom>
              <a:avLst/>
              <a:gdLst/>
              <a:ahLst/>
              <a:cxnLst>
                <a:cxn ang="0">
                  <a:pos x="2" y="29"/>
                </a:cxn>
                <a:cxn ang="0">
                  <a:pos x="68" y="15"/>
                </a:cxn>
                <a:cxn ang="0">
                  <a:pos x="117" y="0"/>
                </a:cxn>
                <a:cxn ang="0">
                  <a:pos x="119" y="5"/>
                </a:cxn>
                <a:cxn ang="0">
                  <a:pos x="121" y="8"/>
                </a:cxn>
                <a:cxn ang="0">
                  <a:pos x="122" y="13"/>
                </a:cxn>
                <a:cxn ang="0">
                  <a:pos x="122" y="26"/>
                </a:cxn>
                <a:cxn ang="0">
                  <a:pos x="121" y="33"/>
                </a:cxn>
                <a:cxn ang="0">
                  <a:pos x="125" y="44"/>
                </a:cxn>
                <a:cxn ang="0">
                  <a:pos x="129" y="49"/>
                </a:cxn>
                <a:cxn ang="0">
                  <a:pos x="130" y="57"/>
                </a:cxn>
                <a:cxn ang="0">
                  <a:pos x="127" y="67"/>
                </a:cxn>
                <a:cxn ang="0">
                  <a:pos x="122" y="75"/>
                </a:cxn>
                <a:cxn ang="0">
                  <a:pos x="110" y="81"/>
                </a:cxn>
                <a:cxn ang="0">
                  <a:pos x="100" y="93"/>
                </a:cxn>
                <a:cxn ang="0">
                  <a:pos x="105" y="106"/>
                </a:cxn>
                <a:cxn ang="0">
                  <a:pos x="107" y="111"/>
                </a:cxn>
                <a:cxn ang="0">
                  <a:pos x="107" y="118"/>
                </a:cxn>
                <a:cxn ang="0">
                  <a:pos x="100" y="127"/>
                </a:cxn>
                <a:cxn ang="0">
                  <a:pos x="94" y="141"/>
                </a:cxn>
                <a:cxn ang="0">
                  <a:pos x="100" y="154"/>
                </a:cxn>
                <a:cxn ang="0">
                  <a:pos x="102" y="160"/>
                </a:cxn>
                <a:cxn ang="0">
                  <a:pos x="104" y="167"/>
                </a:cxn>
                <a:cxn ang="0">
                  <a:pos x="97" y="188"/>
                </a:cxn>
                <a:cxn ang="0">
                  <a:pos x="95" y="198"/>
                </a:cxn>
                <a:cxn ang="0">
                  <a:pos x="97" y="207"/>
                </a:cxn>
                <a:cxn ang="0">
                  <a:pos x="104" y="217"/>
                </a:cxn>
                <a:cxn ang="0">
                  <a:pos x="110" y="228"/>
                </a:cxn>
                <a:cxn ang="0">
                  <a:pos x="100" y="237"/>
                </a:cxn>
                <a:cxn ang="0">
                  <a:pos x="84" y="243"/>
                </a:cxn>
                <a:cxn ang="0">
                  <a:pos x="67" y="246"/>
                </a:cxn>
                <a:cxn ang="0">
                  <a:pos x="52" y="245"/>
                </a:cxn>
                <a:cxn ang="0">
                  <a:pos x="33" y="185"/>
                </a:cxn>
                <a:cxn ang="0">
                  <a:pos x="27" y="163"/>
                </a:cxn>
                <a:cxn ang="0">
                  <a:pos x="24" y="139"/>
                </a:cxn>
                <a:cxn ang="0">
                  <a:pos x="21" y="126"/>
                </a:cxn>
                <a:cxn ang="0">
                  <a:pos x="16" y="117"/>
                </a:cxn>
                <a:cxn ang="0">
                  <a:pos x="11" y="114"/>
                </a:cxn>
                <a:cxn ang="0">
                  <a:pos x="13" y="109"/>
                </a:cxn>
                <a:cxn ang="0">
                  <a:pos x="16" y="104"/>
                </a:cxn>
                <a:cxn ang="0">
                  <a:pos x="16" y="93"/>
                </a:cxn>
                <a:cxn ang="0">
                  <a:pos x="12" y="84"/>
                </a:cxn>
                <a:cxn ang="0">
                  <a:pos x="2" y="67"/>
                </a:cxn>
                <a:cxn ang="0">
                  <a:pos x="0" y="46"/>
                </a:cxn>
                <a:cxn ang="0">
                  <a:pos x="2" y="29"/>
                </a:cxn>
              </a:cxnLst>
              <a:rect l="0" t="0" r="r" b="b"/>
              <a:pathLst>
                <a:path w="131" h="247">
                  <a:moveTo>
                    <a:pt x="2" y="29"/>
                  </a:moveTo>
                  <a:lnTo>
                    <a:pt x="68" y="15"/>
                  </a:lnTo>
                  <a:lnTo>
                    <a:pt x="117" y="0"/>
                  </a:lnTo>
                  <a:lnTo>
                    <a:pt x="119" y="5"/>
                  </a:lnTo>
                  <a:lnTo>
                    <a:pt x="121" y="8"/>
                  </a:lnTo>
                  <a:lnTo>
                    <a:pt x="122" y="13"/>
                  </a:lnTo>
                  <a:lnTo>
                    <a:pt x="122" y="26"/>
                  </a:lnTo>
                  <a:lnTo>
                    <a:pt x="121" y="33"/>
                  </a:lnTo>
                  <a:lnTo>
                    <a:pt x="125" y="44"/>
                  </a:lnTo>
                  <a:lnTo>
                    <a:pt x="129" y="49"/>
                  </a:lnTo>
                  <a:lnTo>
                    <a:pt x="130" y="57"/>
                  </a:lnTo>
                  <a:lnTo>
                    <a:pt x="127" y="67"/>
                  </a:lnTo>
                  <a:lnTo>
                    <a:pt x="122" y="75"/>
                  </a:lnTo>
                  <a:lnTo>
                    <a:pt x="110" y="81"/>
                  </a:lnTo>
                  <a:lnTo>
                    <a:pt x="100" y="93"/>
                  </a:lnTo>
                  <a:lnTo>
                    <a:pt x="105" y="106"/>
                  </a:lnTo>
                  <a:lnTo>
                    <a:pt x="107" y="111"/>
                  </a:lnTo>
                  <a:lnTo>
                    <a:pt x="107" y="118"/>
                  </a:lnTo>
                  <a:lnTo>
                    <a:pt x="100" y="127"/>
                  </a:lnTo>
                  <a:lnTo>
                    <a:pt x="94" y="141"/>
                  </a:lnTo>
                  <a:lnTo>
                    <a:pt x="100" y="154"/>
                  </a:lnTo>
                  <a:lnTo>
                    <a:pt x="102" y="160"/>
                  </a:lnTo>
                  <a:lnTo>
                    <a:pt x="104" y="167"/>
                  </a:lnTo>
                  <a:lnTo>
                    <a:pt x="97" y="188"/>
                  </a:lnTo>
                  <a:lnTo>
                    <a:pt x="95" y="198"/>
                  </a:lnTo>
                  <a:lnTo>
                    <a:pt x="97" y="207"/>
                  </a:lnTo>
                  <a:lnTo>
                    <a:pt x="104" y="217"/>
                  </a:lnTo>
                  <a:lnTo>
                    <a:pt x="110" y="228"/>
                  </a:lnTo>
                  <a:lnTo>
                    <a:pt x="100" y="237"/>
                  </a:lnTo>
                  <a:lnTo>
                    <a:pt x="84" y="243"/>
                  </a:lnTo>
                  <a:lnTo>
                    <a:pt x="67" y="246"/>
                  </a:lnTo>
                  <a:lnTo>
                    <a:pt x="52" y="245"/>
                  </a:lnTo>
                  <a:lnTo>
                    <a:pt x="33" y="185"/>
                  </a:lnTo>
                  <a:lnTo>
                    <a:pt x="27" y="163"/>
                  </a:lnTo>
                  <a:lnTo>
                    <a:pt x="24" y="139"/>
                  </a:lnTo>
                  <a:lnTo>
                    <a:pt x="21" y="126"/>
                  </a:lnTo>
                  <a:lnTo>
                    <a:pt x="16" y="117"/>
                  </a:lnTo>
                  <a:lnTo>
                    <a:pt x="11" y="114"/>
                  </a:lnTo>
                  <a:lnTo>
                    <a:pt x="13" y="109"/>
                  </a:lnTo>
                  <a:lnTo>
                    <a:pt x="16" y="104"/>
                  </a:lnTo>
                  <a:lnTo>
                    <a:pt x="16" y="93"/>
                  </a:lnTo>
                  <a:lnTo>
                    <a:pt x="12" y="84"/>
                  </a:lnTo>
                  <a:lnTo>
                    <a:pt x="2" y="67"/>
                  </a:lnTo>
                  <a:lnTo>
                    <a:pt x="0" y="46"/>
                  </a:lnTo>
                  <a:lnTo>
                    <a:pt x="2" y="29"/>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4" name="Freeform 40"/>
            <p:cNvSpPr>
              <a:spLocks/>
            </p:cNvSpPr>
            <p:nvPr/>
          </p:nvSpPr>
          <p:spPr bwMode="auto">
            <a:xfrm>
              <a:off x="4002" y="2111"/>
              <a:ext cx="242" cy="144"/>
            </a:xfrm>
            <a:custGeom>
              <a:avLst/>
              <a:gdLst/>
              <a:ahLst/>
              <a:cxnLst>
                <a:cxn ang="0">
                  <a:pos x="43" y="132"/>
                </a:cxn>
                <a:cxn ang="0">
                  <a:pos x="30" y="135"/>
                </a:cxn>
                <a:cxn ang="0">
                  <a:pos x="17" y="137"/>
                </a:cxn>
                <a:cxn ang="0">
                  <a:pos x="3" y="144"/>
                </a:cxn>
                <a:cxn ang="0">
                  <a:pos x="0" y="139"/>
                </a:cxn>
                <a:cxn ang="0">
                  <a:pos x="4" y="124"/>
                </a:cxn>
                <a:cxn ang="0">
                  <a:pos x="4" y="114"/>
                </a:cxn>
                <a:cxn ang="0">
                  <a:pos x="4" y="103"/>
                </a:cxn>
                <a:cxn ang="0">
                  <a:pos x="14" y="99"/>
                </a:cxn>
                <a:cxn ang="0">
                  <a:pos x="25" y="96"/>
                </a:cxn>
                <a:cxn ang="0">
                  <a:pos x="29" y="88"/>
                </a:cxn>
                <a:cxn ang="0">
                  <a:pos x="31" y="81"/>
                </a:cxn>
                <a:cxn ang="0">
                  <a:pos x="37" y="69"/>
                </a:cxn>
                <a:cxn ang="0">
                  <a:pos x="48" y="69"/>
                </a:cxn>
                <a:cxn ang="0">
                  <a:pos x="55" y="68"/>
                </a:cxn>
                <a:cxn ang="0">
                  <a:pos x="59" y="63"/>
                </a:cxn>
                <a:cxn ang="0">
                  <a:pos x="65" y="60"/>
                </a:cxn>
                <a:cxn ang="0">
                  <a:pos x="80" y="54"/>
                </a:cxn>
                <a:cxn ang="0">
                  <a:pos x="105" y="47"/>
                </a:cxn>
                <a:cxn ang="0">
                  <a:pos x="118" y="42"/>
                </a:cxn>
                <a:cxn ang="0">
                  <a:pos x="121" y="40"/>
                </a:cxn>
                <a:cxn ang="0">
                  <a:pos x="134" y="39"/>
                </a:cxn>
                <a:cxn ang="0">
                  <a:pos x="140" y="30"/>
                </a:cxn>
                <a:cxn ang="0">
                  <a:pos x="144" y="27"/>
                </a:cxn>
                <a:cxn ang="0">
                  <a:pos x="150" y="25"/>
                </a:cxn>
                <a:cxn ang="0">
                  <a:pos x="150" y="40"/>
                </a:cxn>
                <a:cxn ang="0">
                  <a:pos x="156" y="41"/>
                </a:cxn>
                <a:cxn ang="0">
                  <a:pos x="164" y="38"/>
                </a:cxn>
                <a:cxn ang="0">
                  <a:pos x="173" y="40"/>
                </a:cxn>
                <a:cxn ang="0">
                  <a:pos x="180" y="39"/>
                </a:cxn>
                <a:cxn ang="0">
                  <a:pos x="180" y="34"/>
                </a:cxn>
                <a:cxn ang="0">
                  <a:pos x="178" y="30"/>
                </a:cxn>
                <a:cxn ang="0">
                  <a:pos x="177" y="22"/>
                </a:cxn>
                <a:cxn ang="0">
                  <a:pos x="196" y="9"/>
                </a:cxn>
                <a:cxn ang="0">
                  <a:pos x="210" y="3"/>
                </a:cxn>
                <a:cxn ang="0">
                  <a:pos x="221" y="0"/>
                </a:cxn>
                <a:cxn ang="0">
                  <a:pos x="230" y="9"/>
                </a:cxn>
                <a:cxn ang="0">
                  <a:pos x="234" y="14"/>
                </a:cxn>
                <a:cxn ang="0">
                  <a:pos x="237" y="21"/>
                </a:cxn>
                <a:cxn ang="0">
                  <a:pos x="236" y="24"/>
                </a:cxn>
                <a:cxn ang="0">
                  <a:pos x="234" y="26"/>
                </a:cxn>
                <a:cxn ang="0">
                  <a:pos x="228" y="32"/>
                </a:cxn>
                <a:cxn ang="0">
                  <a:pos x="234" y="42"/>
                </a:cxn>
                <a:cxn ang="0">
                  <a:pos x="239" y="46"/>
                </a:cxn>
                <a:cxn ang="0">
                  <a:pos x="241" y="53"/>
                </a:cxn>
                <a:cxn ang="0">
                  <a:pos x="239" y="59"/>
                </a:cxn>
                <a:cxn ang="0">
                  <a:pos x="231" y="63"/>
                </a:cxn>
                <a:cxn ang="0">
                  <a:pos x="219" y="64"/>
                </a:cxn>
                <a:cxn ang="0">
                  <a:pos x="212" y="77"/>
                </a:cxn>
                <a:cxn ang="0">
                  <a:pos x="206" y="82"/>
                </a:cxn>
                <a:cxn ang="0">
                  <a:pos x="196" y="89"/>
                </a:cxn>
                <a:cxn ang="0">
                  <a:pos x="175" y="95"/>
                </a:cxn>
                <a:cxn ang="0">
                  <a:pos x="150" y="97"/>
                </a:cxn>
                <a:cxn ang="0">
                  <a:pos x="116" y="97"/>
                </a:cxn>
                <a:cxn ang="0">
                  <a:pos x="105" y="107"/>
                </a:cxn>
                <a:cxn ang="0">
                  <a:pos x="96" y="109"/>
                </a:cxn>
                <a:cxn ang="0">
                  <a:pos x="84" y="106"/>
                </a:cxn>
                <a:cxn ang="0">
                  <a:pos x="66" y="104"/>
                </a:cxn>
                <a:cxn ang="0">
                  <a:pos x="56" y="106"/>
                </a:cxn>
                <a:cxn ang="0">
                  <a:pos x="50" y="113"/>
                </a:cxn>
                <a:cxn ang="0">
                  <a:pos x="45" y="122"/>
                </a:cxn>
                <a:cxn ang="0">
                  <a:pos x="43" y="132"/>
                </a:cxn>
              </a:cxnLst>
              <a:rect l="0" t="0" r="r" b="b"/>
              <a:pathLst>
                <a:path w="242" h="145">
                  <a:moveTo>
                    <a:pt x="43" y="132"/>
                  </a:moveTo>
                  <a:lnTo>
                    <a:pt x="30" y="135"/>
                  </a:lnTo>
                  <a:lnTo>
                    <a:pt x="17" y="137"/>
                  </a:lnTo>
                  <a:lnTo>
                    <a:pt x="3" y="144"/>
                  </a:lnTo>
                  <a:lnTo>
                    <a:pt x="0" y="139"/>
                  </a:lnTo>
                  <a:lnTo>
                    <a:pt x="4" y="124"/>
                  </a:lnTo>
                  <a:lnTo>
                    <a:pt x="4" y="114"/>
                  </a:lnTo>
                  <a:lnTo>
                    <a:pt x="4" y="103"/>
                  </a:lnTo>
                  <a:lnTo>
                    <a:pt x="14" y="99"/>
                  </a:lnTo>
                  <a:lnTo>
                    <a:pt x="25" y="96"/>
                  </a:lnTo>
                  <a:lnTo>
                    <a:pt x="29" y="88"/>
                  </a:lnTo>
                  <a:lnTo>
                    <a:pt x="31" y="81"/>
                  </a:lnTo>
                  <a:lnTo>
                    <a:pt x="37" y="69"/>
                  </a:lnTo>
                  <a:lnTo>
                    <a:pt x="48" y="69"/>
                  </a:lnTo>
                  <a:lnTo>
                    <a:pt x="55" y="68"/>
                  </a:lnTo>
                  <a:lnTo>
                    <a:pt x="59" y="63"/>
                  </a:lnTo>
                  <a:lnTo>
                    <a:pt x="65" y="60"/>
                  </a:lnTo>
                  <a:lnTo>
                    <a:pt x="80" y="54"/>
                  </a:lnTo>
                  <a:lnTo>
                    <a:pt x="105" y="47"/>
                  </a:lnTo>
                  <a:lnTo>
                    <a:pt x="118" y="42"/>
                  </a:lnTo>
                  <a:lnTo>
                    <a:pt x="121" y="40"/>
                  </a:lnTo>
                  <a:lnTo>
                    <a:pt x="134" y="39"/>
                  </a:lnTo>
                  <a:lnTo>
                    <a:pt x="140" y="30"/>
                  </a:lnTo>
                  <a:lnTo>
                    <a:pt x="144" y="27"/>
                  </a:lnTo>
                  <a:lnTo>
                    <a:pt x="150" y="25"/>
                  </a:lnTo>
                  <a:lnTo>
                    <a:pt x="150" y="40"/>
                  </a:lnTo>
                  <a:lnTo>
                    <a:pt x="156" y="41"/>
                  </a:lnTo>
                  <a:lnTo>
                    <a:pt x="164" y="38"/>
                  </a:lnTo>
                  <a:lnTo>
                    <a:pt x="173" y="40"/>
                  </a:lnTo>
                  <a:lnTo>
                    <a:pt x="180" y="39"/>
                  </a:lnTo>
                  <a:lnTo>
                    <a:pt x="180" y="34"/>
                  </a:lnTo>
                  <a:lnTo>
                    <a:pt x="178" y="30"/>
                  </a:lnTo>
                  <a:lnTo>
                    <a:pt x="177" y="22"/>
                  </a:lnTo>
                  <a:lnTo>
                    <a:pt x="196" y="9"/>
                  </a:lnTo>
                  <a:lnTo>
                    <a:pt x="210" y="3"/>
                  </a:lnTo>
                  <a:lnTo>
                    <a:pt x="221" y="0"/>
                  </a:lnTo>
                  <a:lnTo>
                    <a:pt x="230" y="9"/>
                  </a:lnTo>
                  <a:lnTo>
                    <a:pt x="234" y="14"/>
                  </a:lnTo>
                  <a:lnTo>
                    <a:pt x="237" y="21"/>
                  </a:lnTo>
                  <a:lnTo>
                    <a:pt x="236" y="24"/>
                  </a:lnTo>
                  <a:lnTo>
                    <a:pt x="234" y="26"/>
                  </a:lnTo>
                  <a:lnTo>
                    <a:pt x="228" y="32"/>
                  </a:lnTo>
                  <a:lnTo>
                    <a:pt x="234" y="42"/>
                  </a:lnTo>
                  <a:lnTo>
                    <a:pt x="239" y="46"/>
                  </a:lnTo>
                  <a:lnTo>
                    <a:pt x="241" y="53"/>
                  </a:lnTo>
                  <a:lnTo>
                    <a:pt x="239" y="59"/>
                  </a:lnTo>
                  <a:lnTo>
                    <a:pt x="231" y="63"/>
                  </a:lnTo>
                  <a:lnTo>
                    <a:pt x="219" y="64"/>
                  </a:lnTo>
                  <a:lnTo>
                    <a:pt x="212" y="77"/>
                  </a:lnTo>
                  <a:lnTo>
                    <a:pt x="206" y="82"/>
                  </a:lnTo>
                  <a:lnTo>
                    <a:pt x="196" y="89"/>
                  </a:lnTo>
                  <a:lnTo>
                    <a:pt x="175" y="95"/>
                  </a:lnTo>
                  <a:lnTo>
                    <a:pt x="150" y="97"/>
                  </a:lnTo>
                  <a:lnTo>
                    <a:pt x="116" y="97"/>
                  </a:lnTo>
                  <a:lnTo>
                    <a:pt x="105" y="107"/>
                  </a:lnTo>
                  <a:lnTo>
                    <a:pt x="96" y="109"/>
                  </a:lnTo>
                  <a:lnTo>
                    <a:pt x="84" y="106"/>
                  </a:lnTo>
                  <a:lnTo>
                    <a:pt x="66" y="104"/>
                  </a:lnTo>
                  <a:lnTo>
                    <a:pt x="56" y="106"/>
                  </a:lnTo>
                  <a:lnTo>
                    <a:pt x="50" y="113"/>
                  </a:lnTo>
                  <a:lnTo>
                    <a:pt x="45" y="122"/>
                  </a:lnTo>
                  <a:lnTo>
                    <a:pt x="43" y="132"/>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5" name="Freeform 41"/>
            <p:cNvSpPr>
              <a:spLocks/>
            </p:cNvSpPr>
            <p:nvPr/>
          </p:nvSpPr>
          <p:spPr bwMode="auto">
            <a:xfrm>
              <a:off x="3769" y="2265"/>
              <a:ext cx="299" cy="171"/>
            </a:xfrm>
            <a:custGeom>
              <a:avLst/>
              <a:gdLst/>
              <a:ahLst/>
              <a:cxnLst>
                <a:cxn ang="0">
                  <a:pos x="293" y="0"/>
                </a:cxn>
                <a:cxn ang="0">
                  <a:pos x="298" y="8"/>
                </a:cxn>
                <a:cxn ang="0">
                  <a:pos x="298" y="13"/>
                </a:cxn>
                <a:cxn ang="0">
                  <a:pos x="295" y="20"/>
                </a:cxn>
                <a:cxn ang="0">
                  <a:pos x="247" y="70"/>
                </a:cxn>
                <a:cxn ang="0">
                  <a:pos x="237" y="75"/>
                </a:cxn>
                <a:cxn ang="0">
                  <a:pos x="229" y="81"/>
                </a:cxn>
                <a:cxn ang="0">
                  <a:pos x="216" y="91"/>
                </a:cxn>
                <a:cxn ang="0">
                  <a:pos x="207" y="97"/>
                </a:cxn>
                <a:cxn ang="0">
                  <a:pos x="198" y="102"/>
                </a:cxn>
                <a:cxn ang="0">
                  <a:pos x="154" y="126"/>
                </a:cxn>
                <a:cxn ang="0">
                  <a:pos x="141" y="139"/>
                </a:cxn>
                <a:cxn ang="0">
                  <a:pos x="131" y="154"/>
                </a:cxn>
                <a:cxn ang="0">
                  <a:pos x="121" y="158"/>
                </a:cxn>
                <a:cxn ang="0">
                  <a:pos x="110" y="163"/>
                </a:cxn>
                <a:cxn ang="0">
                  <a:pos x="67" y="170"/>
                </a:cxn>
                <a:cxn ang="0">
                  <a:pos x="53" y="169"/>
                </a:cxn>
                <a:cxn ang="0">
                  <a:pos x="44" y="161"/>
                </a:cxn>
                <a:cxn ang="0">
                  <a:pos x="35" y="159"/>
                </a:cxn>
                <a:cxn ang="0">
                  <a:pos x="22" y="159"/>
                </a:cxn>
                <a:cxn ang="0">
                  <a:pos x="0" y="156"/>
                </a:cxn>
                <a:cxn ang="0">
                  <a:pos x="3" y="145"/>
                </a:cxn>
                <a:cxn ang="0">
                  <a:pos x="10" y="137"/>
                </a:cxn>
                <a:cxn ang="0">
                  <a:pos x="19" y="130"/>
                </a:cxn>
                <a:cxn ang="0">
                  <a:pos x="25" y="123"/>
                </a:cxn>
                <a:cxn ang="0">
                  <a:pos x="26" y="128"/>
                </a:cxn>
                <a:cxn ang="0">
                  <a:pos x="30" y="132"/>
                </a:cxn>
                <a:cxn ang="0">
                  <a:pos x="36" y="128"/>
                </a:cxn>
                <a:cxn ang="0">
                  <a:pos x="39" y="121"/>
                </a:cxn>
                <a:cxn ang="0">
                  <a:pos x="56" y="125"/>
                </a:cxn>
                <a:cxn ang="0">
                  <a:pos x="67" y="127"/>
                </a:cxn>
                <a:cxn ang="0">
                  <a:pos x="66" y="127"/>
                </a:cxn>
                <a:cxn ang="0">
                  <a:pos x="68" y="126"/>
                </a:cxn>
                <a:cxn ang="0">
                  <a:pos x="76" y="121"/>
                </a:cxn>
                <a:cxn ang="0">
                  <a:pos x="84" y="117"/>
                </a:cxn>
                <a:cxn ang="0">
                  <a:pos x="86" y="116"/>
                </a:cxn>
                <a:cxn ang="0">
                  <a:pos x="103" y="106"/>
                </a:cxn>
                <a:cxn ang="0">
                  <a:pos x="115" y="95"/>
                </a:cxn>
                <a:cxn ang="0">
                  <a:pos x="129" y="77"/>
                </a:cxn>
                <a:cxn ang="0">
                  <a:pos x="138" y="68"/>
                </a:cxn>
                <a:cxn ang="0">
                  <a:pos x="154" y="60"/>
                </a:cxn>
                <a:cxn ang="0">
                  <a:pos x="177" y="57"/>
                </a:cxn>
                <a:cxn ang="0">
                  <a:pos x="213" y="54"/>
                </a:cxn>
                <a:cxn ang="0">
                  <a:pos x="211" y="40"/>
                </a:cxn>
                <a:cxn ang="0">
                  <a:pos x="211" y="33"/>
                </a:cxn>
                <a:cxn ang="0">
                  <a:pos x="214" y="26"/>
                </a:cxn>
                <a:cxn ang="0">
                  <a:pos x="213" y="29"/>
                </a:cxn>
                <a:cxn ang="0">
                  <a:pos x="217" y="29"/>
                </a:cxn>
                <a:cxn ang="0">
                  <a:pos x="236" y="20"/>
                </a:cxn>
                <a:cxn ang="0">
                  <a:pos x="252" y="9"/>
                </a:cxn>
                <a:cxn ang="0">
                  <a:pos x="256" y="6"/>
                </a:cxn>
                <a:cxn ang="0">
                  <a:pos x="253" y="5"/>
                </a:cxn>
                <a:cxn ang="0">
                  <a:pos x="200" y="15"/>
                </a:cxn>
                <a:cxn ang="0">
                  <a:pos x="205" y="16"/>
                </a:cxn>
                <a:cxn ang="0">
                  <a:pos x="222" y="16"/>
                </a:cxn>
                <a:cxn ang="0">
                  <a:pos x="270" y="9"/>
                </a:cxn>
                <a:cxn ang="0">
                  <a:pos x="287" y="5"/>
                </a:cxn>
                <a:cxn ang="0">
                  <a:pos x="293" y="0"/>
                </a:cxn>
              </a:cxnLst>
              <a:rect l="0" t="0" r="r" b="b"/>
              <a:pathLst>
                <a:path w="299" h="171">
                  <a:moveTo>
                    <a:pt x="293" y="0"/>
                  </a:moveTo>
                  <a:lnTo>
                    <a:pt x="298" y="8"/>
                  </a:lnTo>
                  <a:lnTo>
                    <a:pt x="298" y="13"/>
                  </a:lnTo>
                  <a:lnTo>
                    <a:pt x="295" y="20"/>
                  </a:lnTo>
                  <a:lnTo>
                    <a:pt x="247" y="70"/>
                  </a:lnTo>
                  <a:lnTo>
                    <a:pt x="237" y="75"/>
                  </a:lnTo>
                  <a:lnTo>
                    <a:pt x="229" y="81"/>
                  </a:lnTo>
                  <a:lnTo>
                    <a:pt x="216" y="91"/>
                  </a:lnTo>
                  <a:lnTo>
                    <a:pt x="207" y="97"/>
                  </a:lnTo>
                  <a:lnTo>
                    <a:pt x="198" y="102"/>
                  </a:lnTo>
                  <a:lnTo>
                    <a:pt x="154" y="126"/>
                  </a:lnTo>
                  <a:lnTo>
                    <a:pt x="141" y="139"/>
                  </a:lnTo>
                  <a:lnTo>
                    <a:pt x="131" y="154"/>
                  </a:lnTo>
                  <a:lnTo>
                    <a:pt x="121" y="158"/>
                  </a:lnTo>
                  <a:lnTo>
                    <a:pt x="110" y="163"/>
                  </a:lnTo>
                  <a:lnTo>
                    <a:pt x="67" y="170"/>
                  </a:lnTo>
                  <a:lnTo>
                    <a:pt x="53" y="169"/>
                  </a:lnTo>
                  <a:lnTo>
                    <a:pt x="44" y="161"/>
                  </a:lnTo>
                  <a:lnTo>
                    <a:pt x="35" y="159"/>
                  </a:lnTo>
                  <a:lnTo>
                    <a:pt x="22" y="159"/>
                  </a:lnTo>
                  <a:lnTo>
                    <a:pt x="0" y="156"/>
                  </a:lnTo>
                  <a:lnTo>
                    <a:pt x="3" y="145"/>
                  </a:lnTo>
                  <a:lnTo>
                    <a:pt x="10" y="137"/>
                  </a:lnTo>
                  <a:lnTo>
                    <a:pt x="19" y="130"/>
                  </a:lnTo>
                  <a:lnTo>
                    <a:pt x="25" y="123"/>
                  </a:lnTo>
                  <a:lnTo>
                    <a:pt x="26" y="128"/>
                  </a:lnTo>
                  <a:lnTo>
                    <a:pt x="30" y="132"/>
                  </a:lnTo>
                  <a:lnTo>
                    <a:pt x="36" y="128"/>
                  </a:lnTo>
                  <a:lnTo>
                    <a:pt x="39" y="121"/>
                  </a:lnTo>
                  <a:lnTo>
                    <a:pt x="56" y="125"/>
                  </a:lnTo>
                  <a:lnTo>
                    <a:pt x="67" y="127"/>
                  </a:lnTo>
                  <a:lnTo>
                    <a:pt x="66" y="127"/>
                  </a:lnTo>
                  <a:lnTo>
                    <a:pt x="68" y="126"/>
                  </a:lnTo>
                  <a:lnTo>
                    <a:pt x="76" y="121"/>
                  </a:lnTo>
                  <a:lnTo>
                    <a:pt x="84" y="117"/>
                  </a:lnTo>
                  <a:lnTo>
                    <a:pt x="86" y="116"/>
                  </a:lnTo>
                  <a:lnTo>
                    <a:pt x="103" y="106"/>
                  </a:lnTo>
                  <a:lnTo>
                    <a:pt x="115" y="95"/>
                  </a:lnTo>
                  <a:lnTo>
                    <a:pt x="129" y="77"/>
                  </a:lnTo>
                  <a:lnTo>
                    <a:pt x="138" y="68"/>
                  </a:lnTo>
                  <a:lnTo>
                    <a:pt x="154" y="60"/>
                  </a:lnTo>
                  <a:lnTo>
                    <a:pt x="177" y="57"/>
                  </a:lnTo>
                  <a:lnTo>
                    <a:pt x="213" y="54"/>
                  </a:lnTo>
                  <a:lnTo>
                    <a:pt x="211" y="40"/>
                  </a:lnTo>
                  <a:lnTo>
                    <a:pt x="211" y="33"/>
                  </a:lnTo>
                  <a:lnTo>
                    <a:pt x="214" y="26"/>
                  </a:lnTo>
                  <a:lnTo>
                    <a:pt x="213" y="29"/>
                  </a:lnTo>
                  <a:lnTo>
                    <a:pt x="217" y="29"/>
                  </a:lnTo>
                  <a:lnTo>
                    <a:pt x="236" y="20"/>
                  </a:lnTo>
                  <a:lnTo>
                    <a:pt x="252" y="9"/>
                  </a:lnTo>
                  <a:lnTo>
                    <a:pt x="256" y="6"/>
                  </a:lnTo>
                  <a:lnTo>
                    <a:pt x="253" y="5"/>
                  </a:lnTo>
                  <a:lnTo>
                    <a:pt x="200" y="15"/>
                  </a:lnTo>
                  <a:lnTo>
                    <a:pt x="205" y="16"/>
                  </a:lnTo>
                  <a:lnTo>
                    <a:pt x="222" y="16"/>
                  </a:lnTo>
                  <a:lnTo>
                    <a:pt x="270" y="9"/>
                  </a:lnTo>
                  <a:lnTo>
                    <a:pt x="287" y="5"/>
                  </a:lnTo>
                  <a:lnTo>
                    <a:pt x="293"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6" name="Freeform 42"/>
            <p:cNvSpPr>
              <a:spLocks/>
            </p:cNvSpPr>
            <p:nvPr/>
          </p:nvSpPr>
          <p:spPr bwMode="auto">
            <a:xfrm>
              <a:off x="4463" y="2252"/>
              <a:ext cx="129" cy="115"/>
            </a:xfrm>
            <a:custGeom>
              <a:avLst/>
              <a:gdLst/>
              <a:ahLst/>
              <a:cxnLst>
                <a:cxn ang="0">
                  <a:pos x="19" y="114"/>
                </a:cxn>
                <a:cxn ang="0">
                  <a:pos x="29" y="103"/>
                </a:cxn>
                <a:cxn ang="0">
                  <a:pos x="34" y="98"/>
                </a:cxn>
                <a:cxn ang="0">
                  <a:pos x="48" y="91"/>
                </a:cxn>
                <a:cxn ang="0">
                  <a:pos x="55" y="90"/>
                </a:cxn>
                <a:cxn ang="0">
                  <a:pos x="62" y="93"/>
                </a:cxn>
                <a:cxn ang="0">
                  <a:pos x="67" y="86"/>
                </a:cxn>
                <a:cxn ang="0">
                  <a:pos x="75" y="81"/>
                </a:cxn>
                <a:cxn ang="0">
                  <a:pos x="95" y="75"/>
                </a:cxn>
                <a:cxn ang="0">
                  <a:pos x="115" y="70"/>
                </a:cxn>
                <a:cxn ang="0">
                  <a:pos x="123" y="65"/>
                </a:cxn>
                <a:cxn ang="0">
                  <a:pos x="128" y="58"/>
                </a:cxn>
                <a:cxn ang="0">
                  <a:pos x="126" y="45"/>
                </a:cxn>
                <a:cxn ang="0">
                  <a:pos x="122" y="33"/>
                </a:cxn>
                <a:cxn ang="0">
                  <a:pos x="121" y="18"/>
                </a:cxn>
                <a:cxn ang="0">
                  <a:pos x="121" y="10"/>
                </a:cxn>
                <a:cxn ang="0">
                  <a:pos x="119" y="0"/>
                </a:cxn>
                <a:cxn ang="0">
                  <a:pos x="50" y="14"/>
                </a:cxn>
                <a:cxn ang="0">
                  <a:pos x="45" y="22"/>
                </a:cxn>
                <a:cxn ang="0">
                  <a:pos x="40" y="24"/>
                </a:cxn>
                <a:cxn ang="0">
                  <a:pos x="29" y="14"/>
                </a:cxn>
                <a:cxn ang="0">
                  <a:pos x="28" y="19"/>
                </a:cxn>
                <a:cxn ang="0">
                  <a:pos x="27" y="21"/>
                </a:cxn>
                <a:cxn ang="0">
                  <a:pos x="24" y="23"/>
                </a:cxn>
                <a:cxn ang="0">
                  <a:pos x="0" y="24"/>
                </a:cxn>
                <a:cxn ang="0">
                  <a:pos x="6" y="77"/>
                </a:cxn>
                <a:cxn ang="0">
                  <a:pos x="11" y="88"/>
                </a:cxn>
                <a:cxn ang="0">
                  <a:pos x="18" y="92"/>
                </a:cxn>
                <a:cxn ang="0">
                  <a:pos x="12" y="97"/>
                </a:cxn>
                <a:cxn ang="0">
                  <a:pos x="8" y="103"/>
                </a:cxn>
                <a:cxn ang="0">
                  <a:pos x="12" y="109"/>
                </a:cxn>
                <a:cxn ang="0">
                  <a:pos x="19" y="114"/>
                </a:cxn>
              </a:cxnLst>
              <a:rect l="0" t="0" r="r" b="b"/>
              <a:pathLst>
                <a:path w="129" h="115">
                  <a:moveTo>
                    <a:pt x="19" y="114"/>
                  </a:moveTo>
                  <a:lnTo>
                    <a:pt x="29" y="103"/>
                  </a:lnTo>
                  <a:lnTo>
                    <a:pt x="34" y="98"/>
                  </a:lnTo>
                  <a:lnTo>
                    <a:pt x="48" y="91"/>
                  </a:lnTo>
                  <a:lnTo>
                    <a:pt x="55" y="90"/>
                  </a:lnTo>
                  <a:lnTo>
                    <a:pt x="62" y="93"/>
                  </a:lnTo>
                  <a:lnTo>
                    <a:pt x="67" y="86"/>
                  </a:lnTo>
                  <a:lnTo>
                    <a:pt x="75" y="81"/>
                  </a:lnTo>
                  <a:lnTo>
                    <a:pt x="95" y="75"/>
                  </a:lnTo>
                  <a:lnTo>
                    <a:pt x="115" y="70"/>
                  </a:lnTo>
                  <a:lnTo>
                    <a:pt x="123" y="65"/>
                  </a:lnTo>
                  <a:lnTo>
                    <a:pt x="128" y="58"/>
                  </a:lnTo>
                  <a:lnTo>
                    <a:pt x="126" y="45"/>
                  </a:lnTo>
                  <a:lnTo>
                    <a:pt x="122" y="33"/>
                  </a:lnTo>
                  <a:lnTo>
                    <a:pt x="121" y="18"/>
                  </a:lnTo>
                  <a:lnTo>
                    <a:pt x="121" y="10"/>
                  </a:lnTo>
                  <a:lnTo>
                    <a:pt x="119" y="0"/>
                  </a:lnTo>
                  <a:lnTo>
                    <a:pt x="50" y="14"/>
                  </a:lnTo>
                  <a:lnTo>
                    <a:pt x="45" y="22"/>
                  </a:lnTo>
                  <a:lnTo>
                    <a:pt x="40" y="24"/>
                  </a:lnTo>
                  <a:lnTo>
                    <a:pt x="29" y="14"/>
                  </a:lnTo>
                  <a:lnTo>
                    <a:pt x="28" y="19"/>
                  </a:lnTo>
                  <a:lnTo>
                    <a:pt x="27" y="21"/>
                  </a:lnTo>
                  <a:lnTo>
                    <a:pt x="24" y="23"/>
                  </a:lnTo>
                  <a:lnTo>
                    <a:pt x="0" y="24"/>
                  </a:lnTo>
                  <a:lnTo>
                    <a:pt x="6" y="77"/>
                  </a:lnTo>
                  <a:lnTo>
                    <a:pt x="11" y="88"/>
                  </a:lnTo>
                  <a:lnTo>
                    <a:pt x="18" y="92"/>
                  </a:lnTo>
                  <a:lnTo>
                    <a:pt x="12" y="97"/>
                  </a:lnTo>
                  <a:lnTo>
                    <a:pt x="8" y="103"/>
                  </a:lnTo>
                  <a:lnTo>
                    <a:pt x="12" y="109"/>
                  </a:lnTo>
                  <a:lnTo>
                    <a:pt x="19" y="114"/>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7" name="Freeform 43"/>
            <p:cNvSpPr>
              <a:spLocks/>
            </p:cNvSpPr>
            <p:nvPr/>
          </p:nvSpPr>
          <p:spPr bwMode="auto">
            <a:xfrm>
              <a:off x="4463" y="2252"/>
              <a:ext cx="137" cy="123"/>
            </a:xfrm>
            <a:custGeom>
              <a:avLst/>
              <a:gdLst/>
              <a:ahLst/>
              <a:cxnLst>
                <a:cxn ang="0">
                  <a:pos x="20" y="120"/>
                </a:cxn>
                <a:cxn ang="0">
                  <a:pos x="30" y="109"/>
                </a:cxn>
                <a:cxn ang="0">
                  <a:pos x="35" y="103"/>
                </a:cxn>
                <a:cxn ang="0">
                  <a:pos x="50" y="96"/>
                </a:cxn>
                <a:cxn ang="0">
                  <a:pos x="58" y="95"/>
                </a:cxn>
                <a:cxn ang="0">
                  <a:pos x="65" y="98"/>
                </a:cxn>
                <a:cxn ang="0">
                  <a:pos x="70" y="90"/>
                </a:cxn>
                <a:cxn ang="0">
                  <a:pos x="78" y="86"/>
                </a:cxn>
                <a:cxn ang="0">
                  <a:pos x="100" y="79"/>
                </a:cxn>
                <a:cxn ang="0">
                  <a:pos x="120" y="73"/>
                </a:cxn>
                <a:cxn ang="0">
                  <a:pos x="129" y="69"/>
                </a:cxn>
                <a:cxn ang="0">
                  <a:pos x="134" y="61"/>
                </a:cxn>
                <a:cxn ang="0">
                  <a:pos x="132" y="48"/>
                </a:cxn>
                <a:cxn ang="0">
                  <a:pos x="128" y="35"/>
                </a:cxn>
                <a:cxn ang="0">
                  <a:pos x="126" y="19"/>
                </a:cxn>
                <a:cxn ang="0">
                  <a:pos x="126" y="10"/>
                </a:cxn>
                <a:cxn ang="0">
                  <a:pos x="124" y="0"/>
                </a:cxn>
                <a:cxn ang="0">
                  <a:pos x="53" y="15"/>
                </a:cxn>
                <a:cxn ang="0">
                  <a:pos x="47" y="23"/>
                </a:cxn>
                <a:cxn ang="0">
                  <a:pos x="42" y="26"/>
                </a:cxn>
                <a:cxn ang="0">
                  <a:pos x="30" y="14"/>
                </a:cxn>
                <a:cxn ang="0">
                  <a:pos x="29" y="20"/>
                </a:cxn>
                <a:cxn ang="0">
                  <a:pos x="28" y="22"/>
                </a:cxn>
                <a:cxn ang="0">
                  <a:pos x="25" y="24"/>
                </a:cxn>
                <a:cxn ang="0">
                  <a:pos x="0" y="26"/>
                </a:cxn>
                <a:cxn ang="0">
                  <a:pos x="6" y="81"/>
                </a:cxn>
                <a:cxn ang="0">
                  <a:pos x="12" y="92"/>
                </a:cxn>
                <a:cxn ang="0">
                  <a:pos x="19" y="97"/>
                </a:cxn>
                <a:cxn ang="0">
                  <a:pos x="13" y="102"/>
                </a:cxn>
                <a:cxn ang="0">
                  <a:pos x="9" y="109"/>
                </a:cxn>
                <a:cxn ang="0">
                  <a:pos x="13" y="115"/>
                </a:cxn>
                <a:cxn ang="0">
                  <a:pos x="20" y="120"/>
                </a:cxn>
              </a:cxnLst>
              <a:rect l="0" t="0" r="r" b="b"/>
              <a:pathLst>
                <a:path w="135" h="121">
                  <a:moveTo>
                    <a:pt x="20" y="120"/>
                  </a:moveTo>
                  <a:lnTo>
                    <a:pt x="30" y="109"/>
                  </a:lnTo>
                  <a:lnTo>
                    <a:pt x="35" y="103"/>
                  </a:lnTo>
                  <a:lnTo>
                    <a:pt x="50" y="96"/>
                  </a:lnTo>
                  <a:lnTo>
                    <a:pt x="58" y="95"/>
                  </a:lnTo>
                  <a:lnTo>
                    <a:pt x="65" y="98"/>
                  </a:lnTo>
                  <a:lnTo>
                    <a:pt x="70" y="90"/>
                  </a:lnTo>
                  <a:lnTo>
                    <a:pt x="78" y="86"/>
                  </a:lnTo>
                  <a:lnTo>
                    <a:pt x="100" y="79"/>
                  </a:lnTo>
                  <a:lnTo>
                    <a:pt x="120" y="73"/>
                  </a:lnTo>
                  <a:lnTo>
                    <a:pt x="129" y="69"/>
                  </a:lnTo>
                  <a:lnTo>
                    <a:pt x="134" y="61"/>
                  </a:lnTo>
                  <a:lnTo>
                    <a:pt x="132" y="48"/>
                  </a:lnTo>
                  <a:lnTo>
                    <a:pt x="128" y="35"/>
                  </a:lnTo>
                  <a:lnTo>
                    <a:pt x="126" y="19"/>
                  </a:lnTo>
                  <a:lnTo>
                    <a:pt x="126" y="10"/>
                  </a:lnTo>
                  <a:lnTo>
                    <a:pt x="124" y="0"/>
                  </a:lnTo>
                  <a:lnTo>
                    <a:pt x="53" y="15"/>
                  </a:lnTo>
                  <a:lnTo>
                    <a:pt x="47" y="23"/>
                  </a:lnTo>
                  <a:lnTo>
                    <a:pt x="42" y="26"/>
                  </a:lnTo>
                  <a:lnTo>
                    <a:pt x="30" y="14"/>
                  </a:lnTo>
                  <a:lnTo>
                    <a:pt x="29" y="20"/>
                  </a:lnTo>
                  <a:lnTo>
                    <a:pt x="28" y="22"/>
                  </a:lnTo>
                  <a:lnTo>
                    <a:pt x="25" y="24"/>
                  </a:lnTo>
                  <a:lnTo>
                    <a:pt x="0" y="26"/>
                  </a:lnTo>
                  <a:lnTo>
                    <a:pt x="6" y="81"/>
                  </a:lnTo>
                  <a:lnTo>
                    <a:pt x="12" y="92"/>
                  </a:lnTo>
                  <a:lnTo>
                    <a:pt x="19" y="97"/>
                  </a:lnTo>
                  <a:lnTo>
                    <a:pt x="13" y="102"/>
                  </a:lnTo>
                  <a:lnTo>
                    <a:pt x="9" y="109"/>
                  </a:lnTo>
                  <a:lnTo>
                    <a:pt x="13" y="115"/>
                  </a:lnTo>
                  <a:lnTo>
                    <a:pt x="20" y="12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8" name="Freeform 44"/>
            <p:cNvSpPr>
              <a:spLocks/>
            </p:cNvSpPr>
            <p:nvPr/>
          </p:nvSpPr>
          <p:spPr bwMode="auto">
            <a:xfrm>
              <a:off x="4587" y="2245"/>
              <a:ext cx="46" cy="62"/>
            </a:xfrm>
            <a:custGeom>
              <a:avLst/>
              <a:gdLst/>
              <a:ahLst/>
              <a:cxnLst>
                <a:cxn ang="0">
                  <a:pos x="0" y="7"/>
                </a:cxn>
                <a:cxn ang="0">
                  <a:pos x="27" y="0"/>
                </a:cxn>
                <a:cxn ang="0">
                  <a:pos x="26" y="5"/>
                </a:cxn>
                <a:cxn ang="0">
                  <a:pos x="26" y="15"/>
                </a:cxn>
                <a:cxn ang="0">
                  <a:pos x="32" y="20"/>
                </a:cxn>
                <a:cxn ang="0">
                  <a:pos x="40" y="21"/>
                </a:cxn>
                <a:cxn ang="0">
                  <a:pos x="41" y="25"/>
                </a:cxn>
                <a:cxn ang="0">
                  <a:pos x="41" y="28"/>
                </a:cxn>
                <a:cxn ang="0">
                  <a:pos x="43" y="33"/>
                </a:cxn>
                <a:cxn ang="0">
                  <a:pos x="45" y="37"/>
                </a:cxn>
                <a:cxn ang="0">
                  <a:pos x="42" y="42"/>
                </a:cxn>
                <a:cxn ang="0">
                  <a:pos x="38" y="45"/>
                </a:cxn>
                <a:cxn ang="0">
                  <a:pos x="35" y="48"/>
                </a:cxn>
                <a:cxn ang="0">
                  <a:pos x="35" y="55"/>
                </a:cxn>
                <a:cxn ang="0">
                  <a:pos x="23" y="60"/>
                </a:cxn>
                <a:cxn ang="0">
                  <a:pos x="9" y="61"/>
                </a:cxn>
                <a:cxn ang="0">
                  <a:pos x="7" y="51"/>
                </a:cxn>
                <a:cxn ang="0">
                  <a:pos x="3" y="38"/>
                </a:cxn>
                <a:cxn ang="0">
                  <a:pos x="2" y="23"/>
                </a:cxn>
                <a:cxn ang="0">
                  <a:pos x="0" y="7"/>
                </a:cxn>
              </a:cxnLst>
              <a:rect l="0" t="0" r="r" b="b"/>
              <a:pathLst>
                <a:path w="46" h="62">
                  <a:moveTo>
                    <a:pt x="0" y="7"/>
                  </a:moveTo>
                  <a:lnTo>
                    <a:pt x="27" y="0"/>
                  </a:lnTo>
                  <a:lnTo>
                    <a:pt x="26" y="5"/>
                  </a:lnTo>
                  <a:lnTo>
                    <a:pt x="26" y="15"/>
                  </a:lnTo>
                  <a:lnTo>
                    <a:pt x="32" y="20"/>
                  </a:lnTo>
                  <a:lnTo>
                    <a:pt x="40" y="21"/>
                  </a:lnTo>
                  <a:lnTo>
                    <a:pt x="41" y="25"/>
                  </a:lnTo>
                  <a:lnTo>
                    <a:pt x="41" y="28"/>
                  </a:lnTo>
                  <a:lnTo>
                    <a:pt x="43" y="33"/>
                  </a:lnTo>
                  <a:lnTo>
                    <a:pt x="45" y="37"/>
                  </a:lnTo>
                  <a:lnTo>
                    <a:pt x="42" y="42"/>
                  </a:lnTo>
                  <a:lnTo>
                    <a:pt x="38" y="45"/>
                  </a:lnTo>
                  <a:lnTo>
                    <a:pt x="35" y="48"/>
                  </a:lnTo>
                  <a:lnTo>
                    <a:pt x="35" y="55"/>
                  </a:lnTo>
                  <a:lnTo>
                    <a:pt x="23" y="60"/>
                  </a:lnTo>
                  <a:lnTo>
                    <a:pt x="9" y="61"/>
                  </a:lnTo>
                  <a:lnTo>
                    <a:pt x="7" y="51"/>
                  </a:lnTo>
                  <a:lnTo>
                    <a:pt x="3" y="38"/>
                  </a:lnTo>
                  <a:lnTo>
                    <a:pt x="2" y="23"/>
                  </a:lnTo>
                  <a:lnTo>
                    <a:pt x="0" y="7"/>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69" name="Freeform 45"/>
            <p:cNvSpPr>
              <a:spLocks/>
            </p:cNvSpPr>
            <p:nvPr/>
          </p:nvSpPr>
          <p:spPr bwMode="auto">
            <a:xfrm>
              <a:off x="4587" y="2245"/>
              <a:ext cx="49" cy="68"/>
            </a:xfrm>
            <a:custGeom>
              <a:avLst/>
              <a:gdLst/>
              <a:ahLst/>
              <a:cxnLst>
                <a:cxn ang="0">
                  <a:pos x="0" y="8"/>
                </a:cxn>
                <a:cxn ang="0">
                  <a:pos x="30" y="0"/>
                </a:cxn>
                <a:cxn ang="0">
                  <a:pos x="29" y="6"/>
                </a:cxn>
                <a:cxn ang="0">
                  <a:pos x="29" y="17"/>
                </a:cxn>
                <a:cxn ang="0">
                  <a:pos x="36" y="22"/>
                </a:cxn>
                <a:cxn ang="0">
                  <a:pos x="44" y="23"/>
                </a:cxn>
                <a:cxn ang="0">
                  <a:pos x="45" y="27"/>
                </a:cxn>
                <a:cxn ang="0">
                  <a:pos x="45" y="31"/>
                </a:cxn>
                <a:cxn ang="0">
                  <a:pos x="48" y="36"/>
                </a:cxn>
                <a:cxn ang="0">
                  <a:pos x="50" y="41"/>
                </a:cxn>
                <a:cxn ang="0">
                  <a:pos x="46" y="46"/>
                </a:cxn>
                <a:cxn ang="0">
                  <a:pos x="42" y="49"/>
                </a:cxn>
                <a:cxn ang="0">
                  <a:pos x="39" y="53"/>
                </a:cxn>
                <a:cxn ang="0">
                  <a:pos x="38" y="60"/>
                </a:cxn>
                <a:cxn ang="0">
                  <a:pos x="25" y="66"/>
                </a:cxn>
                <a:cxn ang="0">
                  <a:pos x="10" y="67"/>
                </a:cxn>
                <a:cxn ang="0">
                  <a:pos x="8" y="56"/>
                </a:cxn>
                <a:cxn ang="0">
                  <a:pos x="3" y="42"/>
                </a:cxn>
                <a:cxn ang="0">
                  <a:pos x="2" y="25"/>
                </a:cxn>
                <a:cxn ang="0">
                  <a:pos x="0" y="8"/>
                </a:cxn>
              </a:cxnLst>
              <a:rect l="0" t="0" r="r" b="b"/>
              <a:pathLst>
                <a:path w="51" h="68">
                  <a:moveTo>
                    <a:pt x="0" y="8"/>
                  </a:moveTo>
                  <a:lnTo>
                    <a:pt x="30" y="0"/>
                  </a:lnTo>
                  <a:lnTo>
                    <a:pt x="29" y="6"/>
                  </a:lnTo>
                  <a:lnTo>
                    <a:pt x="29" y="17"/>
                  </a:lnTo>
                  <a:lnTo>
                    <a:pt x="36" y="22"/>
                  </a:lnTo>
                  <a:lnTo>
                    <a:pt x="44" y="23"/>
                  </a:lnTo>
                  <a:lnTo>
                    <a:pt x="45" y="27"/>
                  </a:lnTo>
                  <a:lnTo>
                    <a:pt x="45" y="31"/>
                  </a:lnTo>
                  <a:lnTo>
                    <a:pt x="48" y="36"/>
                  </a:lnTo>
                  <a:lnTo>
                    <a:pt x="50" y="41"/>
                  </a:lnTo>
                  <a:lnTo>
                    <a:pt x="46" y="46"/>
                  </a:lnTo>
                  <a:lnTo>
                    <a:pt x="42" y="49"/>
                  </a:lnTo>
                  <a:lnTo>
                    <a:pt x="39" y="53"/>
                  </a:lnTo>
                  <a:lnTo>
                    <a:pt x="38" y="60"/>
                  </a:lnTo>
                  <a:lnTo>
                    <a:pt x="25" y="66"/>
                  </a:lnTo>
                  <a:lnTo>
                    <a:pt x="10" y="67"/>
                  </a:lnTo>
                  <a:lnTo>
                    <a:pt x="8" y="56"/>
                  </a:lnTo>
                  <a:lnTo>
                    <a:pt x="3" y="42"/>
                  </a:lnTo>
                  <a:lnTo>
                    <a:pt x="2" y="25"/>
                  </a:lnTo>
                  <a:lnTo>
                    <a:pt x="0" y="8"/>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0" name="Freeform 46"/>
            <p:cNvSpPr>
              <a:spLocks/>
            </p:cNvSpPr>
            <p:nvPr/>
          </p:nvSpPr>
          <p:spPr bwMode="auto">
            <a:xfrm>
              <a:off x="4457" y="2159"/>
              <a:ext cx="264" cy="123"/>
            </a:xfrm>
            <a:custGeom>
              <a:avLst/>
              <a:gdLst/>
              <a:ahLst/>
              <a:cxnLst>
                <a:cxn ang="0">
                  <a:pos x="155" y="91"/>
                </a:cxn>
                <a:cxn ang="0">
                  <a:pos x="171" y="104"/>
                </a:cxn>
                <a:cxn ang="0">
                  <a:pos x="178" y="122"/>
                </a:cxn>
                <a:cxn ang="0">
                  <a:pos x="185" y="114"/>
                </a:cxn>
                <a:cxn ang="0">
                  <a:pos x="197" y="104"/>
                </a:cxn>
                <a:cxn ang="0">
                  <a:pos x="203" y="105"/>
                </a:cxn>
                <a:cxn ang="0">
                  <a:pos x="205" y="112"/>
                </a:cxn>
                <a:cxn ang="0">
                  <a:pos x="230" y="114"/>
                </a:cxn>
                <a:cxn ang="0">
                  <a:pos x="236" y="106"/>
                </a:cxn>
                <a:cxn ang="0">
                  <a:pos x="259" y="85"/>
                </a:cxn>
                <a:cxn ang="0">
                  <a:pos x="263" y="78"/>
                </a:cxn>
                <a:cxn ang="0">
                  <a:pos x="253" y="67"/>
                </a:cxn>
                <a:cxn ang="0">
                  <a:pos x="239" y="62"/>
                </a:cxn>
                <a:cxn ang="0">
                  <a:pos x="225" y="61"/>
                </a:cxn>
                <a:cxn ang="0">
                  <a:pos x="230" y="75"/>
                </a:cxn>
                <a:cxn ang="0">
                  <a:pos x="234" y="85"/>
                </a:cxn>
                <a:cxn ang="0">
                  <a:pos x="229" y="89"/>
                </a:cxn>
                <a:cxn ang="0">
                  <a:pos x="211" y="89"/>
                </a:cxn>
                <a:cxn ang="0">
                  <a:pos x="198" y="75"/>
                </a:cxn>
                <a:cxn ang="0">
                  <a:pos x="183" y="56"/>
                </a:cxn>
                <a:cxn ang="0">
                  <a:pos x="178" y="16"/>
                </a:cxn>
                <a:cxn ang="0">
                  <a:pos x="174" y="6"/>
                </a:cxn>
                <a:cxn ang="0">
                  <a:pos x="156" y="5"/>
                </a:cxn>
                <a:cxn ang="0">
                  <a:pos x="153" y="10"/>
                </a:cxn>
                <a:cxn ang="0">
                  <a:pos x="141" y="20"/>
                </a:cxn>
                <a:cxn ang="0">
                  <a:pos x="139" y="26"/>
                </a:cxn>
                <a:cxn ang="0">
                  <a:pos x="124" y="28"/>
                </a:cxn>
                <a:cxn ang="0">
                  <a:pos x="55" y="42"/>
                </a:cxn>
                <a:cxn ang="0">
                  <a:pos x="38" y="51"/>
                </a:cxn>
                <a:cxn ang="0">
                  <a:pos x="5" y="52"/>
                </a:cxn>
                <a:cxn ang="0">
                  <a:pos x="0" y="102"/>
                </a:cxn>
                <a:cxn ang="0">
                  <a:pos x="6" y="110"/>
                </a:cxn>
                <a:cxn ang="0">
                  <a:pos x="28" y="112"/>
                </a:cxn>
                <a:cxn ang="0">
                  <a:pos x="35" y="108"/>
                </a:cxn>
                <a:cxn ang="0">
                  <a:pos x="40" y="105"/>
                </a:cxn>
                <a:cxn ang="0">
                  <a:pos x="48" y="114"/>
                </a:cxn>
                <a:cxn ang="0">
                  <a:pos x="53" y="108"/>
                </a:cxn>
                <a:cxn ang="0">
                  <a:pos x="62" y="103"/>
                </a:cxn>
                <a:cxn ang="0">
                  <a:pos x="157" y="81"/>
                </a:cxn>
              </a:cxnLst>
              <a:rect l="0" t="0" r="r" b="b"/>
              <a:pathLst>
                <a:path w="264" h="123">
                  <a:moveTo>
                    <a:pt x="157" y="81"/>
                  </a:moveTo>
                  <a:lnTo>
                    <a:pt x="155" y="91"/>
                  </a:lnTo>
                  <a:lnTo>
                    <a:pt x="156" y="100"/>
                  </a:lnTo>
                  <a:lnTo>
                    <a:pt x="171" y="104"/>
                  </a:lnTo>
                  <a:lnTo>
                    <a:pt x="173" y="114"/>
                  </a:lnTo>
                  <a:lnTo>
                    <a:pt x="178" y="122"/>
                  </a:lnTo>
                  <a:lnTo>
                    <a:pt x="183" y="117"/>
                  </a:lnTo>
                  <a:lnTo>
                    <a:pt x="185" y="114"/>
                  </a:lnTo>
                  <a:lnTo>
                    <a:pt x="192" y="108"/>
                  </a:lnTo>
                  <a:lnTo>
                    <a:pt x="197" y="104"/>
                  </a:lnTo>
                  <a:lnTo>
                    <a:pt x="202" y="103"/>
                  </a:lnTo>
                  <a:lnTo>
                    <a:pt x="203" y="105"/>
                  </a:lnTo>
                  <a:lnTo>
                    <a:pt x="203" y="108"/>
                  </a:lnTo>
                  <a:lnTo>
                    <a:pt x="205" y="112"/>
                  </a:lnTo>
                  <a:lnTo>
                    <a:pt x="207" y="114"/>
                  </a:lnTo>
                  <a:lnTo>
                    <a:pt x="230" y="114"/>
                  </a:lnTo>
                  <a:lnTo>
                    <a:pt x="234" y="111"/>
                  </a:lnTo>
                  <a:lnTo>
                    <a:pt x="236" y="106"/>
                  </a:lnTo>
                  <a:lnTo>
                    <a:pt x="244" y="94"/>
                  </a:lnTo>
                  <a:lnTo>
                    <a:pt x="259" y="85"/>
                  </a:lnTo>
                  <a:lnTo>
                    <a:pt x="262" y="80"/>
                  </a:lnTo>
                  <a:lnTo>
                    <a:pt x="263" y="78"/>
                  </a:lnTo>
                  <a:lnTo>
                    <a:pt x="260" y="70"/>
                  </a:lnTo>
                  <a:lnTo>
                    <a:pt x="253" y="67"/>
                  </a:lnTo>
                  <a:lnTo>
                    <a:pt x="246" y="65"/>
                  </a:lnTo>
                  <a:lnTo>
                    <a:pt x="239" y="62"/>
                  </a:lnTo>
                  <a:lnTo>
                    <a:pt x="234" y="61"/>
                  </a:lnTo>
                  <a:lnTo>
                    <a:pt x="225" y="61"/>
                  </a:lnTo>
                  <a:lnTo>
                    <a:pt x="226" y="68"/>
                  </a:lnTo>
                  <a:lnTo>
                    <a:pt x="230" y="75"/>
                  </a:lnTo>
                  <a:lnTo>
                    <a:pt x="233" y="80"/>
                  </a:lnTo>
                  <a:lnTo>
                    <a:pt x="234" y="85"/>
                  </a:lnTo>
                  <a:lnTo>
                    <a:pt x="233" y="88"/>
                  </a:lnTo>
                  <a:lnTo>
                    <a:pt x="229" y="89"/>
                  </a:lnTo>
                  <a:lnTo>
                    <a:pt x="219" y="89"/>
                  </a:lnTo>
                  <a:lnTo>
                    <a:pt x="211" y="89"/>
                  </a:lnTo>
                  <a:lnTo>
                    <a:pt x="202" y="86"/>
                  </a:lnTo>
                  <a:lnTo>
                    <a:pt x="198" y="75"/>
                  </a:lnTo>
                  <a:lnTo>
                    <a:pt x="192" y="65"/>
                  </a:lnTo>
                  <a:lnTo>
                    <a:pt x="183" y="56"/>
                  </a:lnTo>
                  <a:lnTo>
                    <a:pt x="173" y="52"/>
                  </a:lnTo>
                  <a:lnTo>
                    <a:pt x="178" y="16"/>
                  </a:lnTo>
                  <a:lnTo>
                    <a:pt x="177" y="10"/>
                  </a:lnTo>
                  <a:lnTo>
                    <a:pt x="174" y="6"/>
                  </a:lnTo>
                  <a:lnTo>
                    <a:pt x="165" y="0"/>
                  </a:lnTo>
                  <a:lnTo>
                    <a:pt x="156" y="5"/>
                  </a:lnTo>
                  <a:lnTo>
                    <a:pt x="155" y="8"/>
                  </a:lnTo>
                  <a:lnTo>
                    <a:pt x="153" y="10"/>
                  </a:lnTo>
                  <a:lnTo>
                    <a:pt x="141" y="10"/>
                  </a:lnTo>
                  <a:lnTo>
                    <a:pt x="141" y="20"/>
                  </a:lnTo>
                  <a:lnTo>
                    <a:pt x="141" y="23"/>
                  </a:lnTo>
                  <a:lnTo>
                    <a:pt x="139" y="26"/>
                  </a:lnTo>
                  <a:lnTo>
                    <a:pt x="131" y="29"/>
                  </a:lnTo>
                  <a:lnTo>
                    <a:pt x="124" y="28"/>
                  </a:lnTo>
                  <a:lnTo>
                    <a:pt x="60" y="36"/>
                  </a:lnTo>
                  <a:lnTo>
                    <a:pt x="55" y="42"/>
                  </a:lnTo>
                  <a:lnTo>
                    <a:pt x="48" y="46"/>
                  </a:lnTo>
                  <a:lnTo>
                    <a:pt x="38" y="51"/>
                  </a:lnTo>
                  <a:lnTo>
                    <a:pt x="17" y="53"/>
                  </a:lnTo>
                  <a:lnTo>
                    <a:pt x="5" y="52"/>
                  </a:lnTo>
                  <a:lnTo>
                    <a:pt x="0" y="97"/>
                  </a:lnTo>
                  <a:lnTo>
                    <a:pt x="0" y="102"/>
                  </a:lnTo>
                  <a:lnTo>
                    <a:pt x="3" y="107"/>
                  </a:lnTo>
                  <a:lnTo>
                    <a:pt x="6" y="110"/>
                  </a:lnTo>
                  <a:lnTo>
                    <a:pt x="7" y="114"/>
                  </a:lnTo>
                  <a:lnTo>
                    <a:pt x="28" y="112"/>
                  </a:lnTo>
                  <a:lnTo>
                    <a:pt x="33" y="111"/>
                  </a:lnTo>
                  <a:lnTo>
                    <a:pt x="35" y="108"/>
                  </a:lnTo>
                  <a:lnTo>
                    <a:pt x="37" y="104"/>
                  </a:lnTo>
                  <a:lnTo>
                    <a:pt x="40" y="105"/>
                  </a:lnTo>
                  <a:lnTo>
                    <a:pt x="42" y="108"/>
                  </a:lnTo>
                  <a:lnTo>
                    <a:pt x="48" y="114"/>
                  </a:lnTo>
                  <a:lnTo>
                    <a:pt x="51" y="112"/>
                  </a:lnTo>
                  <a:lnTo>
                    <a:pt x="53" y="108"/>
                  </a:lnTo>
                  <a:lnTo>
                    <a:pt x="57" y="105"/>
                  </a:lnTo>
                  <a:lnTo>
                    <a:pt x="62" y="103"/>
                  </a:lnTo>
                  <a:lnTo>
                    <a:pt x="128" y="89"/>
                  </a:lnTo>
                  <a:lnTo>
                    <a:pt x="157" y="81"/>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1" name="Freeform 47"/>
            <p:cNvSpPr>
              <a:spLocks/>
            </p:cNvSpPr>
            <p:nvPr/>
          </p:nvSpPr>
          <p:spPr bwMode="auto">
            <a:xfrm>
              <a:off x="4457" y="2159"/>
              <a:ext cx="270" cy="129"/>
            </a:xfrm>
            <a:custGeom>
              <a:avLst/>
              <a:gdLst/>
              <a:ahLst/>
              <a:cxnLst>
                <a:cxn ang="0">
                  <a:pos x="158" y="96"/>
                </a:cxn>
                <a:cxn ang="0">
                  <a:pos x="175" y="109"/>
                </a:cxn>
                <a:cxn ang="0">
                  <a:pos x="182" y="128"/>
                </a:cxn>
                <a:cxn ang="0">
                  <a:pos x="189" y="119"/>
                </a:cxn>
                <a:cxn ang="0">
                  <a:pos x="201" y="109"/>
                </a:cxn>
                <a:cxn ang="0">
                  <a:pos x="208" y="110"/>
                </a:cxn>
                <a:cxn ang="0">
                  <a:pos x="210" y="118"/>
                </a:cxn>
                <a:cxn ang="0">
                  <a:pos x="235" y="119"/>
                </a:cxn>
                <a:cxn ang="0">
                  <a:pos x="242" y="111"/>
                </a:cxn>
                <a:cxn ang="0">
                  <a:pos x="265" y="89"/>
                </a:cxn>
                <a:cxn ang="0">
                  <a:pos x="269" y="82"/>
                </a:cxn>
                <a:cxn ang="0">
                  <a:pos x="258" y="70"/>
                </a:cxn>
                <a:cxn ang="0">
                  <a:pos x="245" y="65"/>
                </a:cxn>
                <a:cxn ang="0">
                  <a:pos x="230" y="64"/>
                </a:cxn>
                <a:cxn ang="0">
                  <a:pos x="235" y="79"/>
                </a:cxn>
                <a:cxn ang="0">
                  <a:pos x="239" y="89"/>
                </a:cxn>
                <a:cxn ang="0">
                  <a:pos x="234" y="94"/>
                </a:cxn>
                <a:cxn ang="0">
                  <a:pos x="216" y="94"/>
                </a:cxn>
                <a:cxn ang="0">
                  <a:pos x="203" y="79"/>
                </a:cxn>
                <a:cxn ang="0">
                  <a:pos x="187" y="59"/>
                </a:cxn>
                <a:cxn ang="0">
                  <a:pos x="182" y="17"/>
                </a:cxn>
                <a:cxn ang="0">
                  <a:pos x="178" y="7"/>
                </a:cxn>
                <a:cxn ang="0">
                  <a:pos x="159" y="5"/>
                </a:cxn>
                <a:cxn ang="0">
                  <a:pos x="156" y="10"/>
                </a:cxn>
                <a:cxn ang="0">
                  <a:pos x="145" y="21"/>
                </a:cxn>
                <a:cxn ang="0">
                  <a:pos x="142" y="27"/>
                </a:cxn>
                <a:cxn ang="0">
                  <a:pos x="127" y="29"/>
                </a:cxn>
                <a:cxn ang="0">
                  <a:pos x="56" y="44"/>
                </a:cxn>
                <a:cxn ang="0">
                  <a:pos x="39" y="53"/>
                </a:cxn>
                <a:cxn ang="0">
                  <a:pos x="5" y="55"/>
                </a:cxn>
                <a:cxn ang="0">
                  <a:pos x="0" y="107"/>
                </a:cxn>
                <a:cxn ang="0">
                  <a:pos x="6" y="116"/>
                </a:cxn>
                <a:cxn ang="0">
                  <a:pos x="29" y="118"/>
                </a:cxn>
                <a:cxn ang="0">
                  <a:pos x="36" y="114"/>
                </a:cxn>
                <a:cxn ang="0">
                  <a:pos x="41" y="110"/>
                </a:cxn>
                <a:cxn ang="0">
                  <a:pos x="50" y="119"/>
                </a:cxn>
                <a:cxn ang="0">
                  <a:pos x="54" y="114"/>
                </a:cxn>
                <a:cxn ang="0">
                  <a:pos x="63" y="108"/>
                </a:cxn>
                <a:cxn ang="0">
                  <a:pos x="160" y="85"/>
                </a:cxn>
              </a:cxnLst>
              <a:rect l="0" t="0" r="r" b="b"/>
              <a:pathLst>
                <a:path w="270" h="129">
                  <a:moveTo>
                    <a:pt x="160" y="85"/>
                  </a:moveTo>
                  <a:lnTo>
                    <a:pt x="158" y="96"/>
                  </a:lnTo>
                  <a:lnTo>
                    <a:pt x="159" y="105"/>
                  </a:lnTo>
                  <a:lnTo>
                    <a:pt x="175" y="109"/>
                  </a:lnTo>
                  <a:lnTo>
                    <a:pt x="177" y="119"/>
                  </a:lnTo>
                  <a:lnTo>
                    <a:pt x="182" y="128"/>
                  </a:lnTo>
                  <a:lnTo>
                    <a:pt x="187" y="123"/>
                  </a:lnTo>
                  <a:lnTo>
                    <a:pt x="189" y="119"/>
                  </a:lnTo>
                  <a:lnTo>
                    <a:pt x="196" y="114"/>
                  </a:lnTo>
                  <a:lnTo>
                    <a:pt x="201" y="109"/>
                  </a:lnTo>
                  <a:lnTo>
                    <a:pt x="207" y="108"/>
                  </a:lnTo>
                  <a:lnTo>
                    <a:pt x="208" y="110"/>
                  </a:lnTo>
                  <a:lnTo>
                    <a:pt x="208" y="114"/>
                  </a:lnTo>
                  <a:lnTo>
                    <a:pt x="210" y="118"/>
                  </a:lnTo>
                  <a:lnTo>
                    <a:pt x="212" y="119"/>
                  </a:lnTo>
                  <a:lnTo>
                    <a:pt x="235" y="119"/>
                  </a:lnTo>
                  <a:lnTo>
                    <a:pt x="239" y="117"/>
                  </a:lnTo>
                  <a:lnTo>
                    <a:pt x="242" y="111"/>
                  </a:lnTo>
                  <a:lnTo>
                    <a:pt x="250" y="99"/>
                  </a:lnTo>
                  <a:lnTo>
                    <a:pt x="265" y="89"/>
                  </a:lnTo>
                  <a:lnTo>
                    <a:pt x="268" y="84"/>
                  </a:lnTo>
                  <a:lnTo>
                    <a:pt x="269" y="82"/>
                  </a:lnTo>
                  <a:lnTo>
                    <a:pt x="266" y="74"/>
                  </a:lnTo>
                  <a:lnTo>
                    <a:pt x="258" y="70"/>
                  </a:lnTo>
                  <a:lnTo>
                    <a:pt x="252" y="68"/>
                  </a:lnTo>
                  <a:lnTo>
                    <a:pt x="245" y="65"/>
                  </a:lnTo>
                  <a:lnTo>
                    <a:pt x="239" y="64"/>
                  </a:lnTo>
                  <a:lnTo>
                    <a:pt x="230" y="64"/>
                  </a:lnTo>
                  <a:lnTo>
                    <a:pt x="231" y="71"/>
                  </a:lnTo>
                  <a:lnTo>
                    <a:pt x="235" y="79"/>
                  </a:lnTo>
                  <a:lnTo>
                    <a:pt x="238" y="84"/>
                  </a:lnTo>
                  <a:lnTo>
                    <a:pt x="239" y="89"/>
                  </a:lnTo>
                  <a:lnTo>
                    <a:pt x="238" y="92"/>
                  </a:lnTo>
                  <a:lnTo>
                    <a:pt x="234" y="94"/>
                  </a:lnTo>
                  <a:lnTo>
                    <a:pt x="224" y="94"/>
                  </a:lnTo>
                  <a:lnTo>
                    <a:pt x="216" y="94"/>
                  </a:lnTo>
                  <a:lnTo>
                    <a:pt x="207" y="90"/>
                  </a:lnTo>
                  <a:lnTo>
                    <a:pt x="203" y="79"/>
                  </a:lnTo>
                  <a:lnTo>
                    <a:pt x="196" y="68"/>
                  </a:lnTo>
                  <a:lnTo>
                    <a:pt x="187" y="59"/>
                  </a:lnTo>
                  <a:lnTo>
                    <a:pt x="177" y="54"/>
                  </a:lnTo>
                  <a:lnTo>
                    <a:pt x="182" y="17"/>
                  </a:lnTo>
                  <a:lnTo>
                    <a:pt x="181" y="10"/>
                  </a:lnTo>
                  <a:lnTo>
                    <a:pt x="178" y="7"/>
                  </a:lnTo>
                  <a:lnTo>
                    <a:pt x="169" y="0"/>
                  </a:lnTo>
                  <a:lnTo>
                    <a:pt x="159" y="5"/>
                  </a:lnTo>
                  <a:lnTo>
                    <a:pt x="158" y="9"/>
                  </a:lnTo>
                  <a:lnTo>
                    <a:pt x="156" y="10"/>
                  </a:lnTo>
                  <a:lnTo>
                    <a:pt x="144" y="10"/>
                  </a:lnTo>
                  <a:lnTo>
                    <a:pt x="145" y="21"/>
                  </a:lnTo>
                  <a:lnTo>
                    <a:pt x="145" y="24"/>
                  </a:lnTo>
                  <a:lnTo>
                    <a:pt x="142" y="27"/>
                  </a:lnTo>
                  <a:lnTo>
                    <a:pt x="134" y="30"/>
                  </a:lnTo>
                  <a:lnTo>
                    <a:pt x="127" y="29"/>
                  </a:lnTo>
                  <a:lnTo>
                    <a:pt x="61" y="38"/>
                  </a:lnTo>
                  <a:lnTo>
                    <a:pt x="56" y="44"/>
                  </a:lnTo>
                  <a:lnTo>
                    <a:pt x="50" y="48"/>
                  </a:lnTo>
                  <a:lnTo>
                    <a:pt x="39" y="53"/>
                  </a:lnTo>
                  <a:lnTo>
                    <a:pt x="17" y="56"/>
                  </a:lnTo>
                  <a:lnTo>
                    <a:pt x="5" y="55"/>
                  </a:lnTo>
                  <a:lnTo>
                    <a:pt x="0" y="101"/>
                  </a:lnTo>
                  <a:lnTo>
                    <a:pt x="0" y="107"/>
                  </a:lnTo>
                  <a:lnTo>
                    <a:pt x="3" y="112"/>
                  </a:lnTo>
                  <a:lnTo>
                    <a:pt x="6" y="116"/>
                  </a:lnTo>
                  <a:lnTo>
                    <a:pt x="7" y="119"/>
                  </a:lnTo>
                  <a:lnTo>
                    <a:pt x="29" y="118"/>
                  </a:lnTo>
                  <a:lnTo>
                    <a:pt x="34" y="117"/>
                  </a:lnTo>
                  <a:lnTo>
                    <a:pt x="36" y="114"/>
                  </a:lnTo>
                  <a:lnTo>
                    <a:pt x="38" y="109"/>
                  </a:lnTo>
                  <a:lnTo>
                    <a:pt x="41" y="110"/>
                  </a:lnTo>
                  <a:lnTo>
                    <a:pt x="43" y="114"/>
                  </a:lnTo>
                  <a:lnTo>
                    <a:pt x="50" y="119"/>
                  </a:lnTo>
                  <a:lnTo>
                    <a:pt x="52" y="118"/>
                  </a:lnTo>
                  <a:lnTo>
                    <a:pt x="54" y="114"/>
                  </a:lnTo>
                  <a:lnTo>
                    <a:pt x="58" y="110"/>
                  </a:lnTo>
                  <a:lnTo>
                    <a:pt x="63" y="108"/>
                  </a:lnTo>
                  <a:lnTo>
                    <a:pt x="131" y="93"/>
                  </a:lnTo>
                  <a:lnTo>
                    <a:pt x="160" y="85"/>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2" name="Freeform 48"/>
            <p:cNvSpPr>
              <a:spLocks/>
            </p:cNvSpPr>
            <p:nvPr/>
          </p:nvSpPr>
          <p:spPr bwMode="auto">
            <a:xfrm>
              <a:off x="4657" y="2292"/>
              <a:ext cx="22" cy="3"/>
            </a:xfrm>
            <a:custGeom>
              <a:avLst/>
              <a:gdLst/>
              <a:ahLst/>
              <a:cxnLst>
                <a:cxn ang="0">
                  <a:pos x="10" y="2"/>
                </a:cxn>
                <a:cxn ang="0">
                  <a:pos x="17" y="2"/>
                </a:cxn>
                <a:cxn ang="0">
                  <a:pos x="21" y="1"/>
                </a:cxn>
                <a:cxn ang="0">
                  <a:pos x="17" y="1"/>
                </a:cxn>
                <a:cxn ang="0">
                  <a:pos x="10" y="0"/>
                </a:cxn>
                <a:cxn ang="0">
                  <a:pos x="3" y="1"/>
                </a:cxn>
                <a:cxn ang="0">
                  <a:pos x="0" y="1"/>
                </a:cxn>
                <a:cxn ang="0">
                  <a:pos x="10" y="2"/>
                </a:cxn>
              </a:cxnLst>
              <a:rect l="0" t="0" r="r" b="b"/>
              <a:pathLst>
                <a:path w="22" h="3">
                  <a:moveTo>
                    <a:pt x="10" y="2"/>
                  </a:moveTo>
                  <a:lnTo>
                    <a:pt x="17" y="2"/>
                  </a:lnTo>
                  <a:lnTo>
                    <a:pt x="21" y="1"/>
                  </a:lnTo>
                  <a:lnTo>
                    <a:pt x="17" y="1"/>
                  </a:lnTo>
                  <a:lnTo>
                    <a:pt x="10" y="0"/>
                  </a:lnTo>
                  <a:lnTo>
                    <a:pt x="3" y="1"/>
                  </a:lnTo>
                  <a:lnTo>
                    <a:pt x="0" y="1"/>
                  </a:lnTo>
                  <a:lnTo>
                    <a:pt x="10" y="2"/>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3" name="Freeform 49"/>
            <p:cNvSpPr>
              <a:spLocks/>
            </p:cNvSpPr>
            <p:nvPr/>
          </p:nvSpPr>
          <p:spPr bwMode="auto">
            <a:xfrm>
              <a:off x="4657" y="2292"/>
              <a:ext cx="28" cy="8"/>
            </a:xfrm>
            <a:custGeom>
              <a:avLst/>
              <a:gdLst/>
              <a:ahLst/>
              <a:cxnLst>
                <a:cxn ang="0">
                  <a:pos x="13" y="8"/>
                </a:cxn>
                <a:cxn ang="0">
                  <a:pos x="22" y="6"/>
                </a:cxn>
                <a:cxn ang="0">
                  <a:pos x="27" y="4"/>
                </a:cxn>
                <a:cxn ang="0">
                  <a:pos x="22" y="2"/>
                </a:cxn>
                <a:cxn ang="0">
                  <a:pos x="13" y="0"/>
                </a:cxn>
                <a:cxn ang="0">
                  <a:pos x="4" y="2"/>
                </a:cxn>
                <a:cxn ang="0">
                  <a:pos x="0" y="4"/>
                </a:cxn>
                <a:cxn ang="0">
                  <a:pos x="13" y="8"/>
                </a:cxn>
              </a:cxnLst>
              <a:rect l="0" t="0" r="r" b="b"/>
              <a:pathLst>
                <a:path w="28" h="9">
                  <a:moveTo>
                    <a:pt x="13" y="8"/>
                  </a:moveTo>
                  <a:lnTo>
                    <a:pt x="22" y="6"/>
                  </a:lnTo>
                  <a:lnTo>
                    <a:pt x="27" y="4"/>
                  </a:lnTo>
                  <a:lnTo>
                    <a:pt x="22" y="2"/>
                  </a:lnTo>
                  <a:lnTo>
                    <a:pt x="13" y="0"/>
                  </a:lnTo>
                  <a:lnTo>
                    <a:pt x="4" y="2"/>
                  </a:lnTo>
                  <a:lnTo>
                    <a:pt x="0" y="4"/>
                  </a:lnTo>
                  <a:lnTo>
                    <a:pt x="13" y="8"/>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4" name="Freeform 50"/>
            <p:cNvSpPr>
              <a:spLocks/>
            </p:cNvSpPr>
            <p:nvPr/>
          </p:nvSpPr>
          <p:spPr bwMode="auto">
            <a:xfrm>
              <a:off x="4706" y="2265"/>
              <a:ext cx="16" cy="19"/>
            </a:xfrm>
            <a:custGeom>
              <a:avLst/>
              <a:gdLst/>
              <a:ahLst/>
              <a:cxnLst>
                <a:cxn ang="0">
                  <a:pos x="16" y="0"/>
                </a:cxn>
                <a:cxn ang="0">
                  <a:pos x="11" y="0"/>
                </a:cxn>
                <a:cxn ang="0">
                  <a:pos x="4" y="6"/>
                </a:cxn>
                <a:cxn ang="0">
                  <a:pos x="0" y="13"/>
                </a:cxn>
                <a:cxn ang="0">
                  <a:pos x="0" y="19"/>
                </a:cxn>
                <a:cxn ang="0">
                  <a:pos x="6" y="18"/>
                </a:cxn>
                <a:cxn ang="0">
                  <a:pos x="12" y="13"/>
                </a:cxn>
                <a:cxn ang="0">
                  <a:pos x="17" y="6"/>
                </a:cxn>
                <a:cxn ang="0">
                  <a:pos x="17" y="2"/>
                </a:cxn>
                <a:cxn ang="0">
                  <a:pos x="16" y="0"/>
                </a:cxn>
              </a:cxnLst>
              <a:rect l="0" t="0" r="r" b="b"/>
              <a:pathLst>
                <a:path w="18" h="20">
                  <a:moveTo>
                    <a:pt x="16" y="0"/>
                  </a:moveTo>
                  <a:lnTo>
                    <a:pt x="11" y="0"/>
                  </a:lnTo>
                  <a:lnTo>
                    <a:pt x="4" y="6"/>
                  </a:lnTo>
                  <a:lnTo>
                    <a:pt x="0" y="13"/>
                  </a:lnTo>
                  <a:lnTo>
                    <a:pt x="0" y="19"/>
                  </a:lnTo>
                  <a:lnTo>
                    <a:pt x="6" y="18"/>
                  </a:lnTo>
                  <a:lnTo>
                    <a:pt x="12" y="13"/>
                  </a:lnTo>
                  <a:lnTo>
                    <a:pt x="17" y="6"/>
                  </a:lnTo>
                  <a:lnTo>
                    <a:pt x="17" y="2"/>
                  </a:lnTo>
                  <a:lnTo>
                    <a:pt x="16" y="0"/>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5" name="Freeform 51"/>
            <p:cNvSpPr>
              <a:spLocks/>
            </p:cNvSpPr>
            <p:nvPr/>
          </p:nvSpPr>
          <p:spPr bwMode="auto">
            <a:xfrm>
              <a:off x="4706" y="2265"/>
              <a:ext cx="24" cy="25"/>
            </a:xfrm>
            <a:custGeom>
              <a:avLst/>
              <a:gdLst/>
              <a:ahLst/>
              <a:cxnLst>
                <a:cxn ang="0">
                  <a:pos x="21" y="0"/>
                </a:cxn>
                <a:cxn ang="0">
                  <a:pos x="14" y="0"/>
                </a:cxn>
                <a:cxn ang="0">
                  <a:pos x="6" y="7"/>
                </a:cxn>
                <a:cxn ang="0">
                  <a:pos x="0" y="17"/>
                </a:cxn>
                <a:cxn ang="0">
                  <a:pos x="0" y="24"/>
                </a:cxn>
                <a:cxn ang="0">
                  <a:pos x="8" y="23"/>
                </a:cxn>
                <a:cxn ang="0">
                  <a:pos x="16" y="17"/>
                </a:cxn>
                <a:cxn ang="0">
                  <a:pos x="23" y="7"/>
                </a:cxn>
                <a:cxn ang="0">
                  <a:pos x="23" y="3"/>
                </a:cxn>
                <a:cxn ang="0">
                  <a:pos x="21" y="0"/>
                </a:cxn>
              </a:cxnLst>
              <a:rect l="0" t="0" r="r" b="b"/>
              <a:pathLst>
                <a:path w="24" h="25">
                  <a:moveTo>
                    <a:pt x="21" y="0"/>
                  </a:moveTo>
                  <a:lnTo>
                    <a:pt x="14" y="0"/>
                  </a:lnTo>
                  <a:lnTo>
                    <a:pt x="6" y="7"/>
                  </a:lnTo>
                  <a:lnTo>
                    <a:pt x="0" y="17"/>
                  </a:lnTo>
                  <a:lnTo>
                    <a:pt x="0" y="24"/>
                  </a:lnTo>
                  <a:lnTo>
                    <a:pt x="8" y="23"/>
                  </a:lnTo>
                  <a:lnTo>
                    <a:pt x="16" y="17"/>
                  </a:lnTo>
                  <a:lnTo>
                    <a:pt x="23" y="7"/>
                  </a:lnTo>
                  <a:lnTo>
                    <a:pt x="23" y="3"/>
                  </a:lnTo>
                  <a:lnTo>
                    <a:pt x="21"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6" name="Freeform 52"/>
            <p:cNvSpPr>
              <a:spLocks/>
            </p:cNvSpPr>
            <p:nvPr/>
          </p:nvSpPr>
          <p:spPr bwMode="auto">
            <a:xfrm>
              <a:off x="4016" y="1998"/>
              <a:ext cx="461" cy="384"/>
            </a:xfrm>
            <a:custGeom>
              <a:avLst/>
              <a:gdLst/>
              <a:ahLst/>
              <a:cxnLst>
                <a:cxn ang="0">
                  <a:pos x="206" y="103"/>
                </a:cxn>
                <a:cxn ang="0">
                  <a:pos x="242" y="58"/>
                </a:cxn>
                <a:cxn ang="0">
                  <a:pos x="272" y="26"/>
                </a:cxn>
                <a:cxn ang="0">
                  <a:pos x="335" y="7"/>
                </a:cxn>
                <a:cxn ang="0">
                  <a:pos x="387" y="16"/>
                </a:cxn>
                <a:cxn ang="0">
                  <a:pos x="397" y="50"/>
                </a:cxn>
                <a:cxn ang="0">
                  <a:pos x="402" y="67"/>
                </a:cxn>
                <a:cxn ang="0">
                  <a:pos x="399" y="84"/>
                </a:cxn>
                <a:cxn ang="0">
                  <a:pos x="406" y="90"/>
                </a:cxn>
                <a:cxn ang="0">
                  <a:pos x="412" y="105"/>
                </a:cxn>
                <a:cxn ang="0">
                  <a:pos x="421" y="134"/>
                </a:cxn>
                <a:cxn ang="0">
                  <a:pos x="431" y="171"/>
                </a:cxn>
                <a:cxn ang="0">
                  <a:pos x="437" y="230"/>
                </a:cxn>
                <a:cxn ang="0">
                  <a:pos x="438" y="268"/>
                </a:cxn>
                <a:cxn ang="0">
                  <a:pos x="441" y="274"/>
                </a:cxn>
                <a:cxn ang="0">
                  <a:pos x="451" y="339"/>
                </a:cxn>
                <a:cxn ang="0">
                  <a:pos x="452" y="350"/>
                </a:cxn>
                <a:cxn ang="0">
                  <a:pos x="460" y="368"/>
                </a:cxn>
                <a:cxn ang="0">
                  <a:pos x="434" y="384"/>
                </a:cxn>
                <a:cxn ang="0">
                  <a:pos x="430" y="370"/>
                </a:cxn>
                <a:cxn ang="0">
                  <a:pos x="397" y="363"/>
                </a:cxn>
                <a:cxn ang="0">
                  <a:pos x="367" y="352"/>
                </a:cxn>
                <a:cxn ang="0">
                  <a:pos x="359" y="341"/>
                </a:cxn>
                <a:cxn ang="0">
                  <a:pos x="340" y="325"/>
                </a:cxn>
                <a:cxn ang="0">
                  <a:pos x="324" y="307"/>
                </a:cxn>
                <a:cxn ang="0">
                  <a:pos x="266" y="309"/>
                </a:cxn>
                <a:cxn ang="0">
                  <a:pos x="85" y="343"/>
                </a:cxn>
                <a:cxn ang="0">
                  <a:pos x="5" y="350"/>
                </a:cxn>
                <a:cxn ang="0">
                  <a:pos x="4" y="337"/>
                </a:cxn>
                <a:cxn ang="0">
                  <a:pos x="46" y="285"/>
                </a:cxn>
                <a:cxn ang="0">
                  <a:pos x="51" y="274"/>
                </a:cxn>
                <a:cxn ang="0">
                  <a:pos x="46" y="263"/>
                </a:cxn>
                <a:cxn ang="0">
                  <a:pos x="31" y="246"/>
                </a:cxn>
                <a:cxn ang="0">
                  <a:pos x="36" y="224"/>
                </a:cxn>
                <a:cxn ang="0">
                  <a:pos x="47" y="214"/>
                </a:cxn>
                <a:cxn ang="0">
                  <a:pos x="77" y="214"/>
                </a:cxn>
                <a:cxn ang="0">
                  <a:pos x="102" y="206"/>
                </a:cxn>
                <a:cxn ang="0">
                  <a:pos x="162" y="204"/>
                </a:cxn>
                <a:cxn ang="0">
                  <a:pos x="185" y="196"/>
                </a:cxn>
                <a:cxn ang="0">
                  <a:pos x="203" y="175"/>
                </a:cxn>
                <a:cxn ang="0">
                  <a:pos x="221" y="170"/>
                </a:cxn>
                <a:cxn ang="0">
                  <a:pos x="224" y="159"/>
                </a:cxn>
                <a:cxn ang="0">
                  <a:pos x="211" y="144"/>
                </a:cxn>
                <a:cxn ang="0">
                  <a:pos x="219" y="135"/>
                </a:cxn>
                <a:cxn ang="0">
                  <a:pos x="217" y="125"/>
                </a:cxn>
                <a:cxn ang="0">
                  <a:pos x="205" y="112"/>
                </a:cxn>
              </a:cxnLst>
              <a:rect l="0" t="0" r="r" b="b"/>
              <a:pathLst>
                <a:path w="461" h="385">
                  <a:moveTo>
                    <a:pt x="205" y="112"/>
                  </a:moveTo>
                  <a:lnTo>
                    <a:pt x="206" y="103"/>
                  </a:lnTo>
                  <a:lnTo>
                    <a:pt x="213" y="93"/>
                  </a:lnTo>
                  <a:lnTo>
                    <a:pt x="242" y="58"/>
                  </a:lnTo>
                  <a:lnTo>
                    <a:pt x="257" y="38"/>
                  </a:lnTo>
                  <a:lnTo>
                    <a:pt x="272" y="26"/>
                  </a:lnTo>
                  <a:lnTo>
                    <a:pt x="303" y="11"/>
                  </a:lnTo>
                  <a:lnTo>
                    <a:pt x="335" y="7"/>
                  </a:lnTo>
                  <a:lnTo>
                    <a:pt x="390" y="0"/>
                  </a:lnTo>
                  <a:lnTo>
                    <a:pt x="387" y="16"/>
                  </a:lnTo>
                  <a:lnTo>
                    <a:pt x="388" y="34"/>
                  </a:lnTo>
                  <a:lnTo>
                    <a:pt x="397" y="50"/>
                  </a:lnTo>
                  <a:lnTo>
                    <a:pt x="401" y="58"/>
                  </a:lnTo>
                  <a:lnTo>
                    <a:pt x="402" y="67"/>
                  </a:lnTo>
                  <a:lnTo>
                    <a:pt x="400" y="77"/>
                  </a:lnTo>
                  <a:lnTo>
                    <a:pt x="399" y="84"/>
                  </a:lnTo>
                  <a:lnTo>
                    <a:pt x="402" y="86"/>
                  </a:lnTo>
                  <a:lnTo>
                    <a:pt x="406" y="90"/>
                  </a:lnTo>
                  <a:lnTo>
                    <a:pt x="410" y="98"/>
                  </a:lnTo>
                  <a:lnTo>
                    <a:pt x="412" y="105"/>
                  </a:lnTo>
                  <a:lnTo>
                    <a:pt x="416" y="126"/>
                  </a:lnTo>
                  <a:lnTo>
                    <a:pt x="421" y="134"/>
                  </a:lnTo>
                  <a:lnTo>
                    <a:pt x="426" y="144"/>
                  </a:lnTo>
                  <a:lnTo>
                    <a:pt x="431" y="171"/>
                  </a:lnTo>
                  <a:lnTo>
                    <a:pt x="440" y="212"/>
                  </a:lnTo>
                  <a:lnTo>
                    <a:pt x="437" y="230"/>
                  </a:lnTo>
                  <a:lnTo>
                    <a:pt x="434" y="258"/>
                  </a:lnTo>
                  <a:lnTo>
                    <a:pt x="438" y="268"/>
                  </a:lnTo>
                  <a:lnTo>
                    <a:pt x="440" y="270"/>
                  </a:lnTo>
                  <a:lnTo>
                    <a:pt x="441" y="274"/>
                  </a:lnTo>
                  <a:lnTo>
                    <a:pt x="447" y="328"/>
                  </a:lnTo>
                  <a:lnTo>
                    <a:pt x="451" y="339"/>
                  </a:lnTo>
                  <a:lnTo>
                    <a:pt x="460" y="345"/>
                  </a:lnTo>
                  <a:lnTo>
                    <a:pt x="452" y="350"/>
                  </a:lnTo>
                  <a:lnTo>
                    <a:pt x="449" y="357"/>
                  </a:lnTo>
                  <a:lnTo>
                    <a:pt x="460" y="368"/>
                  </a:lnTo>
                  <a:lnTo>
                    <a:pt x="448" y="380"/>
                  </a:lnTo>
                  <a:lnTo>
                    <a:pt x="434" y="384"/>
                  </a:lnTo>
                  <a:lnTo>
                    <a:pt x="431" y="374"/>
                  </a:lnTo>
                  <a:lnTo>
                    <a:pt x="430" y="370"/>
                  </a:lnTo>
                  <a:lnTo>
                    <a:pt x="428" y="368"/>
                  </a:lnTo>
                  <a:lnTo>
                    <a:pt x="397" y="363"/>
                  </a:lnTo>
                  <a:lnTo>
                    <a:pt x="380" y="358"/>
                  </a:lnTo>
                  <a:lnTo>
                    <a:pt x="367" y="352"/>
                  </a:lnTo>
                  <a:lnTo>
                    <a:pt x="365" y="345"/>
                  </a:lnTo>
                  <a:lnTo>
                    <a:pt x="359" y="341"/>
                  </a:lnTo>
                  <a:lnTo>
                    <a:pt x="346" y="336"/>
                  </a:lnTo>
                  <a:lnTo>
                    <a:pt x="340" y="325"/>
                  </a:lnTo>
                  <a:lnTo>
                    <a:pt x="337" y="313"/>
                  </a:lnTo>
                  <a:lnTo>
                    <a:pt x="324" y="307"/>
                  </a:lnTo>
                  <a:lnTo>
                    <a:pt x="313" y="298"/>
                  </a:lnTo>
                  <a:lnTo>
                    <a:pt x="266" y="309"/>
                  </a:lnTo>
                  <a:lnTo>
                    <a:pt x="182" y="326"/>
                  </a:lnTo>
                  <a:lnTo>
                    <a:pt x="85" y="343"/>
                  </a:lnTo>
                  <a:lnTo>
                    <a:pt x="1" y="355"/>
                  </a:lnTo>
                  <a:lnTo>
                    <a:pt x="5" y="350"/>
                  </a:lnTo>
                  <a:lnTo>
                    <a:pt x="6" y="344"/>
                  </a:lnTo>
                  <a:lnTo>
                    <a:pt x="4" y="337"/>
                  </a:lnTo>
                  <a:lnTo>
                    <a:pt x="0" y="333"/>
                  </a:lnTo>
                  <a:lnTo>
                    <a:pt x="46" y="285"/>
                  </a:lnTo>
                  <a:lnTo>
                    <a:pt x="50" y="280"/>
                  </a:lnTo>
                  <a:lnTo>
                    <a:pt x="51" y="274"/>
                  </a:lnTo>
                  <a:lnTo>
                    <a:pt x="50" y="267"/>
                  </a:lnTo>
                  <a:lnTo>
                    <a:pt x="46" y="263"/>
                  </a:lnTo>
                  <a:lnTo>
                    <a:pt x="34" y="251"/>
                  </a:lnTo>
                  <a:lnTo>
                    <a:pt x="31" y="246"/>
                  </a:lnTo>
                  <a:lnTo>
                    <a:pt x="30" y="239"/>
                  </a:lnTo>
                  <a:lnTo>
                    <a:pt x="36" y="224"/>
                  </a:lnTo>
                  <a:lnTo>
                    <a:pt x="40" y="217"/>
                  </a:lnTo>
                  <a:lnTo>
                    <a:pt x="47" y="214"/>
                  </a:lnTo>
                  <a:lnTo>
                    <a:pt x="61" y="213"/>
                  </a:lnTo>
                  <a:lnTo>
                    <a:pt x="77" y="214"/>
                  </a:lnTo>
                  <a:lnTo>
                    <a:pt x="92" y="213"/>
                  </a:lnTo>
                  <a:lnTo>
                    <a:pt x="102" y="206"/>
                  </a:lnTo>
                  <a:lnTo>
                    <a:pt x="133" y="207"/>
                  </a:lnTo>
                  <a:lnTo>
                    <a:pt x="162" y="204"/>
                  </a:lnTo>
                  <a:lnTo>
                    <a:pt x="175" y="201"/>
                  </a:lnTo>
                  <a:lnTo>
                    <a:pt x="185" y="196"/>
                  </a:lnTo>
                  <a:lnTo>
                    <a:pt x="196" y="187"/>
                  </a:lnTo>
                  <a:lnTo>
                    <a:pt x="203" y="175"/>
                  </a:lnTo>
                  <a:lnTo>
                    <a:pt x="216" y="172"/>
                  </a:lnTo>
                  <a:lnTo>
                    <a:pt x="221" y="170"/>
                  </a:lnTo>
                  <a:lnTo>
                    <a:pt x="225" y="166"/>
                  </a:lnTo>
                  <a:lnTo>
                    <a:pt x="224" y="159"/>
                  </a:lnTo>
                  <a:lnTo>
                    <a:pt x="219" y="154"/>
                  </a:lnTo>
                  <a:lnTo>
                    <a:pt x="211" y="144"/>
                  </a:lnTo>
                  <a:lnTo>
                    <a:pt x="217" y="138"/>
                  </a:lnTo>
                  <a:lnTo>
                    <a:pt x="219" y="135"/>
                  </a:lnTo>
                  <a:lnTo>
                    <a:pt x="220" y="130"/>
                  </a:lnTo>
                  <a:lnTo>
                    <a:pt x="217" y="125"/>
                  </a:lnTo>
                  <a:lnTo>
                    <a:pt x="213" y="120"/>
                  </a:lnTo>
                  <a:lnTo>
                    <a:pt x="205" y="112"/>
                  </a:lnTo>
                </a:path>
              </a:pathLst>
            </a:custGeom>
            <a:solidFill>
              <a:srgbClr val="E6E6E6"/>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7" name="Freeform 53"/>
            <p:cNvSpPr>
              <a:spLocks/>
            </p:cNvSpPr>
            <p:nvPr/>
          </p:nvSpPr>
          <p:spPr bwMode="auto">
            <a:xfrm>
              <a:off x="4016" y="1998"/>
              <a:ext cx="465" cy="391"/>
            </a:xfrm>
            <a:custGeom>
              <a:avLst/>
              <a:gdLst/>
              <a:ahLst/>
              <a:cxnLst>
                <a:cxn ang="0">
                  <a:pos x="209" y="105"/>
                </a:cxn>
                <a:cxn ang="0">
                  <a:pos x="245" y="59"/>
                </a:cxn>
                <a:cxn ang="0">
                  <a:pos x="275" y="27"/>
                </a:cxn>
                <a:cxn ang="0">
                  <a:pos x="340" y="7"/>
                </a:cxn>
                <a:cxn ang="0">
                  <a:pos x="392" y="16"/>
                </a:cxn>
                <a:cxn ang="0">
                  <a:pos x="402" y="51"/>
                </a:cxn>
                <a:cxn ang="0">
                  <a:pos x="408" y="68"/>
                </a:cxn>
                <a:cxn ang="0">
                  <a:pos x="404" y="85"/>
                </a:cxn>
                <a:cxn ang="0">
                  <a:pos x="412" y="92"/>
                </a:cxn>
                <a:cxn ang="0">
                  <a:pos x="417" y="107"/>
                </a:cxn>
                <a:cxn ang="0">
                  <a:pos x="426" y="136"/>
                </a:cxn>
                <a:cxn ang="0">
                  <a:pos x="437" y="173"/>
                </a:cxn>
                <a:cxn ang="0">
                  <a:pos x="443" y="234"/>
                </a:cxn>
                <a:cxn ang="0">
                  <a:pos x="444" y="273"/>
                </a:cxn>
                <a:cxn ang="0">
                  <a:pos x="447" y="278"/>
                </a:cxn>
                <a:cxn ang="0">
                  <a:pos x="457" y="345"/>
                </a:cxn>
                <a:cxn ang="0">
                  <a:pos x="458" y="356"/>
                </a:cxn>
                <a:cxn ang="0">
                  <a:pos x="466" y="374"/>
                </a:cxn>
                <a:cxn ang="0">
                  <a:pos x="440" y="390"/>
                </a:cxn>
                <a:cxn ang="0">
                  <a:pos x="436" y="376"/>
                </a:cxn>
                <a:cxn ang="0">
                  <a:pos x="402" y="368"/>
                </a:cxn>
                <a:cxn ang="0">
                  <a:pos x="372" y="358"/>
                </a:cxn>
                <a:cxn ang="0">
                  <a:pos x="364" y="346"/>
                </a:cxn>
                <a:cxn ang="0">
                  <a:pos x="344" y="330"/>
                </a:cxn>
                <a:cxn ang="0">
                  <a:pos x="328" y="311"/>
                </a:cxn>
                <a:cxn ang="0">
                  <a:pos x="269" y="314"/>
                </a:cxn>
                <a:cxn ang="0">
                  <a:pos x="87" y="348"/>
                </a:cxn>
                <a:cxn ang="0">
                  <a:pos x="5" y="355"/>
                </a:cxn>
                <a:cxn ang="0">
                  <a:pos x="4" y="343"/>
                </a:cxn>
                <a:cxn ang="0">
                  <a:pos x="47" y="290"/>
                </a:cxn>
                <a:cxn ang="0">
                  <a:pos x="52" y="278"/>
                </a:cxn>
                <a:cxn ang="0">
                  <a:pos x="47" y="267"/>
                </a:cxn>
                <a:cxn ang="0">
                  <a:pos x="31" y="250"/>
                </a:cxn>
                <a:cxn ang="0">
                  <a:pos x="36" y="227"/>
                </a:cxn>
                <a:cxn ang="0">
                  <a:pos x="48" y="218"/>
                </a:cxn>
                <a:cxn ang="0">
                  <a:pos x="78" y="218"/>
                </a:cxn>
                <a:cxn ang="0">
                  <a:pos x="103" y="209"/>
                </a:cxn>
                <a:cxn ang="0">
                  <a:pos x="164" y="207"/>
                </a:cxn>
                <a:cxn ang="0">
                  <a:pos x="188" y="199"/>
                </a:cxn>
                <a:cxn ang="0">
                  <a:pos x="205" y="178"/>
                </a:cxn>
                <a:cxn ang="0">
                  <a:pos x="224" y="172"/>
                </a:cxn>
                <a:cxn ang="0">
                  <a:pos x="227" y="162"/>
                </a:cxn>
                <a:cxn ang="0">
                  <a:pos x="214" y="147"/>
                </a:cxn>
                <a:cxn ang="0">
                  <a:pos x="222" y="137"/>
                </a:cxn>
                <a:cxn ang="0">
                  <a:pos x="220" y="127"/>
                </a:cxn>
                <a:cxn ang="0">
                  <a:pos x="207" y="114"/>
                </a:cxn>
              </a:cxnLst>
              <a:rect l="0" t="0" r="r" b="b"/>
              <a:pathLst>
                <a:path w="467" h="391">
                  <a:moveTo>
                    <a:pt x="207" y="114"/>
                  </a:moveTo>
                  <a:lnTo>
                    <a:pt x="209" y="105"/>
                  </a:lnTo>
                  <a:lnTo>
                    <a:pt x="216" y="95"/>
                  </a:lnTo>
                  <a:lnTo>
                    <a:pt x="245" y="59"/>
                  </a:lnTo>
                  <a:lnTo>
                    <a:pt x="261" y="39"/>
                  </a:lnTo>
                  <a:lnTo>
                    <a:pt x="275" y="27"/>
                  </a:lnTo>
                  <a:lnTo>
                    <a:pt x="306" y="11"/>
                  </a:lnTo>
                  <a:lnTo>
                    <a:pt x="340" y="7"/>
                  </a:lnTo>
                  <a:lnTo>
                    <a:pt x="395" y="0"/>
                  </a:lnTo>
                  <a:lnTo>
                    <a:pt x="392" y="16"/>
                  </a:lnTo>
                  <a:lnTo>
                    <a:pt x="393" y="35"/>
                  </a:lnTo>
                  <a:lnTo>
                    <a:pt x="402" y="51"/>
                  </a:lnTo>
                  <a:lnTo>
                    <a:pt x="407" y="59"/>
                  </a:lnTo>
                  <a:lnTo>
                    <a:pt x="408" y="68"/>
                  </a:lnTo>
                  <a:lnTo>
                    <a:pt x="406" y="79"/>
                  </a:lnTo>
                  <a:lnTo>
                    <a:pt x="404" y="85"/>
                  </a:lnTo>
                  <a:lnTo>
                    <a:pt x="408" y="87"/>
                  </a:lnTo>
                  <a:lnTo>
                    <a:pt x="412" y="92"/>
                  </a:lnTo>
                  <a:lnTo>
                    <a:pt x="415" y="99"/>
                  </a:lnTo>
                  <a:lnTo>
                    <a:pt x="417" y="107"/>
                  </a:lnTo>
                  <a:lnTo>
                    <a:pt x="421" y="128"/>
                  </a:lnTo>
                  <a:lnTo>
                    <a:pt x="426" y="136"/>
                  </a:lnTo>
                  <a:lnTo>
                    <a:pt x="432" y="147"/>
                  </a:lnTo>
                  <a:lnTo>
                    <a:pt x="437" y="173"/>
                  </a:lnTo>
                  <a:lnTo>
                    <a:pt x="446" y="215"/>
                  </a:lnTo>
                  <a:lnTo>
                    <a:pt x="443" y="234"/>
                  </a:lnTo>
                  <a:lnTo>
                    <a:pt x="440" y="262"/>
                  </a:lnTo>
                  <a:lnTo>
                    <a:pt x="444" y="273"/>
                  </a:lnTo>
                  <a:lnTo>
                    <a:pt x="446" y="275"/>
                  </a:lnTo>
                  <a:lnTo>
                    <a:pt x="447" y="278"/>
                  </a:lnTo>
                  <a:lnTo>
                    <a:pt x="452" y="333"/>
                  </a:lnTo>
                  <a:lnTo>
                    <a:pt x="457" y="345"/>
                  </a:lnTo>
                  <a:lnTo>
                    <a:pt x="466" y="350"/>
                  </a:lnTo>
                  <a:lnTo>
                    <a:pt x="458" y="356"/>
                  </a:lnTo>
                  <a:lnTo>
                    <a:pt x="455" y="363"/>
                  </a:lnTo>
                  <a:lnTo>
                    <a:pt x="466" y="374"/>
                  </a:lnTo>
                  <a:lnTo>
                    <a:pt x="453" y="386"/>
                  </a:lnTo>
                  <a:lnTo>
                    <a:pt x="440" y="390"/>
                  </a:lnTo>
                  <a:lnTo>
                    <a:pt x="437" y="380"/>
                  </a:lnTo>
                  <a:lnTo>
                    <a:pt x="436" y="376"/>
                  </a:lnTo>
                  <a:lnTo>
                    <a:pt x="434" y="374"/>
                  </a:lnTo>
                  <a:lnTo>
                    <a:pt x="402" y="368"/>
                  </a:lnTo>
                  <a:lnTo>
                    <a:pt x="385" y="363"/>
                  </a:lnTo>
                  <a:lnTo>
                    <a:pt x="372" y="358"/>
                  </a:lnTo>
                  <a:lnTo>
                    <a:pt x="370" y="350"/>
                  </a:lnTo>
                  <a:lnTo>
                    <a:pt x="364" y="346"/>
                  </a:lnTo>
                  <a:lnTo>
                    <a:pt x="350" y="341"/>
                  </a:lnTo>
                  <a:lnTo>
                    <a:pt x="344" y="330"/>
                  </a:lnTo>
                  <a:lnTo>
                    <a:pt x="341" y="318"/>
                  </a:lnTo>
                  <a:lnTo>
                    <a:pt x="328" y="311"/>
                  </a:lnTo>
                  <a:lnTo>
                    <a:pt x="317" y="303"/>
                  </a:lnTo>
                  <a:lnTo>
                    <a:pt x="269" y="314"/>
                  </a:lnTo>
                  <a:lnTo>
                    <a:pt x="185" y="331"/>
                  </a:lnTo>
                  <a:lnTo>
                    <a:pt x="87" y="348"/>
                  </a:lnTo>
                  <a:lnTo>
                    <a:pt x="1" y="361"/>
                  </a:lnTo>
                  <a:lnTo>
                    <a:pt x="5" y="355"/>
                  </a:lnTo>
                  <a:lnTo>
                    <a:pt x="6" y="349"/>
                  </a:lnTo>
                  <a:lnTo>
                    <a:pt x="4" y="343"/>
                  </a:lnTo>
                  <a:lnTo>
                    <a:pt x="0" y="338"/>
                  </a:lnTo>
                  <a:lnTo>
                    <a:pt x="47" y="290"/>
                  </a:lnTo>
                  <a:lnTo>
                    <a:pt x="51" y="284"/>
                  </a:lnTo>
                  <a:lnTo>
                    <a:pt x="52" y="278"/>
                  </a:lnTo>
                  <a:lnTo>
                    <a:pt x="51" y="272"/>
                  </a:lnTo>
                  <a:lnTo>
                    <a:pt x="47" y="267"/>
                  </a:lnTo>
                  <a:lnTo>
                    <a:pt x="34" y="255"/>
                  </a:lnTo>
                  <a:lnTo>
                    <a:pt x="31" y="250"/>
                  </a:lnTo>
                  <a:lnTo>
                    <a:pt x="30" y="242"/>
                  </a:lnTo>
                  <a:lnTo>
                    <a:pt x="36" y="227"/>
                  </a:lnTo>
                  <a:lnTo>
                    <a:pt x="41" y="221"/>
                  </a:lnTo>
                  <a:lnTo>
                    <a:pt x="48" y="218"/>
                  </a:lnTo>
                  <a:lnTo>
                    <a:pt x="62" y="217"/>
                  </a:lnTo>
                  <a:lnTo>
                    <a:pt x="78" y="218"/>
                  </a:lnTo>
                  <a:lnTo>
                    <a:pt x="93" y="216"/>
                  </a:lnTo>
                  <a:lnTo>
                    <a:pt x="103" y="209"/>
                  </a:lnTo>
                  <a:lnTo>
                    <a:pt x="135" y="210"/>
                  </a:lnTo>
                  <a:lnTo>
                    <a:pt x="164" y="207"/>
                  </a:lnTo>
                  <a:lnTo>
                    <a:pt x="177" y="204"/>
                  </a:lnTo>
                  <a:lnTo>
                    <a:pt x="188" y="199"/>
                  </a:lnTo>
                  <a:lnTo>
                    <a:pt x="198" y="190"/>
                  </a:lnTo>
                  <a:lnTo>
                    <a:pt x="205" y="178"/>
                  </a:lnTo>
                  <a:lnTo>
                    <a:pt x="219" y="175"/>
                  </a:lnTo>
                  <a:lnTo>
                    <a:pt x="224" y="172"/>
                  </a:lnTo>
                  <a:lnTo>
                    <a:pt x="228" y="168"/>
                  </a:lnTo>
                  <a:lnTo>
                    <a:pt x="227" y="162"/>
                  </a:lnTo>
                  <a:lnTo>
                    <a:pt x="222" y="156"/>
                  </a:lnTo>
                  <a:lnTo>
                    <a:pt x="214" y="147"/>
                  </a:lnTo>
                  <a:lnTo>
                    <a:pt x="220" y="140"/>
                  </a:lnTo>
                  <a:lnTo>
                    <a:pt x="222" y="137"/>
                  </a:lnTo>
                  <a:lnTo>
                    <a:pt x="223" y="133"/>
                  </a:lnTo>
                  <a:lnTo>
                    <a:pt x="220" y="127"/>
                  </a:lnTo>
                  <a:lnTo>
                    <a:pt x="216" y="122"/>
                  </a:lnTo>
                  <a:lnTo>
                    <a:pt x="207" y="114"/>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8" name="Freeform 54"/>
            <p:cNvSpPr>
              <a:spLocks/>
            </p:cNvSpPr>
            <p:nvPr/>
          </p:nvSpPr>
          <p:spPr bwMode="auto">
            <a:xfrm>
              <a:off x="4460" y="2341"/>
              <a:ext cx="121" cy="70"/>
            </a:xfrm>
            <a:custGeom>
              <a:avLst/>
              <a:gdLst/>
              <a:ahLst/>
              <a:cxnLst>
                <a:cxn ang="0">
                  <a:pos x="46" y="25"/>
                </a:cxn>
                <a:cxn ang="0">
                  <a:pos x="61" y="17"/>
                </a:cxn>
                <a:cxn ang="0">
                  <a:pos x="75" y="13"/>
                </a:cxn>
                <a:cxn ang="0">
                  <a:pos x="85" y="10"/>
                </a:cxn>
                <a:cxn ang="0">
                  <a:pos x="94" y="5"/>
                </a:cxn>
                <a:cxn ang="0">
                  <a:pos x="105" y="1"/>
                </a:cxn>
                <a:cxn ang="0">
                  <a:pos x="120" y="0"/>
                </a:cxn>
                <a:cxn ang="0">
                  <a:pos x="118" y="7"/>
                </a:cxn>
                <a:cxn ang="0">
                  <a:pos x="114" y="11"/>
                </a:cxn>
                <a:cxn ang="0">
                  <a:pos x="107" y="15"/>
                </a:cxn>
                <a:cxn ang="0">
                  <a:pos x="100" y="21"/>
                </a:cxn>
                <a:cxn ang="0">
                  <a:pos x="93" y="35"/>
                </a:cxn>
                <a:cxn ang="0">
                  <a:pos x="91" y="38"/>
                </a:cxn>
                <a:cxn ang="0">
                  <a:pos x="85" y="45"/>
                </a:cxn>
                <a:cxn ang="0">
                  <a:pos x="62" y="53"/>
                </a:cxn>
                <a:cxn ang="0">
                  <a:pos x="40" y="58"/>
                </a:cxn>
                <a:cxn ang="0">
                  <a:pos x="31" y="61"/>
                </a:cxn>
                <a:cxn ang="0">
                  <a:pos x="23" y="65"/>
                </a:cxn>
                <a:cxn ang="0">
                  <a:pos x="15" y="69"/>
                </a:cxn>
                <a:cxn ang="0">
                  <a:pos x="8" y="68"/>
                </a:cxn>
                <a:cxn ang="0">
                  <a:pos x="1" y="58"/>
                </a:cxn>
                <a:cxn ang="0">
                  <a:pos x="0" y="51"/>
                </a:cxn>
                <a:cxn ang="0">
                  <a:pos x="1" y="47"/>
                </a:cxn>
                <a:cxn ang="0">
                  <a:pos x="24" y="32"/>
                </a:cxn>
                <a:cxn ang="0">
                  <a:pos x="46" y="25"/>
                </a:cxn>
              </a:cxnLst>
              <a:rect l="0" t="0" r="r" b="b"/>
              <a:pathLst>
                <a:path w="121" h="70">
                  <a:moveTo>
                    <a:pt x="46" y="25"/>
                  </a:moveTo>
                  <a:lnTo>
                    <a:pt x="61" y="17"/>
                  </a:lnTo>
                  <a:lnTo>
                    <a:pt x="75" y="13"/>
                  </a:lnTo>
                  <a:lnTo>
                    <a:pt x="85" y="10"/>
                  </a:lnTo>
                  <a:lnTo>
                    <a:pt x="94" y="5"/>
                  </a:lnTo>
                  <a:lnTo>
                    <a:pt x="105" y="1"/>
                  </a:lnTo>
                  <a:lnTo>
                    <a:pt x="120" y="0"/>
                  </a:lnTo>
                  <a:lnTo>
                    <a:pt x="118" y="7"/>
                  </a:lnTo>
                  <a:lnTo>
                    <a:pt x="114" y="11"/>
                  </a:lnTo>
                  <a:lnTo>
                    <a:pt x="107" y="15"/>
                  </a:lnTo>
                  <a:lnTo>
                    <a:pt x="100" y="21"/>
                  </a:lnTo>
                  <a:lnTo>
                    <a:pt x="93" y="35"/>
                  </a:lnTo>
                  <a:lnTo>
                    <a:pt x="91" y="38"/>
                  </a:lnTo>
                  <a:lnTo>
                    <a:pt x="85" y="45"/>
                  </a:lnTo>
                  <a:lnTo>
                    <a:pt x="62" y="53"/>
                  </a:lnTo>
                  <a:lnTo>
                    <a:pt x="40" y="58"/>
                  </a:lnTo>
                  <a:lnTo>
                    <a:pt x="31" y="61"/>
                  </a:lnTo>
                  <a:lnTo>
                    <a:pt x="23" y="65"/>
                  </a:lnTo>
                  <a:lnTo>
                    <a:pt x="15" y="69"/>
                  </a:lnTo>
                  <a:lnTo>
                    <a:pt x="8" y="68"/>
                  </a:lnTo>
                  <a:lnTo>
                    <a:pt x="1" y="58"/>
                  </a:lnTo>
                  <a:lnTo>
                    <a:pt x="0" y="51"/>
                  </a:lnTo>
                  <a:lnTo>
                    <a:pt x="1" y="47"/>
                  </a:lnTo>
                  <a:lnTo>
                    <a:pt x="24" y="32"/>
                  </a:lnTo>
                  <a:lnTo>
                    <a:pt x="46" y="25"/>
                  </a:lnTo>
                </a:path>
              </a:pathLst>
            </a:custGeom>
            <a:solidFill>
              <a:srgbClr val="828282"/>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79" name="Freeform 55"/>
            <p:cNvSpPr>
              <a:spLocks/>
            </p:cNvSpPr>
            <p:nvPr/>
          </p:nvSpPr>
          <p:spPr bwMode="auto">
            <a:xfrm>
              <a:off x="4460" y="2341"/>
              <a:ext cx="127" cy="74"/>
            </a:xfrm>
            <a:custGeom>
              <a:avLst/>
              <a:gdLst/>
              <a:ahLst/>
              <a:cxnLst>
                <a:cxn ang="0">
                  <a:pos x="48" y="27"/>
                </a:cxn>
                <a:cxn ang="0">
                  <a:pos x="64" y="18"/>
                </a:cxn>
                <a:cxn ang="0">
                  <a:pos x="79" y="14"/>
                </a:cxn>
                <a:cxn ang="0">
                  <a:pos x="89" y="10"/>
                </a:cxn>
                <a:cxn ang="0">
                  <a:pos x="99" y="6"/>
                </a:cxn>
                <a:cxn ang="0">
                  <a:pos x="110" y="1"/>
                </a:cxn>
                <a:cxn ang="0">
                  <a:pos x="126" y="0"/>
                </a:cxn>
                <a:cxn ang="0">
                  <a:pos x="124" y="8"/>
                </a:cxn>
                <a:cxn ang="0">
                  <a:pos x="119" y="11"/>
                </a:cxn>
                <a:cxn ang="0">
                  <a:pos x="112" y="16"/>
                </a:cxn>
                <a:cxn ang="0">
                  <a:pos x="105" y="23"/>
                </a:cxn>
                <a:cxn ang="0">
                  <a:pos x="98" y="37"/>
                </a:cxn>
                <a:cxn ang="0">
                  <a:pos x="96" y="41"/>
                </a:cxn>
                <a:cxn ang="0">
                  <a:pos x="89" y="48"/>
                </a:cxn>
                <a:cxn ang="0">
                  <a:pos x="65" y="57"/>
                </a:cxn>
                <a:cxn ang="0">
                  <a:pos x="42" y="63"/>
                </a:cxn>
                <a:cxn ang="0">
                  <a:pos x="33" y="65"/>
                </a:cxn>
                <a:cxn ang="0">
                  <a:pos x="24" y="70"/>
                </a:cxn>
                <a:cxn ang="0">
                  <a:pos x="16" y="74"/>
                </a:cxn>
                <a:cxn ang="0">
                  <a:pos x="9" y="73"/>
                </a:cxn>
                <a:cxn ang="0">
                  <a:pos x="1" y="62"/>
                </a:cxn>
                <a:cxn ang="0">
                  <a:pos x="0" y="55"/>
                </a:cxn>
                <a:cxn ang="0">
                  <a:pos x="1" y="50"/>
                </a:cxn>
                <a:cxn ang="0">
                  <a:pos x="25" y="34"/>
                </a:cxn>
                <a:cxn ang="0">
                  <a:pos x="48" y="27"/>
                </a:cxn>
              </a:cxnLst>
              <a:rect l="0" t="0" r="r" b="b"/>
              <a:pathLst>
                <a:path w="127" h="75">
                  <a:moveTo>
                    <a:pt x="48" y="27"/>
                  </a:moveTo>
                  <a:lnTo>
                    <a:pt x="64" y="18"/>
                  </a:lnTo>
                  <a:lnTo>
                    <a:pt x="79" y="14"/>
                  </a:lnTo>
                  <a:lnTo>
                    <a:pt x="89" y="10"/>
                  </a:lnTo>
                  <a:lnTo>
                    <a:pt x="99" y="6"/>
                  </a:lnTo>
                  <a:lnTo>
                    <a:pt x="110" y="1"/>
                  </a:lnTo>
                  <a:lnTo>
                    <a:pt x="126" y="0"/>
                  </a:lnTo>
                  <a:lnTo>
                    <a:pt x="124" y="8"/>
                  </a:lnTo>
                  <a:lnTo>
                    <a:pt x="119" y="11"/>
                  </a:lnTo>
                  <a:lnTo>
                    <a:pt x="112" y="16"/>
                  </a:lnTo>
                  <a:lnTo>
                    <a:pt x="105" y="23"/>
                  </a:lnTo>
                  <a:lnTo>
                    <a:pt x="98" y="37"/>
                  </a:lnTo>
                  <a:lnTo>
                    <a:pt x="96" y="41"/>
                  </a:lnTo>
                  <a:lnTo>
                    <a:pt x="89" y="48"/>
                  </a:lnTo>
                  <a:lnTo>
                    <a:pt x="65" y="57"/>
                  </a:lnTo>
                  <a:lnTo>
                    <a:pt x="42" y="63"/>
                  </a:lnTo>
                  <a:lnTo>
                    <a:pt x="33" y="65"/>
                  </a:lnTo>
                  <a:lnTo>
                    <a:pt x="24" y="70"/>
                  </a:lnTo>
                  <a:lnTo>
                    <a:pt x="16" y="74"/>
                  </a:lnTo>
                  <a:lnTo>
                    <a:pt x="9" y="73"/>
                  </a:lnTo>
                  <a:lnTo>
                    <a:pt x="1" y="62"/>
                  </a:lnTo>
                  <a:lnTo>
                    <a:pt x="0" y="55"/>
                  </a:lnTo>
                  <a:lnTo>
                    <a:pt x="1" y="50"/>
                  </a:lnTo>
                  <a:lnTo>
                    <a:pt x="25" y="34"/>
                  </a:lnTo>
                  <a:lnTo>
                    <a:pt x="48" y="27"/>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0" name="Freeform 56"/>
            <p:cNvSpPr>
              <a:spLocks/>
            </p:cNvSpPr>
            <p:nvPr/>
          </p:nvSpPr>
          <p:spPr bwMode="auto">
            <a:xfrm>
              <a:off x="4365" y="2357"/>
              <a:ext cx="104" cy="215"/>
            </a:xfrm>
            <a:custGeom>
              <a:avLst/>
              <a:gdLst/>
              <a:ahLst/>
              <a:cxnLst>
                <a:cxn ang="0">
                  <a:pos x="39" y="102"/>
                </a:cxn>
                <a:cxn ang="0">
                  <a:pos x="31" y="100"/>
                </a:cxn>
                <a:cxn ang="0">
                  <a:pos x="28" y="95"/>
                </a:cxn>
                <a:cxn ang="0">
                  <a:pos x="23" y="91"/>
                </a:cxn>
                <a:cxn ang="0">
                  <a:pos x="21" y="84"/>
                </a:cxn>
                <a:cxn ang="0">
                  <a:pos x="16" y="84"/>
                </a:cxn>
                <a:cxn ang="0">
                  <a:pos x="9" y="83"/>
                </a:cxn>
                <a:cxn ang="0">
                  <a:pos x="5" y="71"/>
                </a:cxn>
                <a:cxn ang="0">
                  <a:pos x="2" y="63"/>
                </a:cxn>
                <a:cxn ang="0">
                  <a:pos x="5" y="53"/>
                </a:cxn>
                <a:cxn ang="0">
                  <a:pos x="6" y="45"/>
                </a:cxn>
                <a:cxn ang="0">
                  <a:pos x="5" y="40"/>
                </a:cxn>
                <a:cxn ang="0">
                  <a:pos x="2" y="36"/>
                </a:cxn>
                <a:cxn ang="0">
                  <a:pos x="6" y="29"/>
                </a:cxn>
                <a:cxn ang="0">
                  <a:pos x="9" y="6"/>
                </a:cxn>
                <a:cxn ang="0">
                  <a:pos x="16" y="4"/>
                </a:cxn>
                <a:cxn ang="0">
                  <a:pos x="22" y="0"/>
                </a:cxn>
                <a:cxn ang="0">
                  <a:pos x="44" y="8"/>
                </a:cxn>
                <a:cxn ang="0">
                  <a:pos x="79" y="16"/>
                </a:cxn>
                <a:cxn ang="0">
                  <a:pos x="82" y="17"/>
                </a:cxn>
                <a:cxn ang="0">
                  <a:pos x="83" y="22"/>
                </a:cxn>
                <a:cxn ang="0">
                  <a:pos x="85" y="30"/>
                </a:cxn>
                <a:cxn ang="0">
                  <a:pos x="85" y="43"/>
                </a:cxn>
                <a:cxn ang="0">
                  <a:pos x="78" y="63"/>
                </a:cxn>
                <a:cxn ang="0">
                  <a:pos x="85" y="65"/>
                </a:cxn>
                <a:cxn ang="0">
                  <a:pos x="90" y="70"/>
                </a:cxn>
                <a:cxn ang="0">
                  <a:pos x="95" y="74"/>
                </a:cxn>
                <a:cxn ang="0">
                  <a:pos x="97" y="81"/>
                </a:cxn>
                <a:cxn ang="0">
                  <a:pos x="102" y="97"/>
                </a:cxn>
                <a:cxn ang="0">
                  <a:pos x="102" y="112"/>
                </a:cxn>
                <a:cxn ang="0">
                  <a:pos x="96" y="146"/>
                </a:cxn>
                <a:cxn ang="0">
                  <a:pos x="87" y="174"/>
                </a:cxn>
                <a:cxn ang="0">
                  <a:pos x="81" y="181"/>
                </a:cxn>
                <a:cxn ang="0">
                  <a:pos x="72" y="188"/>
                </a:cxn>
                <a:cxn ang="0">
                  <a:pos x="68" y="204"/>
                </a:cxn>
                <a:cxn ang="0">
                  <a:pos x="65" y="211"/>
                </a:cxn>
                <a:cxn ang="0">
                  <a:pos x="60" y="216"/>
                </a:cxn>
                <a:cxn ang="0">
                  <a:pos x="54" y="202"/>
                </a:cxn>
                <a:cxn ang="0">
                  <a:pos x="47" y="197"/>
                </a:cxn>
                <a:cxn ang="0">
                  <a:pos x="42" y="195"/>
                </a:cxn>
                <a:cxn ang="0">
                  <a:pos x="36" y="195"/>
                </a:cxn>
                <a:cxn ang="0">
                  <a:pos x="36" y="187"/>
                </a:cxn>
                <a:cxn ang="0">
                  <a:pos x="16" y="185"/>
                </a:cxn>
                <a:cxn ang="0">
                  <a:pos x="7" y="176"/>
                </a:cxn>
                <a:cxn ang="0">
                  <a:pos x="3" y="167"/>
                </a:cxn>
                <a:cxn ang="0">
                  <a:pos x="0" y="158"/>
                </a:cxn>
                <a:cxn ang="0">
                  <a:pos x="1" y="148"/>
                </a:cxn>
                <a:cxn ang="0">
                  <a:pos x="4" y="143"/>
                </a:cxn>
                <a:cxn ang="0">
                  <a:pos x="7" y="142"/>
                </a:cxn>
                <a:cxn ang="0">
                  <a:pos x="13" y="139"/>
                </a:cxn>
                <a:cxn ang="0">
                  <a:pos x="21" y="133"/>
                </a:cxn>
                <a:cxn ang="0">
                  <a:pos x="32" y="117"/>
                </a:cxn>
                <a:cxn ang="0">
                  <a:pos x="39" y="102"/>
                </a:cxn>
              </a:cxnLst>
              <a:rect l="0" t="0" r="r" b="b"/>
              <a:pathLst>
                <a:path w="103" h="217">
                  <a:moveTo>
                    <a:pt x="39" y="102"/>
                  </a:moveTo>
                  <a:lnTo>
                    <a:pt x="31" y="100"/>
                  </a:lnTo>
                  <a:lnTo>
                    <a:pt x="28" y="95"/>
                  </a:lnTo>
                  <a:lnTo>
                    <a:pt x="23" y="91"/>
                  </a:lnTo>
                  <a:lnTo>
                    <a:pt x="21" y="84"/>
                  </a:lnTo>
                  <a:lnTo>
                    <a:pt x="16" y="84"/>
                  </a:lnTo>
                  <a:lnTo>
                    <a:pt x="9" y="83"/>
                  </a:lnTo>
                  <a:lnTo>
                    <a:pt x="5" y="71"/>
                  </a:lnTo>
                  <a:lnTo>
                    <a:pt x="2" y="63"/>
                  </a:lnTo>
                  <a:lnTo>
                    <a:pt x="5" y="53"/>
                  </a:lnTo>
                  <a:lnTo>
                    <a:pt x="6" y="45"/>
                  </a:lnTo>
                  <a:lnTo>
                    <a:pt x="5" y="40"/>
                  </a:lnTo>
                  <a:lnTo>
                    <a:pt x="2" y="36"/>
                  </a:lnTo>
                  <a:lnTo>
                    <a:pt x="6" y="29"/>
                  </a:lnTo>
                  <a:lnTo>
                    <a:pt x="9" y="6"/>
                  </a:lnTo>
                  <a:lnTo>
                    <a:pt x="16" y="4"/>
                  </a:lnTo>
                  <a:lnTo>
                    <a:pt x="22" y="0"/>
                  </a:lnTo>
                  <a:lnTo>
                    <a:pt x="44" y="8"/>
                  </a:lnTo>
                  <a:lnTo>
                    <a:pt x="79" y="16"/>
                  </a:lnTo>
                  <a:lnTo>
                    <a:pt x="82" y="17"/>
                  </a:lnTo>
                  <a:lnTo>
                    <a:pt x="83" y="22"/>
                  </a:lnTo>
                  <a:lnTo>
                    <a:pt x="85" y="30"/>
                  </a:lnTo>
                  <a:lnTo>
                    <a:pt x="85" y="43"/>
                  </a:lnTo>
                  <a:lnTo>
                    <a:pt x="78" y="63"/>
                  </a:lnTo>
                  <a:lnTo>
                    <a:pt x="85" y="65"/>
                  </a:lnTo>
                  <a:lnTo>
                    <a:pt x="90" y="70"/>
                  </a:lnTo>
                  <a:lnTo>
                    <a:pt x="95" y="74"/>
                  </a:lnTo>
                  <a:lnTo>
                    <a:pt x="97" y="81"/>
                  </a:lnTo>
                  <a:lnTo>
                    <a:pt x="102" y="97"/>
                  </a:lnTo>
                  <a:lnTo>
                    <a:pt x="102" y="112"/>
                  </a:lnTo>
                  <a:lnTo>
                    <a:pt x="96" y="146"/>
                  </a:lnTo>
                  <a:lnTo>
                    <a:pt x="87" y="174"/>
                  </a:lnTo>
                  <a:lnTo>
                    <a:pt x="81" y="181"/>
                  </a:lnTo>
                  <a:lnTo>
                    <a:pt x="72" y="188"/>
                  </a:lnTo>
                  <a:lnTo>
                    <a:pt x="68" y="204"/>
                  </a:lnTo>
                  <a:lnTo>
                    <a:pt x="65" y="211"/>
                  </a:lnTo>
                  <a:lnTo>
                    <a:pt x="60" y="216"/>
                  </a:lnTo>
                  <a:lnTo>
                    <a:pt x="54" y="202"/>
                  </a:lnTo>
                  <a:lnTo>
                    <a:pt x="47" y="197"/>
                  </a:lnTo>
                  <a:lnTo>
                    <a:pt x="42" y="195"/>
                  </a:lnTo>
                  <a:lnTo>
                    <a:pt x="36" y="195"/>
                  </a:lnTo>
                  <a:lnTo>
                    <a:pt x="36" y="187"/>
                  </a:lnTo>
                  <a:lnTo>
                    <a:pt x="16" y="185"/>
                  </a:lnTo>
                  <a:lnTo>
                    <a:pt x="7" y="176"/>
                  </a:lnTo>
                  <a:lnTo>
                    <a:pt x="3" y="167"/>
                  </a:lnTo>
                  <a:lnTo>
                    <a:pt x="0" y="158"/>
                  </a:lnTo>
                  <a:lnTo>
                    <a:pt x="1" y="148"/>
                  </a:lnTo>
                  <a:lnTo>
                    <a:pt x="4" y="143"/>
                  </a:lnTo>
                  <a:lnTo>
                    <a:pt x="7" y="142"/>
                  </a:lnTo>
                  <a:lnTo>
                    <a:pt x="13" y="139"/>
                  </a:lnTo>
                  <a:lnTo>
                    <a:pt x="21" y="133"/>
                  </a:lnTo>
                  <a:lnTo>
                    <a:pt x="32" y="117"/>
                  </a:lnTo>
                  <a:lnTo>
                    <a:pt x="39" y="102"/>
                  </a:lnTo>
                </a:path>
              </a:pathLst>
            </a:custGeom>
            <a:solidFill>
              <a:srgbClr val="FBFE8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1" name="Freeform 57"/>
            <p:cNvSpPr>
              <a:spLocks/>
            </p:cNvSpPr>
            <p:nvPr/>
          </p:nvSpPr>
          <p:spPr bwMode="auto">
            <a:xfrm>
              <a:off x="4365" y="2357"/>
              <a:ext cx="109" cy="223"/>
            </a:xfrm>
            <a:custGeom>
              <a:avLst/>
              <a:gdLst/>
              <a:ahLst/>
              <a:cxnLst>
                <a:cxn ang="0">
                  <a:pos x="41" y="105"/>
                </a:cxn>
                <a:cxn ang="0">
                  <a:pos x="33" y="103"/>
                </a:cxn>
                <a:cxn ang="0">
                  <a:pos x="29" y="97"/>
                </a:cxn>
                <a:cxn ang="0">
                  <a:pos x="24" y="94"/>
                </a:cxn>
                <a:cxn ang="0">
                  <a:pos x="22" y="86"/>
                </a:cxn>
                <a:cxn ang="0">
                  <a:pos x="17" y="86"/>
                </a:cxn>
                <a:cxn ang="0">
                  <a:pos x="10" y="85"/>
                </a:cxn>
                <a:cxn ang="0">
                  <a:pos x="5" y="73"/>
                </a:cxn>
                <a:cxn ang="0">
                  <a:pos x="2" y="64"/>
                </a:cxn>
                <a:cxn ang="0">
                  <a:pos x="5" y="55"/>
                </a:cxn>
                <a:cxn ang="0">
                  <a:pos x="7" y="46"/>
                </a:cxn>
                <a:cxn ang="0">
                  <a:pos x="5" y="42"/>
                </a:cxn>
                <a:cxn ang="0">
                  <a:pos x="2" y="37"/>
                </a:cxn>
                <a:cxn ang="0">
                  <a:pos x="7" y="30"/>
                </a:cxn>
                <a:cxn ang="0">
                  <a:pos x="10" y="6"/>
                </a:cxn>
                <a:cxn ang="0">
                  <a:pos x="17" y="4"/>
                </a:cxn>
                <a:cxn ang="0">
                  <a:pos x="23" y="0"/>
                </a:cxn>
                <a:cxn ang="0">
                  <a:pos x="47" y="9"/>
                </a:cxn>
                <a:cxn ang="0">
                  <a:pos x="84" y="16"/>
                </a:cxn>
                <a:cxn ang="0">
                  <a:pos x="87" y="18"/>
                </a:cxn>
                <a:cxn ang="0">
                  <a:pos x="88" y="23"/>
                </a:cxn>
                <a:cxn ang="0">
                  <a:pos x="90" y="31"/>
                </a:cxn>
                <a:cxn ang="0">
                  <a:pos x="90" y="44"/>
                </a:cxn>
                <a:cxn ang="0">
                  <a:pos x="83" y="64"/>
                </a:cxn>
                <a:cxn ang="0">
                  <a:pos x="90" y="67"/>
                </a:cxn>
                <a:cxn ang="0">
                  <a:pos x="95" y="72"/>
                </a:cxn>
                <a:cxn ang="0">
                  <a:pos x="100" y="77"/>
                </a:cxn>
                <a:cxn ang="0">
                  <a:pos x="103" y="83"/>
                </a:cxn>
                <a:cxn ang="0">
                  <a:pos x="108" y="99"/>
                </a:cxn>
                <a:cxn ang="0">
                  <a:pos x="108" y="115"/>
                </a:cxn>
                <a:cxn ang="0">
                  <a:pos x="101" y="150"/>
                </a:cxn>
                <a:cxn ang="0">
                  <a:pos x="92" y="179"/>
                </a:cxn>
                <a:cxn ang="0">
                  <a:pos x="86" y="186"/>
                </a:cxn>
                <a:cxn ang="0">
                  <a:pos x="76" y="194"/>
                </a:cxn>
                <a:cxn ang="0">
                  <a:pos x="72" y="210"/>
                </a:cxn>
                <a:cxn ang="0">
                  <a:pos x="69" y="217"/>
                </a:cxn>
                <a:cxn ang="0">
                  <a:pos x="63" y="222"/>
                </a:cxn>
                <a:cxn ang="0">
                  <a:pos x="57" y="208"/>
                </a:cxn>
                <a:cxn ang="0">
                  <a:pos x="50" y="202"/>
                </a:cxn>
                <a:cxn ang="0">
                  <a:pos x="45" y="200"/>
                </a:cxn>
                <a:cxn ang="0">
                  <a:pos x="38" y="200"/>
                </a:cxn>
                <a:cxn ang="0">
                  <a:pos x="38" y="192"/>
                </a:cxn>
                <a:cxn ang="0">
                  <a:pos x="17" y="190"/>
                </a:cxn>
                <a:cxn ang="0">
                  <a:pos x="8" y="180"/>
                </a:cxn>
                <a:cxn ang="0">
                  <a:pos x="3" y="172"/>
                </a:cxn>
                <a:cxn ang="0">
                  <a:pos x="0" y="162"/>
                </a:cxn>
                <a:cxn ang="0">
                  <a:pos x="1" y="152"/>
                </a:cxn>
                <a:cxn ang="0">
                  <a:pos x="4" y="147"/>
                </a:cxn>
                <a:cxn ang="0">
                  <a:pos x="8" y="145"/>
                </a:cxn>
                <a:cxn ang="0">
                  <a:pos x="14" y="143"/>
                </a:cxn>
                <a:cxn ang="0">
                  <a:pos x="22" y="137"/>
                </a:cxn>
                <a:cxn ang="0">
                  <a:pos x="34" y="120"/>
                </a:cxn>
                <a:cxn ang="0">
                  <a:pos x="41" y="105"/>
                </a:cxn>
              </a:cxnLst>
              <a:rect l="0" t="0" r="r" b="b"/>
              <a:pathLst>
                <a:path w="109" h="223">
                  <a:moveTo>
                    <a:pt x="41" y="105"/>
                  </a:moveTo>
                  <a:lnTo>
                    <a:pt x="33" y="103"/>
                  </a:lnTo>
                  <a:lnTo>
                    <a:pt x="29" y="97"/>
                  </a:lnTo>
                  <a:lnTo>
                    <a:pt x="24" y="94"/>
                  </a:lnTo>
                  <a:lnTo>
                    <a:pt x="22" y="86"/>
                  </a:lnTo>
                  <a:lnTo>
                    <a:pt x="17" y="86"/>
                  </a:lnTo>
                  <a:lnTo>
                    <a:pt x="10" y="85"/>
                  </a:lnTo>
                  <a:lnTo>
                    <a:pt x="5" y="73"/>
                  </a:lnTo>
                  <a:lnTo>
                    <a:pt x="2" y="64"/>
                  </a:lnTo>
                  <a:lnTo>
                    <a:pt x="5" y="55"/>
                  </a:lnTo>
                  <a:lnTo>
                    <a:pt x="7" y="46"/>
                  </a:lnTo>
                  <a:lnTo>
                    <a:pt x="5" y="42"/>
                  </a:lnTo>
                  <a:lnTo>
                    <a:pt x="2" y="37"/>
                  </a:lnTo>
                  <a:lnTo>
                    <a:pt x="7" y="30"/>
                  </a:lnTo>
                  <a:lnTo>
                    <a:pt x="10" y="6"/>
                  </a:lnTo>
                  <a:lnTo>
                    <a:pt x="17" y="4"/>
                  </a:lnTo>
                  <a:lnTo>
                    <a:pt x="23" y="0"/>
                  </a:lnTo>
                  <a:lnTo>
                    <a:pt x="47" y="9"/>
                  </a:lnTo>
                  <a:lnTo>
                    <a:pt x="84" y="16"/>
                  </a:lnTo>
                  <a:lnTo>
                    <a:pt x="87" y="18"/>
                  </a:lnTo>
                  <a:lnTo>
                    <a:pt x="88" y="23"/>
                  </a:lnTo>
                  <a:lnTo>
                    <a:pt x="90" y="31"/>
                  </a:lnTo>
                  <a:lnTo>
                    <a:pt x="90" y="44"/>
                  </a:lnTo>
                  <a:lnTo>
                    <a:pt x="83" y="64"/>
                  </a:lnTo>
                  <a:lnTo>
                    <a:pt x="90" y="67"/>
                  </a:lnTo>
                  <a:lnTo>
                    <a:pt x="95" y="72"/>
                  </a:lnTo>
                  <a:lnTo>
                    <a:pt x="100" y="77"/>
                  </a:lnTo>
                  <a:lnTo>
                    <a:pt x="103" y="83"/>
                  </a:lnTo>
                  <a:lnTo>
                    <a:pt x="108" y="99"/>
                  </a:lnTo>
                  <a:lnTo>
                    <a:pt x="108" y="115"/>
                  </a:lnTo>
                  <a:lnTo>
                    <a:pt x="101" y="150"/>
                  </a:lnTo>
                  <a:lnTo>
                    <a:pt x="92" y="179"/>
                  </a:lnTo>
                  <a:lnTo>
                    <a:pt x="86" y="186"/>
                  </a:lnTo>
                  <a:lnTo>
                    <a:pt x="76" y="194"/>
                  </a:lnTo>
                  <a:lnTo>
                    <a:pt x="72" y="210"/>
                  </a:lnTo>
                  <a:lnTo>
                    <a:pt x="69" y="217"/>
                  </a:lnTo>
                  <a:lnTo>
                    <a:pt x="63" y="222"/>
                  </a:lnTo>
                  <a:lnTo>
                    <a:pt x="57" y="208"/>
                  </a:lnTo>
                  <a:lnTo>
                    <a:pt x="50" y="202"/>
                  </a:lnTo>
                  <a:lnTo>
                    <a:pt x="45" y="200"/>
                  </a:lnTo>
                  <a:lnTo>
                    <a:pt x="38" y="200"/>
                  </a:lnTo>
                  <a:lnTo>
                    <a:pt x="38" y="192"/>
                  </a:lnTo>
                  <a:lnTo>
                    <a:pt x="17" y="190"/>
                  </a:lnTo>
                  <a:lnTo>
                    <a:pt x="8" y="180"/>
                  </a:lnTo>
                  <a:lnTo>
                    <a:pt x="3" y="172"/>
                  </a:lnTo>
                  <a:lnTo>
                    <a:pt x="0" y="162"/>
                  </a:lnTo>
                  <a:lnTo>
                    <a:pt x="1" y="152"/>
                  </a:lnTo>
                  <a:lnTo>
                    <a:pt x="4" y="147"/>
                  </a:lnTo>
                  <a:lnTo>
                    <a:pt x="8" y="145"/>
                  </a:lnTo>
                  <a:lnTo>
                    <a:pt x="14" y="143"/>
                  </a:lnTo>
                  <a:lnTo>
                    <a:pt x="22" y="137"/>
                  </a:lnTo>
                  <a:lnTo>
                    <a:pt x="34" y="120"/>
                  </a:lnTo>
                  <a:lnTo>
                    <a:pt x="41" y="105"/>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2" name="Freeform 58"/>
            <p:cNvSpPr>
              <a:spLocks/>
            </p:cNvSpPr>
            <p:nvPr/>
          </p:nvSpPr>
          <p:spPr bwMode="auto">
            <a:xfrm>
              <a:off x="3680" y="2364"/>
              <a:ext cx="309" cy="358"/>
            </a:xfrm>
            <a:custGeom>
              <a:avLst/>
              <a:gdLst/>
              <a:ahLst/>
              <a:cxnLst>
                <a:cxn ang="0">
                  <a:pos x="108" y="59"/>
                </a:cxn>
                <a:cxn ang="0">
                  <a:pos x="130" y="61"/>
                </a:cxn>
                <a:cxn ang="0">
                  <a:pos x="148" y="72"/>
                </a:cxn>
                <a:cxn ang="0">
                  <a:pos x="216" y="56"/>
                </a:cxn>
                <a:cxn ang="0">
                  <a:pos x="234" y="32"/>
                </a:cxn>
                <a:cxn ang="0">
                  <a:pos x="258" y="16"/>
                </a:cxn>
                <a:cxn ang="0">
                  <a:pos x="308" y="125"/>
                </a:cxn>
                <a:cxn ang="0">
                  <a:pos x="301" y="146"/>
                </a:cxn>
                <a:cxn ang="0">
                  <a:pos x="300" y="165"/>
                </a:cxn>
                <a:cxn ang="0">
                  <a:pos x="298" y="217"/>
                </a:cxn>
                <a:cxn ang="0">
                  <a:pos x="289" y="229"/>
                </a:cxn>
                <a:cxn ang="0">
                  <a:pos x="276" y="247"/>
                </a:cxn>
                <a:cxn ang="0">
                  <a:pos x="272" y="259"/>
                </a:cxn>
                <a:cxn ang="0">
                  <a:pos x="246" y="255"/>
                </a:cxn>
                <a:cxn ang="0">
                  <a:pos x="243" y="262"/>
                </a:cxn>
                <a:cxn ang="0">
                  <a:pos x="236" y="268"/>
                </a:cxn>
                <a:cxn ang="0">
                  <a:pos x="242" y="269"/>
                </a:cxn>
                <a:cxn ang="0">
                  <a:pos x="248" y="271"/>
                </a:cxn>
                <a:cxn ang="0">
                  <a:pos x="242" y="281"/>
                </a:cxn>
                <a:cxn ang="0">
                  <a:pos x="241" y="292"/>
                </a:cxn>
                <a:cxn ang="0">
                  <a:pos x="248" y="301"/>
                </a:cxn>
                <a:cxn ang="0">
                  <a:pos x="248" y="308"/>
                </a:cxn>
                <a:cxn ang="0">
                  <a:pos x="239" y="304"/>
                </a:cxn>
                <a:cxn ang="0">
                  <a:pos x="225" y="295"/>
                </a:cxn>
                <a:cxn ang="0">
                  <a:pos x="210" y="312"/>
                </a:cxn>
                <a:cxn ang="0">
                  <a:pos x="204" y="345"/>
                </a:cxn>
                <a:cxn ang="0">
                  <a:pos x="195" y="357"/>
                </a:cxn>
                <a:cxn ang="0">
                  <a:pos x="184" y="349"/>
                </a:cxn>
                <a:cxn ang="0">
                  <a:pos x="181" y="340"/>
                </a:cxn>
                <a:cxn ang="0">
                  <a:pos x="168" y="330"/>
                </a:cxn>
                <a:cxn ang="0">
                  <a:pos x="163" y="316"/>
                </a:cxn>
                <a:cxn ang="0">
                  <a:pos x="149" y="321"/>
                </a:cxn>
                <a:cxn ang="0">
                  <a:pos x="104" y="336"/>
                </a:cxn>
                <a:cxn ang="0">
                  <a:pos x="58" y="324"/>
                </a:cxn>
                <a:cxn ang="0">
                  <a:pos x="50" y="305"/>
                </a:cxn>
                <a:cxn ang="0">
                  <a:pos x="0" y="75"/>
                </a:cxn>
              </a:cxnLst>
              <a:rect l="0" t="0" r="r" b="b"/>
              <a:pathLst>
                <a:path w="309" h="358">
                  <a:moveTo>
                    <a:pt x="87" y="56"/>
                  </a:moveTo>
                  <a:lnTo>
                    <a:pt x="108" y="59"/>
                  </a:lnTo>
                  <a:lnTo>
                    <a:pt x="120" y="59"/>
                  </a:lnTo>
                  <a:lnTo>
                    <a:pt x="130" y="61"/>
                  </a:lnTo>
                  <a:lnTo>
                    <a:pt x="137" y="68"/>
                  </a:lnTo>
                  <a:lnTo>
                    <a:pt x="148" y="72"/>
                  </a:lnTo>
                  <a:lnTo>
                    <a:pt x="197" y="63"/>
                  </a:lnTo>
                  <a:lnTo>
                    <a:pt x="216" y="56"/>
                  </a:lnTo>
                  <a:lnTo>
                    <a:pt x="224" y="43"/>
                  </a:lnTo>
                  <a:lnTo>
                    <a:pt x="234" y="32"/>
                  </a:lnTo>
                  <a:lnTo>
                    <a:pt x="245" y="22"/>
                  </a:lnTo>
                  <a:lnTo>
                    <a:pt x="258" y="16"/>
                  </a:lnTo>
                  <a:lnTo>
                    <a:pt x="288" y="0"/>
                  </a:lnTo>
                  <a:lnTo>
                    <a:pt x="308" y="125"/>
                  </a:lnTo>
                  <a:lnTo>
                    <a:pt x="300" y="139"/>
                  </a:lnTo>
                  <a:lnTo>
                    <a:pt x="301" y="146"/>
                  </a:lnTo>
                  <a:lnTo>
                    <a:pt x="306" y="153"/>
                  </a:lnTo>
                  <a:lnTo>
                    <a:pt x="300" y="165"/>
                  </a:lnTo>
                  <a:lnTo>
                    <a:pt x="298" y="174"/>
                  </a:lnTo>
                  <a:lnTo>
                    <a:pt x="298" y="217"/>
                  </a:lnTo>
                  <a:lnTo>
                    <a:pt x="296" y="225"/>
                  </a:lnTo>
                  <a:lnTo>
                    <a:pt x="289" y="229"/>
                  </a:lnTo>
                  <a:lnTo>
                    <a:pt x="277" y="237"/>
                  </a:lnTo>
                  <a:lnTo>
                    <a:pt x="276" y="247"/>
                  </a:lnTo>
                  <a:lnTo>
                    <a:pt x="275" y="254"/>
                  </a:lnTo>
                  <a:lnTo>
                    <a:pt x="272" y="259"/>
                  </a:lnTo>
                  <a:lnTo>
                    <a:pt x="258" y="256"/>
                  </a:lnTo>
                  <a:lnTo>
                    <a:pt x="246" y="255"/>
                  </a:lnTo>
                  <a:lnTo>
                    <a:pt x="244" y="258"/>
                  </a:lnTo>
                  <a:lnTo>
                    <a:pt x="243" y="262"/>
                  </a:lnTo>
                  <a:lnTo>
                    <a:pt x="239" y="265"/>
                  </a:lnTo>
                  <a:lnTo>
                    <a:pt x="236" y="268"/>
                  </a:lnTo>
                  <a:lnTo>
                    <a:pt x="238" y="268"/>
                  </a:lnTo>
                  <a:lnTo>
                    <a:pt x="242" y="269"/>
                  </a:lnTo>
                  <a:lnTo>
                    <a:pt x="246" y="269"/>
                  </a:lnTo>
                  <a:lnTo>
                    <a:pt x="248" y="271"/>
                  </a:lnTo>
                  <a:lnTo>
                    <a:pt x="247" y="276"/>
                  </a:lnTo>
                  <a:lnTo>
                    <a:pt x="242" y="281"/>
                  </a:lnTo>
                  <a:lnTo>
                    <a:pt x="236" y="287"/>
                  </a:lnTo>
                  <a:lnTo>
                    <a:pt x="241" y="292"/>
                  </a:lnTo>
                  <a:lnTo>
                    <a:pt x="246" y="295"/>
                  </a:lnTo>
                  <a:lnTo>
                    <a:pt x="248" y="301"/>
                  </a:lnTo>
                  <a:lnTo>
                    <a:pt x="249" y="305"/>
                  </a:lnTo>
                  <a:lnTo>
                    <a:pt x="248" y="308"/>
                  </a:lnTo>
                  <a:lnTo>
                    <a:pt x="244" y="308"/>
                  </a:lnTo>
                  <a:lnTo>
                    <a:pt x="239" y="304"/>
                  </a:lnTo>
                  <a:lnTo>
                    <a:pt x="233" y="297"/>
                  </a:lnTo>
                  <a:lnTo>
                    <a:pt x="225" y="295"/>
                  </a:lnTo>
                  <a:lnTo>
                    <a:pt x="217" y="297"/>
                  </a:lnTo>
                  <a:lnTo>
                    <a:pt x="210" y="312"/>
                  </a:lnTo>
                  <a:lnTo>
                    <a:pt x="209" y="339"/>
                  </a:lnTo>
                  <a:lnTo>
                    <a:pt x="204" y="345"/>
                  </a:lnTo>
                  <a:lnTo>
                    <a:pt x="201" y="354"/>
                  </a:lnTo>
                  <a:lnTo>
                    <a:pt x="195" y="357"/>
                  </a:lnTo>
                  <a:lnTo>
                    <a:pt x="187" y="357"/>
                  </a:lnTo>
                  <a:lnTo>
                    <a:pt x="184" y="349"/>
                  </a:lnTo>
                  <a:lnTo>
                    <a:pt x="184" y="343"/>
                  </a:lnTo>
                  <a:lnTo>
                    <a:pt x="181" y="340"/>
                  </a:lnTo>
                  <a:lnTo>
                    <a:pt x="176" y="337"/>
                  </a:lnTo>
                  <a:lnTo>
                    <a:pt x="168" y="330"/>
                  </a:lnTo>
                  <a:lnTo>
                    <a:pt x="165" y="319"/>
                  </a:lnTo>
                  <a:lnTo>
                    <a:pt x="163" y="316"/>
                  </a:lnTo>
                  <a:lnTo>
                    <a:pt x="158" y="316"/>
                  </a:lnTo>
                  <a:lnTo>
                    <a:pt x="149" y="321"/>
                  </a:lnTo>
                  <a:lnTo>
                    <a:pt x="137" y="339"/>
                  </a:lnTo>
                  <a:lnTo>
                    <a:pt x="104" y="336"/>
                  </a:lnTo>
                  <a:lnTo>
                    <a:pt x="70" y="327"/>
                  </a:lnTo>
                  <a:lnTo>
                    <a:pt x="58" y="324"/>
                  </a:lnTo>
                  <a:lnTo>
                    <a:pt x="51" y="320"/>
                  </a:lnTo>
                  <a:lnTo>
                    <a:pt x="50" y="305"/>
                  </a:lnTo>
                  <a:lnTo>
                    <a:pt x="24" y="304"/>
                  </a:lnTo>
                  <a:lnTo>
                    <a:pt x="0" y="75"/>
                  </a:lnTo>
                  <a:lnTo>
                    <a:pt x="87" y="56"/>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3" name="Freeform 59"/>
            <p:cNvSpPr>
              <a:spLocks/>
            </p:cNvSpPr>
            <p:nvPr/>
          </p:nvSpPr>
          <p:spPr bwMode="auto">
            <a:xfrm>
              <a:off x="3680" y="2364"/>
              <a:ext cx="315" cy="364"/>
            </a:xfrm>
            <a:custGeom>
              <a:avLst/>
              <a:gdLst/>
              <a:ahLst/>
              <a:cxnLst>
                <a:cxn ang="0">
                  <a:pos x="110" y="60"/>
                </a:cxn>
                <a:cxn ang="0">
                  <a:pos x="132" y="62"/>
                </a:cxn>
                <a:cxn ang="0">
                  <a:pos x="151" y="73"/>
                </a:cxn>
                <a:cxn ang="0">
                  <a:pos x="220" y="57"/>
                </a:cxn>
                <a:cxn ang="0">
                  <a:pos x="238" y="32"/>
                </a:cxn>
                <a:cxn ang="0">
                  <a:pos x="263" y="16"/>
                </a:cxn>
                <a:cxn ang="0">
                  <a:pos x="314" y="127"/>
                </a:cxn>
                <a:cxn ang="0">
                  <a:pos x="307" y="149"/>
                </a:cxn>
                <a:cxn ang="0">
                  <a:pos x="306" y="168"/>
                </a:cxn>
                <a:cxn ang="0">
                  <a:pos x="303" y="221"/>
                </a:cxn>
                <a:cxn ang="0">
                  <a:pos x="295" y="233"/>
                </a:cxn>
                <a:cxn ang="0">
                  <a:pos x="281" y="251"/>
                </a:cxn>
                <a:cxn ang="0">
                  <a:pos x="277" y="263"/>
                </a:cxn>
                <a:cxn ang="0">
                  <a:pos x="251" y="260"/>
                </a:cxn>
                <a:cxn ang="0">
                  <a:pos x="248" y="266"/>
                </a:cxn>
                <a:cxn ang="0">
                  <a:pos x="241" y="272"/>
                </a:cxn>
                <a:cxn ang="0">
                  <a:pos x="247" y="274"/>
                </a:cxn>
                <a:cxn ang="0">
                  <a:pos x="253" y="276"/>
                </a:cxn>
                <a:cxn ang="0">
                  <a:pos x="247" y="285"/>
                </a:cxn>
                <a:cxn ang="0">
                  <a:pos x="246" y="297"/>
                </a:cxn>
                <a:cxn ang="0">
                  <a:pos x="253" y="306"/>
                </a:cxn>
                <a:cxn ang="0">
                  <a:pos x="253" y="313"/>
                </a:cxn>
                <a:cxn ang="0">
                  <a:pos x="244" y="309"/>
                </a:cxn>
                <a:cxn ang="0">
                  <a:pos x="229" y="300"/>
                </a:cxn>
                <a:cxn ang="0">
                  <a:pos x="214" y="318"/>
                </a:cxn>
                <a:cxn ang="0">
                  <a:pos x="208" y="351"/>
                </a:cxn>
                <a:cxn ang="0">
                  <a:pos x="199" y="363"/>
                </a:cxn>
                <a:cxn ang="0">
                  <a:pos x="188" y="354"/>
                </a:cxn>
                <a:cxn ang="0">
                  <a:pos x="185" y="346"/>
                </a:cxn>
                <a:cxn ang="0">
                  <a:pos x="171" y="336"/>
                </a:cxn>
                <a:cxn ang="0">
                  <a:pos x="166" y="321"/>
                </a:cxn>
                <a:cxn ang="0">
                  <a:pos x="152" y="326"/>
                </a:cxn>
                <a:cxn ang="0">
                  <a:pos x="106" y="341"/>
                </a:cxn>
                <a:cxn ang="0">
                  <a:pos x="59" y="330"/>
                </a:cxn>
                <a:cxn ang="0">
                  <a:pos x="51" y="310"/>
                </a:cxn>
                <a:cxn ang="0">
                  <a:pos x="0" y="76"/>
                </a:cxn>
              </a:cxnLst>
              <a:rect l="0" t="0" r="r" b="b"/>
              <a:pathLst>
                <a:path w="315" h="364">
                  <a:moveTo>
                    <a:pt x="88" y="57"/>
                  </a:moveTo>
                  <a:lnTo>
                    <a:pt x="110" y="60"/>
                  </a:lnTo>
                  <a:lnTo>
                    <a:pt x="122" y="60"/>
                  </a:lnTo>
                  <a:lnTo>
                    <a:pt x="132" y="62"/>
                  </a:lnTo>
                  <a:lnTo>
                    <a:pt x="140" y="69"/>
                  </a:lnTo>
                  <a:lnTo>
                    <a:pt x="151" y="73"/>
                  </a:lnTo>
                  <a:lnTo>
                    <a:pt x="201" y="64"/>
                  </a:lnTo>
                  <a:lnTo>
                    <a:pt x="220" y="57"/>
                  </a:lnTo>
                  <a:lnTo>
                    <a:pt x="228" y="44"/>
                  </a:lnTo>
                  <a:lnTo>
                    <a:pt x="238" y="32"/>
                  </a:lnTo>
                  <a:lnTo>
                    <a:pt x="250" y="23"/>
                  </a:lnTo>
                  <a:lnTo>
                    <a:pt x="263" y="16"/>
                  </a:lnTo>
                  <a:lnTo>
                    <a:pt x="294" y="0"/>
                  </a:lnTo>
                  <a:lnTo>
                    <a:pt x="314" y="127"/>
                  </a:lnTo>
                  <a:lnTo>
                    <a:pt x="306" y="141"/>
                  </a:lnTo>
                  <a:lnTo>
                    <a:pt x="307" y="149"/>
                  </a:lnTo>
                  <a:lnTo>
                    <a:pt x="312" y="155"/>
                  </a:lnTo>
                  <a:lnTo>
                    <a:pt x="306" y="168"/>
                  </a:lnTo>
                  <a:lnTo>
                    <a:pt x="303" y="177"/>
                  </a:lnTo>
                  <a:lnTo>
                    <a:pt x="303" y="221"/>
                  </a:lnTo>
                  <a:lnTo>
                    <a:pt x="301" y="228"/>
                  </a:lnTo>
                  <a:lnTo>
                    <a:pt x="295" y="233"/>
                  </a:lnTo>
                  <a:lnTo>
                    <a:pt x="283" y="241"/>
                  </a:lnTo>
                  <a:lnTo>
                    <a:pt x="281" y="251"/>
                  </a:lnTo>
                  <a:lnTo>
                    <a:pt x="280" y="258"/>
                  </a:lnTo>
                  <a:lnTo>
                    <a:pt x="277" y="263"/>
                  </a:lnTo>
                  <a:lnTo>
                    <a:pt x="263" y="261"/>
                  </a:lnTo>
                  <a:lnTo>
                    <a:pt x="251" y="260"/>
                  </a:lnTo>
                  <a:lnTo>
                    <a:pt x="249" y="263"/>
                  </a:lnTo>
                  <a:lnTo>
                    <a:pt x="248" y="266"/>
                  </a:lnTo>
                  <a:lnTo>
                    <a:pt x="244" y="269"/>
                  </a:lnTo>
                  <a:lnTo>
                    <a:pt x="241" y="272"/>
                  </a:lnTo>
                  <a:lnTo>
                    <a:pt x="243" y="273"/>
                  </a:lnTo>
                  <a:lnTo>
                    <a:pt x="247" y="274"/>
                  </a:lnTo>
                  <a:lnTo>
                    <a:pt x="251" y="274"/>
                  </a:lnTo>
                  <a:lnTo>
                    <a:pt x="253" y="276"/>
                  </a:lnTo>
                  <a:lnTo>
                    <a:pt x="252" y="281"/>
                  </a:lnTo>
                  <a:lnTo>
                    <a:pt x="247" y="285"/>
                  </a:lnTo>
                  <a:lnTo>
                    <a:pt x="241" y="292"/>
                  </a:lnTo>
                  <a:lnTo>
                    <a:pt x="246" y="297"/>
                  </a:lnTo>
                  <a:lnTo>
                    <a:pt x="251" y="300"/>
                  </a:lnTo>
                  <a:lnTo>
                    <a:pt x="253" y="306"/>
                  </a:lnTo>
                  <a:lnTo>
                    <a:pt x="254" y="310"/>
                  </a:lnTo>
                  <a:lnTo>
                    <a:pt x="253" y="313"/>
                  </a:lnTo>
                  <a:lnTo>
                    <a:pt x="249" y="313"/>
                  </a:lnTo>
                  <a:lnTo>
                    <a:pt x="244" y="309"/>
                  </a:lnTo>
                  <a:lnTo>
                    <a:pt x="237" y="302"/>
                  </a:lnTo>
                  <a:lnTo>
                    <a:pt x="229" y="300"/>
                  </a:lnTo>
                  <a:lnTo>
                    <a:pt x="222" y="302"/>
                  </a:lnTo>
                  <a:lnTo>
                    <a:pt x="214" y="318"/>
                  </a:lnTo>
                  <a:lnTo>
                    <a:pt x="213" y="345"/>
                  </a:lnTo>
                  <a:lnTo>
                    <a:pt x="208" y="351"/>
                  </a:lnTo>
                  <a:lnTo>
                    <a:pt x="205" y="360"/>
                  </a:lnTo>
                  <a:lnTo>
                    <a:pt x="199" y="363"/>
                  </a:lnTo>
                  <a:lnTo>
                    <a:pt x="191" y="363"/>
                  </a:lnTo>
                  <a:lnTo>
                    <a:pt x="188" y="354"/>
                  </a:lnTo>
                  <a:lnTo>
                    <a:pt x="188" y="349"/>
                  </a:lnTo>
                  <a:lnTo>
                    <a:pt x="185" y="346"/>
                  </a:lnTo>
                  <a:lnTo>
                    <a:pt x="180" y="343"/>
                  </a:lnTo>
                  <a:lnTo>
                    <a:pt x="171" y="336"/>
                  </a:lnTo>
                  <a:lnTo>
                    <a:pt x="168" y="324"/>
                  </a:lnTo>
                  <a:lnTo>
                    <a:pt x="166" y="321"/>
                  </a:lnTo>
                  <a:lnTo>
                    <a:pt x="161" y="321"/>
                  </a:lnTo>
                  <a:lnTo>
                    <a:pt x="152" y="326"/>
                  </a:lnTo>
                  <a:lnTo>
                    <a:pt x="140" y="345"/>
                  </a:lnTo>
                  <a:lnTo>
                    <a:pt x="106" y="341"/>
                  </a:lnTo>
                  <a:lnTo>
                    <a:pt x="71" y="333"/>
                  </a:lnTo>
                  <a:lnTo>
                    <a:pt x="59" y="330"/>
                  </a:lnTo>
                  <a:lnTo>
                    <a:pt x="52" y="325"/>
                  </a:lnTo>
                  <a:lnTo>
                    <a:pt x="51" y="310"/>
                  </a:lnTo>
                  <a:lnTo>
                    <a:pt x="24" y="309"/>
                  </a:lnTo>
                  <a:lnTo>
                    <a:pt x="0" y="76"/>
                  </a:lnTo>
                  <a:lnTo>
                    <a:pt x="88" y="57"/>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4" name="Freeform 60"/>
            <p:cNvSpPr>
              <a:spLocks/>
            </p:cNvSpPr>
            <p:nvPr/>
          </p:nvSpPr>
          <p:spPr bwMode="auto">
            <a:xfrm>
              <a:off x="3973" y="2301"/>
              <a:ext cx="428" cy="272"/>
            </a:xfrm>
            <a:custGeom>
              <a:avLst/>
              <a:gdLst/>
              <a:ahLst/>
              <a:cxnLst>
                <a:cxn ang="0">
                  <a:pos x="0" y="63"/>
                </a:cxn>
                <a:cxn ang="0">
                  <a:pos x="19" y="48"/>
                </a:cxn>
                <a:cxn ang="0">
                  <a:pos x="29" y="40"/>
                </a:cxn>
                <a:cxn ang="0">
                  <a:pos x="40" y="34"/>
                </a:cxn>
                <a:cxn ang="0">
                  <a:pos x="46" y="40"/>
                </a:cxn>
                <a:cxn ang="0">
                  <a:pos x="48" y="46"/>
                </a:cxn>
                <a:cxn ang="0">
                  <a:pos x="46" y="52"/>
                </a:cxn>
                <a:cxn ang="0">
                  <a:pos x="42" y="56"/>
                </a:cxn>
                <a:cxn ang="0">
                  <a:pos x="121" y="46"/>
                </a:cxn>
                <a:cxn ang="0">
                  <a:pos x="200" y="32"/>
                </a:cxn>
                <a:cxn ang="0">
                  <a:pos x="355" y="0"/>
                </a:cxn>
                <a:cxn ang="0">
                  <a:pos x="365" y="9"/>
                </a:cxn>
                <a:cxn ang="0">
                  <a:pos x="379" y="15"/>
                </a:cxn>
                <a:cxn ang="0">
                  <a:pos x="383" y="29"/>
                </a:cxn>
                <a:cxn ang="0">
                  <a:pos x="390" y="39"/>
                </a:cxn>
                <a:cxn ang="0">
                  <a:pos x="397" y="41"/>
                </a:cxn>
                <a:cxn ang="0">
                  <a:pos x="403" y="44"/>
                </a:cxn>
                <a:cxn ang="0">
                  <a:pos x="408" y="48"/>
                </a:cxn>
                <a:cxn ang="0">
                  <a:pos x="409" y="55"/>
                </a:cxn>
                <a:cxn ang="0">
                  <a:pos x="401" y="58"/>
                </a:cxn>
                <a:cxn ang="0">
                  <a:pos x="397" y="60"/>
                </a:cxn>
                <a:cxn ang="0">
                  <a:pos x="395" y="63"/>
                </a:cxn>
                <a:cxn ang="0">
                  <a:pos x="394" y="75"/>
                </a:cxn>
                <a:cxn ang="0">
                  <a:pos x="392" y="83"/>
                </a:cxn>
                <a:cxn ang="0">
                  <a:pos x="388" y="89"/>
                </a:cxn>
                <a:cxn ang="0">
                  <a:pos x="391" y="95"/>
                </a:cxn>
                <a:cxn ang="0">
                  <a:pos x="392" y="97"/>
                </a:cxn>
                <a:cxn ang="0">
                  <a:pos x="392" y="102"/>
                </a:cxn>
                <a:cxn ang="0">
                  <a:pos x="391" y="110"/>
                </a:cxn>
                <a:cxn ang="0">
                  <a:pos x="388" y="119"/>
                </a:cxn>
                <a:cxn ang="0">
                  <a:pos x="397" y="139"/>
                </a:cxn>
                <a:cxn ang="0">
                  <a:pos x="409" y="139"/>
                </a:cxn>
                <a:cxn ang="0">
                  <a:pos x="412" y="147"/>
                </a:cxn>
                <a:cxn ang="0">
                  <a:pos x="415" y="151"/>
                </a:cxn>
                <a:cxn ang="0">
                  <a:pos x="419" y="155"/>
                </a:cxn>
                <a:cxn ang="0">
                  <a:pos x="427" y="157"/>
                </a:cxn>
                <a:cxn ang="0">
                  <a:pos x="420" y="171"/>
                </a:cxn>
                <a:cxn ang="0">
                  <a:pos x="413" y="184"/>
                </a:cxn>
                <a:cxn ang="0">
                  <a:pos x="408" y="189"/>
                </a:cxn>
                <a:cxn ang="0">
                  <a:pos x="402" y="192"/>
                </a:cxn>
                <a:cxn ang="0">
                  <a:pos x="391" y="199"/>
                </a:cxn>
                <a:cxn ang="0">
                  <a:pos x="387" y="203"/>
                </a:cxn>
                <a:cxn ang="0">
                  <a:pos x="386" y="207"/>
                </a:cxn>
                <a:cxn ang="0">
                  <a:pos x="381" y="206"/>
                </a:cxn>
                <a:cxn ang="0">
                  <a:pos x="377" y="208"/>
                </a:cxn>
                <a:cxn ang="0">
                  <a:pos x="371" y="217"/>
                </a:cxn>
                <a:cxn ang="0">
                  <a:pos x="202" y="245"/>
                </a:cxn>
                <a:cxn ang="0">
                  <a:pos x="34" y="271"/>
                </a:cxn>
                <a:cxn ang="0">
                  <a:pos x="0" y="63"/>
                </a:cxn>
              </a:cxnLst>
              <a:rect l="0" t="0" r="r" b="b"/>
              <a:pathLst>
                <a:path w="428" h="272">
                  <a:moveTo>
                    <a:pt x="0" y="63"/>
                  </a:moveTo>
                  <a:lnTo>
                    <a:pt x="19" y="48"/>
                  </a:lnTo>
                  <a:lnTo>
                    <a:pt x="29" y="40"/>
                  </a:lnTo>
                  <a:lnTo>
                    <a:pt x="40" y="34"/>
                  </a:lnTo>
                  <a:lnTo>
                    <a:pt x="46" y="40"/>
                  </a:lnTo>
                  <a:lnTo>
                    <a:pt x="48" y="46"/>
                  </a:lnTo>
                  <a:lnTo>
                    <a:pt x="46" y="52"/>
                  </a:lnTo>
                  <a:lnTo>
                    <a:pt x="42" y="56"/>
                  </a:lnTo>
                  <a:lnTo>
                    <a:pt x="121" y="46"/>
                  </a:lnTo>
                  <a:lnTo>
                    <a:pt x="200" y="32"/>
                  </a:lnTo>
                  <a:lnTo>
                    <a:pt x="355" y="0"/>
                  </a:lnTo>
                  <a:lnTo>
                    <a:pt x="365" y="9"/>
                  </a:lnTo>
                  <a:lnTo>
                    <a:pt x="379" y="15"/>
                  </a:lnTo>
                  <a:lnTo>
                    <a:pt x="383" y="29"/>
                  </a:lnTo>
                  <a:lnTo>
                    <a:pt x="390" y="39"/>
                  </a:lnTo>
                  <a:lnTo>
                    <a:pt x="397" y="41"/>
                  </a:lnTo>
                  <a:lnTo>
                    <a:pt x="403" y="44"/>
                  </a:lnTo>
                  <a:lnTo>
                    <a:pt x="408" y="48"/>
                  </a:lnTo>
                  <a:lnTo>
                    <a:pt x="409" y="55"/>
                  </a:lnTo>
                  <a:lnTo>
                    <a:pt x="401" y="58"/>
                  </a:lnTo>
                  <a:lnTo>
                    <a:pt x="397" y="60"/>
                  </a:lnTo>
                  <a:lnTo>
                    <a:pt x="395" y="63"/>
                  </a:lnTo>
                  <a:lnTo>
                    <a:pt x="394" y="75"/>
                  </a:lnTo>
                  <a:lnTo>
                    <a:pt x="392" y="83"/>
                  </a:lnTo>
                  <a:lnTo>
                    <a:pt x="388" y="89"/>
                  </a:lnTo>
                  <a:lnTo>
                    <a:pt x="391" y="95"/>
                  </a:lnTo>
                  <a:lnTo>
                    <a:pt x="392" y="97"/>
                  </a:lnTo>
                  <a:lnTo>
                    <a:pt x="392" y="102"/>
                  </a:lnTo>
                  <a:lnTo>
                    <a:pt x="391" y="110"/>
                  </a:lnTo>
                  <a:lnTo>
                    <a:pt x="388" y="119"/>
                  </a:lnTo>
                  <a:lnTo>
                    <a:pt x="397" y="139"/>
                  </a:lnTo>
                  <a:lnTo>
                    <a:pt x="409" y="139"/>
                  </a:lnTo>
                  <a:lnTo>
                    <a:pt x="412" y="147"/>
                  </a:lnTo>
                  <a:lnTo>
                    <a:pt x="415" y="151"/>
                  </a:lnTo>
                  <a:lnTo>
                    <a:pt x="419" y="155"/>
                  </a:lnTo>
                  <a:lnTo>
                    <a:pt x="427" y="157"/>
                  </a:lnTo>
                  <a:lnTo>
                    <a:pt x="420" y="171"/>
                  </a:lnTo>
                  <a:lnTo>
                    <a:pt x="413" y="184"/>
                  </a:lnTo>
                  <a:lnTo>
                    <a:pt x="408" y="189"/>
                  </a:lnTo>
                  <a:lnTo>
                    <a:pt x="402" y="192"/>
                  </a:lnTo>
                  <a:lnTo>
                    <a:pt x="391" y="199"/>
                  </a:lnTo>
                  <a:lnTo>
                    <a:pt x="387" y="203"/>
                  </a:lnTo>
                  <a:lnTo>
                    <a:pt x="386" y="207"/>
                  </a:lnTo>
                  <a:lnTo>
                    <a:pt x="381" y="206"/>
                  </a:lnTo>
                  <a:lnTo>
                    <a:pt x="377" y="208"/>
                  </a:lnTo>
                  <a:lnTo>
                    <a:pt x="371" y="217"/>
                  </a:lnTo>
                  <a:lnTo>
                    <a:pt x="202" y="245"/>
                  </a:lnTo>
                  <a:lnTo>
                    <a:pt x="34" y="271"/>
                  </a:lnTo>
                  <a:lnTo>
                    <a:pt x="0" y="63"/>
                  </a:lnTo>
                </a:path>
              </a:pathLst>
            </a:custGeom>
            <a:solidFill>
              <a:srgbClr val="FBFE8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5" name="Freeform 61"/>
            <p:cNvSpPr>
              <a:spLocks/>
            </p:cNvSpPr>
            <p:nvPr/>
          </p:nvSpPr>
          <p:spPr bwMode="auto">
            <a:xfrm>
              <a:off x="3973" y="2301"/>
              <a:ext cx="432" cy="278"/>
            </a:xfrm>
            <a:custGeom>
              <a:avLst/>
              <a:gdLst/>
              <a:ahLst/>
              <a:cxnLst>
                <a:cxn ang="0">
                  <a:pos x="0" y="64"/>
                </a:cxn>
                <a:cxn ang="0">
                  <a:pos x="19" y="49"/>
                </a:cxn>
                <a:cxn ang="0">
                  <a:pos x="29" y="41"/>
                </a:cxn>
                <a:cxn ang="0">
                  <a:pos x="41" y="35"/>
                </a:cxn>
                <a:cxn ang="0">
                  <a:pos x="47" y="41"/>
                </a:cxn>
                <a:cxn ang="0">
                  <a:pos x="49" y="47"/>
                </a:cxn>
                <a:cxn ang="0">
                  <a:pos x="47" y="53"/>
                </a:cxn>
                <a:cxn ang="0">
                  <a:pos x="43" y="58"/>
                </a:cxn>
                <a:cxn ang="0">
                  <a:pos x="123" y="47"/>
                </a:cxn>
                <a:cxn ang="0">
                  <a:pos x="202" y="33"/>
                </a:cxn>
                <a:cxn ang="0">
                  <a:pos x="360" y="0"/>
                </a:cxn>
                <a:cxn ang="0">
                  <a:pos x="370" y="9"/>
                </a:cxn>
                <a:cxn ang="0">
                  <a:pos x="384" y="15"/>
                </a:cxn>
                <a:cxn ang="0">
                  <a:pos x="388" y="29"/>
                </a:cxn>
                <a:cxn ang="0">
                  <a:pos x="395" y="40"/>
                </a:cxn>
                <a:cxn ang="0">
                  <a:pos x="403" y="42"/>
                </a:cxn>
                <a:cxn ang="0">
                  <a:pos x="409" y="45"/>
                </a:cxn>
                <a:cxn ang="0">
                  <a:pos x="414" y="49"/>
                </a:cxn>
                <a:cxn ang="0">
                  <a:pos x="415" y="57"/>
                </a:cxn>
                <a:cxn ang="0">
                  <a:pos x="407" y="60"/>
                </a:cxn>
                <a:cxn ang="0">
                  <a:pos x="403" y="61"/>
                </a:cxn>
                <a:cxn ang="0">
                  <a:pos x="401" y="64"/>
                </a:cxn>
                <a:cxn ang="0">
                  <a:pos x="400" y="77"/>
                </a:cxn>
                <a:cxn ang="0">
                  <a:pos x="398" y="85"/>
                </a:cxn>
                <a:cxn ang="0">
                  <a:pos x="393" y="91"/>
                </a:cxn>
                <a:cxn ang="0">
                  <a:pos x="396" y="97"/>
                </a:cxn>
                <a:cxn ang="0">
                  <a:pos x="398" y="99"/>
                </a:cxn>
                <a:cxn ang="0">
                  <a:pos x="398" y="104"/>
                </a:cxn>
                <a:cxn ang="0">
                  <a:pos x="397" y="113"/>
                </a:cxn>
                <a:cxn ang="0">
                  <a:pos x="393" y="122"/>
                </a:cxn>
                <a:cxn ang="0">
                  <a:pos x="403" y="142"/>
                </a:cxn>
                <a:cxn ang="0">
                  <a:pos x="415" y="142"/>
                </a:cxn>
                <a:cxn ang="0">
                  <a:pos x="417" y="150"/>
                </a:cxn>
                <a:cxn ang="0">
                  <a:pos x="421" y="154"/>
                </a:cxn>
                <a:cxn ang="0">
                  <a:pos x="425" y="159"/>
                </a:cxn>
                <a:cxn ang="0">
                  <a:pos x="433" y="161"/>
                </a:cxn>
                <a:cxn ang="0">
                  <a:pos x="426" y="175"/>
                </a:cxn>
                <a:cxn ang="0">
                  <a:pos x="418" y="188"/>
                </a:cxn>
                <a:cxn ang="0">
                  <a:pos x="414" y="193"/>
                </a:cxn>
                <a:cxn ang="0">
                  <a:pos x="408" y="197"/>
                </a:cxn>
                <a:cxn ang="0">
                  <a:pos x="396" y="203"/>
                </a:cxn>
                <a:cxn ang="0">
                  <a:pos x="392" y="207"/>
                </a:cxn>
                <a:cxn ang="0">
                  <a:pos x="391" y="212"/>
                </a:cxn>
                <a:cxn ang="0">
                  <a:pos x="386" y="211"/>
                </a:cxn>
                <a:cxn ang="0">
                  <a:pos x="382" y="213"/>
                </a:cxn>
                <a:cxn ang="0">
                  <a:pos x="377" y="222"/>
                </a:cxn>
                <a:cxn ang="0">
                  <a:pos x="205" y="251"/>
                </a:cxn>
                <a:cxn ang="0">
                  <a:pos x="34" y="277"/>
                </a:cxn>
                <a:cxn ang="0">
                  <a:pos x="0" y="64"/>
                </a:cxn>
              </a:cxnLst>
              <a:rect l="0" t="0" r="r" b="b"/>
              <a:pathLst>
                <a:path w="434" h="278">
                  <a:moveTo>
                    <a:pt x="0" y="64"/>
                  </a:moveTo>
                  <a:lnTo>
                    <a:pt x="19" y="49"/>
                  </a:lnTo>
                  <a:lnTo>
                    <a:pt x="29" y="41"/>
                  </a:lnTo>
                  <a:lnTo>
                    <a:pt x="41" y="35"/>
                  </a:lnTo>
                  <a:lnTo>
                    <a:pt x="47" y="41"/>
                  </a:lnTo>
                  <a:lnTo>
                    <a:pt x="49" y="47"/>
                  </a:lnTo>
                  <a:lnTo>
                    <a:pt x="47" y="53"/>
                  </a:lnTo>
                  <a:lnTo>
                    <a:pt x="43" y="58"/>
                  </a:lnTo>
                  <a:lnTo>
                    <a:pt x="123" y="47"/>
                  </a:lnTo>
                  <a:lnTo>
                    <a:pt x="202" y="33"/>
                  </a:lnTo>
                  <a:lnTo>
                    <a:pt x="360" y="0"/>
                  </a:lnTo>
                  <a:lnTo>
                    <a:pt x="370" y="9"/>
                  </a:lnTo>
                  <a:lnTo>
                    <a:pt x="384" y="15"/>
                  </a:lnTo>
                  <a:lnTo>
                    <a:pt x="388" y="29"/>
                  </a:lnTo>
                  <a:lnTo>
                    <a:pt x="395" y="40"/>
                  </a:lnTo>
                  <a:lnTo>
                    <a:pt x="403" y="42"/>
                  </a:lnTo>
                  <a:lnTo>
                    <a:pt x="409" y="45"/>
                  </a:lnTo>
                  <a:lnTo>
                    <a:pt x="414" y="49"/>
                  </a:lnTo>
                  <a:lnTo>
                    <a:pt x="415" y="57"/>
                  </a:lnTo>
                  <a:lnTo>
                    <a:pt x="407" y="60"/>
                  </a:lnTo>
                  <a:lnTo>
                    <a:pt x="403" y="61"/>
                  </a:lnTo>
                  <a:lnTo>
                    <a:pt x="401" y="64"/>
                  </a:lnTo>
                  <a:lnTo>
                    <a:pt x="400" y="77"/>
                  </a:lnTo>
                  <a:lnTo>
                    <a:pt x="398" y="85"/>
                  </a:lnTo>
                  <a:lnTo>
                    <a:pt x="393" y="91"/>
                  </a:lnTo>
                  <a:lnTo>
                    <a:pt x="396" y="97"/>
                  </a:lnTo>
                  <a:lnTo>
                    <a:pt x="398" y="99"/>
                  </a:lnTo>
                  <a:lnTo>
                    <a:pt x="398" y="104"/>
                  </a:lnTo>
                  <a:lnTo>
                    <a:pt x="397" y="113"/>
                  </a:lnTo>
                  <a:lnTo>
                    <a:pt x="393" y="122"/>
                  </a:lnTo>
                  <a:lnTo>
                    <a:pt x="403" y="142"/>
                  </a:lnTo>
                  <a:lnTo>
                    <a:pt x="415" y="142"/>
                  </a:lnTo>
                  <a:lnTo>
                    <a:pt x="417" y="150"/>
                  </a:lnTo>
                  <a:lnTo>
                    <a:pt x="421" y="154"/>
                  </a:lnTo>
                  <a:lnTo>
                    <a:pt x="425" y="159"/>
                  </a:lnTo>
                  <a:lnTo>
                    <a:pt x="433" y="161"/>
                  </a:lnTo>
                  <a:lnTo>
                    <a:pt x="426" y="175"/>
                  </a:lnTo>
                  <a:lnTo>
                    <a:pt x="418" y="188"/>
                  </a:lnTo>
                  <a:lnTo>
                    <a:pt x="414" y="193"/>
                  </a:lnTo>
                  <a:lnTo>
                    <a:pt x="408" y="197"/>
                  </a:lnTo>
                  <a:lnTo>
                    <a:pt x="396" y="203"/>
                  </a:lnTo>
                  <a:lnTo>
                    <a:pt x="392" y="207"/>
                  </a:lnTo>
                  <a:lnTo>
                    <a:pt x="391" y="212"/>
                  </a:lnTo>
                  <a:lnTo>
                    <a:pt x="386" y="211"/>
                  </a:lnTo>
                  <a:lnTo>
                    <a:pt x="382" y="213"/>
                  </a:lnTo>
                  <a:lnTo>
                    <a:pt x="377" y="222"/>
                  </a:lnTo>
                  <a:lnTo>
                    <a:pt x="205" y="251"/>
                  </a:lnTo>
                  <a:lnTo>
                    <a:pt x="34" y="277"/>
                  </a:lnTo>
                  <a:lnTo>
                    <a:pt x="0" y="64"/>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6" name="Freeform 62"/>
            <p:cNvSpPr>
              <a:spLocks/>
            </p:cNvSpPr>
            <p:nvPr/>
          </p:nvSpPr>
          <p:spPr bwMode="auto">
            <a:xfrm>
              <a:off x="4350" y="2513"/>
              <a:ext cx="72" cy="115"/>
            </a:xfrm>
            <a:custGeom>
              <a:avLst/>
              <a:gdLst/>
              <a:ahLst/>
              <a:cxnLst>
                <a:cxn ang="0">
                  <a:pos x="67" y="114"/>
                </a:cxn>
                <a:cxn ang="0">
                  <a:pos x="71" y="101"/>
                </a:cxn>
                <a:cxn ang="0">
                  <a:pos x="71" y="87"/>
                </a:cxn>
                <a:cxn ang="0">
                  <a:pos x="69" y="80"/>
                </a:cxn>
                <a:cxn ang="0">
                  <a:pos x="65" y="73"/>
                </a:cxn>
                <a:cxn ang="0">
                  <a:pos x="57" y="68"/>
                </a:cxn>
                <a:cxn ang="0">
                  <a:pos x="46" y="67"/>
                </a:cxn>
                <a:cxn ang="0">
                  <a:pos x="44" y="58"/>
                </a:cxn>
                <a:cxn ang="0">
                  <a:pos x="40" y="48"/>
                </a:cxn>
                <a:cxn ang="0">
                  <a:pos x="28" y="32"/>
                </a:cxn>
                <a:cxn ang="0">
                  <a:pos x="19" y="19"/>
                </a:cxn>
                <a:cxn ang="0">
                  <a:pos x="14" y="0"/>
                </a:cxn>
                <a:cxn ang="0">
                  <a:pos x="5" y="1"/>
                </a:cxn>
                <a:cxn ang="0">
                  <a:pos x="0" y="11"/>
                </a:cxn>
                <a:cxn ang="0">
                  <a:pos x="29" y="114"/>
                </a:cxn>
                <a:cxn ang="0">
                  <a:pos x="67" y="114"/>
                </a:cxn>
              </a:cxnLst>
              <a:rect l="0" t="0" r="r" b="b"/>
              <a:pathLst>
                <a:path w="72" h="115">
                  <a:moveTo>
                    <a:pt x="67" y="114"/>
                  </a:moveTo>
                  <a:lnTo>
                    <a:pt x="71" y="101"/>
                  </a:lnTo>
                  <a:lnTo>
                    <a:pt x="71" y="87"/>
                  </a:lnTo>
                  <a:lnTo>
                    <a:pt x="69" y="80"/>
                  </a:lnTo>
                  <a:lnTo>
                    <a:pt x="65" y="73"/>
                  </a:lnTo>
                  <a:lnTo>
                    <a:pt x="57" y="68"/>
                  </a:lnTo>
                  <a:lnTo>
                    <a:pt x="46" y="67"/>
                  </a:lnTo>
                  <a:lnTo>
                    <a:pt x="44" y="58"/>
                  </a:lnTo>
                  <a:lnTo>
                    <a:pt x="40" y="48"/>
                  </a:lnTo>
                  <a:lnTo>
                    <a:pt x="28" y="32"/>
                  </a:lnTo>
                  <a:lnTo>
                    <a:pt x="19" y="19"/>
                  </a:lnTo>
                  <a:lnTo>
                    <a:pt x="14" y="0"/>
                  </a:lnTo>
                  <a:lnTo>
                    <a:pt x="5" y="1"/>
                  </a:lnTo>
                  <a:lnTo>
                    <a:pt x="0" y="11"/>
                  </a:lnTo>
                  <a:lnTo>
                    <a:pt x="29" y="114"/>
                  </a:lnTo>
                  <a:lnTo>
                    <a:pt x="67" y="114"/>
                  </a:lnTo>
                </a:path>
              </a:pathLst>
            </a:custGeom>
            <a:solidFill>
              <a:srgbClr val="E6E6E6"/>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7" name="Freeform 63"/>
            <p:cNvSpPr>
              <a:spLocks/>
            </p:cNvSpPr>
            <p:nvPr/>
          </p:nvSpPr>
          <p:spPr bwMode="auto">
            <a:xfrm>
              <a:off x="4350" y="2513"/>
              <a:ext cx="77" cy="121"/>
            </a:xfrm>
            <a:custGeom>
              <a:avLst/>
              <a:gdLst/>
              <a:ahLst/>
              <a:cxnLst>
                <a:cxn ang="0">
                  <a:pos x="72" y="120"/>
                </a:cxn>
                <a:cxn ang="0">
                  <a:pos x="76" y="107"/>
                </a:cxn>
                <a:cxn ang="0">
                  <a:pos x="76" y="92"/>
                </a:cxn>
                <a:cxn ang="0">
                  <a:pos x="74" y="84"/>
                </a:cxn>
                <a:cxn ang="0">
                  <a:pos x="69" y="77"/>
                </a:cxn>
                <a:cxn ang="0">
                  <a:pos x="61" y="72"/>
                </a:cxn>
                <a:cxn ang="0">
                  <a:pos x="49" y="71"/>
                </a:cxn>
                <a:cxn ang="0">
                  <a:pos x="47" y="61"/>
                </a:cxn>
                <a:cxn ang="0">
                  <a:pos x="42" y="51"/>
                </a:cxn>
                <a:cxn ang="0">
                  <a:pos x="30" y="34"/>
                </a:cxn>
                <a:cxn ang="0">
                  <a:pos x="20" y="20"/>
                </a:cxn>
                <a:cxn ang="0">
                  <a:pos x="15" y="0"/>
                </a:cxn>
                <a:cxn ang="0">
                  <a:pos x="6" y="1"/>
                </a:cxn>
                <a:cxn ang="0">
                  <a:pos x="0" y="11"/>
                </a:cxn>
                <a:cxn ang="0">
                  <a:pos x="31" y="120"/>
                </a:cxn>
                <a:cxn ang="0">
                  <a:pos x="72" y="120"/>
                </a:cxn>
              </a:cxnLst>
              <a:rect l="0" t="0" r="r" b="b"/>
              <a:pathLst>
                <a:path w="77" h="121">
                  <a:moveTo>
                    <a:pt x="72" y="120"/>
                  </a:moveTo>
                  <a:lnTo>
                    <a:pt x="76" y="107"/>
                  </a:lnTo>
                  <a:lnTo>
                    <a:pt x="76" y="92"/>
                  </a:lnTo>
                  <a:lnTo>
                    <a:pt x="74" y="84"/>
                  </a:lnTo>
                  <a:lnTo>
                    <a:pt x="69" y="77"/>
                  </a:lnTo>
                  <a:lnTo>
                    <a:pt x="61" y="72"/>
                  </a:lnTo>
                  <a:lnTo>
                    <a:pt x="49" y="71"/>
                  </a:lnTo>
                  <a:lnTo>
                    <a:pt x="47" y="61"/>
                  </a:lnTo>
                  <a:lnTo>
                    <a:pt x="42" y="51"/>
                  </a:lnTo>
                  <a:lnTo>
                    <a:pt x="30" y="34"/>
                  </a:lnTo>
                  <a:lnTo>
                    <a:pt x="20" y="20"/>
                  </a:lnTo>
                  <a:lnTo>
                    <a:pt x="15" y="0"/>
                  </a:lnTo>
                  <a:lnTo>
                    <a:pt x="6" y="1"/>
                  </a:lnTo>
                  <a:lnTo>
                    <a:pt x="0" y="11"/>
                  </a:lnTo>
                  <a:lnTo>
                    <a:pt x="31" y="120"/>
                  </a:lnTo>
                  <a:lnTo>
                    <a:pt x="72" y="120"/>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8" name="Freeform 64"/>
            <p:cNvSpPr>
              <a:spLocks/>
            </p:cNvSpPr>
            <p:nvPr/>
          </p:nvSpPr>
          <p:spPr bwMode="auto">
            <a:xfrm>
              <a:off x="4080" y="2524"/>
              <a:ext cx="339" cy="162"/>
            </a:xfrm>
            <a:custGeom>
              <a:avLst/>
              <a:gdLst/>
              <a:ahLst/>
              <a:cxnLst>
                <a:cxn ang="0">
                  <a:pos x="264" y="0"/>
                </a:cxn>
                <a:cxn ang="0">
                  <a:pos x="337" y="104"/>
                </a:cxn>
                <a:cxn ang="0">
                  <a:pos x="338" y="119"/>
                </a:cxn>
                <a:cxn ang="0">
                  <a:pos x="331" y="128"/>
                </a:cxn>
                <a:cxn ang="0">
                  <a:pos x="328" y="141"/>
                </a:cxn>
                <a:cxn ang="0">
                  <a:pos x="292" y="145"/>
                </a:cxn>
                <a:cxn ang="0">
                  <a:pos x="285" y="134"/>
                </a:cxn>
                <a:cxn ang="0">
                  <a:pos x="257" y="114"/>
                </a:cxn>
                <a:cxn ang="0">
                  <a:pos x="265" y="92"/>
                </a:cxn>
                <a:cxn ang="0">
                  <a:pos x="254" y="84"/>
                </a:cxn>
                <a:cxn ang="0">
                  <a:pos x="254" y="60"/>
                </a:cxn>
                <a:cxn ang="0">
                  <a:pos x="244" y="41"/>
                </a:cxn>
                <a:cxn ang="0">
                  <a:pos x="254" y="25"/>
                </a:cxn>
                <a:cxn ang="0">
                  <a:pos x="253" y="16"/>
                </a:cxn>
                <a:cxn ang="0">
                  <a:pos x="243" y="20"/>
                </a:cxn>
                <a:cxn ang="0">
                  <a:pos x="217" y="50"/>
                </a:cxn>
                <a:cxn ang="0">
                  <a:pos x="228" y="58"/>
                </a:cxn>
                <a:cxn ang="0">
                  <a:pos x="228" y="73"/>
                </a:cxn>
                <a:cxn ang="0">
                  <a:pos x="228" y="98"/>
                </a:cxn>
                <a:cxn ang="0">
                  <a:pos x="237" y="113"/>
                </a:cxn>
                <a:cxn ang="0">
                  <a:pos x="232" y="127"/>
                </a:cxn>
                <a:cxn ang="0">
                  <a:pos x="252" y="139"/>
                </a:cxn>
                <a:cxn ang="0">
                  <a:pos x="242" y="160"/>
                </a:cxn>
                <a:cxn ang="0">
                  <a:pos x="237" y="151"/>
                </a:cxn>
                <a:cxn ang="0">
                  <a:pos x="217" y="146"/>
                </a:cxn>
                <a:cxn ang="0">
                  <a:pos x="213" y="144"/>
                </a:cxn>
                <a:cxn ang="0">
                  <a:pos x="183" y="140"/>
                </a:cxn>
                <a:cxn ang="0">
                  <a:pos x="181" y="121"/>
                </a:cxn>
                <a:cxn ang="0">
                  <a:pos x="193" y="98"/>
                </a:cxn>
                <a:cxn ang="0">
                  <a:pos x="198" y="87"/>
                </a:cxn>
                <a:cxn ang="0">
                  <a:pos x="182" y="80"/>
                </a:cxn>
                <a:cxn ang="0">
                  <a:pos x="150" y="58"/>
                </a:cxn>
                <a:cxn ang="0">
                  <a:pos x="129" y="38"/>
                </a:cxn>
                <a:cxn ang="0">
                  <a:pos x="93" y="50"/>
                </a:cxn>
                <a:cxn ang="0">
                  <a:pos x="63" y="52"/>
                </a:cxn>
                <a:cxn ang="0">
                  <a:pos x="44" y="53"/>
                </a:cxn>
                <a:cxn ang="0">
                  <a:pos x="9" y="86"/>
                </a:cxn>
              </a:cxnLst>
              <a:rect l="0" t="0" r="r" b="b"/>
              <a:pathLst>
                <a:path w="339" h="162">
                  <a:moveTo>
                    <a:pt x="0" y="42"/>
                  </a:moveTo>
                  <a:lnTo>
                    <a:pt x="264" y="0"/>
                  </a:lnTo>
                  <a:lnTo>
                    <a:pt x="295" y="104"/>
                  </a:lnTo>
                  <a:lnTo>
                    <a:pt x="337" y="104"/>
                  </a:lnTo>
                  <a:lnTo>
                    <a:pt x="338" y="111"/>
                  </a:lnTo>
                  <a:lnTo>
                    <a:pt x="338" y="119"/>
                  </a:lnTo>
                  <a:lnTo>
                    <a:pt x="335" y="123"/>
                  </a:lnTo>
                  <a:lnTo>
                    <a:pt x="331" y="128"/>
                  </a:lnTo>
                  <a:lnTo>
                    <a:pt x="329" y="132"/>
                  </a:lnTo>
                  <a:lnTo>
                    <a:pt x="328" y="141"/>
                  </a:lnTo>
                  <a:lnTo>
                    <a:pt x="294" y="159"/>
                  </a:lnTo>
                  <a:lnTo>
                    <a:pt x="292" y="145"/>
                  </a:lnTo>
                  <a:lnTo>
                    <a:pt x="290" y="139"/>
                  </a:lnTo>
                  <a:lnTo>
                    <a:pt x="285" y="134"/>
                  </a:lnTo>
                  <a:lnTo>
                    <a:pt x="265" y="134"/>
                  </a:lnTo>
                  <a:lnTo>
                    <a:pt x="257" y="114"/>
                  </a:lnTo>
                  <a:lnTo>
                    <a:pt x="258" y="102"/>
                  </a:lnTo>
                  <a:lnTo>
                    <a:pt x="265" y="92"/>
                  </a:lnTo>
                  <a:lnTo>
                    <a:pt x="259" y="90"/>
                  </a:lnTo>
                  <a:lnTo>
                    <a:pt x="254" y="84"/>
                  </a:lnTo>
                  <a:lnTo>
                    <a:pt x="244" y="74"/>
                  </a:lnTo>
                  <a:lnTo>
                    <a:pt x="254" y="60"/>
                  </a:lnTo>
                  <a:lnTo>
                    <a:pt x="246" y="48"/>
                  </a:lnTo>
                  <a:lnTo>
                    <a:pt x="244" y="41"/>
                  </a:lnTo>
                  <a:lnTo>
                    <a:pt x="247" y="34"/>
                  </a:lnTo>
                  <a:lnTo>
                    <a:pt x="254" y="25"/>
                  </a:lnTo>
                  <a:lnTo>
                    <a:pt x="254" y="19"/>
                  </a:lnTo>
                  <a:lnTo>
                    <a:pt x="253" y="16"/>
                  </a:lnTo>
                  <a:lnTo>
                    <a:pt x="247" y="17"/>
                  </a:lnTo>
                  <a:lnTo>
                    <a:pt x="243" y="20"/>
                  </a:lnTo>
                  <a:lnTo>
                    <a:pt x="237" y="31"/>
                  </a:lnTo>
                  <a:lnTo>
                    <a:pt x="217" y="50"/>
                  </a:lnTo>
                  <a:lnTo>
                    <a:pt x="224" y="55"/>
                  </a:lnTo>
                  <a:lnTo>
                    <a:pt x="228" y="58"/>
                  </a:lnTo>
                  <a:lnTo>
                    <a:pt x="228" y="62"/>
                  </a:lnTo>
                  <a:lnTo>
                    <a:pt x="228" y="73"/>
                  </a:lnTo>
                  <a:lnTo>
                    <a:pt x="232" y="83"/>
                  </a:lnTo>
                  <a:lnTo>
                    <a:pt x="228" y="98"/>
                  </a:lnTo>
                  <a:lnTo>
                    <a:pt x="233" y="108"/>
                  </a:lnTo>
                  <a:lnTo>
                    <a:pt x="237" y="113"/>
                  </a:lnTo>
                  <a:lnTo>
                    <a:pt x="235" y="119"/>
                  </a:lnTo>
                  <a:lnTo>
                    <a:pt x="232" y="127"/>
                  </a:lnTo>
                  <a:lnTo>
                    <a:pt x="239" y="134"/>
                  </a:lnTo>
                  <a:lnTo>
                    <a:pt x="252" y="139"/>
                  </a:lnTo>
                  <a:lnTo>
                    <a:pt x="252" y="161"/>
                  </a:lnTo>
                  <a:lnTo>
                    <a:pt x="242" y="160"/>
                  </a:lnTo>
                  <a:lnTo>
                    <a:pt x="241" y="156"/>
                  </a:lnTo>
                  <a:lnTo>
                    <a:pt x="237" y="151"/>
                  </a:lnTo>
                  <a:lnTo>
                    <a:pt x="227" y="147"/>
                  </a:lnTo>
                  <a:lnTo>
                    <a:pt x="217" y="146"/>
                  </a:lnTo>
                  <a:lnTo>
                    <a:pt x="214" y="145"/>
                  </a:lnTo>
                  <a:lnTo>
                    <a:pt x="213" y="144"/>
                  </a:lnTo>
                  <a:lnTo>
                    <a:pt x="212" y="137"/>
                  </a:lnTo>
                  <a:lnTo>
                    <a:pt x="183" y="140"/>
                  </a:lnTo>
                  <a:lnTo>
                    <a:pt x="181" y="132"/>
                  </a:lnTo>
                  <a:lnTo>
                    <a:pt x="181" y="121"/>
                  </a:lnTo>
                  <a:lnTo>
                    <a:pt x="186" y="104"/>
                  </a:lnTo>
                  <a:lnTo>
                    <a:pt x="193" y="98"/>
                  </a:lnTo>
                  <a:lnTo>
                    <a:pt x="197" y="92"/>
                  </a:lnTo>
                  <a:lnTo>
                    <a:pt x="198" y="87"/>
                  </a:lnTo>
                  <a:lnTo>
                    <a:pt x="193" y="83"/>
                  </a:lnTo>
                  <a:lnTo>
                    <a:pt x="182" y="80"/>
                  </a:lnTo>
                  <a:lnTo>
                    <a:pt x="153" y="71"/>
                  </a:lnTo>
                  <a:lnTo>
                    <a:pt x="150" y="58"/>
                  </a:lnTo>
                  <a:lnTo>
                    <a:pt x="131" y="58"/>
                  </a:lnTo>
                  <a:lnTo>
                    <a:pt x="129" y="38"/>
                  </a:lnTo>
                  <a:lnTo>
                    <a:pt x="97" y="38"/>
                  </a:lnTo>
                  <a:lnTo>
                    <a:pt x="93" y="50"/>
                  </a:lnTo>
                  <a:lnTo>
                    <a:pt x="73" y="49"/>
                  </a:lnTo>
                  <a:lnTo>
                    <a:pt x="63" y="52"/>
                  </a:lnTo>
                  <a:lnTo>
                    <a:pt x="55" y="53"/>
                  </a:lnTo>
                  <a:lnTo>
                    <a:pt x="44" y="53"/>
                  </a:lnTo>
                  <a:lnTo>
                    <a:pt x="44" y="66"/>
                  </a:lnTo>
                  <a:lnTo>
                    <a:pt x="9" y="86"/>
                  </a:lnTo>
                  <a:lnTo>
                    <a:pt x="0" y="42"/>
                  </a:lnTo>
                </a:path>
              </a:pathLst>
            </a:custGeom>
            <a:solidFill>
              <a:srgbClr val="B5B5B5"/>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89" name="Freeform 65"/>
            <p:cNvSpPr>
              <a:spLocks/>
            </p:cNvSpPr>
            <p:nvPr/>
          </p:nvSpPr>
          <p:spPr bwMode="auto">
            <a:xfrm>
              <a:off x="4080" y="2524"/>
              <a:ext cx="345" cy="168"/>
            </a:xfrm>
            <a:custGeom>
              <a:avLst/>
              <a:gdLst/>
              <a:ahLst/>
              <a:cxnLst>
                <a:cxn ang="0">
                  <a:pos x="269" y="0"/>
                </a:cxn>
                <a:cxn ang="0">
                  <a:pos x="343" y="108"/>
                </a:cxn>
                <a:cxn ang="0">
                  <a:pos x="344" y="123"/>
                </a:cxn>
                <a:cxn ang="0">
                  <a:pos x="337" y="133"/>
                </a:cxn>
                <a:cxn ang="0">
                  <a:pos x="334" y="146"/>
                </a:cxn>
                <a:cxn ang="0">
                  <a:pos x="297" y="150"/>
                </a:cxn>
                <a:cxn ang="0">
                  <a:pos x="290" y="139"/>
                </a:cxn>
                <a:cxn ang="0">
                  <a:pos x="261" y="119"/>
                </a:cxn>
                <a:cxn ang="0">
                  <a:pos x="270" y="96"/>
                </a:cxn>
                <a:cxn ang="0">
                  <a:pos x="258" y="87"/>
                </a:cxn>
                <a:cxn ang="0">
                  <a:pos x="258" y="63"/>
                </a:cxn>
                <a:cxn ang="0">
                  <a:pos x="248" y="43"/>
                </a:cxn>
                <a:cxn ang="0">
                  <a:pos x="258" y="26"/>
                </a:cxn>
                <a:cxn ang="0">
                  <a:pos x="257" y="17"/>
                </a:cxn>
                <a:cxn ang="0">
                  <a:pos x="248" y="21"/>
                </a:cxn>
                <a:cxn ang="0">
                  <a:pos x="221" y="52"/>
                </a:cxn>
                <a:cxn ang="0">
                  <a:pos x="232" y="60"/>
                </a:cxn>
                <a:cxn ang="0">
                  <a:pos x="232" y="76"/>
                </a:cxn>
                <a:cxn ang="0">
                  <a:pos x="232" y="102"/>
                </a:cxn>
                <a:cxn ang="0">
                  <a:pos x="241" y="117"/>
                </a:cxn>
                <a:cxn ang="0">
                  <a:pos x="236" y="132"/>
                </a:cxn>
                <a:cxn ang="0">
                  <a:pos x="256" y="144"/>
                </a:cxn>
                <a:cxn ang="0">
                  <a:pos x="247" y="166"/>
                </a:cxn>
                <a:cxn ang="0">
                  <a:pos x="242" y="157"/>
                </a:cxn>
                <a:cxn ang="0">
                  <a:pos x="221" y="152"/>
                </a:cxn>
                <a:cxn ang="0">
                  <a:pos x="216" y="149"/>
                </a:cxn>
                <a:cxn ang="0">
                  <a:pos x="186" y="145"/>
                </a:cxn>
                <a:cxn ang="0">
                  <a:pos x="184" y="125"/>
                </a:cxn>
                <a:cxn ang="0">
                  <a:pos x="197" y="102"/>
                </a:cxn>
                <a:cxn ang="0">
                  <a:pos x="202" y="90"/>
                </a:cxn>
                <a:cxn ang="0">
                  <a:pos x="185" y="83"/>
                </a:cxn>
                <a:cxn ang="0">
                  <a:pos x="153" y="60"/>
                </a:cxn>
                <a:cxn ang="0">
                  <a:pos x="132" y="39"/>
                </a:cxn>
                <a:cxn ang="0">
                  <a:pos x="95" y="52"/>
                </a:cxn>
                <a:cxn ang="0">
                  <a:pos x="64" y="54"/>
                </a:cxn>
                <a:cxn ang="0">
                  <a:pos x="45" y="55"/>
                </a:cxn>
                <a:cxn ang="0">
                  <a:pos x="9" y="89"/>
                </a:cxn>
              </a:cxnLst>
              <a:rect l="0" t="0" r="r" b="b"/>
              <a:pathLst>
                <a:path w="345" h="168">
                  <a:moveTo>
                    <a:pt x="0" y="44"/>
                  </a:moveTo>
                  <a:lnTo>
                    <a:pt x="269" y="0"/>
                  </a:lnTo>
                  <a:lnTo>
                    <a:pt x="300" y="108"/>
                  </a:lnTo>
                  <a:lnTo>
                    <a:pt x="343" y="108"/>
                  </a:lnTo>
                  <a:lnTo>
                    <a:pt x="344" y="115"/>
                  </a:lnTo>
                  <a:lnTo>
                    <a:pt x="344" y="123"/>
                  </a:lnTo>
                  <a:lnTo>
                    <a:pt x="341" y="128"/>
                  </a:lnTo>
                  <a:lnTo>
                    <a:pt x="337" y="133"/>
                  </a:lnTo>
                  <a:lnTo>
                    <a:pt x="335" y="137"/>
                  </a:lnTo>
                  <a:lnTo>
                    <a:pt x="334" y="146"/>
                  </a:lnTo>
                  <a:lnTo>
                    <a:pt x="299" y="165"/>
                  </a:lnTo>
                  <a:lnTo>
                    <a:pt x="297" y="150"/>
                  </a:lnTo>
                  <a:lnTo>
                    <a:pt x="295" y="144"/>
                  </a:lnTo>
                  <a:lnTo>
                    <a:pt x="290" y="139"/>
                  </a:lnTo>
                  <a:lnTo>
                    <a:pt x="270" y="139"/>
                  </a:lnTo>
                  <a:lnTo>
                    <a:pt x="261" y="119"/>
                  </a:lnTo>
                  <a:lnTo>
                    <a:pt x="262" y="105"/>
                  </a:lnTo>
                  <a:lnTo>
                    <a:pt x="270" y="96"/>
                  </a:lnTo>
                  <a:lnTo>
                    <a:pt x="264" y="93"/>
                  </a:lnTo>
                  <a:lnTo>
                    <a:pt x="258" y="87"/>
                  </a:lnTo>
                  <a:lnTo>
                    <a:pt x="248" y="77"/>
                  </a:lnTo>
                  <a:lnTo>
                    <a:pt x="258" y="63"/>
                  </a:lnTo>
                  <a:lnTo>
                    <a:pt x="250" y="50"/>
                  </a:lnTo>
                  <a:lnTo>
                    <a:pt x="248" y="43"/>
                  </a:lnTo>
                  <a:lnTo>
                    <a:pt x="251" y="35"/>
                  </a:lnTo>
                  <a:lnTo>
                    <a:pt x="258" y="26"/>
                  </a:lnTo>
                  <a:lnTo>
                    <a:pt x="258" y="20"/>
                  </a:lnTo>
                  <a:lnTo>
                    <a:pt x="257" y="17"/>
                  </a:lnTo>
                  <a:lnTo>
                    <a:pt x="251" y="18"/>
                  </a:lnTo>
                  <a:lnTo>
                    <a:pt x="248" y="21"/>
                  </a:lnTo>
                  <a:lnTo>
                    <a:pt x="241" y="32"/>
                  </a:lnTo>
                  <a:lnTo>
                    <a:pt x="221" y="52"/>
                  </a:lnTo>
                  <a:lnTo>
                    <a:pt x="228" y="57"/>
                  </a:lnTo>
                  <a:lnTo>
                    <a:pt x="232" y="60"/>
                  </a:lnTo>
                  <a:lnTo>
                    <a:pt x="232" y="65"/>
                  </a:lnTo>
                  <a:lnTo>
                    <a:pt x="232" y="76"/>
                  </a:lnTo>
                  <a:lnTo>
                    <a:pt x="236" y="86"/>
                  </a:lnTo>
                  <a:lnTo>
                    <a:pt x="232" y="102"/>
                  </a:lnTo>
                  <a:lnTo>
                    <a:pt x="237" y="112"/>
                  </a:lnTo>
                  <a:lnTo>
                    <a:pt x="241" y="117"/>
                  </a:lnTo>
                  <a:lnTo>
                    <a:pt x="239" y="123"/>
                  </a:lnTo>
                  <a:lnTo>
                    <a:pt x="236" y="132"/>
                  </a:lnTo>
                  <a:lnTo>
                    <a:pt x="244" y="139"/>
                  </a:lnTo>
                  <a:lnTo>
                    <a:pt x="256" y="144"/>
                  </a:lnTo>
                  <a:lnTo>
                    <a:pt x="256" y="167"/>
                  </a:lnTo>
                  <a:lnTo>
                    <a:pt x="247" y="166"/>
                  </a:lnTo>
                  <a:lnTo>
                    <a:pt x="246" y="162"/>
                  </a:lnTo>
                  <a:lnTo>
                    <a:pt x="242" y="157"/>
                  </a:lnTo>
                  <a:lnTo>
                    <a:pt x="231" y="153"/>
                  </a:lnTo>
                  <a:lnTo>
                    <a:pt x="221" y="152"/>
                  </a:lnTo>
                  <a:lnTo>
                    <a:pt x="217" y="151"/>
                  </a:lnTo>
                  <a:lnTo>
                    <a:pt x="216" y="149"/>
                  </a:lnTo>
                  <a:lnTo>
                    <a:pt x="215" y="142"/>
                  </a:lnTo>
                  <a:lnTo>
                    <a:pt x="186" y="145"/>
                  </a:lnTo>
                  <a:lnTo>
                    <a:pt x="184" y="137"/>
                  </a:lnTo>
                  <a:lnTo>
                    <a:pt x="184" y="125"/>
                  </a:lnTo>
                  <a:lnTo>
                    <a:pt x="189" y="108"/>
                  </a:lnTo>
                  <a:lnTo>
                    <a:pt x="197" y="102"/>
                  </a:lnTo>
                  <a:lnTo>
                    <a:pt x="201" y="96"/>
                  </a:lnTo>
                  <a:lnTo>
                    <a:pt x="202" y="90"/>
                  </a:lnTo>
                  <a:lnTo>
                    <a:pt x="197" y="86"/>
                  </a:lnTo>
                  <a:lnTo>
                    <a:pt x="185" y="83"/>
                  </a:lnTo>
                  <a:lnTo>
                    <a:pt x="156" y="74"/>
                  </a:lnTo>
                  <a:lnTo>
                    <a:pt x="153" y="60"/>
                  </a:lnTo>
                  <a:lnTo>
                    <a:pt x="134" y="60"/>
                  </a:lnTo>
                  <a:lnTo>
                    <a:pt x="132" y="39"/>
                  </a:lnTo>
                  <a:lnTo>
                    <a:pt x="98" y="39"/>
                  </a:lnTo>
                  <a:lnTo>
                    <a:pt x="95" y="52"/>
                  </a:lnTo>
                  <a:lnTo>
                    <a:pt x="74" y="51"/>
                  </a:lnTo>
                  <a:lnTo>
                    <a:pt x="64" y="54"/>
                  </a:lnTo>
                  <a:lnTo>
                    <a:pt x="56" y="55"/>
                  </a:lnTo>
                  <a:lnTo>
                    <a:pt x="45" y="55"/>
                  </a:lnTo>
                  <a:lnTo>
                    <a:pt x="45" y="68"/>
                  </a:lnTo>
                  <a:lnTo>
                    <a:pt x="9" y="89"/>
                  </a:lnTo>
                  <a:lnTo>
                    <a:pt x="0" y="44"/>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0" name="Freeform 66"/>
            <p:cNvSpPr>
              <a:spLocks/>
            </p:cNvSpPr>
            <p:nvPr/>
          </p:nvSpPr>
          <p:spPr bwMode="auto">
            <a:xfrm>
              <a:off x="3869" y="2491"/>
              <a:ext cx="345" cy="331"/>
            </a:xfrm>
            <a:custGeom>
              <a:avLst/>
              <a:gdLst/>
              <a:ahLst/>
              <a:cxnLst>
                <a:cxn ang="0">
                  <a:pos x="9" y="232"/>
                </a:cxn>
                <a:cxn ang="0">
                  <a:pos x="17" y="221"/>
                </a:cxn>
                <a:cxn ang="0">
                  <a:pos x="23" y="190"/>
                </a:cxn>
                <a:cxn ang="0">
                  <a:pos x="33" y="172"/>
                </a:cxn>
                <a:cxn ang="0">
                  <a:pos x="53" y="178"/>
                </a:cxn>
                <a:cxn ang="0">
                  <a:pos x="63" y="179"/>
                </a:cxn>
                <a:cxn ang="0">
                  <a:pos x="51" y="162"/>
                </a:cxn>
                <a:cxn ang="0">
                  <a:pos x="61" y="151"/>
                </a:cxn>
                <a:cxn ang="0">
                  <a:pos x="57" y="145"/>
                </a:cxn>
                <a:cxn ang="0">
                  <a:pos x="52" y="140"/>
                </a:cxn>
                <a:cxn ang="0">
                  <a:pos x="58" y="137"/>
                </a:cxn>
                <a:cxn ang="0">
                  <a:pos x="59" y="131"/>
                </a:cxn>
                <a:cxn ang="0">
                  <a:pos x="86" y="134"/>
                </a:cxn>
                <a:cxn ang="0">
                  <a:pos x="89" y="125"/>
                </a:cxn>
                <a:cxn ang="0">
                  <a:pos x="108" y="102"/>
                </a:cxn>
                <a:cxn ang="0">
                  <a:pos x="112" y="91"/>
                </a:cxn>
                <a:cxn ang="0">
                  <a:pos x="117" y="38"/>
                </a:cxn>
                <a:cxn ang="0">
                  <a:pos x="117" y="22"/>
                </a:cxn>
                <a:cxn ang="0">
                  <a:pos x="123" y="0"/>
                </a:cxn>
                <a:cxn ang="0">
                  <a:pos x="208" y="75"/>
                </a:cxn>
                <a:cxn ang="0">
                  <a:pos x="252" y="100"/>
                </a:cxn>
                <a:cxn ang="0">
                  <a:pos x="264" y="88"/>
                </a:cxn>
                <a:cxn ang="0">
                  <a:pos x="301" y="84"/>
                </a:cxn>
                <a:cxn ang="0">
                  <a:pos x="338" y="71"/>
                </a:cxn>
                <a:cxn ang="0">
                  <a:pos x="344" y="96"/>
                </a:cxn>
                <a:cxn ang="0">
                  <a:pos x="337" y="108"/>
                </a:cxn>
                <a:cxn ang="0">
                  <a:pos x="294" y="98"/>
                </a:cxn>
                <a:cxn ang="0">
                  <a:pos x="293" y="127"/>
                </a:cxn>
                <a:cxn ang="0">
                  <a:pos x="275" y="135"/>
                </a:cxn>
                <a:cxn ang="0">
                  <a:pos x="277" y="152"/>
                </a:cxn>
                <a:cxn ang="0">
                  <a:pos x="276" y="162"/>
                </a:cxn>
                <a:cxn ang="0">
                  <a:pos x="252" y="170"/>
                </a:cxn>
                <a:cxn ang="0">
                  <a:pos x="244" y="190"/>
                </a:cxn>
                <a:cxn ang="0">
                  <a:pos x="236" y="191"/>
                </a:cxn>
                <a:cxn ang="0">
                  <a:pos x="230" y="185"/>
                </a:cxn>
                <a:cxn ang="0">
                  <a:pos x="215" y="187"/>
                </a:cxn>
                <a:cxn ang="0">
                  <a:pos x="204" y="207"/>
                </a:cxn>
                <a:cxn ang="0">
                  <a:pos x="199" y="219"/>
                </a:cxn>
                <a:cxn ang="0">
                  <a:pos x="197" y="234"/>
                </a:cxn>
                <a:cxn ang="0">
                  <a:pos x="198" y="243"/>
                </a:cxn>
                <a:cxn ang="0">
                  <a:pos x="184" y="279"/>
                </a:cxn>
                <a:cxn ang="0">
                  <a:pos x="172" y="299"/>
                </a:cxn>
                <a:cxn ang="0">
                  <a:pos x="146" y="307"/>
                </a:cxn>
                <a:cxn ang="0">
                  <a:pos x="133" y="313"/>
                </a:cxn>
                <a:cxn ang="0">
                  <a:pos x="128" y="322"/>
                </a:cxn>
                <a:cxn ang="0">
                  <a:pos x="100" y="321"/>
                </a:cxn>
                <a:cxn ang="0">
                  <a:pos x="98" y="330"/>
                </a:cxn>
                <a:cxn ang="0">
                  <a:pos x="70" y="328"/>
                </a:cxn>
                <a:cxn ang="0">
                  <a:pos x="68" y="322"/>
                </a:cxn>
                <a:cxn ang="0">
                  <a:pos x="49" y="298"/>
                </a:cxn>
                <a:cxn ang="0">
                  <a:pos x="40" y="290"/>
                </a:cxn>
                <a:cxn ang="0">
                  <a:pos x="24" y="284"/>
                </a:cxn>
                <a:cxn ang="0">
                  <a:pos x="12" y="270"/>
                </a:cxn>
                <a:cxn ang="0">
                  <a:pos x="4" y="249"/>
                </a:cxn>
                <a:cxn ang="0">
                  <a:pos x="2" y="232"/>
                </a:cxn>
              </a:cxnLst>
              <a:rect l="0" t="0" r="r" b="b"/>
              <a:pathLst>
                <a:path w="345" h="331">
                  <a:moveTo>
                    <a:pt x="2" y="232"/>
                  </a:moveTo>
                  <a:lnTo>
                    <a:pt x="9" y="232"/>
                  </a:lnTo>
                  <a:lnTo>
                    <a:pt x="14" y="230"/>
                  </a:lnTo>
                  <a:lnTo>
                    <a:pt x="17" y="221"/>
                  </a:lnTo>
                  <a:lnTo>
                    <a:pt x="24" y="215"/>
                  </a:lnTo>
                  <a:lnTo>
                    <a:pt x="23" y="190"/>
                  </a:lnTo>
                  <a:lnTo>
                    <a:pt x="27" y="179"/>
                  </a:lnTo>
                  <a:lnTo>
                    <a:pt x="33" y="172"/>
                  </a:lnTo>
                  <a:lnTo>
                    <a:pt x="46" y="172"/>
                  </a:lnTo>
                  <a:lnTo>
                    <a:pt x="53" y="178"/>
                  </a:lnTo>
                  <a:lnTo>
                    <a:pt x="61" y="183"/>
                  </a:lnTo>
                  <a:lnTo>
                    <a:pt x="63" y="179"/>
                  </a:lnTo>
                  <a:lnTo>
                    <a:pt x="61" y="172"/>
                  </a:lnTo>
                  <a:lnTo>
                    <a:pt x="51" y="162"/>
                  </a:lnTo>
                  <a:lnTo>
                    <a:pt x="58" y="154"/>
                  </a:lnTo>
                  <a:lnTo>
                    <a:pt x="61" y="151"/>
                  </a:lnTo>
                  <a:lnTo>
                    <a:pt x="62" y="146"/>
                  </a:lnTo>
                  <a:lnTo>
                    <a:pt x="57" y="145"/>
                  </a:lnTo>
                  <a:lnTo>
                    <a:pt x="51" y="143"/>
                  </a:lnTo>
                  <a:lnTo>
                    <a:pt x="52" y="140"/>
                  </a:lnTo>
                  <a:lnTo>
                    <a:pt x="56" y="139"/>
                  </a:lnTo>
                  <a:lnTo>
                    <a:pt x="58" y="137"/>
                  </a:lnTo>
                  <a:lnTo>
                    <a:pt x="58" y="134"/>
                  </a:lnTo>
                  <a:lnTo>
                    <a:pt x="59" y="131"/>
                  </a:lnTo>
                  <a:lnTo>
                    <a:pt x="73" y="132"/>
                  </a:lnTo>
                  <a:lnTo>
                    <a:pt x="86" y="134"/>
                  </a:lnTo>
                  <a:lnTo>
                    <a:pt x="88" y="130"/>
                  </a:lnTo>
                  <a:lnTo>
                    <a:pt x="89" y="125"/>
                  </a:lnTo>
                  <a:lnTo>
                    <a:pt x="91" y="112"/>
                  </a:lnTo>
                  <a:lnTo>
                    <a:pt x="108" y="102"/>
                  </a:lnTo>
                  <a:lnTo>
                    <a:pt x="111" y="97"/>
                  </a:lnTo>
                  <a:lnTo>
                    <a:pt x="112" y="91"/>
                  </a:lnTo>
                  <a:lnTo>
                    <a:pt x="112" y="47"/>
                  </a:lnTo>
                  <a:lnTo>
                    <a:pt x="117" y="38"/>
                  </a:lnTo>
                  <a:lnTo>
                    <a:pt x="121" y="28"/>
                  </a:lnTo>
                  <a:lnTo>
                    <a:pt x="117" y="22"/>
                  </a:lnTo>
                  <a:lnTo>
                    <a:pt x="115" y="14"/>
                  </a:lnTo>
                  <a:lnTo>
                    <a:pt x="123" y="0"/>
                  </a:lnTo>
                  <a:lnTo>
                    <a:pt x="136" y="86"/>
                  </a:lnTo>
                  <a:lnTo>
                    <a:pt x="208" y="75"/>
                  </a:lnTo>
                  <a:lnTo>
                    <a:pt x="217" y="120"/>
                  </a:lnTo>
                  <a:lnTo>
                    <a:pt x="252" y="100"/>
                  </a:lnTo>
                  <a:lnTo>
                    <a:pt x="253" y="88"/>
                  </a:lnTo>
                  <a:lnTo>
                    <a:pt x="264" y="88"/>
                  </a:lnTo>
                  <a:lnTo>
                    <a:pt x="281" y="84"/>
                  </a:lnTo>
                  <a:lnTo>
                    <a:pt x="301" y="84"/>
                  </a:lnTo>
                  <a:lnTo>
                    <a:pt x="306" y="71"/>
                  </a:lnTo>
                  <a:lnTo>
                    <a:pt x="338" y="71"/>
                  </a:lnTo>
                  <a:lnTo>
                    <a:pt x="339" y="91"/>
                  </a:lnTo>
                  <a:lnTo>
                    <a:pt x="344" y="96"/>
                  </a:lnTo>
                  <a:lnTo>
                    <a:pt x="344" y="100"/>
                  </a:lnTo>
                  <a:lnTo>
                    <a:pt x="337" y="108"/>
                  </a:lnTo>
                  <a:lnTo>
                    <a:pt x="312" y="108"/>
                  </a:lnTo>
                  <a:lnTo>
                    <a:pt x="294" y="98"/>
                  </a:lnTo>
                  <a:lnTo>
                    <a:pt x="292" y="112"/>
                  </a:lnTo>
                  <a:lnTo>
                    <a:pt x="293" y="127"/>
                  </a:lnTo>
                  <a:lnTo>
                    <a:pt x="280" y="132"/>
                  </a:lnTo>
                  <a:lnTo>
                    <a:pt x="275" y="135"/>
                  </a:lnTo>
                  <a:lnTo>
                    <a:pt x="271" y="139"/>
                  </a:lnTo>
                  <a:lnTo>
                    <a:pt x="277" y="152"/>
                  </a:lnTo>
                  <a:lnTo>
                    <a:pt x="280" y="158"/>
                  </a:lnTo>
                  <a:lnTo>
                    <a:pt x="276" y="162"/>
                  </a:lnTo>
                  <a:lnTo>
                    <a:pt x="256" y="162"/>
                  </a:lnTo>
                  <a:lnTo>
                    <a:pt x="252" y="170"/>
                  </a:lnTo>
                  <a:lnTo>
                    <a:pt x="248" y="181"/>
                  </a:lnTo>
                  <a:lnTo>
                    <a:pt x="244" y="190"/>
                  </a:lnTo>
                  <a:lnTo>
                    <a:pt x="240" y="195"/>
                  </a:lnTo>
                  <a:lnTo>
                    <a:pt x="236" y="191"/>
                  </a:lnTo>
                  <a:lnTo>
                    <a:pt x="234" y="187"/>
                  </a:lnTo>
                  <a:lnTo>
                    <a:pt x="230" y="185"/>
                  </a:lnTo>
                  <a:lnTo>
                    <a:pt x="224" y="185"/>
                  </a:lnTo>
                  <a:lnTo>
                    <a:pt x="215" y="187"/>
                  </a:lnTo>
                  <a:lnTo>
                    <a:pt x="209" y="197"/>
                  </a:lnTo>
                  <a:lnTo>
                    <a:pt x="204" y="207"/>
                  </a:lnTo>
                  <a:lnTo>
                    <a:pt x="202" y="215"/>
                  </a:lnTo>
                  <a:lnTo>
                    <a:pt x="199" y="219"/>
                  </a:lnTo>
                  <a:lnTo>
                    <a:pt x="195" y="223"/>
                  </a:lnTo>
                  <a:lnTo>
                    <a:pt x="197" y="234"/>
                  </a:lnTo>
                  <a:lnTo>
                    <a:pt x="199" y="239"/>
                  </a:lnTo>
                  <a:lnTo>
                    <a:pt x="198" y="243"/>
                  </a:lnTo>
                  <a:lnTo>
                    <a:pt x="189" y="258"/>
                  </a:lnTo>
                  <a:lnTo>
                    <a:pt x="184" y="279"/>
                  </a:lnTo>
                  <a:lnTo>
                    <a:pt x="174" y="284"/>
                  </a:lnTo>
                  <a:lnTo>
                    <a:pt x="172" y="299"/>
                  </a:lnTo>
                  <a:lnTo>
                    <a:pt x="148" y="298"/>
                  </a:lnTo>
                  <a:lnTo>
                    <a:pt x="146" y="307"/>
                  </a:lnTo>
                  <a:lnTo>
                    <a:pt x="144" y="313"/>
                  </a:lnTo>
                  <a:lnTo>
                    <a:pt x="133" y="313"/>
                  </a:lnTo>
                  <a:lnTo>
                    <a:pt x="131" y="318"/>
                  </a:lnTo>
                  <a:lnTo>
                    <a:pt x="128" y="322"/>
                  </a:lnTo>
                  <a:lnTo>
                    <a:pt x="114" y="321"/>
                  </a:lnTo>
                  <a:lnTo>
                    <a:pt x="100" y="321"/>
                  </a:lnTo>
                  <a:lnTo>
                    <a:pt x="98" y="324"/>
                  </a:lnTo>
                  <a:lnTo>
                    <a:pt x="98" y="330"/>
                  </a:lnTo>
                  <a:lnTo>
                    <a:pt x="84" y="330"/>
                  </a:lnTo>
                  <a:lnTo>
                    <a:pt x="70" y="328"/>
                  </a:lnTo>
                  <a:lnTo>
                    <a:pt x="69" y="325"/>
                  </a:lnTo>
                  <a:lnTo>
                    <a:pt x="68" y="322"/>
                  </a:lnTo>
                  <a:lnTo>
                    <a:pt x="54" y="307"/>
                  </a:lnTo>
                  <a:lnTo>
                    <a:pt x="49" y="298"/>
                  </a:lnTo>
                  <a:lnTo>
                    <a:pt x="46" y="289"/>
                  </a:lnTo>
                  <a:lnTo>
                    <a:pt x="40" y="290"/>
                  </a:lnTo>
                  <a:lnTo>
                    <a:pt x="34" y="287"/>
                  </a:lnTo>
                  <a:lnTo>
                    <a:pt x="24" y="284"/>
                  </a:lnTo>
                  <a:lnTo>
                    <a:pt x="16" y="277"/>
                  </a:lnTo>
                  <a:lnTo>
                    <a:pt x="12" y="270"/>
                  </a:lnTo>
                  <a:lnTo>
                    <a:pt x="7" y="254"/>
                  </a:lnTo>
                  <a:lnTo>
                    <a:pt x="4" y="249"/>
                  </a:lnTo>
                  <a:lnTo>
                    <a:pt x="0" y="246"/>
                  </a:lnTo>
                  <a:lnTo>
                    <a:pt x="2" y="232"/>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1" name="Freeform 67"/>
            <p:cNvSpPr>
              <a:spLocks/>
            </p:cNvSpPr>
            <p:nvPr/>
          </p:nvSpPr>
          <p:spPr bwMode="auto">
            <a:xfrm>
              <a:off x="3869" y="2491"/>
              <a:ext cx="350" cy="337"/>
            </a:xfrm>
            <a:custGeom>
              <a:avLst/>
              <a:gdLst/>
              <a:ahLst/>
              <a:cxnLst>
                <a:cxn ang="0">
                  <a:pos x="9" y="237"/>
                </a:cxn>
                <a:cxn ang="0">
                  <a:pos x="17" y="225"/>
                </a:cxn>
                <a:cxn ang="0">
                  <a:pos x="23" y="193"/>
                </a:cxn>
                <a:cxn ang="0">
                  <a:pos x="33" y="175"/>
                </a:cxn>
                <a:cxn ang="0">
                  <a:pos x="53" y="182"/>
                </a:cxn>
                <a:cxn ang="0">
                  <a:pos x="64" y="183"/>
                </a:cxn>
                <a:cxn ang="0">
                  <a:pos x="52" y="165"/>
                </a:cxn>
                <a:cxn ang="0">
                  <a:pos x="62" y="153"/>
                </a:cxn>
                <a:cxn ang="0">
                  <a:pos x="57" y="148"/>
                </a:cxn>
                <a:cxn ang="0">
                  <a:pos x="52" y="143"/>
                </a:cxn>
                <a:cxn ang="0">
                  <a:pos x="59" y="139"/>
                </a:cxn>
                <a:cxn ang="0">
                  <a:pos x="60" y="133"/>
                </a:cxn>
                <a:cxn ang="0">
                  <a:pos x="87" y="136"/>
                </a:cxn>
                <a:cxn ang="0">
                  <a:pos x="90" y="128"/>
                </a:cxn>
                <a:cxn ang="0">
                  <a:pos x="110" y="104"/>
                </a:cxn>
                <a:cxn ang="0">
                  <a:pos x="114" y="93"/>
                </a:cxn>
                <a:cxn ang="0">
                  <a:pos x="119" y="39"/>
                </a:cxn>
                <a:cxn ang="0">
                  <a:pos x="119" y="23"/>
                </a:cxn>
                <a:cxn ang="0">
                  <a:pos x="124" y="0"/>
                </a:cxn>
                <a:cxn ang="0">
                  <a:pos x="211" y="77"/>
                </a:cxn>
                <a:cxn ang="0">
                  <a:pos x="256" y="102"/>
                </a:cxn>
                <a:cxn ang="0">
                  <a:pos x="268" y="90"/>
                </a:cxn>
                <a:cxn ang="0">
                  <a:pos x="305" y="85"/>
                </a:cxn>
                <a:cxn ang="0">
                  <a:pos x="343" y="72"/>
                </a:cxn>
                <a:cxn ang="0">
                  <a:pos x="349" y="97"/>
                </a:cxn>
                <a:cxn ang="0">
                  <a:pos x="342" y="110"/>
                </a:cxn>
                <a:cxn ang="0">
                  <a:pos x="298" y="99"/>
                </a:cxn>
                <a:cxn ang="0">
                  <a:pos x="297" y="130"/>
                </a:cxn>
                <a:cxn ang="0">
                  <a:pos x="279" y="137"/>
                </a:cxn>
                <a:cxn ang="0">
                  <a:pos x="281" y="154"/>
                </a:cxn>
                <a:cxn ang="0">
                  <a:pos x="280" y="165"/>
                </a:cxn>
                <a:cxn ang="0">
                  <a:pos x="256" y="173"/>
                </a:cxn>
                <a:cxn ang="0">
                  <a:pos x="248" y="193"/>
                </a:cxn>
                <a:cxn ang="0">
                  <a:pos x="239" y="194"/>
                </a:cxn>
                <a:cxn ang="0">
                  <a:pos x="233" y="188"/>
                </a:cxn>
                <a:cxn ang="0">
                  <a:pos x="218" y="190"/>
                </a:cxn>
                <a:cxn ang="0">
                  <a:pos x="207" y="211"/>
                </a:cxn>
                <a:cxn ang="0">
                  <a:pos x="202" y="223"/>
                </a:cxn>
                <a:cxn ang="0">
                  <a:pos x="200" y="239"/>
                </a:cxn>
                <a:cxn ang="0">
                  <a:pos x="201" y="247"/>
                </a:cxn>
                <a:cxn ang="0">
                  <a:pos x="187" y="284"/>
                </a:cxn>
                <a:cxn ang="0">
                  <a:pos x="174" y="305"/>
                </a:cxn>
                <a:cxn ang="0">
                  <a:pos x="148" y="312"/>
                </a:cxn>
                <a:cxn ang="0">
                  <a:pos x="135" y="319"/>
                </a:cxn>
                <a:cxn ang="0">
                  <a:pos x="130" y="327"/>
                </a:cxn>
                <a:cxn ang="0">
                  <a:pos x="101" y="327"/>
                </a:cxn>
                <a:cxn ang="0">
                  <a:pos x="99" y="336"/>
                </a:cxn>
                <a:cxn ang="0">
                  <a:pos x="71" y="334"/>
                </a:cxn>
                <a:cxn ang="0">
                  <a:pos x="69" y="327"/>
                </a:cxn>
                <a:cxn ang="0">
                  <a:pos x="50" y="304"/>
                </a:cxn>
                <a:cxn ang="0">
                  <a:pos x="41" y="295"/>
                </a:cxn>
                <a:cxn ang="0">
                  <a:pos x="24" y="289"/>
                </a:cxn>
                <a:cxn ang="0">
                  <a:pos x="13" y="274"/>
                </a:cxn>
                <a:cxn ang="0">
                  <a:pos x="4" y="254"/>
                </a:cxn>
                <a:cxn ang="0">
                  <a:pos x="2" y="237"/>
                </a:cxn>
              </a:cxnLst>
              <a:rect l="0" t="0" r="r" b="b"/>
              <a:pathLst>
                <a:path w="350" h="337">
                  <a:moveTo>
                    <a:pt x="2" y="237"/>
                  </a:moveTo>
                  <a:lnTo>
                    <a:pt x="9" y="237"/>
                  </a:lnTo>
                  <a:lnTo>
                    <a:pt x="15" y="234"/>
                  </a:lnTo>
                  <a:lnTo>
                    <a:pt x="17" y="225"/>
                  </a:lnTo>
                  <a:lnTo>
                    <a:pt x="24" y="219"/>
                  </a:lnTo>
                  <a:lnTo>
                    <a:pt x="23" y="193"/>
                  </a:lnTo>
                  <a:lnTo>
                    <a:pt x="27" y="183"/>
                  </a:lnTo>
                  <a:lnTo>
                    <a:pt x="33" y="175"/>
                  </a:lnTo>
                  <a:lnTo>
                    <a:pt x="47" y="175"/>
                  </a:lnTo>
                  <a:lnTo>
                    <a:pt x="53" y="182"/>
                  </a:lnTo>
                  <a:lnTo>
                    <a:pt x="62" y="186"/>
                  </a:lnTo>
                  <a:lnTo>
                    <a:pt x="64" y="183"/>
                  </a:lnTo>
                  <a:lnTo>
                    <a:pt x="62" y="175"/>
                  </a:lnTo>
                  <a:lnTo>
                    <a:pt x="52" y="165"/>
                  </a:lnTo>
                  <a:lnTo>
                    <a:pt x="59" y="157"/>
                  </a:lnTo>
                  <a:lnTo>
                    <a:pt x="62" y="153"/>
                  </a:lnTo>
                  <a:lnTo>
                    <a:pt x="63" y="149"/>
                  </a:lnTo>
                  <a:lnTo>
                    <a:pt x="57" y="148"/>
                  </a:lnTo>
                  <a:lnTo>
                    <a:pt x="52" y="146"/>
                  </a:lnTo>
                  <a:lnTo>
                    <a:pt x="52" y="143"/>
                  </a:lnTo>
                  <a:lnTo>
                    <a:pt x="56" y="142"/>
                  </a:lnTo>
                  <a:lnTo>
                    <a:pt x="59" y="139"/>
                  </a:lnTo>
                  <a:lnTo>
                    <a:pt x="59" y="136"/>
                  </a:lnTo>
                  <a:lnTo>
                    <a:pt x="60" y="133"/>
                  </a:lnTo>
                  <a:lnTo>
                    <a:pt x="74" y="134"/>
                  </a:lnTo>
                  <a:lnTo>
                    <a:pt x="87" y="136"/>
                  </a:lnTo>
                  <a:lnTo>
                    <a:pt x="89" y="133"/>
                  </a:lnTo>
                  <a:lnTo>
                    <a:pt x="90" y="128"/>
                  </a:lnTo>
                  <a:lnTo>
                    <a:pt x="92" y="115"/>
                  </a:lnTo>
                  <a:lnTo>
                    <a:pt x="110" y="104"/>
                  </a:lnTo>
                  <a:lnTo>
                    <a:pt x="113" y="98"/>
                  </a:lnTo>
                  <a:lnTo>
                    <a:pt x="114" y="93"/>
                  </a:lnTo>
                  <a:lnTo>
                    <a:pt x="114" y="48"/>
                  </a:lnTo>
                  <a:lnTo>
                    <a:pt x="119" y="39"/>
                  </a:lnTo>
                  <a:lnTo>
                    <a:pt x="122" y="28"/>
                  </a:lnTo>
                  <a:lnTo>
                    <a:pt x="119" y="23"/>
                  </a:lnTo>
                  <a:lnTo>
                    <a:pt x="117" y="14"/>
                  </a:lnTo>
                  <a:lnTo>
                    <a:pt x="124" y="0"/>
                  </a:lnTo>
                  <a:lnTo>
                    <a:pt x="138" y="87"/>
                  </a:lnTo>
                  <a:lnTo>
                    <a:pt x="211" y="77"/>
                  </a:lnTo>
                  <a:lnTo>
                    <a:pt x="220" y="122"/>
                  </a:lnTo>
                  <a:lnTo>
                    <a:pt x="256" y="102"/>
                  </a:lnTo>
                  <a:lnTo>
                    <a:pt x="257" y="90"/>
                  </a:lnTo>
                  <a:lnTo>
                    <a:pt x="268" y="90"/>
                  </a:lnTo>
                  <a:lnTo>
                    <a:pt x="285" y="85"/>
                  </a:lnTo>
                  <a:lnTo>
                    <a:pt x="305" y="85"/>
                  </a:lnTo>
                  <a:lnTo>
                    <a:pt x="310" y="72"/>
                  </a:lnTo>
                  <a:lnTo>
                    <a:pt x="343" y="72"/>
                  </a:lnTo>
                  <a:lnTo>
                    <a:pt x="344" y="93"/>
                  </a:lnTo>
                  <a:lnTo>
                    <a:pt x="349" y="97"/>
                  </a:lnTo>
                  <a:lnTo>
                    <a:pt x="349" y="102"/>
                  </a:lnTo>
                  <a:lnTo>
                    <a:pt x="342" y="110"/>
                  </a:lnTo>
                  <a:lnTo>
                    <a:pt x="317" y="110"/>
                  </a:lnTo>
                  <a:lnTo>
                    <a:pt x="298" y="99"/>
                  </a:lnTo>
                  <a:lnTo>
                    <a:pt x="297" y="114"/>
                  </a:lnTo>
                  <a:lnTo>
                    <a:pt x="297" y="130"/>
                  </a:lnTo>
                  <a:lnTo>
                    <a:pt x="284" y="134"/>
                  </a:lnTo>
                  <a:lnTo>
                    <a:pt x="279" y="137"/>
                  </a:lnTo>
                  <a:lnTo>
                    <a:pt x="275" y="142"/>
                  </a:lnTo>
                  <a:lnTo>
                    <a:pt x="281" y="154"/>
                  </a:lnTo>
                  <a:lnTo>
                    <a:pt x="284" y="161"/>
                  </a:lnTo>
                  <a:lnTo>
                    <a:pt x="280" y="165"/>
                  </a:lnTo>
                  <a:lnTo>
                    <a:pt x="260" y="165"/>
                  </a:lnTo>
                  <a:lnTo>
                    <a:pt x="256" y="173"/>
                  </a:lnTo>
                  <a:lnTo>
                    <a:pt x="252" y="185"/>
                  </a:lnTo>
                  <a:lnTo>
                    <a:pt x="248" y="193"/>
                  </a:lnTo>
                  <a:lnTo>
                    <a:pt x="243" y="199"/>
                  </a:lnTo>
                  <a:lnTo>
                    <a:pt x="239" y="194"/>
                  </a:lnTo>
                  <a:lnTo>
                    <a:pt x="237" y="190"/>
                  </a:lnTo>
                  <a:lnTo>
                    <a:pt x="233" y="188"/>
                  </a:lnTo>
                  <a:lnTo>
                    <a:pt x="227" y="188"/>
                  </a:lnTo>
                  <a:lnTo>
                    <a:pt x="218" y="190"/>
                  </a:lnTo>
                  <a:lnTo>
                    <a:pt x="212" y="201"/>
                  </a:lnTo>
                  <a:lnTo>
                    <a:pt x="207" y="211"/>
                  </a:lnTo>
                  <a:lnTo>
                    <a:pt x="205" y="219"/>
                  </a:lnTo>
                  <a:lnTo>
                    <a:pt x="202" y="223"/>
                  </a:lnTo>
                  <a:lnTo>
                    <a:pt x="197" y="227"/>
                  </a:lnTo>
                  <a:lnTo>
                    <a:pt x="200" y="239"/>
                  </a:lnTo>
                  <a:lnTo>
                    <a:pt x="202" y="243"/>
                  </a:lnTo>
                  <a:lnTo>
                    <a:pt x="201" y="247"/>
                  </a:lnTo>
                  <a:lnTo>
                    <a:pt x="192" y="263"/>
                  </a:lnTo>
                  <a:lnTo>
                    <a:pt x="187" y="284"/>
                  </a:lnTo>
                  <a:lnTo>
                    <a:pt x="177" y="290"/>
                  </a:lnTo>
                  <a:lnTo>
                    <a:pt x="174" y="305"/>
                  </a:lnTo>
                  <a:lnTo>
                    <a:pt x="150" y="304"/>
                  </a:lnTo>
                  <a:lnTo>
                    <a:pt x="148" y="312"/>
                  </a:lnTo>
                  <a:lnTo>
                    <a:pt x="146" y="319"/>
                  </a:lnTo>
                  <a:lnTo>
                    <a:pt x="135" y="319"/>
                  </a:lnTo>
                  <a:lnTo>
                    <a:pt x="133" y="324"/>
                  </a:lnTo>
                  <a:lnTo>
                    <a:pt x="130" y="327"/>
                  </a:lnTo>
                  <a:lnTo>
                    <a:pt x="116" y="327"/>
                  </a:lnTo>
                  <a:lnTo>
                    <a:pt x="101" y="327"/>
                  </a:lnTo>
                  <a:lnTo>
                    <a:pt x="99" y="330"/>
                  </a:lnTo>
                  <a:lnTo>
                    <a:pt x="99" y="336"/>
                  </a:lnTo>
                  <a:lnTo>
                    <a:pt x="86" y="336"/>
                  </a:lnTo>
                  <a:lnTo>
                    <a:pt x="71" y="334"/>
                  </a:lnTo>
                  <a:lnTo>
                    <a:pt x="70" y="331"/>
                  </a:lnTo>
                  <a:lnTo>
                    <a:pt x="69" y="327"/>
                  </a:lnTo>
                  <a:lnTo>
                    <a:pt x="54" y="312"/>
                  </a:lnTo>
                  <a:lnTo>
                    <a:pt x="50" y="304"/>
                  </a:lnTo>
                  <a:lnTo>
                    <a:pt x="47" y="294"/>
                  </a:lnTo>
                  <a:lnTo>
                    <a:pt x="41" y="295"/>
                  </a:lnTo>
                  <a:lnTo>
                    <a:pt x="34" y="292"/>
                  </a:lnTo>
                  <a:lnTo>
                    <a:pt x="24" y="289"/>
                  </a:lnTo>
                  <a:lnTo>
                    <a:pt x="17" y="282"/>
                  </a:lnTo>
                  <a:lnTo>
                    <a:pt x="13" y="274"/>
                  </a:lnTo>
                  <a:lnTo>
                    <a:pt x="7" y="258"/>
                  </a:lnTo>
                  <a:lnTo>
                    <a:pt x="4" y="254"/>
                  </a:lnTo>
                  <a:lnTo>
                    <a:pt x="0" y="251"/>
                  </a:lnTo>
                  <a:lnTo>
                    <a:pt x="2" y="237"/>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2" name="Freeform 68"/>
            <p:cNvSpPr>
              <a:spLocks/>
            </p:cNvSpPr>
            <p:nvPr/>
          </p:nvSpPr>
          <p:spPr bwMode="auto">
            <a:xfrm>
              <a:off x="3369" y="2674"/>
              <a:ext cx="552" cy="274"/>
            </a:xfrm>
            <a:custGeom>
              <a:avLst/>
              <a:gdLst/>
              <a:ahLst/>
              <a:cxnLst>
                <a:cxn ang="0">
                  <a:pos x="15" y="266"/>
                </a:cxn>
                <a:cxn ang="0">
                  <a:pos x="25" y="257"/>
                </a:cxn>
                <a:cxn ang="0">
                  <a:pos x="27" y="225"/>
                </a:cxn>
                <a:cxn ang="0">
                  <a:pos x="57" y="211"/>
                </a:cxn>
                <a:cxn ang="0">
                  <a:pos x="84" y="210"/>
                </a:cxn>
                <a:cxn ang="0">
                  <a:pos x="79" y="201"/>
                </a:cxn>
                <a:cxn ang="0">
                  <a:pos x="72" y="191"/>
                </a:cxn>
                <a:cxn ang="0">
                  <a:pos x="108" y="147"/>
                </a:cxn>
                <a:cxn ang="0">
                  <a:pos x="143" y="129"/>
                </a:cxn>
                <a:cxn ang="0">
                  <a:pos x="158" y="126"/>
                </a:cxn>
                <a:cxn ang="0">
                  <a:pos x="181" y="137"/>
                </a:cxn>
                <a:cxn ang="0">
                  <a:pos x="195" y="130"/>
                </a:cxn>
                <a:cxn ang="0">
                  <a:pos x="210" y="122"/>
                </a:cxn>
                <a:cxn ang="0">
                  <a:pos x="221" y="105"/>
                </a:cxn>
                <a:cxn ang="0">
                  <a:pos x="234" y="116"/>
                </a:cxn>
                <a:cxn ang="0">
                  <a:pos x="253" y="114"/>
                </a:cxn>
                <a:cxn ang="0">
                  <a:pos x="298" y="58"/>
                </a:cxn>
                <a:cxn ang="0">
                  <a:pos x="330" y="7"/>
                </a:cxn>
                <a:cxn ang="0">
                  <a:pos x="358" y="1"/>
                </a:cxn>
                <a:cxn ang="0">
                  <a:pos x="405" y="31"/>
                </a:cxn>
                <a:cxn ang="0">
                  <a:pos x="446" y="34"/>
                </a:cxn>
                <a:cxn ang="0">
                  <a:pos x="460" y="14"/>
                </a:cxn>
                <a:cxn ang="0">
                  <a:pos x="474" y="14"/>
                </a:cxn>
                <a:cxn ang="0">
                  <a:pos x="486" y="34"/>
                </a:cxn>
                <a:cxn ang="0">
                  <a:pos x="493" y="41"/>
                </a:cxn>
                <a:cxn ang="0">
                  <a:pos x="493" y="67"/>
                </a:cxn>
                <a:cxn ang="0">
                  <a:pos x="504" y="79"/>
                </a:cxn>
                <a:cxn ang="0">
                  <a:pos x="525" y="106"/>
                </a:cxn>
                <a:cxn ang="0">
                  <a:pos x="541" y="110"/>
                </a:cxn>
                <a:cxn ang="0">
                  <a:pos x="549" y="129"/>
                </a:cxn>
                <a:cxn ang="0">
                  <a:pos x="539" y="143"/>
                </a:cxn>
                <a:cxn ang="0">
                  <a:pos x="528" y="151"/>
                </a:cxn>
                <a:cxn ang="0">
                  <a:pos x="513" y="155"/>
                </a:cxn>
                <a:cxn ang="0">
                  <a:pos x="504" y="161"/>
                </a:cxn>
                <a:cxn ang="0">
                  <a:pos x="502" y="174"/>
                </a:cxn>
                <a:cxn ang="0">
                  <a:pos x="495" y="185"/>
                </a:cxn>
                <a:cxn ang="0">
                  <a:pos x="487" y="192"/>
                </a:cxn>
                <a:cxn ang="0">
                  <a:pos x="477" y="201"/>
                </a:cxn>
                <a:cxn ang="0">
                  <a:pos x="462" y="212"/>
                </a:cxn>
                <a:cxn ang="0">
                  <a:pos x="449" y="223"/>
                </a:cxn>
                <a:cxn ang="0">
                  <a:pos x="300" y="239"/>
                </a:cxn>
                <a:cxn ang="0">
                  <a:pos x="158" y="242"/>
                </a:cxn>
                <a:cxn ang="0">
                  <a:pos x="149" y="251"/>
                </a:cxn>
                <a:cxn ang="0">
                  <a:pos x="130" y="246"/>
                </a:cxn>
                <a:cxn ang="0">
                  <a:pos x="119" y="242"/>
                </a:cxn>
                <a:cxn ang="0">
                  <a:pos x="76" y="268"/>
                </a:cxn>
                <a:cxn ang="0">
                  <a:pos x="0" y="273"/>
                </a:cxn>
              </a:cxnLst>
              <a:rect l="0" t="0" r="r" b="b"/>
              <a:pathLst>
                <a:path w="550" h="274">
                  <a:moveTo>
                    <a:pt x="0" y="273"/>
                  </a:moveTo>
                  <a:lnTo>
                    <a:pt x="15" y="266"/>
                  </a:lnTo>
                  <a:lnTo>
                    <a:pt x="22" y="262"/>
                  </a:lnTo>
                  <a:lnTo>
                    <a:pt x="25" y="257"/>
                  </a:lnTo>
                  <a:lnTo>
                    <a:pt x="28" y="241"/>
                  </a:lnTo>
                  <a:lnTo>
                    <a:pt x="27" y="225"/>
                  </a:lnTo>
                  <a:lnTo>
                    <a:pt x="30" y="207"/>
                  </a:lnTo>
                  <a:lnTo>
                    <a:pt x="57" y="211"/>
                  </a:lnTo>
                  <a:lnTo>
                    <a:pt x="70" y="212"/>
                  </a:lnTo>
                  <a:lnTo>
                    <a:pt x="84" y="210"/>
                  </a:lnTo>
                  <a:lnTo>
                    <a:pt x="83" y="205"/>
                  </a:lnTo>
                  <a:lnTo>
                    <a:pt x="79" y="201"/>
                  </a:lnTo>
                  <a:lnTo>
                    <a:pt x="65" y="196"/>
                  </a:lnTo>
                  <a:lnTo>
                    <a:pt x="72" y="191"/>
                  </a:lnTo>
                  <a:lnTo>
                    <a:pt x="86" y="175"/>
                  </a:lnTo>
                  <a:lnTo>
                    <a:pt x="108" y="147"/>
                  </a:lnTo>
                  <a:lnTo>
                    <a:pt x="134" y="143"/>
                  </a:lnTo>
                  <a:lnTo>
                    <a:pt x="143" y="129"/>
                  </a:lnTo>
                  <a:lnTo>
                    <a:pt x="150" y="123"/>
                  </a:lnTo>
                  <a:lnTo>
                    <a:pt x="158" y="126"/>
                  </a:lnTo>
                  <a:lnTo>
                    <a:pt x="162" y="136"/>
                  </a:lnTo>
                  <a:lnTo>
                    <a:pt x="181" y="137"/>
                  </a:lnTo>
                  <a:lnTo>
                    <a:pt x="187" y="131"/>
                  </a:lnTo>
                  <a:lnTo>
                    <a:pt x="195" y="130"/>
                  </a:lnTo>
                  <a:lnTo>
                    <a:pt x="204" y="129"/>
                  </a:lnTo>
                  <a:lnTo>
                    <a:pt x="210" y="122"/>
                  </a:lnTo>
                  <a:lnTo>
                    <a:pt x="214" y="110"/>
                  </a:lnTo>
                  <a:lnTo>
                    <a:pt x="221" y="105"/>
                  </a:lnTo>
                  <a:lnTo>
                    <a:pt x="231" y="105"/>
                  </a:lnTo>
                  <a:lnTo>
                    <a:pt x="234" y="116"/>
                  </a:lnTo>
                  <a:lnTo>
                    <a:pt x="241" y="118"/>
                  </a:lnTo>
                  <a:lnTo>
                    <a:pt x="253" y="114"/>
                  </a:lnTo>
                  <a:lnTo>
                    <a:pt x="270" y="94"/>
                  </a:lnTo>
                  <a:lnTo>
                    <a:pt x="298" y="58"/>
                  </a:lnTo>
                  <a:lnTo>
                    <a:pt x="322" y="21"/>
                  </a:lnTo>
                  <a:lnTo>
                    <a:pt x="330" y="7"/>
                  </a:lnTo>
                  <a:lnTo>
                    <a:pt x="332" y="0"/>
                  </a:lnTo>
                  <a:lnTo>
                    <a:pt x="358" y="1"/>
                  </a:lnTo>
                  <a:lnTo>
                    <a:pt x="360" y="17"/>
                  </a:lnTo>
                  <a:lnTo>
                    <a:pt x="405" y="31"/>
                  </a:lnTo>
                  <a:lnTo>
                    <a:pt x="423" y="33"/>
                  </a:lnTo>
                  <a:lnTo>
                    <a:pt x="446" y="34"/>
                  </a:lnTo>
                  <a:lnTo>
                    <a:pt x="454" y="20"/>
                  </a:lnTo>
                  <a:lnTo>
                    <a:pt x="460" y="14"/>
                  </a:lnTo>
                  <a:lnTo>
                    <a:pt x="466" y="11"/>
                  </a:lnTo>
                  <a:lnTo>
                    <a:pt x="474" y="14"/>
                  </a:lnTo>
                  <a:lnTo>
                    <a:pt x="476" y="24"/>
                  </a:lnTo>
                  <a:lnTo>
                    <a:pt x="486" y="34"/>
                  </a:lnTo>
                  <a:lnTo>
                    <a:pt x="490" y="35"/>
                  </a:lnTo>
                  <a:lnTo>
                    <a:pt x="493" y="41"/>
                  </a:lnTo>
                  <a:lnTo>
                    <a:pt x="496" y="54"/>
                  </a:lnTo>
                  <a:lnTo>
                    <a:pt x="493" y="67"/>
                  </a:lnTo>
                  <a:lnTo>
                    <a:pt x="500" y="72"/>
                  </a:lnTo>
                  <a:lnTo>
                    <a:pt x="504" y="79"/>
                  </a:lnTo>
                  <a:lnTo>
                    <a:pt x="510" y="96"/>
                  </a:lnTo>
                  <a:lnTo>
                    <a:pt x="525" y="106"/>
                  </a:lnTo>
                  <a:lnTo>
                    <a:pt x="533" y="109"/>
                  </a:lnTo>
                  <a:lnTo>
                    <a:pt x="541" y="110"/>
                  </a:lnTo>
                  <a:lnTo>
                    <a:pt x="544" y="120"/>
                  </a:lnTo>
                  <a:lnTo>
                    <a:pt x="549" y="129"/>
                  </a:lnTo>
                  <a:lnTo>
                    <a:pt x="542" y="132"/>
                  </a:lnTo>
                  <a:lnTo>
                    <a:pt x="539" y="143"/>
                  </a:lnTo>
                  <a:lnTo>
                    <a:pt x="533" y="146"/>
                  </a:lnTo>
                  <a:lnTo>
                    <a:pt x="528" y="151"/>
                  </a:lnTo>
                  <a:lnTo>
                    <a:pt x="515" y="153"/>
                  </a:lnTo>
                  <a:lnTo>
                    <a:pt x="513" y="155"/>
                  </a:lnTo>
                  <a:lnTo>
                    <a:pt x="512" y="158"/>
                  </a:lnTo>
                  <a:lnTo>
                    <a:pt x="504" y="161"/>
                  </a:lnTo>
                  <a:lnTo>
                    <a:pt x="502" y="169"/>
                  </a:lnTo>
                  <a:lnTo>
                    <a:pt x="502" y="174"/>
                  </a:lnTo>
                  <a:lnTo>
                    <a:pt x="499" y="180"/>
                  </a:lnTo>
                  <a:lnTo>
                    <a:pt x="495" y="185"/>
                  </a:lnTo>
                  <a:lnTo>
                    <a:pt x="493" y="191"/>
                  </a:lnTo>
                  <a:lnTo>
                    <a:pt x="487" y="192"/>
                  </a:lnTo>
                  <a:lnTo>
                    <a:pt x="486" y="199"/>
                  </a:lnTo>
                  <a:lnTo>
                    <a:pt x="477" y="201"/>
                  </a:lnTo>
                  <a:lnTo>
                    <a:pt x="468" y="201"/>
                  </a:lnTo>
                  <a:lnTo>
                    <a:pt x="462" y="212"/>
                  </a:lnTo>
                  <a:lnTo>
                    <a:pt x="452" y="213"/>
                  </a:lnTo>
                  <a:lnTo>
                    <a:pt x="449" y="223"/>
                  </a:lnTo>
                  <a:lnTo>
                    <a:pt x="376" y="233"/>
                  </a:lnTo>
                  <a:lnTo>
                    <a:pt x="300" y="239"/>
                  </a:lnTo>
                  <a:lnTo>
                    <a:pt x="227" y="242"/>
                  </a:lnTo>
                  <a:lnTo>
                    <a:pt x="158" y="242"/>
                  </a:lnTo>
                  <a:lnTo>
                    <a:pt x="154" y="247"/>
                  </a:lnTo>
                  <a:lnTo>
                    <a:pt x="149" y="251"/>
                  </a:lnTo>
                  <a:lnTo>
                    <a:pt x="138" y="252"/>
                  </a:lnTo>
                  <a:lnTo>
                    <a:pt x="130" y="246"/>
                  </a:lnTo>
                  <a:lnTo>
                    <a:pt x="125" y="243"/>
                  </a:lnTo>
                  <a:lnTo>
                    <a:pt x="119" y="242"/>
                  </a:lnTo>
                  <a:lnTo>
                    <a:pt x="99" y="265"/>
                  </a:lnTo>
                  <a:lnTo>
                    <a:pt x="76" y="268"/>
                  </a:lnTo>
                  <a:lnTo>
                    <a:pt x="50" y="270"/>
                  </a:lnTo>
                  <a:lnTo>
                    <a:pt x="0" y="273"/>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3" name="Freeform 69"/>
            <p:cNvSpPr>
              <a:spLocks/>
            </p:cNvSpPr>
            <p:nvPr/>
          </p:nvSpPr>
          <p:spPr bwMode="auto">
            <a:xfrm>
              <a:off x="3369" y="2674"/>
              <a:ext cx="556" cy="280"/>
            </a:xfrm>
            <a:custGeom>
              <a:avLst/>
              <a:gdLst/>
              <a:ahLst/>
              <a:cxnLst>
                <a:cxn ang="0">
                  <a:pos x="16" y="271"/>
                </a:cxn>
                <a:cxn ang="0">
                  <a:pos x="25" y="263"/>
                </a:cxn>
                <a:cxn ang="0">
                  <a:pos x="27" y="230"/>
                </a:cxn>
                <a:cxn ang="0">
                  <a:pos x="57" y="216"/>
                </a:cxn>
                <a:cxn ang="0">
                  <a:pos x="85" y="215"/>
                </a:cxn>
                <a:cxn ang="0">
                  <a:pos x="80" y="205"/>
                </a:cxn>
                <a:cxn ang="0">
                  <a:pos x="73" y="195"/>
                </a:cxn>
                <a:cxn ang="0">
                  <a:pos x="109" y="150"/>
                </a:cxn>
                <a:cxn ang="0">
                  <a:pos x="145" y="131"/>
                </a:cxn>
                <a:cxn ang="0">
                  <a:pos x="159" y="129"/>
                </a:cxn>
                <a:cxn ang="0">
                  <a:pos x="183" y="140"/>
                </a:cxn>
                <a:cxn ang="0">
                  <a:pos x="197" y="132"/>
                </a:cxn>
                <a:cxn ang="0">
                  <a:pos x="212" y="125"/>
                </a:cxn>
                <a:cxn ang="0">
                  <a:pos x="224" y="108"/>
                </a:cxn>
                <a:cxn ang="0">
                  <a:pos x="236" y="118"/>
                </a:cxn>
                <a:cxn ang="0">
                  <a:pos x="256" y="116"/>
                </a:cxn>
                <a:cxn ang="0">
                  <a:pos x="301" y="60"/>
                </a:cxn>
                <a:cxn ang="0">
                  <a:pos x="333" y="8"/>
                </a:cxn>
                <a:cxn ang="0">
                  <a:pos x="362" y="1"/>
                </a:cxn>
                <a:cxn ang="0">
                  <a:pos x="409" y="31"/>
                </a:cxn>
                <a:cxn ang="0">
                  <a:pos x="451" y="35"/>
                </a:cxn>
                <a:cxn ang="0">
                  <a:pos x="465" y="14"/>
                </a:cxn>
                <a:cxn ang="0">
                  <a:pos x="479" y="14"/>
                </a:cxn>
                <a:cxn ang="0">
                  <a:pos x="491" y="35"/>
                </a:cxn>
                <a:cxn ang="0">
                  <a:pos x="499" y="42"/>
                </a:cxn>
                <a:cxn ang="0">
                  <a:pos x="499" y="68"/>
                </a:cxn>
                <a:cxn ang="0">
                  <a:pos x="509" y="80"/>
                </a:cxn>
                <a:cxn ang="0">
                  <a:pos x="531" y="109"/>
                </a:cxn>
                <a:cxn ang="0">
                  <a:pos x="547" y="113"/>
                </a:cxn>
                <a:cxn ang="0">
                  <a:pos x="555" y="131"/>
                </a:cxn>
                <a:cxn ang="0">
                  <a:pos x="545" y="147"/>
                </a:cxn>
                <a:cxn ang="0">
                  <a:pos x="534" y="154"/>
                </a:cxn>
                <a:cxn ang="0">
                  <a:pos x="519" y="159"/>
                </a:cxn>
                <a:cxn ang="0">
                  <a:pos x="509" y="165"/>
                </a:cxn>
                <a:cxn ang="0">
                  <a:pos x="507" y="178"/>
                </a:cxn>
                <a:cxn ang="0">
                  <a:pos x="501" y="189"/>
                </a:cxn>
                <a:cxn ang="0">
                  <a:pos x="493" y="197"/>
                </a:cxn>
                <a:cxn ang="0">
                  <a:pos x="482" y="205"/>
                </a:cxn>
                <a:cxn ang="0">
                  <a:pos x="468" y="217"/>
                </a:cxn>
                <a:cxn ang="0">
                  <a:pos x="454" y="228"/>
                </a:cxn>
                <a:cxn ang="0">
                  <a:pos x="303" y="244"/>
                </a:cxn>
                <a:cxn ang="0">
                  <a:pos x="159" y="247"/>
                </a:cxn>
                <a:cxn ang="0">
                  <a:pos x="151" y="256"/>
                </a:cxn>
                <a:cxn ang="0">
                  <a:pos x="131" y="252"/>
                </a:cxn>
                <a:cxn ang="0">
                  <a:pos x="121" y="248"/>
                </a:cxn>
                <a:cxn ang="0">
                  <a:pos x="77" y="274"/>
                </a:cxn>
                <a:cxn ang="0">
                  <a:pos x="0" y="279"/>
                </a:cxn>
              </a:cxnLst>
              <a:rect l="0" t="0" r="r" b="b"/>
              <a:pathLst>
                <a:path w="556" h="280">
                  <a:moveTo>
                    <a:pt x="0" y="279"/>
                  </a:moveTo>
                  <a:lnTo>
                    <a:pt x="16" y="271"/>
                  </a:lnTo>
                  <a:lnTo>
                    <a:pt x="22" y="268"/>
                  </a:lnTo>
                  <a:lnTo>
                    <a:pt x="25" y="263"/>
                  </a:lnTo>
                  <a:lnTo>
                    <a:pt x="28" y="246"/>
                  </a:lnTo>
                  <a:lnTo>
                    <a:pt x="27" y="230"/>
                  </a:lnTo>
                  <a:lnTo>
                    <a:pt x="30" y="212"/>
                  </a:lnTo>
                  <a:lnTo>
                    <a:pt x="57" y="216"/>
                  </a:lnTo>
                  <a:lnTo>
                    <a:pt x="71" y="217"/>
                  </a:lnTo>
                  <a:lnTo>
                    <a:pt x="85" y="215"/>
                  </a:lnTo>
                  <a:lnTo>
                    <a:pt x="84" y="209"/>
                  </a:lnTo>
                  <a:lnTo>
                    <a:pt x="80" y="205"/>
                  </a:lnTo>
                  <a:lnTo>
                    <a:pt x="66" y="201"/>
                  </a:lnTo>
                  <a:lnTo>
                    <a:pt x="73" y="195"/>
                  </a:lnTo>
                  <a:lnTo>
                    <a:pt x="87" y="179"/>
                  </a:lnTo>
                  <a:lnTo>
                    <a:pt x="109" y="150"/>
                  </a:lnTo>
                  <a:lnTo>
                    <a:pt x="135" y="146"/>
                  </a:lnTo>
                  <a:lnTo>
                    <a:pt x="145" y="131"/>
                  </a:lnTo>
                  <a:lnTo>
                    <a:pt x="152" y="126"/>
                  </a:lnTo>
                  <a:lnTo>
                    <a:pt x="159" y="129"/>
                  </a:lnTo>
                  <a:lnTo>
                    <a:pt x="164" y="139"/>
                  </a:lnTo>
                  <a:lnTo>
                    <a:pt x="183" y="140"/>
                  </a:lnTo>
                  <a:lnTo>
                    <a:pt x="190" y="134"/>
                  </a:lnTo>
                  <a:lnTo>
                    <a:pt x="197" y="132"/>
                  </a:lnTo>
                  <a:lnTo>
                    <a:pt x="206" y="131"/>
                  </a:lnTo>
                  <a:lnTo>
                    <a:pt x="212" y="125"/>
                  </a:lnTo>
                  <a:lnTo>
                    <a:pt x="217" y="113"/>
                  </a:lnTo>
                  <a:lnTo>
                    <a:pt x="224" y="108"/>
                  </a:lnTo>
                  <a:lnTo>
                    <a:pt x="233" y="108"/>
                  </a:lnTo>
                  <a:lnTo>
                    <a:pt x="236" y="118"/>
                  </a:lnTo>
                  <a:lnTo>
                    <a:pt x="244" y="120"/>
                  </a:lnTo>
                  <a:lnTo>
                    <a:pt x="256" y="116"/>
                  </a:lnTo>
                  <a:lnTo>
                    <a:pt x="273" y="96"/>
                  </a:lnTo>
                  <a:lnTo>
                    <a:pt x="301" y="60"/>
                  </a:lnTo>
                  <a:lnTo>
                    <a:pt x="326" y="22"/>
                  </a:lnTo>
                  <a:lnTo>
                    <a:pt x="333" y="8"/>
                  </a:lnTo>
                  <a:lnTo>
                    <a:pt x="335" y="0"/>
                  </a:lnTo>
                  <a:lnTo>
                    <a:pt x="362" y="1"/>
                  </a:lnTo>
                  <a:lnTo>
                    <a:pt x="364" y="17"/>
                  </a:lnTo>
                  <a:lnTo>
                    <a:pt x="409" y="31"/>
                  </a:lnTo>
                  <a:lnTo>
                    <a:pt x="428" y="34"/>
                  </a:lnTo>
                  <a:lnTo>
                    <a:pt x="451" y="35"/>
                  </a:lnTo>
                  <a:lnTo>
                    <a:pt x="459" y="21"/>
                  </a:lnTo>
                  <a:lnTo>
                    <a:pt x="465" y="14"/>
                  </a:lnTo>
                  <a:lnTo>
                    <a:pt x="471" y="11"/>
                  </a:lnTo>
                  <a:lnTo>
                    <a:pt x="479" y="14"/>
                  </a:lnTo>
                  <a:lnTo>
                    <a:pt x="481" y="25"/>
                  </a:lnTo>
                  <a:lnTo>
                    <a:pt x="491" y="35"/>
                  </a:lnTo>
                  <a:lnTo>
                    <a:pt x="496" y="36"/>
                  </a:lnTo>
                  <a:lnTo>
                    <a:pt x="499" y="42"/>
                  </a:lnTo>
                  <a:lnTo>
                    <a:pt x="502" y="55"/>
                  </a:lnTo>
                  <a:lnTo>
                    <a:pt x="499" y="68"/>
                  </a:lnTo>
                  <a:lnTo>
                    <a:pt x="505" y="74"/>
                  </a:lnTo>
                  <a:lnTo>
                    <a:pt x="509" y="80"/>
                  </a:lnTo>
                  <a:lnTo>
                    <a:pt x="515" y="98"/>
                  </a:lnTo>
                  <a:lnTo>
                    <a:pt x="531" y="109"/>
                  </a:lnTo>
                  <a:lnTo>
                    <a:pt x="538" y="112"/>
                  </a:lnTo>
                  <a:lnTo>
                    <a:pt x="547" y="113"/>
                  </a:lnTo>
                  <a:lnTo>
                    <a:pt x="550" y="123"/>
                  </a:lnTo>
                  <a:lnTo>
                    <a:pt x="555" y="131"/>
                  </a:lnTo>
                  <a:lnTo>
                    <a:pt x="548" y="135"/>
                  </a:lnTo>
                  <a:lnTo>
                    <a:pt x="545" y="147"/>
                  </a:lnTo>
                  <a:lnTo>
                    <a:pt x="538" y="149"/>
                  </a:lnTo>
                  <a:lnTo>
                    <a:pt x="534" y="154"/>
                  </a:lnTo>
                  <a:lnTo>
                    <a:pt x="521" y="156"/>
                  </a:lnTo>
                  <a:lnTo>
                    <a:pt x="519" y="159"/>
                  </a:lnTo>
                  <a:lnTo>
                    <a:pt x="518" y="162"/>
                  </a:lnTo>
                  <a:lnTo>
                    <a:pt x="509" y="165"/>
                  </a:lnTo>
                  <a:lnTo>
                    <a:pt x="507" y="173"/>
                  </a:lnTo>
                  <a:lnTo>
                    <a:pt x="507" y="178"/>
                  </a:lnTo>
                  <a:lnTo>
                    <a:pt x="504" y="183"/>
                  </a:lnTo>
                  <a:lnTo>
                    <a:pt x="501" y="189"/>
                  </a:lnTo>
                  <a:lnTo>
                    <a:pt x="499" y="195"/>
                  </a:lnTo>
                  <a:lnTo>
                    <a:pt x="493" y="197"/>
                  </a:lnTo>
                  <a:lnTo>
                    <a:pt x="491" y="203"/>
                  </a:lnTo>
                  <a:lnTo>
                    <a:pt x="482" y="205"/>
                  </a:lnTo>
                  <a:lnTo>
                    <a:pt x="473" y="205"/>
                  </a:lnTo>
                  <a:lnTo>
                    <a:pt x="468" y="217"/>
                  </a:lnTo>
                  <a:lnTo>
                    <a:pt x="457" y="218"/>
                  </a:lnTo>
                  <a:lnTo>
                    <a:pt x="454" y="228"/>
                  </a:lnTo>
                  <a:lnTo>
                    <a:pt x="380" y="238"/>
                  </a:lnTo>
                  <a:lnTo>
                    <a:pt x="303" y="244"/>
                  </a:lnTo>
                  <a:lnTo>
                    <a:pt x="229" y="247"/>
                  </a:lnTo>
                  <a:lnTo>
                    <a:pt x="159" y="247"/>
                  </a:lnTo>
                  <a:lnTo>
                    <a:pt x="156" y="253"/>
                  </a:lnTo>
                  <a:lnTo>
                    <a:pt x="151" y="256"/>
                  </a:lnTo>
                  <a:lnTo>
                    <a:pt x="140" y="257"/>
                  </a:lnTo>
                  <a:lnTo>
                    <a:pt x="131" y="252"/>
                  </a:lnTo>
                  <a:lnTo>
                    <a:pt x="126" y="249"/>
                  </a:lnTo>
                  <a:lnTo>
                    <a:pt x="121" y="248"/>
                  </a:lnTo>
                  <a:lnTo>
                    <a:pt x="100" y="270"/>
                  </a:lnTo>
                  <a:lnTo>
                    <a:pt x="77" y="274"/>
                  </a:lnTo>
                  <a:lnTo>
                    <a:pt x="51" y="276"/>
                  </a:lnTo>
                  <a:lnTo>
                    <a:pt x="0" y="279"/>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4" name="Freeform 70"/>
            <p:cNvSpPr>
              <a:spLocks/>
            </p:cNvSpPr>
            <p:nvPr/>
          </p:nvSpPr>
          <p:spPr bwMode="auto">
            <a:xfrm>
              <a:off x="4379" y="2670"/>
              <a:ext cx="31" cy="87"/>
            </a:xfrm>
            <a:custGeom>
              <a:avLst/>
              <a:gdLst/>
              <a:ahLst/>
              <a:cxnLst>
                <a:cxn ang="0">
                  <a:pos x="30" y="0"/>
                </a:cxn>
                <a:cxn ang="0">
                  <a:pos x="29" y="12"/>
                </a:cxn>
                <a:cxn ang="0">
                  <a:pos x="26" y="26"/>
                </a:cxn>
                <a:cxn ang="0">
                  <a:pos x="12" y="68"/>
                </a:cxn>
                <a:cxn ang="0">
                  <a:pos x="15" y="76"/>
                </a:cxn>
                <a:cxn ang="0">
                  <a:pos x="15" y="82"/>
                </a:cxn>
                <a:cxn ang="0">
                  <a:pos x="14" y="86"/>
                </a:cxn>
                <a:cxn ang="0">
                  <a:pos x="7" y="84"/>
                </a:cxn>
                <a:cxn ang="0">
                  <a:pos x="4" y="78"/>
                </a:cxn>
                <a:cxn ang="0">
                  <a:pos x="3" y="66"/>
                </a:cxn>
                <a:cxn ang="0">
                  <a:pos x="6" y="55"/>
                </a:cxn>
                <a:cxn ang="0">
                  <a:pos x="5" y="42"/>
                </a:cxn>
                <a:cxn ang="0">
                  <a:pos x="3" y="28"/>
                </a:cxn>
                <a:cxn ang="0">
                  <a:pos x="0" y="19"/>
                </a:cxn>
                <a:cxn ang="0">
                  <a:pos x="30" y="0"/>
                </a:cxn>
              </a:cxnLst>
              <a:rect l="0" t="0" r="r" b="b"/>
              <a:pathLst>
                <a:path w="31" h="87">
                  <a:moveTo>
                    <a:pt x="30" y="0"/>
                  </a:moveTo>
                  <a:lnTo>
                    <a:pt x="29" y="12"/>
                  </a:lnTo>
                  <a:lnTo>
                    <a:pt x="26" y="26"/>
                  </a:lnTo>
                  <a:lnTo>
                    <a:pt x="12" y="68"/>
                  </a:lnTo>
                  <a:lnTo>
                    <a:pt x="15" y="76"/>
                  </a:lnTo>
                  <a:lnTo>
                    <a:pt x="15" y="82"/>
                  </a:lnTo>
                  <a:lnTo>
                    <a:pt x="14" y="86"/>
                  </a:lnTo>
                  <a:lnTo>
                    <a:pt x="7" y="84"/>
                  </a:lnTo>
                  <a:lnTo>
                    <a:pt x="4" y="78"/>
                  </a:lnTo>
                  <a:lnTo>
                    <a:pt x="3" y="66"/>
                  </a:lnTo>
                  <a:lnTo>
                    <a:pt x="6" y="55"/>
                  </a:lnTo>
                  <a:lnTo>
                    <a:pt x="5" y="42"/>
                  </a:lnTo>
                  <a:lnTo>
                    <a:pt x="3" y="28"/>
                  </a:lnTo>
                  <a:lnTo>
                    <a:pt x="0" y="19"/>
                  </a:lnTo>
                  <a:lnTo>
                    <a:pt x="30" y="0"/>
                  </a:lnTo>
                </a:path>
              </a:pathLst>
            </a:custGeom>
            <a:solidFill>
              <a:srgbClr val="B5B5B5"/>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5" name="Freeform 71"/>
            <p:cNvSpPr>
              <a:spLocks/>
            </p:cNvSpPr>
            <p:nvPr/>
          </p:nvSpPr>
          <p:spPr bwMode="auto">
            <a:xfrm>
              <a:off x="4379" y="2670"/>
              <a:ext cx="37" cy="93"/>
            </a:xfrm>
            <a:custGeom>
              <a:avLst/>
              <a:gdLst/>
              <a:ahLst/>
              <a:cxnLst>
                <a:cxn ang="0">
                  <a:pos x="36" y="0"/>
                </a:cxn>
                <a:cxn ang="0">
                  <a:pos x="35" y="13"/>
                </a:cxn>
                <a:cxn ang="0">
                  <a:pos x="31" y="28"/>
                </a:cxn>
                <a:cxn ang="0">
                  <a:pos x="15" y="73"/>
                </a:cxn>
                <a:cxn ang="0">
                  <a:pos x="18" y="82"/>
                </a:cxn>
                <a:cxn ang="0">
                  <a:pos x="18" y="87"/>
                </a:cxn>
                <a:cxn ang="0">
                  <a:pos x="17" y="92"/>
                </a:cxn>
                <a:cxn ang="0">
                  <a:pos x="9" y="90"/>
                </a:cxn>
                <a:cxn ang="0">
                  <a:pos x="5" y="83"/>
                </a:cxn>
                <a:cxn ang="0">
                  <a:pos x="4" y="70"/>
                </a:cxn>
                <a:cxn ang="0">
                  <a:pos x="7" y="59"/>
                </a:cxn>
                <a:cxn ang="0">
                  <a:pos x="6" y="45"/>
                </a:cxn>
                <a:cxn ang="0">
                  <a:pos x="4" y="30"/>
                </a:cxn>
                <a:cxn ang="0">
                  <a:pos x="0" y="20"/>
                </a:cxn>
                <a:cxn ang="0">
                  <a:pos x="36" y="0"/>
                </a:cxn>
              </a:cxnLst>
              <a:rect l="0" t="0" r="r" b="b"/>
              <a:pathLst>
                <a:path w="37" h="93">
                  <a:moveTo>
                    <a:pt x="36" y="0"/>
                  </a:moveTo>
                  <a:lnTo>
                    <a:pt x="35" y="13"/>
                  </a:lnTo>
                  <a:lnTo>
                    <a:pt x="31" y="28"/>
                  </a:lnTo>
                  <a:lnTo>
                    <a:pt x="15" y="73"/>
                  </a:lnTo>
                  <a:lnTo>
                    <a:pt x="18" y="82"/>
                  </a:lnTo>
                  <a:lnTo>
                    <a:pt x="18" y="87"/>
                  </a:lnTo>
                  <a:lnTo>
                    <a:pt x="17" y="92"/>
                  </a:lnTo>
                  <a:lnTo>
                    <a:pt x="9" y="90"/>
                  </a:lnTo>
                  <a:lnTo>
                    <a:pt x="5" y="83"/>
                  </a:lnTo>
                  <a:lnTo>
                    <a:pt x="4" y="70"/>
                  </a:lnTo>
                  <a:lnTo>
                    <a:pt x="7" y="59"/>
                  </a:lnTo>
                  <a:lnTo>
                    <a:pt x="6" y="45"/>
                  </a:lnTo>
                  <a:lnTo>
                    <a:pt x="4" y="30"/>
                  </a:lnTo>
                  <a:lnTo>
                    <a:pt x="0" y="20"/>
                  </a:lnTo>
                  <a:lnTo>
                    <a:pt x="36" y="0"/>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6" name="Freeform 72"/>
            <p:cNvSpPr>
              <a:spLocks/>
            </p:cNvSpPr>
            <p:nvPr/>
          </p:nvSpPr>
          <p:spPr bwMode="auto">
            <a:xfrm>
              <a:off x="3823" y="2584"/>
              <a:ext cx="576" cy="313"/>
            </a:xfrm>
            <a:custGeom>
              <a:avLst/>
              <a:gdLst/>
              <a:ahLst/>
              <a:cxnLst>
                <a:cxn ang="0">
                  <a:pos x="4" y="303"/>
                </a:cxn>
                <a:cxn ang="0">
                  <a:pos x="14" y="300"/>
                </a:cxn>
                <a:cxn ang="0">
                  <a:pos x="20" y="290"/>
                </a:cxn>
                <a:cxn ang="0">
                  <a:pos x="37" y="288"/>
                </a:cxn>
                <a:cxn ang="0">
                  <a:pos x="38" y="282"/>
                </a:cxn>
                <a:cxn ang="0">
                  <a:pos x="46" y="274"/>
                </a:cxn>
                <a:cxn ang="0">
                  <a:pos x="51" y="268"/>
                </a:cxn>
                <a:cxn ang="0">
                  <a:pos x="54" y="252"/>
                </a:cxn>
                <a:cxn ang="0">
                  <a:pos x="63" y="247"/>
                </a:cxn>
                <a:cxn ang="0">
                  <a:pos x="64" y="243"/>
                </a:cxn>
                <a:cxn ang="0">
                  <a:pos x="79" y="239"/>
                </a:cxn>
                <a:cxn ang="0">
                  <a:pos x="92" y="222"/>
                </a:cxn>
                <a:cxn ang="0">
                  <a:pos x="115" y="232"/>
                </a:cxn>
                <a:cxn ang="0">
                  <a:pos x="122" y="239"/>
                </a:cxn>
                <a:cxn ang="0">
                  <a:pos x="144" y="236"/>
                </a:cxn>
                <a:cxn ang="0">
                  <a:pos x="145" y="230"/>
                </a:cxn>
                <a:cxn ang="0">
                  <a:pos x="172" y="231"/>
                </a:cxn>
                <a:cxn ang="0">
                  <a:pos x="177" y="227"/>
                </a:cxn>
                <a:cxn ang="0">
                  <a:pos x="190" y="222"/>
                </a:cxn>
                <a:cxn ang="0">
                  <a:pos x="219" y="208"/>
                </a:cxn>
                <a:cxn ang="0">
                  <a:pos x="225" y="191"/>
                </a:cxn>
                <a:cxn ang="0">
                  <a:pos x="231" y="187"/>
                </a:cxn>
                <a:cxn ang="0">
                  <a:pos x="242" y="157"/>
                </a:cxn>
                <a:cxn ang="0">
                  <a:pos x="241" y="133"/>
                </a:cxn>
                <a:cxn ang="0">
                  <a:pos x="252" y="117"/>
                </a:cxn>
                <a:cxn ang="0">
                  <a:pos x="271" y="92"/>
                </a:cxn>
                <a:cxn ang="0">
                  <a:pos x="282" y="99"/>
                </a:cxn>
                <a:cxn ang="0">
                  <a:pos x="292" y="97"/>
                </a:cxn>
                <a:cxn ang="0">
                  <a:pos x="303" y="72"/>
                </a:cxn>
                <a:cxn ang="0">
                  <a:pos x="322" y="71"/>
                </a:cxn>
                <a:cxn ang="0">
                  <a:pos x="322" y="57"/>
                </a:cxn>
                <a:cxn ang="0">
                  <a:pos x="328" y="41"/>
                </a:cxn>
                <a:cxn ang="0">
                  <a:pos x="339" y="20"/>
                </a:cxn>
                <a:cxn ang="0">
                  <a:pos x="363" y="17"/>
                </a:cxn>
                <a:cxn ang="0">
                  <a:pos x="388" y="14"/>
                </a:cxn>
                <a:cxn ang="0">
                  <a:pos x="390" y="4"/>
                </a:cxn>
                <a:cxn ang="0">
                  <a:pos x="405" y="0"/>
                </a:cxn>
                <a:cxn ang="0">
                  <a:pos x="435" y="22"/>
                </a:cxn>
                <a:cxn ang="0">
                  <a:pos x="452" y="30"/>
                </a:cxn>
                <a:cxn ang="0">
                  <a:pos x="447" y="43"/>
                </a:cxn>
                <a:cxn ang="0">
                  <a:pos x="436" y="65"/>
                </a:cxn>
                <a:cxn ang="0">
                  <a:pos x="438" y="85"/>
                </a:cxn>
                <a:cxn ang="0">
                  <a:pos x="473" y="82"/>
                </a:cxn>
                <a:cxn ang="0">
                  <a:pos x="472" y="98"/>
                </a:cxn>
                <a:cxn ang="0">
                  <a:pos x="493" y="103"/>
                </a:cxn>
                <a:cxn ang="0">
                  <a:pos x="512" y="109"/>
                </a:cxn>
                <a:cxn ang="0">
                  <a:pos x="520" y="113"/>
                </a:cxn>
                <a:cxn ang="0">
                  <a:pos x="514" y="133"/>
                </a:cxn>
                <a:cxn ang="0">
                  <a:pos x="518" y="147"/>
                </a:cxn>
                <a:cxn ang="0">
                  <a:pos x="521" y="158"/>
                </a:cxn>
                <a:cxn ang="0">
                  <a:pos x="517" y="166"/>
                </a:cxn>
                <a:cxn ang="0">
                  <a:pos x="522" y="177"/>
                </a:cxn>
                <a:cxn ang="0">
                  <a:pos x="525" y="187"/>
                </a:cxn>
                <a:cxn ang="0">
                  <a:pos x="521" y="193"/>
                </a:cxn>
                <a:cxn ang="0">
                  <a:pos x="531" y="197"/>
                </a:cxn>
                <a:cxn ang="0">
                  <a:pos x="555" y="198"/>
                </a:cxn>
                <a:cxn ang="0">
                  <a:pos x="575" y="229"/>
                </a:cxn>
                <a:cxn ang="0">
                  <a:pos x="433" y="257"/>
                </a:cxn>
                <a:cxn ang="0">
                  <a:pos x="0" y="312"/>
                </a:cxn>
              </a:cxnLst>
              <a:rect l="0" t="0" r="r" b="b"/>
              <a:pathLst>
                <a:path w="576" h="313">
                  <a:moveTo>
                    <a:pt x="0" y="312"/>
                  </a:moveTo>
                  <a:lnTo>
                    <a:pt x="4" y="303"/>
                  </a:lnTo>
                  <a:lnTo>
                    <a:pt x="11" y="303"/>
                  </a:lnTo>
                  <a:lnTo>
                    <a:pt x="14" y="300"/>
                  </a:lnTo>
                  <a:lnTo>
                    <a:pt x="16" y="296"/>
                  </a:lnTo>
                  <a:lnTo>
                    <a:pt x="20" y="290"/>
                  </a:lnTo>
                  <a:lnTo>
                    <a:pt x="35" y="288"/>
                  </a:lnTo>
                  <a:lnTo>
                    <a:pt x="37" y="288"/>
                  </a:lnTo>
                  <a:lnTo>
                    <a:pt x="37" y="287"/>
                  </a:lnTo>
                  <a:lnTo>
                    <a:pt x="38" y="282"/>
                  </a:lnTo>
                  <a:lnTo>
                    <a:pt x="45" y="280"/>
                  </a:lnTo>
                  <a:lnTo>
                    <a:pt x="46" y="274"/>
                  </a:lnTo>
                  <a:lnTo>
                    <a:pt x="48" y="271"/>
                  </a:lnTo>
                  <a:lnTo>
                    <a:pt x="51" y="268"/>
                  </a:lnTo>
                  <a:lnTo>
                    <a:pt x="53" y="264"/>
                  </a:lnTo>
                  <a:lnTo>
                    <a:pt x="54" y="252"/>
                  </a:lnTo>
                  <a:lnTo>
                    <a:pt x="59" y="248"/>
                  </a:lnTo>
                  <a:lnTo>
                    <a:pt x="63" y="247"/>
                  </a:lnTo>
                  <a:lnTo>
                    <a:pt x="64" y="245"/>
                  </a:lnTo>
                  <a:lnTo>
                    <a:pt x="64" y="243"/>
                  </a:lnTo>
                  <a:lnTo>
                    <a:pt x="67" y="241"/>
                  </a:lnTo>
                  <a:lnTo>
                    <a:pt x="79" y="239"/>
                  </a:lnTo>
                  <a:lnTo>
                    <a:pt x="91" y="232"/>
                  </a:lnTo>
                  <a:lnTo>
                    <a:pt x="92" y="222"/>
                  </a:lnTo>
                  <a:lnTo>
                    <a:pt x="100" y="217"/>
                  </a:lnTo>
                  <a:lnTo>
                    <a:pt x="115" y="232"/>
                  </a:lnTo>
                  <a:lnTo>
                    <a:pt x="117" y="237"/>
                  </a:lnTo>
                  <a:lnTo>
                    <a:pt x="122" y="239"/>
                  </a:lnTo>
                  <a:lnTo>
                    <a:pt x="143" y="239"/>
                  </a:lnTo>
                  <a:lnTo>
                    <a:pt x="144" y="236"/>
                  </a:lnTo>
                  <a:lnTo>
                    <a:pt x="144" y="232"/>
                  </a:lnTo>
                  <a:lnTo>
                    <a:pt x="145" y="230"/>
                  </a:lnTo>
                  <a:lnTo>
                    <a:pt x="147" y="229"/>
                  </a:lnTo>
                  <a:lnTo>
                    <a:pt x="172" y="231"/>
                  </a:lnTo>
                  <a:lnTo>
                    <a:pt x="175" y="230"/>
                  </a:lnTo>
                  <a:lnTo>
                    <a:pt x="177" y="227"/>
                  </a:lnTo>
                  <a:lnTo>
                    <a:pt x="181" y="222"/>
                  </a:lnTo>
                  <a:lnTo>
                    <a:pt x="190" y="222"/>
                  </a:lnTo>
                  <a:lnTo>
                    <a:pt x="194" y="207"/>
                  </a:lnTo>
                  <a:lnTo>
                    <a:pt x="219" y="208"/>
                  </a:lnTo>
                  <a:lnTo>
                    <a:pt x="221" y="194"/>
                  </a:lnTo>
                  <a:lnTo>
                    <a:pt x="225" y="191"/>
                  </a:lnTo>
                  <a:lnTo>
                    <a:pt x="229" y="190"/>
                  </a:lnTo>
                  <a:lnTo>
                    <a:pt x="231" y="187"/>
                  </a:lnTo>
                  <a:lnTo>
                    <a:pt x="237" y="164"/>
                  </a:lnTo>
                  <a:lnTo>
                    <a:pt x="242" y="157"/>
                  </a:lnTo>
                  <a:lnTo>
                    <a:pt x="246" y="148"/>
                  </a:lnTo>
                  <a:lnTo>
                    <a:pt x="241" y="133"/>
                  </a:lnTo>
                  <a:lnTo>
                    <a:pt x="247" y="126"/>
                  </a:lnTo>
                  <a:lnTo>
                    <a:pt x="252" y="117"/>
                  </a:lnTo>
                  <a:lnTo>
                    <a:pt x="262" y="96"/>
                  </a:lnTo>
                  <a:lnTo>
                    <a:pt x="271" y="92"/>
                  </a:lnTo>
                  <a:lnTo>
                    <a:pt x="279" y="95"/>
                  </a:lnTo>
                  <a:lnTo>
                    <a:pt x="282" y="99"/>
                  </a:lnTo>
                  <a:lnTo>
                    <a:pt x="287" y="104"/>
                  </a:lnTo>
                  <a:lnTo>
                    <a:pt x="292" y="97"/>
                  </a:lnTo>
                  <a:lnTo>
                    <a:pt x="296" y="87"/>
                  </a:lnTo>
                  <a:lnTo>
                    <a:pt x="303" y="72"/>
                  </a:lnTo>
                  <a:lnTo>
                    <a:pt x="315" y="72"/>
                  </a:lnTo>
                  <a:lnTo>
                    <a:pt x="322" y="71"/>
                  </a:lnTo>
                  <a:lnTo>
                    <a:pt x="326" y="67"/>
                  </a:lnTo>
                  <a:lnTo>
                    <a:pt x="322" y="57"/>
                  </a:lnTo>
                  <a:lnTo>
                    <a:pt x="318" y="47"/>
                  </a:lnTo>
                  <a:lnTo>
                    <a:pt x="328" y="41"/>
                  </a:lnTo>
                  <a:lnTo>
                    <a:pt x="340" y="37"/>
                  </a:lnTo>
                  <a:lnTo>
                    <a:pt x="339" y="20"/>
                  </a:lnTo>
                  <a:lnTo>
                    <a:pt x="341" y="7"/>
                  </a:lnTo>
                  <a:lnTo>
                    <a:pt x="363" y="17"/>
                  </a:lnTo>
                  <a:lnTo>
                    <a:pt x="384" y="17"/>
                  </a:lnTo>
                  <a:lnTo>
                    <a:pt x="388" y="14"/>
                  </a:lnTo>
                  <a:lnTo>
                    <a:pt x="391" y="7"/>
                  </a:lnTo>
                  <a:lnTo>
                    <a:pt x="390" y="4"/>
                  </a:lnTo>
                  <a:lnTo>
                    <a:pt x="388" y="0"/>
                  </a:lnTo>
                  <a:lnTo>
                    <a:pt x="405" y="0"/>
                  </a:lnTo>
                  <a:lnTo>
                    <a:pt x="409" y="14"/>
                  </a:lnTo>
                  <a:lnTo>
                    <a:pt x="435" y="22"/>
                  </a:lnTo>
                  <a:lnTo>
                    <a:pt x="448" y="27"/>
                  </a:lnTo>
                  <a:lnTo>
                    <a:pt x="452" y="30"/>
                  </a:lnTo>
                  <a:lnTo>
                    <a:pt x="454" y="33"/>
                  </a:lnTo>
                  <a:lnTo>
                    <a:pt x="447" y="43"/>
                  </a:lnTo>
                  <a:lnTo>
                    <a:pt x="440" y="47"/>
                  </a:lnTo>
                  <a:lnTo>
                    <a:pt x="436" y="65"/>
                  </a:lnTo>
                  <a:lnTo>
                    <a:pt x="436" y="74"/>
                  </a:lnTo>
                  <a:lnTo>
                    <a:pt x="438" y="85"/>
                  </a:lnTo>
                  <a:lnTo>
                    <a:pt x="467" y="82"/>
                  </a:lnTo>
                  <a:lnTo>
                    <a:pt x="473" y="82"/>
                  </a:lnTo>
                  <a:lnTo>
                    <a:pt x="473" y="87"/>
                  </a:lnTo>
                  <a:lnTo>
                    <a:pt x="472" y="98"/>
                  </a:lnTo>
                  <a:lnTo>
                    <a:pt x="486" y="98"/>
                  </a:lnTo>
                  <a:lnTo>
                    <a:pt x="493" y="103"/>
                  </a:lnTo>
                  <a:lnTo>
                    <a:pt x="502" y="109"/>
                  </a:lnTo>
                  <a:lnTo>
                    <a:pt x="512" y="109"/>
                  </a:lnTo>
                  <a:lnTo>
                    <a:pt x="516" y="110"/>
                  </a:lnTo>
                  <a:lnTo>
                    <a:pt x="520" y="113"/>
                  </a:lnTo>
                  <a:lnTo>
                    <a:pt x="521" y="121"/>
                  </a:lnTo>
                  <a:lnTo>
                    <a:pt x="514" y="133"/>
                  </a:lnTo>
                  <a:lnTo>
                    <a:pt x="514" y="139"/>
                  </a:lnTo>
                  <a:lnTo>
                    <a:pt x="518" y="147"/>
                  </a:lnTo>
                  <a:lnTo>
                    <a:pt x="521" y="149"/>
                  </a:lnTo>
                  <a:lnTo>
                    <a:pt x="521" y="158"/>
                  </a:lnTo>
                  <a:lnTo>
                    <a:pt x="520" y="162"/>
                  </a:lnTo>
                  <a:lnTo>
                    <a:pt x="517" y="166"/>
                  </a:lnTo>
                  <a:lnTo>
                    <a:pt x="519" y="173"/>
                  </a:lnTo>
                  <a:lnTo>
                    <a:pt x="522" y="177"/>
                  </a:lnTo>
                  <a:lnTo>
                    <a:pt x="525" y="183"/>
                  </a:lnTo>
                  <a:lnTo>
                    <a:pt x="525" y="187"/>
                  </a:lnTo>
                  <a:lnTo>
                    <a:pt x="524" y="189"/>
                  </a:lnTo>
                  <a:lnTo>
                    <a:pt x="521" y="193"/>
                  </a:lnTo>
                  <a:lnTo>
                    <a:pt x="521" y="194"/>
                  </a:lnTo>
                  <a:lnTo>
                    <a:pt x="531" y="197"/>
                  </a:lnTo>
                  <a:lnTo>
                    <a:pt x="540" y="197"/>
                  </a:lnTo>
                  <a:lnTo>
                    <a:pt x="555" y="198"/>
                  </a:lnTo>
                  <a:lnTo>
                    <a:pt x="566" y="213"/>
                  </a:lnTo>
                  <a:lnTo>
                    <a:pt x="575" y="229"/>
                  </a:lnTo>
                  <a:lnTo>
                    <a:pt x="504" y="244"/>
                  </a:lnTo>
                  <a:lnTo>
                    <a:pt x="433" y="257"/>
                  </a:lnTo>
                  <a:lnTo>
                    <a:pt x="288" y="277"/>
                  </a:lnTo>
                  <a:lnTo>
                    <a:pt x="0" y="312"/>
                  </a:lnTo>
                </a:path>
              </a:pathLst>
            </a:custGeom>
            <a:solidFill>
              <a:srgbClr val="676767"/>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7" name="Freeform 73"/>
            <p:cNvSpPr>
              <a:spLocks/>
            </p:cNvSpPr>
            <p:nvPr/>
          </p:nvSpPr>
          <p:spPr bwMode="auto">
            <a:xfrm>
              <a:off x="3823" y="2584"/>
              <a:ext cx="582" cy="319"/>
            </a:xfrm>
            <a:custGeom>
              <a:avLst/>
              <a:gdLst/>
              <a:ahLst/>
              <a:cxnLst>
                <a:cxn ang="0">
                  <a:pos x="4" y="309"/>
                </a:cxn>
                <a:cxn ang="0">
                  <a:pos x="15" y="306"/>
                </a:cxn>
                <a:cxn ang="0">
                  <a:pos x="20" y="295"/>
                </a:cxn>
                <a:cxn ang="0">
                  <a:pos x="37" y="293"/>
                </a:cxn>
                <a:cxn ang="0">
                  <a:pos x="38" y="288"/>
                </a:cxn>
                <a:cxn ang="0">
                  <a:pos x="47" y="279"/>
                </a:cxn>
                <a:cxn ang="0">
                  <a:pos x="51" y="274"/>
                </a:cxn>
                <a:cxn ang="0">
                  <a:pos x="54" y="256"/>
                </a:cxn>
                <a:cxn ang="0">
                  <a:pos x="63" y="252"/>
                </a:cxn>
                <a:cxn ang="0">
                  <a:pos x="65" y="248"/>
                </a:cxn>
                <a:cxn ang="0">
                  <a:pos x="80" y="243"/>
                </a:cxn>
                <a:cxn ang="0">
                  <a:pos x="93" y="226"/>
                </a:cxn>
                <a:cxn ang="0">
                  <a:pos x="117" y="237"/>
                </a:cxn>
                <a:cxn ang="0">
                  <a:pos x="123" y="243"/>
                </a:cxn>
                <a:cxn ang="0">
                  <a:pos x="146" y="240"/>
                </a:cxn>
                <a:cxn ang="0">
                  <a:pos x="147" y="235"/>
                </a:cxn>
                <a:cxn ang="0">
                  <a:pos x="174" y="236"/>
                </a:cxn>
                <a:cxn ang="0">
                  <a:pos x="179" y="231"/>
                </a:cxn>
                <a:cxn ang="0">
                  <a:pos x="192" y="226"/>
                </a:cxn>
                <a:cxn ang="0">
                  <a:pos x="222" y="212"/>
                </a:cxn>
                <a:cxn ang="0">
                  <a:pos x="227" y="195"/>
                </a:cxn>
                <a:cxn ang="0">
                  <a:pos x="233" y="190"/>
                </a:cxn>
                <a:cxn ang="0">
                  <a:pos x="245" y="160"/>
                </a:cxn>
                <a:cxn ang="0">
                  <a:pos x="244" y="135"/>
                </a:cxn>
                <a:cxn ang="0">
                  <a:pos x="255" y="119"/>
                </a:cxn>
                <a:cxn ang="0">
                  <a:pos x="274" y="94"/>
                </a:cxn>
                <a:cxn ang="0">
                  <a:pos x="285" y="101"/>
                </a:cxn>
                <a:cxn ang="0">
                  <a:pos x="295" y="98"/>
                </a:cxn>
                <a:cxn ang="0">
                  <a:pos x="306" y="73"/>
                </a:cxn>
                <a:cxn ang="0">
                  <a:pos x="325" y="72"/>
                </a:cxn>
                <a:cxn ang="0">
                  <a:pos x="325" y="58"/>
                </a:cxn>
                <a:cxn ang="0">
                  <a:pos x="331" y="42"/>
                </a:cxn>
                <a:cxn ang="0">
                  <a:pos x="343" y="20"/>
                </a:cxn>
                <a:cxn ang="0">
                  <a:pos x="367" y="17"/>
                </a:cxn>
                <a:cxn ang="0">
                  <a:pos x="393" y="14"/>
                </a:cxn>
                <a:cxn ang="0">
                  <a:pos x="394" y="4"/>
                </a:cxn>
                <a:cxn ang="0">
                  <a:pos x="409" y="0"/>
                </a:cxn>
                <a:cxn ang="0">
                  <a:pos x="439" y="23"/>
                </a:cxn>
                <a:cxn ang="0">
                  <a:pos x="457" y="30"/>
                </a:cxn>
                <a:cxn ang="0">
                  <a:pos x="452" y="44"/>
                </a:cxn>
                <a:cxn ang="0">
                  <a:pos x="440" y="66"/>
                </a:cxn>
                <a:cxn ang="0">
                  <a:pos x="443" y="86"/>
                </a:cxn>
                <a:cxn ang="0">
                  <a:pos x="478" y="83"/>
                </a:cxn>
                <a:cxn ang="0">
                  <a:pos x="477" y="99"/>
                </a:cxn>
                <a:cxn ang="0">
                  <a:pos x="498" y="105"/>
                </a:cxn>
                <a:cxn ang="0">
                  <a:pos x="517" y="111"/>
                </a:cxn>
                <a:cxn ang="0">
                  <a:pos x="526" y="115"/>
                </a:cxn>
                <a:cxn ang="0">
                  <a:pos x="520" y="135"/>
                </a:cxn>
                <a:cxn ang="0">
                  <a:pos x="524" y="150"/>
                </a:cxn>
                <a:cxn ang="0">
                  <a:pos x="527" y="161"/>
                </a:cxn>
                <a:cxn ang="0">
                  <a:pos x="523" y="169"/>
                </a:cxn>
                <a:cxn ang="0">
                  <a:pos x="528" y="181"/>
                </a:cxn>
                <a:cxn ang="0">
                  <a:pos x="530" y="190"/>
                </a:cxn>
                <a:cxn ang="0">
                  <a:pos x="527" y="197"/>
                </a:cxn>
                <a:cxn ang="0">
                  <a:pos x="536" y="201"/>
                </a:cxn>
                <a:cxn ang="0">
                  <a:pos x="561" y="202"/>
                </a:cxn>
                <a:cxn ang="0">
                  <a:pos x="581" y="234"/>
                </a:cxn>
                <a:cxn ang="0">
                  <a:pos x="437" y="262"/>
                </a:cxn>
                <a:cxn ang="0">
                  <a:pos x="0" y="318"/>
                </a:cxn>
              </a:cxnLst>
              <a:rect l="0" t="0" r="r" b="b"/>
              <a:pathLst>
                <a:path w="582" h="319">
                  <a:moveTo>
                    <a:pt x="0" y="318"/>
                  </a:moveTo>
                  <a:lnTo>
                    <a:pt x="4" y="309"/>
                  </a:lnTo>
                  <a:lnTo>
                    <a:pt x="11" y="309"/>
                  </a:lnTo>
                  <a:lnTo>
                    <a:pt x="15" y="306"/>
                  </a:lnTo>
                  <a:lnTo>
                    <a:pt x="17" y="302"/>
                  </a:lnTo>
                  <a:lnTo>
                    <a:pt x="20" y="295"/>
                  </a:lnTo>
                  <a:lnTo>
                    <a:pt x="35" y="293"/>
                  </a:lnTo>
                  <a:lnTo>
                    <a:pt x="37" y="293"/>
                  </a:lnTo>
                  <a:lnTo>
                    <a:pt x="37" y="292"/>
                  </a:lnTo>
                  <a:lnTo>
                    <a:pt x="38" y="288"/>
                  </a:lnTo>
                  <a:lnTo>
                    <a:pt x="46" y="285"/>
                  </a:lnTo>
                  <a:lnTo>
                    <a:pt x="47" y="279"/>
                  </a:lnTo>
                  <a:lnTo>
                    <a:pt x="49" y="276"/>
                  </a:lnTo>
                  <a:lnTo>
                    <a:pt x="51" y="274"/>
                  </a:lnTo>
                  <a:lnTo>
                    <a:pt x="53" y="269"/>
                  </a:lnTo>
                  <a:lnTo>
                    <a:pt x="54" y="256"/>
                  </a:lnTo>
                  <a:lnTo>
                    <a:pt x="59" y="253"/>
                  </a:lnTo>
                  <a:lnTo>
                    <a:pt x="63" y="252"/>
                  </a:lnTo>
                  <a:lnTo>
                    <a:pt x="65" y="250"/>
                  </a:lnTo>
                  <a:lnTo>
                    <a:pt x="65" y="248"/>
                  </a:lnTo>
                  <a:lnTo>
                    <a:pt x="68" y="246"/>
                  </a:lnTo>
                  <a:lnTo>
                    <a:pt x="80" y="243"/>
                  </a:lnTo>
                  <a:lnTo>
                    <a:pt x="92" y="237"/>
                  </a:lnTo>
                  <a:lnTo>
                    <a:pt x="93" y="226"/>
                  </a:lnTo>
                  <a:lnTo>
                    <a:pt x="101" y="221"/>
                  </a:lnTo>
                  <a:lnTo>
                    <a:pt x="117" y="237"/>
                  </a:lnTo>
                  <a:lnTo>
                    <a:pt x="119" y="241"/>
                  </a:lnTo>
                  <a:lnTo>
                    <a:pt x="123" y="243"/>
                  </a:lnTo>
                  <a:lnTo>
                    <a:pt x="145" y="243"/>
                  </a:lnTo>
                  <a:lnTo>
                    <a:pt x="146" y="240"/>
                  </a:lnTo>
                  <a:lnTo>
                    <a:pt x="146" y="237"/>
                  </a:lnTo>
                  <a:lnTo>
                    <a:pt x="147" y="235"/>
                  </a:lnTo>
                  <a:lnTo>
                    <a:pt x="149" y="234"/>
                  </a:lnTo>
                  <a:lnTo>
                    <a:pt x="174" y="236"/>
                  </a:lnTo>
                  <a:lnTo>
                    <a:pt x="177" y="235"/>
                  </a:lnTo>
                  <a:lnTo>
                    <a:pt x="179" y="231"/>
                  </a:lnTo>
                  <a:lnTo>
                    <a:pt x="183" y="226"/>
                  </a:lnTo>
                  <a:lnTo>
                    <a:pt x="192" y="226"/>
                  </a:lnTo>
                  <a:lnTo>
                    <a:pt x="196" y="211"/>
                  </a:lnTo>
                  <a:lnTo>
                    <a:pt x="222" y="212"/>
                  </a:lnTo>
                  <a:lnTo>
                    <a:pt x="223" y="198"/>
                  </a:lnTo>
                  <a:lnTo>
                    <a:pt x="227" y="195"/>
                  </a:lnTo>
                  <a:lnTo>
                    <a:pt x="231" y="194"/>
                  </a:lnTo>
                  <a:lnTo>
                    <a:pt x="233" y="190"/>
                  </a:lnTo>
                  <a:lnTo>
                    <a:pt x="239" y="168"/>
                  </a:lnTo>
                  <a:lnTo>
                    <a:pt x="245" y="160"/>
                  </a:lnTo>
                  <a:lnTo>
                    <a:pt x="249" y="150"/>
                  </a:lnTo>
                  <a:lnTo>
                    <a:pt x="244" y="135"/>
                  </a:lnTo>
                  <a:lnTo>
                    <a:pt x="250" y="129"/>
                  </a:lnTo>
                  <a:lnTo>
                    <a:pt x="255" y="119"/>
                  </a:lnTo>
                  <a:lnTo>
                    <a:pt x="264" y="97"/>
                  </a:lnTo>
                  <a:lnTo>
                    <a:pt x="274" y="94"/>
                  </a:lnTo>
                  <a:lnTo>
                    <a:pt x="282" y="97"/>
                  </a:lnTo>
                  <a:lnTo>
                    <a:pt x="285" y="101"/>
                  </a:lnTo>
                  <a:lnTo>
                    <a:pt x="290" y="106"/>
                  </a:lnTo>
                  <a:lnTo>
                    <a:pt x="295" y="98"/>
                  </a:lnTo>
                  <a:lnTo>
                    <a:pt x="299" y="89"/>
                  </a:lnTo>
                  <a:lnTo>
                    <a:pt x="306" y="73"/>
                  </a:lnTo>
                  <a:lnTo>
                    <a:pt x="319" y="73"/>
                  </a:lnTo>
                  <a:lnTo>
                    <a:pt x="325" y="72"/>
                  </a:lnTo>
                  <a:lnTo>
                    <a:pt x="329" y="68"/>
                  </a:lnTo>
                  <a:lnTo>
                    <a:pt x="325" y="58"/>
                  </a:lnTo>
                  <a:lnTo>
                    <a:pt x="322" y="48"/>
                  </a:lnTo>
                  <a:lnTo>
                    <a:pt x="331" y="42"/>
                  </a:lnTo>
                  <a:lnTo>
                    <a:pt x="344" y="38"/>
                  </a:lnTo>
                  <a:lnTo>
                    <a:pt x="343" y="20"/>
                  </a:lnTo>
                  <a:lnTo>
                    <a:pt x="345" y="7"/>
                  </a:lnTo>
                  <a:lnTo>
                    <a:pt x="367" y="17"/>
                  </a:lnTo>
                  <a:lnTo>
                    <a:pt x="388" y="17"/>
                  </a:lnTo>
                  <a:lnTo>
                    <a:pt x="393" y="14"/>
                  </a:lnTo>
                  <a:lnTo>
                    <a:pt x="395" y="8"/>
                  </a:lnTo>
                  <a:lnTo>
                    <a:pt x="394" y="4"/>
                  </a:lnTo>
                  <a:lnTo>
                    <a:pt x="392" y="0"/>
                  </a:lnTo>
                  <a:lnTo>
                    <a:pt x="409" y="0"/>
                  </a:lnTo>
                  <a:lnTo>
                    <a:pt x="413" y="14"/>
                  </a:lnTo>
                  <a:lnTo>
                    <a:pt x="439" y="23"/>
                  </a:lnTo>
                  <a:lnTo>
                    <a:pt x="453" y="27"/>
                  </a:lnTo>
                  <a:lnTo>
                    <a:pt x="457" y="30"/>
                  </a:lnTo>
                  <a:lnTo>
                    <a:pt x="459" y="33"/>
                  </a:lnTo>
                  <a:lnTo>
                    <a:pt x="452" y="44"/>
                  </a:lnTo>
                  <a:lnTo>
                    <a:pt x="445" y="48"/>
                  </a:lnTo>
                  <a:lnTo>
                    <a:pt x="440" y="66"/>
                  </a:lnTo>
                  <a:lnTo>
                    <a:pt x="440" y="76"/>
                  </a:lnTo>
                  <a:lnTo>
                    <a:pt x="443" y="86"/>
                  </a:lnTo>
                  <a:lnTo>
                    <a:pt x="472" y="83"/>
                  </a:lnTo>
                  <a:lnTo>
                    <a:pt x="478" y="83"/>
                  </a:lnTo>
                  <a:lnTo>
                    <a:pt x="478" y="89"/>
                  </a:lnTo>
                  <a:lnTo>
                    <a:pt x="477" y="99"/>
                  </a:lnTo>
                  <a:lnTo>
                    <a:pt x="491" y="99"/>
                  </a:lnTo>
                  <a:lnTo>
                    <a:pt x="498" y="105"/>
                  </a:lnTo>
                  <a:lnTo>
                    <a:pt x="507" y="111"/>
                  </a:lnTo>
                  <a:lnTo>
                    <a:pt x="517" y="111"/>
                  </a:lnTo>
                  <a:lnTo>
                    <a:pt x="522" y="112"/>
                  </a:lnTo>
                  <a:lnTo>
                    <a:pt x="526" y="115"/>
                  </a:lnTo>
                  <a:lnTo>
                    <a:pt x="527" y="123"/>
                  </a:lnTo>
                  <a:lnTo>
                    <a:pt x="520" y="135"/>
                  </a:lnTo>
                  <a:lnTo>
                    <a:pt x="520" y="142"/>
                  </a:lnTo>
                  <a:lnTo>
                    <a:pt x="524" y="150"/>
                  </a:lnTo>
                  <a:lnTo>
                    <a:pt x="527" y="151"/>
                  </a:lnTo>
                  <a:lnTo>
                    <a:pt x="527" y="161"/>
                  </a:lnTo>
                  <a:lnTo>
                    <a:pt x="526" y="165"/>
                  </a:lnTo>
                  <a:lnTo>
                    <a:pt x="523" y="169"/>
                  </a:lnTo>
                  <a:lnTo>
                    <a:pt x="525" y="176"/>
                  </a:lnTo>
                  <a:lnTo>
                    <a:pt x="528" y="181"/>
                  </a:lnTo>
                  <a:lnTo>
                    <a:pt x="530" y="186"/>
                  </a:lnTo>
                  <a:lnTo>
                    <a:pt x="530" y="190"/>
                  </a:lnTo>
                  <a:lnTo>
                    <a:pt x="530" y="192"/>
                  </a:lnTo>
                  <a:lnTo>
                    <a:pt x="527" y="197"/>
                  </a:lnTo>
                  <a:lnTo>
                    <a:pt x="527" y="198"/>
                  </a:lnTo>
                  <a:lnTo>
                    <a:pt x="536" y="201"/>
                  </a:lnTo>
                  <a:lnTo>
                    <a:pt x="546" y="201"/>
                  </a:lnTo>
                  <a:lnTo>
                    <a:pt x="561" y="202"/>
                  </a:lnTo>
                  <a:lnTo>
                    <a:pt x="572" y="217"/>
                  </a:lnTo>
                  <a:lnTo>
                    <a:pt x="581" y="234"/>
                  </a:lnTo>
                  <a:lnTo>
                    <a:pt x="509" y="249"/>
                  </a:lnTo>
                  <a:lnTo>
                    <a:pt x="437" y="262"/>
                  </a:lnTo>
                  <a:lnTo>
                    <a:pt x="291" y="282"/>
                  </a:lnTo>
                  <a:lnTo>
                    <a:pt x="0" y="318"/>
                  </a:lnTo>
                </a:path>
              </a:pathLst>
            </a:custGeom>
            <a:solidFill>
              <a:srgbClr val="618FF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8" name="Freeform 74"/>
            <p:cNvSpPr>
              <a:spLocks/>
            </p:cNvSpPr>
            <p:nvPr/>
          </p:nvSpPr>
          <p:spPr bwMode="auto">
            <a:xfrm>
              <a:off x="3783" y="2818"/>
              <a:ext cx="656" cy="276"/>
            </a:xfrm>
            <a:custGeom>
              <a:avLst/>
              <a:gdLst/>
              <a:ahLst/>
              <a:cxnLst>
                <a:cxn ang="0">
                  <a:pos x="422" y="34"/>
                </a:cxn>
                <a:cxn ang="0">
                  <a:pos x="616" y="0"/>
                </a:cxn>
                <a:cxn ang="0">
                  <a:pos x="638" y="35"/>
                </a:cxn>
                <a:cxn ang="0">
                  <a:pos x="625" y="34"/>
                </a:cxn>
                <a:cxn ang="0">
                  <a:pos x="597" y="33"/>
                </a:cxn>
                <a:cxn ang="0">
                  <a:pos x="579" y="41"/>
                </a:cxn>
                <a:cxn ang="0">
                  <a:pos x="575" y="57"/>
                </a:cxn>
                <a:cxn ang="0">
                  <a:pos x="611" y="54"/>
                </a:cxn>
                <a:cxn ang="0">
                  <a:pos x="628" y="51"/>
                </a:cxn>
                <a:cxn ang="0">
                  <a:pos x="639" y="48"/>
                </a:cxn>
                <a:cxn ang="0">
                  <a:pos x="642" y="62"/>
                </a:cxn>
                <a:cxn ang="0">
                  <a:pos x="638" y="78"/>
                </a:cxn>
                <a:cxn ang="0">
                  <a:pos x="626" y="103"/>
                </a:cxn>
                <a:cxn ang="0">
                  <a:pos x="616" y="103"/>
                </a:cxn>
                <a:cxn ang="0">
                  <a:pos x="596" y="111"/>
                </a:cxn>
                <a:cxn ang="0">
                  <a:pos x="584" y="110"/>
                </a:cxn>
                <a:cxn ang="0">
                  <a:pos x="587" y="138"/>
                </a:cxn>
                <a:cxn ang="0">
                  <a:pos x="606" y="141"/>
                </a:cxn>
                <a:cxn ang="0">
                  <a:pos x="621" y="143"/>
                </a:cxn>
                <a:cxn ang="0">
                  <a:pos x="599" y="174"/>
                </a:cxn>
                <a:cxn ang="0">
                  <a:pos x="576" y="174"/>
                </a:cxn>
                <a:cxn ang="0">
                  <a:pos x="544" y="191"/>
                </a:cxn>
                <a:cxn ang="0">
                  <a:pos x="515" y="235"/>
                </a:cxn>
                <a:cxn ang="0">
                  <a:pos x="482" y="270"/>
                </a:cxn>
                <a:cxn ang="0">
                  <a:pos x="462" y="270"/>
                </a:cxn>
                <a:cxn ang="0">
                  <a:pos x="362" y="208"/>
                </a:cxn>
                <a:cxn ang="0">
                  <a:pos x="238" y="210"/>
                </a:cxn>
                <a:cxn ang="0">
                  <a:pos x="257" y="208"/>
                </a:cxn>
                <a:cxn ang="0">
                  <a:pos x="274" y="202"/>
                </a:cxn>
                <a:cxn ang="0">
                  <a:pos x="270" y="194"/>
                </a:cxn>
                <a:cxn ang="0">
                  <a:pos x="190" y="190"/>
                </a:cxn>
                <a:cxn ang="0">
                  <a:pos x="176" y="196"/>
                </a:cxn>
                <a:cxn ang="0">
                  <a:pos x="139" y="197"/>
                </a:cxn>
                <a:cxn ang="0">
                  <a:pos x="123" y="213"/>
                </a:cxn>
                <a:cxn ang="0">
                  <a:pos x="108" y="228"/>
                </a:cxn>
                <a:cxn ang="0">
                  <a:pos x="89" y="227"/>
                </a:cxn>
                <a:cxn ang="0">
                  <a:pos x="0" y="227"/>
                </a:cxn>
                <a:cxn ang="0">
                  <a:pos x="9" y="203"/>
                </a:cxn>
                <a:cxn ang="0">
                  <a:pos x="51" y="173"/>
                </a:cxn>
                <a:cxn ang="0">
                  <a:pos x="75" y="159"/>
                </a:cxn>
                <a:cxn ang="0">
                  <a:pos x="92" y="150"/>
                </a:cxn>
                <a:cxn ang="0">
                  <a:pos x="105" y="146"/>
                </a:cxn>
                <a:cxn ang="0">
                  <a:pos x="107" y="127"/>
                </a:cxn>
                <a:cxn ang="0">
                  <a:pos x="131" y="125"/>
                </a:cxn>
                <a:cxn ang="0">
                  <a:pos x="143" y="113"/>
                </a:cxn>
                <a:cxn ang="0">
                  <a:pos x="161" y="111"/>
                </a:cxn>
                <a:cxn ang="0">
                  <a:pos x="164" y="99"/>
                </a:cxn>
                <a:cxn ang="0">
                  <a:pos x="179" y="89"/>
                </a:cxn>
              </a:cxnLst>
              <a:rect l="0" t="0" r="r" b="b"/>
              <a:pathLst>
                <a:path w="656" h="276">
                  <a:moveTo>
                    <a:pt x="181" y="63"/>
                  </a:moveTo>
                  <a:lnTo>
                    <a:pt x="422" y="34"/>
                  </a:lnTo>
                  <a:lnTo>
                    <a:pt x="511" y="20"/>
                  </a:lnTo>
                  <a:lnTo>
                    <a:pt x="616" y="0"/>
                  </a:lnTo>
                  <a:lnTo>
                    <a:pt x="655" y="51"/>
                  </a:lnTo>
                  <a:lnTo>
                    <a:pt x="638" y="35"/>
                  </a:lnTo>
                  <a:lnTo>
                    <a:pt x="631" y="33"/>
                  </a:lnTo>
                  <a:lnTo>
                    <a:pt x="625" y="34"/>
                  </a:lnTo>
                  <a:lnTo>
                    <a:pt x="618" y="34"/>
                  </a:lnTo>
                  <a:lnTo>
                    <a:pt x="597" y="33"/>
                  </a:lnTo>
                  <a:lnTo>
                    <a:pt x="588" y="35"/>
                  </a:lnTo>
                  <a:lnTo>
                    <a:pt x="579" y="41"/>
                  </a:lnTo>
                  <a:lnTo>
                    <a:pt x="567" y="54"/>
                  </a:lnTo>
                  <a:lnTo>
                    <a:pt x="575" y="57"/>
                  </a:lnTo>
                  <a:lnTo>
                    <a:pt x="585" y="56"/>
                  </a:lnTo>
                  <a:lnTo>
                    <a:pt x="611" y="54"/>
                  </a:lnTo>
                  <a:lnTo>
                    <a:pt x="619" y="54"/>
                  </a:lnTo>
                  <a:lnTo>
                    <a:pt x="628" y="51"/>
                  </a:lnTo>
                  <a:lnTo>
                    <a:pt x="635" y="48"/>
                  </a:lnTo>
                  <a:lnTo>
                    <a:pt x="639" y="48"/>
                  </a:lnTo>
                  <a:lnTo>
                    <a:pt x="641" y="54"/>
                  </a:lnTo>
                  <a:lnTo>
                    <a:pt x="642" y="62"/>
                  </a:lnTo>
                  <a:lnTo>
                    <a:pt x="641" y="72"/>
                  </a:lnTo>
                  <a:lnTo>
                    <a:pt x="638" y="78"/>
                  </a:lnTo>
                  <a:lnTo>
                    <a:pt x="633" y="93"/>
                  </a:lnTo>
                  <a:lnTo>
                    <a:pt x="626" y="103"/>
                  </a:lnTo>
                  <a:lnTo>
                    <a:pt x="621" y="103"/>
                  </a:lnTo>
                  <a:lnTo>
                    <a:pt x="616" y="103"/>
                  </a:lnTo>
                  <a:lnTo>
                    <a:pt x="606" y="108"/>
                  </a:lnTo>
                  <a:lnTo>
                    <a:pt x="596" y="111"/>
                  </a:lnTo>
                  <a:lnTo>
                    <a:pt x="590" y="111"/>
                  </a:lnTo>
                  <a:lnTo>
                    <a:pt x="584" y="110"/>
                  </a:lnTo>
                  <a:lnTo>
                    <a:pt x="587" y="130"/>
                  </a:lnTo>
                  <a:lnTo>
                    <a:pt x="587" y="138"/>
                  </a:lnTo>
                  <a:lnTo>
                    <a:pt x="585" y="144"/>
                  </a:lnTo>
                  <a:lnTo>
                    <a:pt x="606" y="141"/>
                  </a:lnTo>
                  <a:lnTo>
                    <a:pt x="616" y="141"/>
                  </a:lnTo>
                  <a:lnTo>
                    <a:pt x="621" y="143"/>
                  </a:lnTo>
                  <a:lnTo>
                    <a:pt x="609" y="152"/>
                  </a:lnTo>
                  <a:lnTo>
                    <a:pt x="599" y="174"/>
                  </a:lnTo>
                  <a:lnTo>
                    <a:pt x="588" y="176"/>
                  </a:lnTo>
                  <a:lnTo>
                    <a:pt x="576" y="174"/>
                  </a:lnTo>
                  <a:lnTo>
                    <a:pt x="546" y="184"/>
                  </a:lnTo>
                  <a:lnTo>
                    <a:pt x="544" y="191"/>
                  </a:lnTo>
                  <a:lnTo>
                    <a:pt x="537" y="204"/>
                  </a:lnTo>
                  <a:lnTo>
                    <a:pt x="515" y="235"/>
                  </a:lnTo>
                  <a:lnTo>
                    <a:pt x="491" y="263"/>
                  </a:lnTo>
                  <a:lnTo>
                    <a:pt x="482" y="270"/>
                  </a:lnTo>
                  <a:lnTo>
                    <a:pt x="474" y="272"/>
                  </a:lnTo>
                  <a:lnTo>
                    <a:pt x="462" y="270"/>
                  </a:lnTo>
                  <a:lnTo>
                    <a:pt x="454" y="275"/>
                  </a:lnTo>
                  <a:lnTo>
                    <a:pt x="362" y="208"/>
                  </a:lnTo>
                  <a:lnTo>
                    <a:pt x="249" y="210"/>
                  </a:lnTo>
                  <a:lnTo>
                    <a:pt x="238" y="210"/>
                  </a:lnTo>
                  <a:lnTo>
                    <a:pt x="244" y="210"/>
                  </a:lnTo>
                  <a:lnTo>
                    <a:pt x="257" y="208"/>
                  </a:lnTo>
                  <a:lnTo>
                    <a:pt x="271" y="204"/>
                  </a:lnTo>
                  <a:lnTo>
                    <a:pt x="274" y="202"/>
                  </a:lnTo>
                  <a:lnTo>
                    <a:pt x="274" y="199"/>
                  </a:lnTo>
                  <a:lnTo>
                    <a:pt x="270" y="194"/>
                  </a:lnTo>
                  <a:lnTo>
                    <a:pt x="258" y="190"/>
                  </a:lnTo>
                  <a:lnTo>
                    <a:pt x="190" y="190"/>
                  </a:lnTo>
                  <a:lnTo>
                    <a:pt x="183" y="194"/>
                  </a:lnTo>
                  <a:lnTo>
                    <a:pt x="176" y="196"/>
                  </a:lnTo>
                  <a:lnTo>
                    <a:pt x="158" y="196"/>
                  </a:lnTo>
                  <a:lnTo>
                    <a:pt x="139" y="197"/>
                  </a:lnTo>
                  <a:lnTo>
                    <a:pt x="131" y="203"/>
                  </a:lnTo>
                  <a:lnTo>
                    <a:pt x="123" y="213"/>
                  </a:lnTo>
                  <a:lnTo>
                    <a:pt x="116" y="222"/>
                  </a:lnTo>
                  <a:lnTo>
                    <a:pt x="108" y="228"/>
                  </a:lnTo>
                  <a:lnTo>
                    <a:pt x="98" y="229"/>
                  </a:lnTo>
                  <a:lnTo>
                    <a:pt x="89" y="227"/>
                  </a:lnTo>
                  <a:lnTo>
                    <a:pt x="3" y="235"/>
                  </a:lnTo>
                  <a:lnTo>
                    <a:pt x="0" y="227"/>
                  </a:lnTo>
                  <a:lnTo>
                    <a:pt x="0" y="218"/>
                  </a:lnTo>
                  <a:lnTo>
                    <a:pt x="9" y="203"/>
                  </a:lnTo>
                  <a:lnTo>
                    <a:pt x="35" y="178"/>
                  </a:lnTo>
                  <a:lnTo>
                    <a:pt x="51" y="173"/>
                  </a:lnTo>
                  <a:lnTo>
                    <a:pt x="70" y="172"/>
                  </a:lnTo>
                  <a:lnTo>
                    <a:pt x="75" y="159"/>
                  </a:lnTo>
                  <a:lnTo>
                    <a:pt x="81" y="151"/>
                  </a:lnTo>
                  <a:lnTo>
                    <a:pt x="92" y="150"/>
                  </a:lnTo>
                  <a:lnTo>
                    <a:pt x="100" y="149"/>
                  </a:lnTo>
                  <a:lnTo>
                    <a:pt x="105" y="146"/>
                  </a:lnTo>
                  <a:lnTo>
                    <a:pt x="104" y="137"/>
                  </a:lnTo>
                  <a:lnTo>
                    <a:pt x="107" y="127"/>
                  </a:lnTo>
                  <a:lnTo>
                    <a:pt x="119" y="127"/>
                  </a:lnTo>
                  <a:lnTo>
                    <a:pt x="131" y="125"/>
                  </a:lnTo>
                  <a:lnTo>
                    <a:pt x="137" y="118"/>
                  </a:lnTo>
                  <a:lnTo>
                    <a:pt x="143" y="113"/>
                  </a:lnTo>
                  <a:lnTo>
                    <a:pt x="154" y="113"/>
                  </a:lnTo>
                  <a:lnTo>
                    <a:pt x="161" y="111"/>
                  </a:lnTo>
                  <a:lnTo>
                    <a:pt x="164" y="109"/>
                  </a:lnTo>
                  <a:lnTo>
                    <a:pt x="164" y="99"/>
                  </a:lnTo>
                  <a:lnTo>
                    <a:pt x="168" y="91"/>
                  </a:lnTo>
                  <a:lnTo>
                    <a:pt x="179" y="89"/>
                  </a:lnTo>
                  <a:lnTo>
                    <a:pt x="181" y="63"/>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299" name="Freeform 75"/>
            <p:cNvSpPr>
              <a:spLocks/>
            </p:cNvSpPr>
            <p:nvPr/>
          </p:nvSpPr>
          <p:spPr bwMode="auto">
            <a:xfrm>
              <a:off x="3783" y="2818"/>
              <a:ext cx="662" cy="282"/>
            </a:xfrm>
            <a:custGeom>
              <a:avLst/>
              <a:gdLst/>
              <a:ahLst/>
              <a:cxnLst>
                <a:cxn ang="0">
                  <a:pos x="426" y="35"/>
                </a:cxn>
                <a:cxn ang="0">
                  <a:pos x="622" y="0"/>
                </a:cxn>
                <a:cxn ang="0">
                  <a:pos x="644" y="36"/>
                </a:cxn>
                <a:cxn ang="0">
                  <a:pos x="631" y="35"/>
                </a:cxn>
                <a:cxn ang="0">
                  <a:pos x="603" y="34"/>
                </a:cxn>
                <a:cxn ang="0">
                  <a:pos x="584" y="42"/>
                </a:cxn>
                <a:cxn ang="0">
                  <a:pos x="580" y="58"/>
                </a:cxn>
                <a:cxn ang="0">
                  <a:pos x="616" y="55"/>
                </a:cxn>
                <a:cxn ang="0">
                  <a:pos x="634" y="52"/>
                </a:cxn>
                <a:cxn ang="0">
                  <a:pos x="644" y="49"/>
                </a:cxn>
                <a:cxn ang="0">
                  <a:pos x="647" y="64"/>
                </a:cxn>
                <a:cxn ang="0">
                  <a:pos x="644" y="80"/>
                </a:cxn>
                <a:cxn ang="0">
                  <a:pos x="632" y="105"/>
                </a:cxn>
                <a:cxn ang="0">
                  <a:pos x="621" y="105"/>
                </a:cxn>
                <a:cxn ang="0">
                  <a:pos x="602" y="113"/>
                </a:cxn>
                <a:cxn ang="0">
                  <a:pos x="589" y="112"/>
                </a:cxn>
                <a:cxn ang="0">
                  <a:pos x="592" y="141"/>
                </a:cxn>
                <a:cxn ang="0">
                  <a:pos x="611" y="144"/>
                </a:cxn>
                <a:cxn ang="0">
                  <a:pos x="627" y="146"/>
                </a:cxn>
                <a:cxn ang="0">
                  <a:pos x="605" y="178"/>
                </a:cxn>
                <a:cxn ang="0">
                  <a:pos x="581" y="178"/>
                </a:cxn>
                <a:cxn ang="0">
                  <a:pos x="549" y="196"/>
                </a:cxn>
                <a:cxn ang="0">
                  <a:pos x="520" y="240"/>
                </a:cxn>
                <a:cxn ang="0">
                  <a:pos x="486" y="276"/>
                </a:cxn>
                <a:cxn ang="0">
                  <a:pos x="467" y="276"/>
                </a:cxn>
                <a:cxn ang="0">
                  <a:pos x="365" y="213"/>
                </a:cxn>
                <a:cxn ang="0">
                  <a:pos x="240" y="215"/>
                </a:cxn>
                <a:cxn ang="0">
                  <a:pos x="260" y="213"/>
                </a:cxn>
                <a:cxn ang="0">
                  <a:pos x="276" y="206"/>
                </a:cxn>
                <a:cxn ang="0">
                  <a:pos x="272" y="198"/>
                </a:cxn>
                <a:cxn ang="0">
                  <a:pos x="191" y="194"/>
                </a:cxn>
                <a:cxn ang="0">
                  <a:pos x="178" y="200"/>
                </a:cxn>
                <a:cxn ang="0">
                  <a:pos x="140" y="201"/>
                </a:cxn>
                <a:cxn ang="0">
                  <a:pos x="124" y="217"/>
                </a:cxn>
                <a:cxn ang="0">
                  <a:pos x="109" y="233"/>
                </a:cxn>
                <a:cxn ang="0">
                  <a:pos x="89" y="232"/>
                </a:cxn>
                <a:cxn ang="0">
                  <a:pos x="0" y="232"/>
                </a:cxn>
                <a:cxn ang="0">
                  <a:pos x="9" y="207"/>
                </a:cxn>
                <a:cxn ang="0">
                  <a:pos x="52" y="177"/>
                </a:cxn>
                <a:cxn ang="0">
                  <a:pos x="76" y="162"/>
                </a:cxn>
                <a:cxn ang="0">
                  <a:pos x="93" y="153"/>
                </a:cxn>
                <a:cxn ang="0">
                  <a:pos x="106" y="149"/>
                </a:cxn>
                <a:cxn ang="0">
                  <a:pos x="108" y="130"/>
                </a:cxn>
                <a:cxn ang="0">
                  <a:pos x="132" y="128"/>
                </a:cxn>
                <a:cxn ang="0">
                  <a:pos x="144" y="116"/>
                </a:cxn>
                <a:cxn ang="0">
                  <a:pos x="162" y="114"/>
                </a:cxn>
                <a:cxn ang="0">
                  <a:pos x="165" y="102"/>
                </a:cxn>
                <a:cxn ang="0">
                  <a:pos x="181" y="91"/>
                </a:cxn>
              </a:cxnLst>
              <a:rect l="0" t="0" r="r" b="b"/>
              <a:pathLst>
                <a:path w="662" h="282">
                  <a:moveTo>
                    <a:pt x="183" y="65"/>
                  </a:moveTo>
                  <a:lnTo>
                    <a:pt x="426" y="35"/>
                  </a:lnTo>
                  <a:lnTo>
                    <a:pt x="515" y="21"/>
                  </a:lnTo>
                  <a:lnTo>
                    <a:pt x="622" y="0"/>
                  </a:lnTo>
                  <a:lnTo>
                    <a:pt x="661" y="52"/>
                  </a:lnTo>
                  <a:lnTo>
                    <a:pt x="644" y="36"/>
                  </a:lnTo>
                  <a:lnTo>
                    <a:pt x="637" y="34"/>
                  </a:lnTo>
                  <a:lnTo>
                    <a:pt x="631" y="35"/>
                  </a:lnTo>
                  <a:lnTo>
                    <a:pt x="624" y="35"/>
                  </a:lnTo>
                  <a:lnTo>
                    <a:pt x="603" y="34"/>
                  </a:lnTo>
                  <a:lnTo>
                    <a:pt x="593" y="36"/>
                  </a:lnTo>
                  <a:lnTo>
                    <a:pt x="584" y="42"/>
                  </a:lnTo>
                  <a:lnTo>
                    <a:pt x="573" y="55"/>
                  </a:lnTo>
                  <a:lnTo>
                    <a:pt x="580" y="58"/>
                  </a:lnTo>
                  <a:lnTo>
                    <a:pt x="590" y="57"/>
                  </a:lnTo>
                  <a:lnTo>
                    <a:pt x="616" y="55"/>
                  </a:lnTo>
                  <a:lnTo>
                    <a:pt x="625" y="55"/>
                  </a:lnTo>
                  <a:lnTo>
                    <a:pt x="634" y="52"/>
                  </a:lnTo>
                  <a:lnTo>
                    <a:pt x="641" y="49"/>
                  </a:lnTo>
                  <a:lnTo>
                    <a:pt x="644" y="49"/>
                  </a:lnTo>
                  <a:lnTo>
                    <a:pt x="646" y="55"/>
                  </a:lnTo>
                  <a:lnTo>
                    <a:pt x="647" y="64"/>
                  </a:lnTo>
                  <a:lnTo>
                    <a:pt x="646" y="73"/>
                  </a:lnTo>
                  <a:lnTo>
                    <a:pt x="644" y="80"/>
                  </a:lnTo>
                  <a:lnTo>
                    <a:pt x="639" y="95"/>
                  </a:lnTo>
                  <a:lnTo>
                    <a:pt x="632" y="105"/>
                  </a:lnTo>
                  <a:lnTo>
                    <a:pt x="627" y="105"/>
                  </a:lnTo>
                  <a:lnTo>
                    <a:pt x="621" y="105"/>
                  </a:lnTo>
                  <a:lnTo>
                    <a:pt x="611" y="110"/>
                  </a:lnTo>
                  <a:lnTo>
                    <a:pt x="602" y="113"/>
                  </a:lnTo>
                  <a:lnTo>
                    <a:pt x="595" y="113"/>
                  </a:lnTo>
                  <a:lnTo>
                    <a:pt x="589" y="112"/>
                  </a:lnTo>
                  <a:lnTo>
                    <a:pt x="592" y="133"/>
                  </a:lnTo>
                  <a:lnTo>
                    <a:pt x="592" y="141"/>
                  </a:lnTo>
                  <a:lnTo>
                    <a:pt x="590" y="147"/>
                  </a:lnTo>
                  <a:lnTo>
                    <a:pt x="611" y="144"/>
                  </a:lnTo>
                  <a:lnTo>
                    <a:pt x="621" y="144"/>
                  </a:lnTo>
                  <a:lnTo>
                    <a:pt x="627" y="146"/>
                  </a:lnTo>
                  <a:lnTo>
                    <a:pt x="614" y="156"/>
                  </a:lnTo>
                  <a:lnTo>
                    <a:pt x="605" y="178"/>
                  </a:lnTo>
                  <a:lnTo>
                    <a:pt x="593" y="179"/>
                  </a:lnTo>
                  <a:lnTo>
                    <a:pt x="581" y="178"/>
                  </a:lnTo>
                  <a:lnTo>
                    <a:pt x="551" y="188"/>
                  </a:lnTo>
                  <a:lnTo>
                    <a:pt x="549" y="196"/>
                  </a:lnTo>
                  <a:lnTo>
                    <a:pt x="542" y="209"/>
                  </a:lnTo>
                  <a:lnTo>
                    <a:pt x="520" y="240"/>
                  </a:lnTo>
                  <a:lnTo>
                    <a:pt x="496" y="269"/>
                  </a:lnTo>
                  <a:lnTo>
                    <a:pt x="486" y="276"/>
                  </a:lnTo>
                  <a:lnTo>
                    <a:pt x="478" y="278"/>
                  </a:lnTo>
                  <a:lnTo>
                    <a:pt x="467" y="276"/>
                  </a:lnTo>
                  <a:lnTo>
                    <a:pt x="458" y="281"/>
                  </a:lnTo>
                  <a:lnTo>
                    <a:pt x="365" y="213"/>
                  </a:lnTo>
                  <a:lnTo>
                    <a:pt x="252" y="215"/>
                  </a:lnTo>
                  <a:lnTo>
                    <a:pt x="240" y="215"/>
                  </a:lnTo>
                  <a:lnTo>
                    <a:pt x="246" y="215"/>
                  </a:lnTo>
                  <a:lnTo>
                    <a:pt x="260" y="213"/>
                  </a:lnTo>
                  <a:lnTo>
                    <a:pt x="273" y="209"/>
                  </a:lnTo>
                  <a:lnTo>
                    <a:pt x="276" y="206"/>
                  </a:lnTo>
                  <a:lnTo>
                    <a:pt x="276" y="203"/>
                  </a:lnTo>
                  <a:lnTo>
                    <a:pt x="272" y="198"/>
                  </a:lnTo>
                  <a:lnTo>
                    <a:pt x="261" y="194"/>
                  </a:lnTo>
                  <a:lnTo>
                    <a:pt x="191" y="194"/>
                  </a:lnTo>
                  <a:lnTo>
                    <a:pt x="185" y="198"/>
                  </a:lnTo>
                  <a:lnTo>
                    <a:pt x="178" y="200"/>
                  </a:lnTo>
                  <a:lnTo>
                    <a:pt x="159" y="200"/>
                  </a:lnTo>
                  <a:lnTo>
                    <a:pt x="140" y="201"/>
                  </a:lnTo>
                  <a:lnTo>
                    <a:pt x="132" y="207"/>
                  </a:lnTo>
                  <a:lnTo>
                    <a:pt x="124" y="217"/>
                  </a:lnTo>
                  <a:lnTo>
                    <a:pt x="117" y="227"/>
                  </a:lnTo>
                  <a:lnTo>
                    <a:pt x="109" y="233"/>
                  </a:lnTo>
                  <a:lnTo>
                    <a:pt x="99" y="234"/>
                  </a:lnTo>
                  <a:lnTo>
                    <a:pt x="89" y="232"/>
                  </a:lnTo>
                  <a:lnTo>
                    <a:pt x="3" y="240"/>
                  </a:lnTo>
                  <a:lnTo>
                    <a:pt x="0" y="232"/>
                  </a:lnTo>
                  <a:lnTo>
                    <a:pt x="0" y="223"/>
                  </a:lnTo>
                  <a:lnTo>
                    <a:pt x="9" y="207"/>
                  </a:lnTo>
                  <a:lnTo>
                    <a:pt x="35" y="182"/>
                  </a:lnTo>
                  <a:lnTo>
                    <a:pt x="52" y="177"/>
                  </a:lnTo>
                  <a:lnTo>
                    <a:pt x="71" y="176"/>
                  </a:lnTo>
                  <a:lnTo>
                    <a:pt x="76" y="162"/>
                  </a:lnTo>
                  <a:lnTo>
                    <a:pt x="82" y="155"/>
                  </a:lnTo>
                  <a:lnTo>
                    <a:pt x="93" y="153"/>
                  </a:lnTo>
                  <a:lnTo>
                    <a:pt x="101" y="152"/>
                  </a:lnTo>
                  <a:lnTo>
                    <a:pt x="106" y="149"/>
                  </a:lnTo>
                  <a:lnTo>
                    <a:pt x="105" y="140"/>
                  </a:lnTo>
                  <a:lnTo>
                    <a:pt x="108" y="130"/>
                  </a:lnTo>
                  <a:lnTo>
                    <a:pt x="121" y="130"/>
                  </a:lnTo>
                  <a:lnTo>
                    <a:pt x="132" y="128"/>
                  </a:lnTo>
                  <a:lnTo>
                    <a:pt x="138" y="121"/>
                  </a:lnTo>
                  <a:lnTo>
                    <a:pt x="144" y="116"/>
                  </a:lnTo>
                  <a:lnTo>
                    <a:pt x="156" y="116"/>
                  </a:lnTo>
                  <a:lnTo>
                    <a:pt x="162" y="114"/>
                  </a:lnTo>
                  <a:lnTo>
                    <a:pt x="165" y="111"/>
                  </a:lnTo>
                  <a:lnTo>
                    <a:pt x="165" y="102"/>
                  </a:lnTo>
                  <a:lnTo>
                    <a:pt x="169" y="93"/>
                  </a:lnTo>
                  <a:lnTo>
                    <a:pt x="181" y="91"/>
                  </a:lnTo>
                  <a:lnTo>
                    <a:pt x="183" y="65"/>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0" name="Freeform 76"/>
            <p:cNvSpPr>
              <a:spLocks/>
            </p:cNvSpPr>
            <p:nvPr/>
          </p:nvSpPr>
          <p:spPr bwMode="auto">
            <a:xfrm>
              <a:off x="3323" y="2883"/>
              <a:ext cx="636" cy="204"/>
            </a:xfrm>
            <a:custGeom>
              <a:avLst/>
              <a:gdLst/>
              <a:ahLst/>
              <a:cxnLst>
                <a:cxn ang="0">
                  <a:pos x="3" y="203"/>
                </a:cxn>
                <a:cxn ang="0">
                  <a:pos x="6" y="194"/>
                </a:cxn>
                <a:cxn ang="0">
                  <a:pos x="11" y="189"/>
                </a:cxn>
                <a:cxn ang="0">
                  <a:pos x="9" y="182"/>
                </a:cxn>
                <a:cxn ang="0">
                  <a:pos x="6" y="177"/>
                </a:cxn>
                <a:cxn ang="0">
                  <a:pos x="0" y="169"/>
                </a:cxn>
                <a:cxn ang="0">
                  <a:pos x="4" y="161"/>
                </a:cxn>
                <a:cxn ang="0">
                  <a:pos x="10" y="156"/>
                </a:cxn>
                <a:cxn ang="0">
                  <a:pos x="22" y="151"/>
                </a:cxn>
                <a:cxn ang="0">
                  <a:pos x="22" y="127"/>
                </a:cxn>
                <a:cxn ang="0">
                  <a:pos x="32" y="127"/>
                </a:cxn>
                <a:cxn ang="0">
                  <a:pos x="35" y="113"/>
                </a:cxn>
                <a:cxn ang="0">
                  <a:pos x="40" y="105"/>
                </a:cxn>
                <a:cxn ang="0">
                  <a:pos x="42" y="94"/>
                </a:cxn>
                <a:cxn ang="0">
                  <a:pos x="44" y="82"/>
                </a:cxn>
                <a:cxn ang="0">
                  <a:pos x="44" y="68"/>
                </a:cxn>
                <a:cxn ang="0">
                  <a:pos x="93" y="66"/>
                </a:cxn>
                <a:cxn ang="0">
                  <a:pos x="119" y="64"/>
                </a:cxn>
                <a:cxn ang="0">
                  <a:pos x="146" y="60"/>
                </a:cxn>
                <a:cxn ang="0">
                  <a:pos x="156" y="45"/>
                </a:cxn>
                <a:cxn ang="0">
                  <a:pos x="167" y="39"/>
                </a:cxn>
                <a:cxn ang="0">
                  <a:pos x="172" y="39"/>
                </a:cxn>
                <a:cxn ang="0">
                  <a:pos x="176" y="42"/>
                </a:cxn>
                <a:cxn ang="0">
                  <a:pos x="181" y="45"/>
                </a:cxn>
                <a:cxn ang="0">
                  <a:pos x="188" y="47"/>
                </a:cxn>
                <a:cxn ang="0">
                  <a:pos x="193" y="47"/>
                </a:cxn>
                <a:cxn ang="0">
                  <a:pos x="198" y="44"/>
                </a:cxn>
                <a:cxn ang="0">
                  <a:pos x="203" y="38"/>
                </a:cxn>
                <a:cxn ang="0">
                  <a:pos x="276" y="37"/>
                </a:cxn>
                <a:cxn ang="0">
                  <a:pos x="334" y="34"/>
                </a:cxn>
                <a:cxn ang="0">
                  <a:pos x="386" y="31"/>
                </a:cxn>
                <a:cxn ang="0">
                  <a:pos x="435" y="27"/>
                </a:cxn>
                <a:cxn ang="0">
                  <a:pos x="635" y="0"/>
                </a:cxn>
                <a:cxn ang="0">
                  <a:pos x="634" y="26"/>
                </a:cxn>
                <a:cxn ang="0">
                  <a:pos x="622" y="28"/>
                </a:cxn>
                <a:cxn ang="0">
                  <a:pos x="619" y="39"/>
                </a:cxn>
                <a:cxn ang="0">
                  <a:pos x="619" y="45"/>
                </a:cxn>
                <a:cxn ang="0">
                  <a:pos x="617" y="49"/>
                </a:cxn>
                <a:cxn ang="0">
                  <a:pos x="606" y="50"/>
                </a:cxn>
                <a:cxn ang="0">
                  <a:pos x="595" y="51"/>
                </a:cxn>
                <a:cxn ang="0">
                  <a:pos x="586" y="62"/>
                </a:cxn>
                <a:cxn ang="0">
                  <a:pos x="573" y="64"/>
                </a:cxn>
                <a:cxn ang="0">
                  <a:pos x="562" y="64"/>
                </a:cxn>
                <a:cxn ang="0">
                  <a:pos x="559" y="73"/>
                </a:cxn>
                <a:cxn ang="0">
                  <a:pos x="560" y="84"/>
                </a:cxn>
                <a:cxn ang="0">
                  <a:pos x="547" y="86"/>
                </a:cxn>
                <a:cxn ang="0">
                  <a:pos x="537" y="88"/>
                </a:cxn>
                <a:cxn ang="0">
                  <a:pos x="529" y="97"/>
                </a:cxn>
                <a:cxn ang="0">
                  <a:pos x="525" y="108"/>
                </a:cxn>
                <a:cxn ang="0">
                  <a:pos x="512" y="108"/>
                </a:cxn>
                <a:cxn ang="0">
                  <a:pos x="502" y="111"/>
                </a:cxn>
                <a:cxn ang="0">
                  <a:pos x="483" y="118"/>
                </a:cxn>
                <a:cxn ang="0">
                  <a:pos x="471" y="130"/>
                </a:cxn>
                <a:cxn ang="0">
                  <a:pos x="456" y="158"/>
                </a:cxn>
                <a:cxn ang="0">
                  <a:pos x="456" y="165"/>
                </a:cxn>
                <a:cxn ang="0">
                  <a:pos x="459" y="170"/>
                </a:cxn>
                <a:cxn ang="0">
                  <a:pos x="192" y="193"/>
                </a:cxn>
                <a:cxn ang="0">
                  <a:pos x="83" y="200"/>
                </a:cxn>
                <a:cxn ang="0">
                  <a:pos x="3" y="203"/>
                </a:cxn>
              </a:cxnLst>
              <a:rect l="0" t="0" r="r" b="b"/>
              <a:pathLst>
                <a:path w="636" h="204">
                  <a:moveTo>
                    <a:pt x="3" y="203"/>
                  </a:moveTo>
                  <a:lnTo>
                    <a:pt x="6" y="194"/>
                  </a:lnTo>
                  <a:lnTo>
                    <a:pt x="11" y="189"/>
                  </a:lnTo>
                  <a:lnTo>
                    <a:pt x="9" y="182"/>
                  </a:lnTo>
                  <a:lnTo>
                    <a:pt x="6" y="177"/>
                  </a:lnTo>
                  <a:lnTo>
                    <a:pt x="0" y="169"/>
                  </a:lnTo>
                  <a:lnTo>
                    <a:pt x="4" y="161"/>
                  </a:lnTo>
                  <a:lnTo>
                    <a:pt x="10" y="156"/>
                  </a:lnTo>
                  <a:lnTo>
                    <a:pt x="22" y="151"/>
                  </a:lnTo>
                  <a:lnTo>
                    <a:pt x="22" y="127"/>
                  </a:lnTo>
                  <a:lnTo>
                    <a:pt x="32" y="127"/>
                  </a:lnTo>
                  <a:lnTo>
                    <a:pt x="35" y="113"/>
                  </a:lnTo>
                  <a:lnTo>
                    <a:pt x="40" y="105"/>
                  </a:lnTo>
                  <a:lnTo>
                    <a:pt x="42" y="94"/>
                  </a:lnTo>
                  <a:lnTo>
                    <a:pt x="44" y="82"/>
                  </a:lnTo>
                  <a:lnTo>
                    <a:pt x="44" y="68"/>
                  </a:lnTo>
                  <a:lnTo>
                    <a:pt x="93" y="66"/>
                  </a:lnTo>
                  <a:lnTo>
                    <a:pt x="119" y="64"/>
                  </a:lnTo>
                  <a:lnTo>
                    <a:pt x="146" y="60"/>
                  </a:lnTo>
                  <a:lnTo>
                    <a:pt x="156" y="45"/>
                  </a:lnTo>
                  <a:lnTo>
                    <a:pt x="167" y="39"/>
                  </a:lnTo>
                  <a:lnTo>
                    <a:pt x="172" y="39"/>
                  </a:lnTo>
                  <a:lnTo>
                    <a:pt x="176" y="42"/>
                  </a:lnTo>
                  <a:lnTo>
                    <a:pt x="181" y="45"/>
                  </a:lnTo>
                  <a:lnTo>
                    <a:pt x="188" y="47"/>
                  </a:lnTo>
                  <a:lnTo>
                    <a:pt x="193" y="47"/>
                  </a:lnTo>
                  <a:lnTo>
                    <a:pt x="198" y="44"/>
                  </a:lnTo>
                  <a:lnTo>
                    <a:pt x="203" y="38"/>
                  </a:lnTo>
                  <a:lnTo>
                    <a:pt x="276" y="37"/>
                  </a:lnTo>
                  <a:lnTo>
                    <a:pt x="334" y="34"/>
                  </a:lnTo>
                  <a:lnTo>
                    <a:pt x="386" y="31"/>
                  </a:lnTo>
                  <a:lnTo>
                    <a:pt x="435" y="27"/>
                  </a:lnTo>
                  <a:lnTo>
                    <a:pt x="635" y="0"/>
                  </a:lnTo>
                  <a:lnTo>
                    <a:pt x="634" y="26"/>
                  </a:lnTo>
                  <a:lnTo>
                    <a:pt x="622" y="28"/>
                  </a:lnTo>
                  <a:lnTo>
                    <a:pt x="619" y="39"/>
                  </a:lnTo>
                  <a:lnTo>
                    <a:pt x="619" y="45"/>
                  </a:lnTo>
                  <a:lnTo>
                    <a:pt x="617" y="49"/>
                  </a:lnTo>
                  <a:lnTo>
                    <a:pt x="606" y="50"/>
                  </a:lnTo>
                  <a:lnTo>
                    <a:pt x="595" y="51"/>
                  </a:lnTo>
                  <a:lnTo>
                    <a:pt x="586" y="62"/>
                  </a:lnTo>
                  <a:lnTo>
                    <a:pt x="573" y="64"/>
                  </a:lnTo>
                  <a:lnTo>
                    <a:pt x="562" y="64"/>
                  </a:lnTo>
                  <a:lnTo>
                    <a:pt x="559" y="73"/>
                  </a:lnTo>
                  <a:lnTo>
                    <a:pt x="560" y="84"/>
                  </a:lnTo>
                  <a:lnTo>
                    <a:pt x="547" y="86"/>
                  </a:lnTo>
                  <a:lnTo>
                    <a:pt x="537" y="88"/>
                  </a:lnTo>
                  <a:lnTo>
                    <a:pt x="529" y="97"/>
                  </a:lnTo>
                  <a:lnTo>
                    <a:pt x="525" y="108"/>
                  </a:lnTo>
                  <a:lnTo>
                    <a:pt x="512" y="108"/>
                  </a:lnTo>
                  <a:lnTo>
                    <a:pt x="502" y="111"/>
                  </a:lnTo>
                  <a:lnTo>
                    <a:pt x="483" y="118"/>
                  </a:lnTo>
                  <a:lnTo>
                    <a:pt x="471" y="130"/>
                  </a:lnTo>
                  <a:lnTo>
                    <a:pt x="456" y="158"/>
                  </a:lnTo>
                  <a:lnTo>
                    <a:pt x="456" y="165"/>
                  </a:lnTo>
                  <a:lnTo>
                    <a:pt x="459" y="170"/>
                  </a:lnTo>
                  <a:lnTo>
                    <a:pt x="192" y="193"/>
                  </a:lnTo>
                  <a:lnTo>
                    <a:pt x="83" y="200"/>
                  </a:lnTo>
                  <a:lnTo>
                    <a:pt x="3" y="203"/>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1" name="Freeform 77"/>
            <p:cNvSpPr>
              <a:spLocks/>
            </p:cNvSpPr>
            <p:nvPr/>
          </p:nvSpPr>
          <p:spPr bwMode="auto">
            <a:xfrm>
              <a:off x="3323" y="2883"/>
              <a:ext cx="642" cy="210"/>
            </a:xfrm>
            <a:custGeom>
              <a:avLst/>
              <a:gdLst/>
              <a:ahLst/>
              <a:cxnLst>
                <a:cxn ang="0">
                  <a:pos x="3" y="209"/>
                </a:cxn>
                <a:cxn ang="0">
                  <a:pos x="6" y="200"/>
                </a:cxn>
                <a:cxn ang="0">
                  <a:pos x="11" y="195"/>
                </a:cxn>
                <a:cxn ang="0">
                  <a:pos x="9" y="187"/>
                </a:cxn>
                <a:cxn ang="0">
                  <a:pos x="6" y="183"/>
                </a:cxn>
                <a:cxn ang="0">
                  <a:pos x="0" y="174"/>
                </a:cxn>
                <a:cxn ang="0">
                  <a:pos x="4" y="165"/>
                </a:cxn>
                <a:cxn ang="0">
                  <a:pos x="10" y="161"/>
                </a:cxn>
                <a:cxn ang="0">
                  <a:pos x="22" y="155"/>
                </a:cxn>
                <a:cxn ang="0">
                  <a:pos x="22" y="131"/>
                </a:cxn>
                <a:cxn ang="0">
                  <a:pos x="32" y="131"/>
                </a:cxn>
                <a:cxn ang="0">
                  <a:pos x="35" y="116"/>
                </a:cxn>
                <a:cxn ang="0">
                  <a:pos x="40" y="108"/>
                </a:cxn>
                <a:cxn ang="0">
                  <a:pos x="43" y="96"/>
                </a:cxn>
                <a:cxn ang="0">
                  <a:pos x="45" y="84"/>
                </a:cxn>
                <a:cxn ang="0">
                  <a:pos x="45" y="70"/>
                </a:cxn>
                <a:cxn ang="0">
                  <a:pos x="94" y="68"/>
                </a:cxn>
                <a:cxn ang="0">
                  <a:pos x="121" y="66"/>
                </a:cxn>
                <a:cxn ang="0">
                  <a:pos x="147" y="61"/>
                </a:cxn>
                <a:cxn ang="0">
                  <a:pos x="158" y="46"/>
                </a:cxn>
                <a:cxn ang="0">
                  <a:pos x="168" y="40"/>
                </a:cxn>
                <a:cxn ang="0">
                  <a:pos x="173" y="41"/>
                </a:cxn>
                <a:cxn ang="0">
                  <a:pos x="178" y="44"/>
                </a:cxn>
                <a:cxn ang="0">
                  <a:pos x="183" y="46"/>
                </a:cxn>
                <a:cxn ang="0">
                  <a:pos x="190" y="48"/>
                </a:cxn>
                <a:cxn ang="0">
                  <a:pos x="195" y="48"/>
                </a:cxn>
                <a:cxn ang="0">
                  <a:pos x="199" y="45"/>
                </a:cxn>
                <a:cxn ang="0">
                  <a:pos x="205" y="39"/>
                </a:cxn>
                <a:cxn ang="0">
                  <a:pos x="278" y="38"/>
                </a:cxn>
                <a:cxn ang="0">
                  <a:pos x="338" y="35"/>
                </a:cxn>
                <a:cxn ang="0">
                  <a:pos x="390" y="32"/>
                </a:cxn>
                <a:cxn ang="0">
                  <a:pos x="439" y="27"/>
                </a:cxn>
                <a:cxn ang="0">
                  <a:pos x="641" y="0"/>
                </a:cxn>
                <a:cxn ang="0">
                  <a:pos x="640" y="26"/>
                </a:cxn>
                <a:cxn ang="0">
                  <a:pos x="628" y="29"/>
                </a:cxn>
                <a:cxn ang="0">
                  <a:pos x="624" y="40"/>
                </a:cxn>
                <a:cxn ang="0">
                  <a:pos x="624" y="46"/>
                </a:cxn>
                <a:cxn ang="0">
                  <a:pos x="623" y="50"/>
                </a:cxn>
                <a:cxn ang="0">
                  <a:pos x="612" y="51"/>
                </a:cxn>
                <a:cxn ang="0">
                  <a:pos x="600" y="52"/>
                </a:cxn>
                <a:cxn ang="0">
                  <a:pos x="591" y="64"/>
                </a:cxn>
                <a:cxn ang="0">
                  <a:pos x="579" y="66"/>
                </a:cxn>
                <a:cxn ang="0">
                  <a:pos x="567" y="66"/>
                </a:cxn>
                <a:cxn ang="0">
                  <a:pos x="564" y="76"/>
                </a:cxn>
                <a:cxn ang="0">
                  <a:pos x="565" y="86"/>
                </a:cxn>
                <a:cxn ang="0">
                  <a:pos x="552" y="89"/>
                </a:cxn>
                <a:cxn ang="0">
                  <a:pos x="542" y="91"/>
                </a:cxn>
                <a:cxn ang="0">
                  <a:pos x="534" y="100"/>
                </a:cxn>
                <a:cxn ang="0">
                  <a:pos x="530" y="112"/>
                </a:cxn>
                <a:cxn ang="0">
                  <a:pos x="516" y="112"/>
                </a:cxn>
                <a:cxn ang="0">
                  <a:pos x="507" y="114"/>
                </a:cxn>
                <a:cxn ang="0">
                  <a:pos x="487" y="122"/>
                </a:cxn>
                <a:cxn ang="0">
                  <a:pos x="476" y="133"/>
                </a:cxn>
                <a:cxn ang="0">
                  <a:pos x="460" y="163"/>
                </a:cxn>
                <a:cxn ang="0">
                  <a:pos x="460" y="170"/>
                </a:cxn>
                <a:cxn ang="0">
                  <a:pos x="463" y="175"/>
                </a:cxn>
                <a:cxn ang="0">
                  <a:pos x="194" y="199"/>
                </a:cxn>
                <a:cxn ang="0">
                  <a:pos x="84" y="206"/>
                </a:cxn>
                <a:cxn ang="0">
                  <a:pos x="3" y="209"/>
                </a:cxn>
              </a:cxnLst>
              <a:rect l="0" t="0" r="r" b="b"/>
              <a:pathLst>
                <a:path w="642" h="210">
                  <a:moveTo>
                    <a:pt x="3" y="209"/>
                  </a:moveTo>
                  <a:lnTo>
                    <a:pt x="6" y="200"/>
                  </a:lnTo>
                  <a:lnTo>
                    <a:pt x="11" y="195"/>
                  </a:lnTo>
                  <a:lnTo>
                    <a:pt x="9" y="187"/>
                  </a:lnTo>
                  <a:lnTo>
                    <a:pt x="6" y="183"/>
                  </a:lnTo>
                  <a:lnTo>
                    <a:pt x="0" y="174"/>
                  </a:lnTo>
                  <a:lnTo>
                    <a:pt x="4" y="165"/>
                  </a:lnTo>
                  <a:lnTo>
                    <a:pt x="10" y="161"/>
                  </a:lnTo>
                  <a:lnTo>
                    <a:pt x="22" y="155"/>
                  </a:lnTo>
                  <a:lnTo>
                    <a:pt x="22" y="131"/>
                  </a:lnTo>
                  <a:lnTo>
                    <a:pt x="32" y="131"/>
                  </a:lnTo>
                  <a:lnTo>
                    <a:pt x="35" y="116"/>
                  </a:lnTo>
                  <a:lnTo>
                    <a:pt x="40" y="108"/>
                  </a:lnTo>
                  <a:lnTo>
                    <a:pt x="43" y="96"/>
                  </a:lnTo>
                  <a:lnTo>
                    <a:pt x="45" y="84"/>
                  </a:lnTo>
                  <a:lnTo>
                    <a:pt x="45" y="70"/>
                  </a:lnTo>
                  <a:lnTo>
                    <a:pt x="94" y="68"/>
                  </a:lnTo>
                  <a:lnTo>
                    <a:pt x="121" y="66"/>
                  </a:lnTo>
                  <a:lnTo>
                    <a:pt x="147" y="61"/>
                  </a:lnTo>
                  <a:lnTo>
                    <a:pt x="158" y="46"/>
                  </a:lnTo>
                  <a:lnTo>
                    <a:pt x="168" y="40"/>
                  </a:lnTo>
                  <a:lnTo>
                    <a:pt x="173" y="41"/>
                  </a:lnTo>
                  <a:lnTo>
                    <a:pt x="178" y="44"/>
                  </a:lnTo>
                  <a:lnTo>
                    <a:pt x="183" y="46"/>
                  </a:lnTo>
                  <a:lnTo>
                    <a:pt x="190" y="48"/>
                  </a:lnTo>
                  <a:lnTo>
                    <a:pt x="195" y="48"/>
                  </a:lnTo>
                  <a:lnTo>
                    <a:pt x="199" y="45"/>
                  </a:lnTo>
                  <a:lnTo>
                    <a:pt x="205" y="39"/>
                  </a:lnTo>
                  <a:lnTo>
                    <a:pt x="278" y="38"/>
                  </a:lnTo>
                  <a:lnTo>
                    <a:pt x="338" y="35"/>
                  </a:lnTo>
                  <a:lnTo>
                    <a:pt x="390" y="32"/>
                  </a:lnTo>
                  <a:lnTo>
                    <a:pt x="439" y="27"/>
                  </a:lnTo>
                  <a:lnTo>
                    <a:pt x="641" y="0"/>
                  </a:lnTo>
                  <a:lnTo>
                    <a:pt x="640" y="26"/>
                  </a:lnTo>
                  <a:lnTo>
                    <a:pt x="628" y="29"/>
                  </a:lnTo>
                  <a:lnTo>
                    <a:pt x="624" y="40"/>
                  </a:lnTo>
                  <a:lnTo>
                    <a:pt x="624" y="46"/>
                  </a:lnTo>
                  <a:lnTo>
                    <a:pt x="623" y="50"/>
                  </a:lnTo>
                  <a:lnTo>
                    <a:pt x="612" y="51"/>
                  </a:lnTo>
                  <a:lnTo>
                    <a:pt x="600" y="52"/>
                  </a:lnTo>
                  <a:lnTo>
                    <a:pt x="591" y="64"/>
                  </a:lnTo>
                  <a:lnTo>
                    <a:pt x="579" y="66"/>
                  </a:lnTo>
                  <a:lnTo>
                    <a:pt x="567" y="66"/>
                  </a:lnTo>
                  <a:lnTo>
                    <a:pt x="564" y="76"/>
                  </a:lnTo>
                  <a:lnTo>
                    <a:pt x="565" y="86"/>
                  </a:lnTo>
                  <a:lnTo>
                    <a:pt x="552" y="89"/>
                  </a:lnTo>
                  <a:lnTo>
                    <a:pt x="542" y="91"/>
                  </a:lnTo>
                  <a:lnTo>
                    <a:pt x="534" y="100"/>
                  </a:lnTo>
                  <a:lnTo>
                    <a:pt x="530" y="112"/>
                  </a:lnTo>
                  <a:lnTo>
                    <a:pt x="516" y="112"/>
                  </a:lnTo>
                  <a:lnTo>
                    <a:pt x="507" y="114"/>
                  </a:lnTo>
                  <a:lnTo>
                    <a:pt x="487" y="122"/>
                  </a:lnTo>
                  <a:lnTo>
                    <a:pt x="476" y="133"/>
                  </a:lnTo>
                  <a:lnTo>
                    <a:pt x="460" y="163"/>
                  </a:lnTo>
                  <a:lnTo>
                    <a:pt x="460" y="170"/>
                  </a:lnTo>
                  <a:lnTo>
                    <a:pt x="463" y="175"/>
                  </a:lnTo>
                  <a:lnTo>
                    <a:pt x="194" y="199"/>
                  </a:lnTo>
                  <a:lnTo>
                    <a:pt x="84" y="206"/>
                  </a:lnTo>
                  <a:lnTo>
                    <a:pt x="3" y="209"/>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2" name="Freeform 78"/>
            <p:cNvSpPr>
              <a:spLocks/>
            </p:cNvSpPr>
            <p:nvPr/>
          </p:nvSpPr>
          <p:spPr bwMode="auto">
            <a:xfrm>
              <a:off x="3231" y="3084"/>
              <a:ext cx="266" cy="471"/>
            </a:xfrm>
            <a:custGeom>
              <a:avLst/>
              <a:gdLst/>
              <a:ahLst/>
              <a:cxnLst>
                <a:cxn ang="0">
                  <a:pos x="166" y="6"/>
                </a:cxn>
                <a:cxn ang="0">
                  <a:pos x="249" y="295"/>
                </a:cxn>
                <a:cxn ang="0">
                  <a:pos x="255" y="367"/>
                </a:cxn>
                <a:cxn ang="0">
                  <a:pos x="242" y="441"/>
                </a:cxn>
                <a:cxn ang="0">
                  <a:pos x="224" y="447"/>
                </a:cxn>
                <a:cxn ang="0">
                  <a:pos x="208" y="447"/>
                </a:cxn>
                <a:cxn ang="0">
                  <a:pos x="190" y="448"/>
                </a:cxn>
                <a:cxn ang="0">
                  <a:pos x="168" y="465"/>
                </a:cxn>
                <a:cxn ang="0">
                  <a:pos x="153" y="470"/>
                </a:cxn>
                <a:cxn ang="0">
                  <a:pos x="164" y="447"/>
                </a:cxn>
                <a:cxn ang="0">
                  <a:pos x="153" y="438"/>
                </a:cxn>
                <a:cxn ang="0">
                  <a:pos x="151" y="420"/>
                </a:cxn>
                <a:cxn ang="0">
                  <a:pos x="142" y="406"/>
                </a:cxn>
                <a:cxn ang="0">
                  <a:pos x="147" y="400"/>
                </a:cxn>
                <a:cxn ang="0">
                  <a:pos x="152" y="394"/>
                </a:cxn>
                <a:cxn ang="0">
                  <a:pos x="149" y="388"/>
                </a:cxn>
                <a:cxn ang="0">
                  <a:pos x="10" y="386"/>
                </a:cxn>
                <a:cxn ang="0">
                  <a:pos x="0" y="365"/>
                </a:cxn>
                <a:cxn ang="0">
                  <a:pos x="12" y="345"/>
                </a:cxn>
                <a:cxn ang="0">
                  <a:pos x="16" y="317"/>
                </a:cxn>
                <a:cxn ang="0">
                  <a:pos x="32" y="301"/>
                </a:cxn>
                <a:cxn ang="0">
                  <a:pos x="38" y="288"/>
                </a:cxn>
                <a:cxn ang="0">
                  <a:pos x="44" y="273"/>
                </a:cxn>
                <a:cxn ang="0">
                  <a:pos x="44" y="245"/>
                </a:cxn>
                <a:cxn ang="0">
                  <a:pos x="36" y="236"/>
                </a:cxn>
                <a:cxn ang="0">
                  <a:pos x="37" y="224"/>
                </a:cxn>
                <a:cxn ang="0">
                  <a:pos x="39" y="216"/>
                </a:cxn>
                <a:cxn ang="0">
                  <a:pos x="36" y="208"/>
                </a:cxn>
                <a:cxn ang="0">
                  <a:pos x="27" y="201"/>
                </a:cxn>
                <a:cxn ang="0">
                  <a:pos x="24" y="184"/>
                </a:cxn>
                <a:cxn ang="0">
                  <a:pos x="30" y="175"/>
                </a:cxn>
                <a:cxn ang="0">
                  <a:pos x="37" y="165"/>
                </a:cxn>
                <a:cxn ang="0">
                  <a:pos x="29" y="154"/>
                </a:cxn>
                <a:cxn ang="0">
                  <a:pos x="21" y="143"/>
                </a:cxn>
                <a:cxn ang="0">
                  <a:pos x="27" y="135"/>
                </a:cxn>
                <a:cxn ang="0">
                  <a:pos x="32" y="129"/>
                </a:cxn>
                <a:cxn ang="0">
                  <a:pos x="30" y="121"/>
                </a:cxn>
                <a:cxn ang="0">
                  <a:pos x="30" y="106"/>
                </a:cxn>
                <a:cxn ang="0">
                  <a:pos x="32" y="87"/>
                </a:cxn>
                <a:cxn ang="0">
                  <a:pos x="37" y="82"/>
                </a:cxn>
                <a:cxn ang="0">
                  <a:pos x="50" y="72"/>
                </a:cxn>
                <a:cxn ang="0">
                  <a:pos x="60" y="62"/>
                </a:cxn>
                <a:cxn ang="0">
                  <a:pos x="66" y="33"/>
                </a:cxn>
                <a:cxn ang="0">
                  <a:pos x="74" y="22"/>
                </a:cxn>
                <a:cxn ang="0">
                  <a:pos x="88" y="16"/>
                </a:cxn>
                <a:cxn ang="0">
                  <a:pos x="93" y="11"/>
                </a:cxn>
              </a:cxnLst>
              <a:rect l="0" t="0" r="r" b="b"/>
              <a:pathLst>
                <a:path w="266" h="471">
                  <a:moveTo>
                    <a:pt x="93" y="7"/>
                  </a:moveTo>
                  <a:lnTo>
                    <a:pt x="166" y="6"/>
                  </a:lnTo>
                  <a:lnTo>
                    <a:pt x="252" y="0"/>
                  </a:lnTo>
                  <a:lnTo>
                    <a:pt x="249" y="295"/>
                  </a:lnTo>
                  <a:lnTo>
                    <a:pt x="251" y="331"/>
                  </a:lnTo>
                  <a:lnTo>
                    <a:pt x="255" y="367"/>
                  </a:lnTo>
                  <a:lnTo>
                    <a:pt x="265" y="438"/>
                  </a:lnTo>
                  <a:lnTo>
                    <a:pt x="242" y="441"/>
                  </a:lnTo>
                  <a:lnTo>
                    <a:pt x="233" y="443"/>
                  </a:lnTo>
                  <a:lnTo>
                    <a:pt x="224" y="447"/>
                  </a:lnTo>
                  <a:lnTo>
                    <a:pt x="216" y="448"/>
                  </a:lnTo>
                  <a:lnTo>
                    <a:pt x="208" y="447"/>
                  </a:lnTo>
                  <a:lnTo>
                    <a:pt x="200" y="446"/>
                  </a:lnTo>
                  <a:lnTo>
                    <a:pt x="190" y="448"/>
                  </a:lnTo>
                  <a:lnTo>
                    <a:pt x="182" y="459"/>
                  </a:lnTo>
                  <a:lnTo>
                    <a:pt x="168" y="465"/>
                  </a:lnTo>
                  <a:lnTo>
                    <a:pt x="160" y="469"/>
                  </a:lnTo>
                  <a:lnTo>
                    <a:pt x="153" y="470"/>
                  </a:lnTo>
                  <a:lnTo>
                    <a:pt x="165" y="454"/>
                  </a:lnTo>
                  <a:lnTo>
                    <a:pt x="164" y="447"/>
                  </a:lnTo>
                  <a:lnTo>
                    <a:pt x="160" y="444"/>
                  </a:lnTo>
                  <a:lnTo>
                    <a:pt x="153" y="438"/>
                  </a:lnTo>
                  <a:lnTo>
                    <a:pt x="153" y="430"/>
                  </a:lnTo>
                  <a:lnTo>
                    <a:pt x="151" y="420"/>
                  </a:lnTo>
                  <a:lnTo>
                    <a:pt x="146" y="415"/>
                  </a:lnTo>
                  <a:lnTo>
                    <a:pt x="142" y="406"/>
                  </a:lnTo>
                  <a:lnTo>
                    <a:pt x="143" y="402"/>
                  </a:lnTo>
                  <a:lnTo>
                    <a:pt x="147" y="400"/>
                  </a:lnTo>
                  <a:lnTo>
                    <a:pt x="150" y="398"/>
                  </a:lnTo>
                  <a:lnTo>
                    <a:pt x="152" y="394"/>
                  </a:lnTo>
                  <a:lnTo>
                    <a:pt x="151" y="389"/>
                  </a:lnTo>
                  <a:lnTo>
                    <a:pt x="149" y="388"/>
                  </a:lnTo>
                  <a:lnTo>
                    <a:pt x="139" y="386"/>
                  </a:lnTo>
                  <a:lnTo>
                    <a:pt x="10" y="386"/>
                  </a:lnTo>
                  <a:lnTo>
                    <a:pt x="4" y="374"/>
                  </a:lnTo>
                  <a:lnTo>
                    <a:pt x="0" y="365"/>
                  </a:lnTo>
                  <a:lnTo>
                    <a:pt x="6" y="354"/>
                  </a:lnTo>
                  <a:lnTo>
                    <a:pt x="12" y="345"/>
                  </a:lnTo>
                  <a:lnTo>
                    <a:pt x="15" y="330"/>
                  </a:lnTo>
                  <a:lnTo>
                    <a:pt x="16" y="317"/>
                  </a:lnTo>
                  <a:lnTo>
                    <a:pt x="26" y="310"/>
                  </a:lnTo>
                  <a:lnTo>
                    <a:pt x="32" y="301"/>
                  </a:lnTo>
                  <a:lnTo>
                    <a:pt x="37" y="294"/>
                  </a:lnTo>
                  <a:lnTo>
                    <a:pt x="38" y="288"/>
                  </a:lnTo>
                  <a:lnTo>
                    <a:pt x="38" y="282"/>
                  </a:lnTo>
                  <a:lnTo>
                    <a:pt x="44" y="273"/>
                  </a:lnTo>
                  <a:lnTo>
                    <a:pt x="47" y="259"/>
                  </a:lnTo>
                  <a:lnTo>
                    <a:pt x="44" y="245"/>
                  </a:lnTo>
                  <a:lnTo>
                    <a:pt x="40" y="240"/>
                  </a:lnTo>
                  <a:lnTo>
                    <a:pt x="36" y="236"/>
                  </a:lnTo>
                  <a:lnTo>
                    <a:pt x="33" y="230"/>
                  </a:lnTo>
                  <a:lnTo>
                    <a:pt x="37" y="224"/>
                  </a:lnTo>
                  <a:lnTo>
                    <a:pt x="38" y="221"/>
                  </a:lnTo>
                  <a:lnTo>
                    <a:pt x="39" y="216"/>
                  </a:lnTo>
                  <a:lnTo>
                    <a:pt x="38" y="212"/>
                  </a:lnTo>
                  <a:lnTo>
                    <a:pt x="36" y="208"/>
                  </a:lnTo>
                  <a:lnTo>
                    <a:pt x="31" y="205"/>
                  </a:lnTo>
                  <a:lnTo>
                    <a:pt x="27" y="201"/>
                  </a:lnTo>
                  <a:lnTo>
                    <a:pt x="25" y="197"/>
                  </a:lnTo>
                  <a:lnTo>
                    <a:pt x="24" y="184"/>
                  </a:lnTo>
                  <a:lnTo>
                    <a:pt x="25" y="179"/>
                  </a:lnTo>
                  <a:lnTo>
                    <a:pt x="30" y="175"/>
                  </a:lnTo>
                  <a:lnTo>
                    <a:pt x="35" y="170"/>
                  </a:lnTo>
                  <a:lnTo>
                    <a:pt x="37" y="165"/>
                  </a:lnTo>
                  <a:lnTo>
                    <a:pt x="34" y="156"/>
                  </a:lnTo>
                  <a:lnTo>
                    <a:pt x="29" y="154"/>
                  </a:lnTo>
                  <a:lnTo>
                    <a:pt x="24" y="151"/>
                  </a:lnTo>
                  <a:lnTo>
                    <a:pt x="21" y="143"/>
                  </a:lnTo>
                  <a:lnTo>
                    <a:pt x="23" y="138"/>
                  </a:lnTo>
                  <a:lnTo>
                    <a:pt x="27" y="135"/>
                  </a:lnTo>
                  <a:lnTo>
                    <a:pt x="31" y="133"/>
                  </a:lnTo>
                  <a:lnTo>
                    <a:pt x="32" y="129"/>
                  </a:lnTo>
                  <a:lnTo>
                    <a:pt x="32" y="125"/>
                  </a:lnTo>
                  <a:lnTo>
                    <a:pt x="30" y="121"/>
                  </a:lnTo>
                  <a:lnTo>
                    <a:pt x="26" y="111"/>
                  </a:lnTo>
                  <a:lnTo>
                    <a:pt x="30" y="106"/>
                  </a:lnTo>
                  <a:lnTo>
                    <a:pt x="31" y="100"/>
                  </a:lnTo>
                  <a:lnTo>
                    <a:pt x="32" y="87"/>
                  </a:lnTo>
                  <a:lnTo>
                    <a:pt x="33" y="83"/>
                  </a:lnTo>
                  <a:lnTo>
                    <a:pt x="37" y="82"/>
                  </a:lnTo>
                  <a:lnTo>
                    <a:pt x="46" y="81"/>
                  </a:lnTo>
                  <a:lnTo>
                    <a:pt x="50" y="72"/>
                  </a:lnTo>
                  <a:lnTo>
                    <a:pt x="53" y="65"/>
                  </a:lnTo>
                  <a:lnTo>
                    <a:pt x="60" y="62"/>
                  </a:lnTo>
                  <a:lnTo>
                    <a:pt x="62" y="40"/>
                  </a:lnTo>
                  <a:lnTo>
                    <a:pt x="66" y="33"/>
                  </a:lnTo>
                  <a:lnTo>
                    <a:pt x="70" y="31"/>
                  </a:lnTo>
                  <a:lnTo>
                    <a:pt x="74" y="22"/>
                  </a:lnTo>
                  <a:lnTo>
                    <a:pt x="83" y="17"/>
                  </a:lnTo>
                  <a:lnTo>
                    <a:pt x="88" y="16"/>
                  </a:lnTo>
                  <a:lnTo>
                    <a:pt x="91" y="14"/>
                  </a:lnTo>
                  <a:lnTo>
                    <a:pt x="93" y="11"/>
                  </a:lnTo>
                  <a:lnTo>
                    <a:pt x="93" y="7"/>
                  </a:lnTo>
                </a:path>
              </a:pathLst>
            </a:custGeom>
            <a:solidFill>
              <a:srgbClr val="FE9B03"/>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3" name="Freeform 79"/>
            <p:cNvSpPr>
              <a:spLocks/>
            </p:cNvSpPr>
            <p:nvPr/>
          </p:nvSpPr>
          <p:spPr bwMode="auto">
            <a:xfrm>
              <a:off x="3231" y="3084"/>
              <a:ext cx="272" cy="476"/>
            </a:xfrm>
            <a:custGeom>
              <a:avLst/>
              <a:gdLst/>
              <a:ahLst/>
              <a:cxnLst>
                <a:cxn ang="0">
                  <a:pos x="170" y="6"/>
                </a:cxn>
                <a:cxn ang="0">
                  <a:pos x="254" y="298"/>
                </a:cxn>
                <a:cxn ang="0">
                  <a:pos x="261" y="371"/>
                </a:cxn>
                <a:cxn ang="0">
                  <a:pos x="248" y="446"/>
                </a:cxn>
                <a:cxn ang="0">
                  <a:pos x="229" y="451"/>
                </a:cxn>
                <a:cxn ang="0">
                  <a:pos x="213" y="451"/>
                </a:cxn>
                <a:cxn ang="0">
                  <a:pos x="194" y="452"/>
                </a:cxn>
                <a:cxn ang="0">
                  <a:pos x="172" y="470"/>
                </a:cxn>
                <a:cxn ang="0">
                  <a:pos x="157" y="475"/>
                </a:cxn>
                <a:cxn ang="0">
                  <a:pos x="168" y="451"/>
                </a:cxn>
                <a:cxn ang="0">
                  <a:pos x="157" y="443"/>
                </a:cxn>
                <a:cxn ang="0">
                  <a:pos x="154" y="425"/>
                </a:cxn>
                <a:cxn ang="0">
                  <a:pos x="145" y="411"/>
                </a:cxn>
                <a:cxn ang="0">
                  <a:pos x="150" y="404"/>
                </a:cxn>
                <a:cxn ang="0">
                  <a:pos x="155" y="398"/>
                </a:cxn>
                <a:cxn ang="0">
                  <a:pos x="152" y="392"/>
                </a:cxn>
                <a:cxn ang="0">
                  <a:pos x="10" y="390"/>
                </a:cxn>
                <a:cxn ang="0">
                  <a:pos x="0" y="369"/>
                </a:cxn>
                <a:cxn ang="0">
                  <a:pos x="13" y="348"/>
                </a:cxn>
                <a:cxn ang="0">
                  <a:pos x="17" y="321"/>
                </a:cxn>
                <a:cxn ang="0">
                  <a:pos x="33" y="304"/>
                </a:cxn>
                <a:cxn ang="0">
                  <a:pos x="39" y="291"/>
                </a:cxn>
                <a:cxn ang="0">
                  <a:pos x="45" y="276"/>
                </a:cxn>
                <a:cxn ang="0">
                  <a:pos x="45" y="248"/>
                </a:cxn>
                <a:cxn ang="0">
                  <a:pos x="37" y="238"/>
                </a:cxn>
                <a:cxn ang="0">
                  <a:pos x="38" y="226"/>
                </a:cxn>
                <a:cxn ang="0">
                  <a:pos x="40" y="219"/>
                </a:cxn>
                <a:cxn ang="0">
                  <a:pos x="37" y="210"/>
                </a:cxn>
                <a:cxn ang="0">
                  <a:pos x="27" y="203"/>
                </a:cxn>
                <a:cxn ang="0">
                  <a:pos x="24" y="185"/>
                </a:cxn>
                <a:cxn ang="0">
                  <a:pos x="30" y="177"/>
                </a:cxn>
                <a:cxn ang="0">
                  <a:pos x="38" y="167"/>
                </a:cxn>
                <a:cxn ang="0">
                  <a:pos x="29" y="155"/>
                </a:cxn>
                <a:cxn ang="0">
                  <a:pos x="21" y="145"/>
                </a:cxn>
                <a:cxn ang="0">
                  <a:pos x="27" y="136"/>
                </a:cxn>
                <a:cxn ang="0">
                  <a:pos x="33" y="131"/>
                </a:cxn>
                <a:cxn ang="0">
                  <a:pos x="30" y="122"/>
                </a:cxn>
                <a:cxn ang="0">
                  <a:pos x="30" y="107"/>
                </a:cxn>
                <a:cxn ang="0">
                  <a:pos x="33" y="88"/>
                </a:cxn>
                <a:cxn ang="0">
                  <a:pos x="38" y="83"/>
                </a:cxn>
                <a:cxn ang="0">
                  <a:pos x="51" y="73"/>
                </a:cxn>
                <a:cxn ang="0">
                  <a:pos x="61" y="62"/>
                </a:cxn>
                <a:cxn ang="0">
                  <a:pos x="67" y="33"/>
                </a:cxn>
                <a:cxn ang="0">
                  <a:pos x="76" y="22"/>
                </a:cxn>
                <a:cxn ang="0">
                  <a:pos x="90" y="16"/>
                </a:cxn>
                <a:cxn ang="0">
                  <a:pos x="96" y="11"/>
                </a:cxn>
              </a:cxnLst>
              <a:rect l="0" t="0" r="r" b="b"/>
              <a:pathLst>
                <a:path w="272" h="476">
                  <a:moveTo>
                    <a:pt x="96" y="8"/>
                  </a:moveTo>
                  <a:lnTo>
                    <a:pt x="170" y="6"/>
                  </a:lnTo>
                  <a:lnTo>
                    <a:pt x="257" y="0"/>
                  </a:lnTo>
                  <a:lnTo>
                    <a:pt x="254" y="298"/>
                  </a:lnTo>
                  <a:lnTo>
                    <a:pt x="256" y="335"/>
                  </a:lnTo>
                  <a:lnTo>
                    <a:pt x="261" y="371"/>
                  </a:lnTo>
                  <a:lnTo>
                    <a:pt x="271" y="443"/>
                  </a:lnTo>
                  <a:lnTo>
                    <a:pt x="248" y="446"/>
                  </a:lnTo>
                  <a:lnTo>
                    <a:pt x="238" y="448"/>
                  </a:lnTo>
                  <a:lnTo>
                    <a:pt x="229" y="451"/>
                  </a:lnTo>
                  <a:lnTo>
                    <a:pt x="221" y="453"/>
                  </a:lnTo>
                  <a:lnTo>
                    <a:pt x="213" y="451"/>
                  </a:lnTo>
                  <a:lnTo>
                    <a:pt x="205" y="450"/>
                  </a:lnTo>
                  <a:lnTo>
                    <a:pt x="194" y="452"/>
                  </a:lnTo>
                  <a:lnTo>
                    <a:pt x="186" y="464"/>
                  </a:lnTo>
                  <a:lnTo>
                    <a:pt x="172" y="470"/>
                  </a:lnTo>
                  <a:lnTo>
                    <a:pt x="164" y="474"/>
                  </a:lnTo>
                  <a:lnTo>
                    <a:pt x="157" y="475"/>
                  </a:lnTo>
                  <a:lnTo>
                    <a:pt x="169" y="459"/>
                  </a:lnTo>
                  <a:lnTo>
                    <a:pt x="168" y="451"/>
                  </a:lnTo>
                  <a:lnTo>
                    <a:pt x="164" y="449"/>
                  </a:lnTo>
                  <a:lnTo>
                    <a:pt x="157" y="443"/>
                  </a:lnTo>
                  <a:lnTo>
                    <a:pt x="157" y="434"/>
                  </a:lnTo>
                  <a:lnTo>
                    <a:pt x="154" y="425"/>
                  </a:lnTo>
                  <a:lnTo>
                    <a:pt x="149" y="419"/>
                  </a:lnTo>
                  <a:lnTo>
                    <a:pt x="145" y="411"/>
                  </a:lnTo>
                  <a:lnTo>
                    <a:pt x="146" y="406"/>
                  </a:lnTo>
                  <a:lnTo>
                    <a:pt x="150" y="404"/>
                  </a:lnTo>
                  <a:lnTo>
                    <a:pt x="153" y="402"/>
                  </a:lnTo>
                  <a:lnTo>
                    <a:pt x="155" y="398"/>
                  </a:lnTo>
                  <a:lnTo>
                    <a:pt x="154" y="394"/>
                  </a:lnTo>
                  <a:lnTo>
                    <a:pt x="152" y="392"/>
                  </a:lnTo>
                  <a:lnTo>
                    <a:pt x="142" y="390"/>
                  </a:lnTo>
                  <a:lnTo>
                    <a:pt x="10" y="390"/>
                  </a:lnTo>
                  <a:lnTo>
                    <a:pt x="4" y="378"/>
                  </a:lnTo>
                  <a:lnTo>
                    <a:pt x="0" y="369"/>
                  </a:lnTo>
                  <a:lnTo>
                    <a:pt x="6" y="358"/>
                  </a:lnTo>
                  <a:lnTo>
                    <a:pt x="13" y="348"/>
                  </a:lnTo>
                  <a:lnTo>
                    <a:pt x="16" y="334"/>
                  </a:lnTo>
                  <a:lnTo>
                    <a:pt x="17" y="321"/>
                  </a:lnTo>
                  <a:lnTo>
                    <a:pt x="26" y="313"/>
                  </a:lnTo>
                  <a:lnTo>
                    <a:pt x="33" y="304"/>
                  </a:lnTo>
                  <a:lnTo>
                    <a:pt x="38" y="297"/>
                  </a:lnTo>
                  <a:lnTo>
                    <a:pt x="39" y="291"/>
                  </a:lnTo>
                  <a:lnTo>
                    <a:pt x="39" y="285"/>
                  </a:lnTo>
                  <a:lnTo>
                    <a:pt x="45" y="276"/>
                  </a:lnTo>
                  <a:lnTo>
                    <a:pt x="48" y="262"/>
                  </a:lnTo>
                  <a:lnTo>
                    <a:pt x="45" y="248"/>
                  </a:lnTo>
                  <a:lnTo>
                    <a:pt x="41" y="242"/>
                  </a:lnTo>
                  <a:lnTo>
                    <a:pt x="37" y="238"/>
                  </a:lnTo>
                  <a:lnTo>
                    <a:pt x="34" y="233"/>
                  </a:lnTo>
                  <a:lnTo>
                    <a:pt x="38" y="226"/>
                  </a:lnTo>
                  <a:lnTo>
                    <a:pt x="39" y="223"/>
                  </a:lnTo>
                  <a:lnTo>
                    <a:pt x="40" y="219"/>
                  </a:lnTo>
                  <a:lnTo>
                    <a:pt x="39" y="214"/>
                  </a:lnTo>
                  <a:lnTo>
                    <a:pt x="37" y="210"/>
                  </a:lnTo>
                  <a:lnTo>
                    <a:pt x="31" y="207"/>
                  </a:lnTo>
                  <a:lnTo>
                    <a:pt x="27" y="203"/>
                  </a:lnTo>
                  <a:lnTo>
                    <a:pt x="25" y="199"/>
                  </a:lnTo>
                  <a:lnTo>
                    <a:pt x="24" y="185"/>
                  </a:lnTo>
                  <a:lnTo>
                    <a:pt x="25" y="181"/>
                  </a:lnTo>
                  <a:lnTo>
                    <a:pt x="30" y="177"/>
                  </a:lnTo>
                  <a:lnTo>
                    <a:pt x="36" y="172"/>
                  </a:lnTo>
                  <a:lnTo>
                    <a:pt x="38" y="167"/>
                  </a:lnTo>
                  <a:lnTo>
                    <a:pt x="35" y="158"/>
                  </a:lnTo>
                  <a:lnTo>
                    <a:pt x="29" y="155"/>
                  </a:lnTo>
                  <a:lnTo>
                    <a:pt x="24" y="152"/>
                  </a:lnTo>
                  <a:lnTo>
                    <a:pt x="21" y="145"/>
                  </a:lnTo>
                  <a:lnTo>
                    <a:pt x="23" y="139"/>
                  </a:lnTo>
                  <a:lnTo>
                    <a:pt x="27" y="136"/>
                  </a:lnTo>
                  <a:lnTo>
                    <a:pt x="32" y="134"/>
                  </a:lnTo>
                  <a:lnTo>
                    <a:pt x="33" y="131"/>
                  </a:lnTo>
                  <a:lnTo>
                    <a:pt x="33" y="126"/>
                  </a:lnTo>
                  <a:lnTo>
                    <a:pt x="30" y="122"/>
                  </a:lnTo>
                  <a:lnTo>
                    <a:pt x="26" y="113"/>
                  </a:lnTo>
                  <a:lnTo>
                    <a:pt x="30" y="107"/>
                  </a:lnTo>
                  <a:lnTo>
                    <a:pt x="32" y="101"/>
                  </a:lnTo>
                  <a:lnTo>
                    <a:pt x="33" y="88"/>
                  </a:lnTo>
                  <a:lnTo>
                    <a:pt x="34" y="84"/>
                  </a:lnTo>
                  <a:lnTo>
                    <a:pt x="38" y="83"/>
                  </a:lnTo>
                  <a:lnTo>
                    <a:pt x="47" y="82"/>
                  </a:lnTo>
                  <a:lnTo>
                    <a:pt x="51" y="73"/>
                  </a:lnTo>
                  <a:lnTo>
                    <a:pt x="55" y="65"/>
                  </a:lnTo>
                  <a:lnTo>
                    <a:pt x="61" y="62"/>
                  </a:lnTo>
                  <a:lnTo>
                    <a:pt x="63" y="41"/>
                  </a:lnTo>
                  <a:lnTo>
                    <a:pt x="67" y="33"/>
                  </a:lnTo>
                  <a:lnTo>
                    <a:pt x="71" y="31"/>
                  </a:lnTo>
                  <a:lnTo>
                    <a:pt x="76" y="22"/>
                  </a:lnTo>
                  <a:lnTo>
                    <a:pt x="85" y="17"/>
                  </a:lnTo>
                  <a:lnTo>
                    <a:pt x="90" y="16"/>
                  </a:lnTo>
                  <a:lnTo>
                    <a:pt x="93" y="14"/>
                  </a:lnTo>
                  <a:lnTo>
                    <a:pt x="96" y="11"/>
                  </a:lnTo>
                  <a:lnTo>
                    <a:pt x="96" y="8"/>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4" name="Freeform 80"/>
            <p:cNvSpPr>
              <a:spLocks/>
            </p:cNvSpPr>
            <p:nvPr/>
          </p:nvSpPr>
          <p:spPr bwMode="auto">
            <a:xfrm>
              <a:off x="3857" y="3012"/>
              <a:ext cx="379" cy="279"/>
            </a:xfrm>
            <a:custGeom>
              <a:avLst/>
              <a:gdLst/>
              <a:ahLst/>
              <a:cxnLst>
                <a:cxn ang="0">
                  <a:pos x="22" y="37"/>
                </a:cxn>
                <a:cxn ang="0">
                  <a:pos x="33" y="39"/>
                </a:cxn>
                <a:cxn ang="0">
                  <a:pos x="51" y="20"/>
                </a:cxn>
                <a:cxn ang="0">
                  <a:pos x="70" y="7"/>
                </a:cxn>
                <a:cxn ang="0">
                  <a:pos x="118" y="0"/>
                </a:cxn>
                <a:cxn ang="0">
                  <a:pos x="196" y="4"/>
                </a:cxn>
                <a:cxn ang="0">
                  <a:pos x="202" y="8"/>
                </a:cxn>
                <a:cxn ang="0">
                  <a:pos x="195" y="13"/>
                </a:cxn>
                <a:cxn ang="0">
                  <a:pos x="149" y="18"/>
                </a:cxn>
                <a:cxn ang="0">
                  <a:pos x="147" y="19"/>
                </a:cxn>
                <a:cxn ang="0">
                  <a:pos x="378" y="85"/>
                </a:cxn>
                <a:cxn ang="0">
                  <a:pos x="362" y="114"/>
                </a:cxn>
                <a:cxn ang="0">
                  <a:pos x="351" y="131"/>
                </a:cxn>
                <a:cxn ang="0">
                  <a:pos x="337" y="156"/>
                </a:cxn>
                <a:cxn ang="0">
                  <a:pos x="328" y="170"/>
                </a:cxn>
                <a:cxn ang="0">
                  <a:pos x="318" y="183"/>
                </a:cxn>
                <a:cxn ang="0">
                  <a:pos x="311" y="194"/>
                </a:cxn>
                <a:cxn ang="0">
                  <a:pos x="293" y="204"/>
                </a:cxn>
                <a:cxn ang="0">
                  <a:pos x="281" y="221"/>
                </a:cxn>
                <a:cxn ang="0">
                  <a:pos x="264" y="234"/>
                </a:cxn>
                <a:cxn ang="0">
                  <a:pos x="234" y="242"/>
                </a:cxn>
                <a:cxn ang="0">
                  <a:pos x="238" y="263"/>
                </a:cxn>
                <a:cxn ang="0">
                  <a:pos x="226" y="278"/>
                </a:cxn>
                <a:cxn ang="0">
                  <a:pos x="210" y="271"/>
                </a:cxn>
                <a:cxn ang="0">
                  <a:pos x="198" y="241"/>
                </a:cxn>
                <a:cxn ang="0">
                  <a:pos x="190" y="240"/>
                </a:cxn>
                <a:cxn ang="0">
                  <a:pos x="183" y="220"/>
                </a:cxn>
                <a:cxn ang="0">
                  <a:pos x="168" y="202"/>
                </a:cxn>
                <a:cxn ang="0">
                  <a:pos x="157" y="196"/>
                </a:cxn>
                <a:cxn ang="0">
                  <a:pos x="146" y="194"/>
                </a:cxn>
                <a:cxn ang="0">
                  <a:pos x="135" y="181"/>
                </a:cxn>
                <a:cxn ang="0">
                  <a:pos x="127" y="167"/>
                </a:cxn>
                <a:cxn ang="0">
                  <a:pos x="107" y="153"/>
                </a:cxn>
                <a:cxn ang="0">
                  <a:pos x="99" y="142"/>
                </a:cxn>
                <a:cxn ang="0">
                  <a:pos x="85" y="132"/>
                </a:cxn>
                <a:cxn ang="0">
                  <a:pos x="73" y="118"/>
                </a:cxn>
                <a:cxn ang="0">
                  <a:pos x="58" y="109"/>
                </a:cxn>
                <a:cxn ang="0">
                  <a:pos x="39" y="81"/>
                </a:cxn>
                <a:cxn ang="0">
                  <a:pos x="15" y="75"/>
                </a:cxn>
                <a:cxn ang="0">
                  <a:pos x="3" y="68"/>
                </a:cxn>
                <a:cxn ang="0">
                  <a:pos x="1" y="57"/>
                </a:cxn>
                <a:cxn ang="0">
                  <a:pos x="14" y="45"/>
                </a:cxn>
              </a:cxnLst>
              <a:rect l="0" t="0" r="r" b="b"/>
              <a:pathLst>
                <a:path w="379" h="279">
                  <a:moveTo>
                    <a:pt x="15" y="38"/>
                  </a:moveTo>
                  <a:lnTo>
                    <a:pt x="22" y="37"/>
                  </a:lnTo>
                  <a:lnTo>
                    <a:pt x="27" y="38"/>
                  </a:lnTo>
                  <a:lnTo>
                    <a:pt x="33" y="39"/>
                  </a:lnTo>
                  <a:lnTo>
                    <a:pt x="37" y="36"/>
                  </a:lnTo>
                  <a:lnTo>
                    <a:pt x="51" y="20"/>
                  </a:lnTo>
                  <a:lnTo>
                    <a:pt x="60" y="9"/>
                  </a:lnTo>
                  <a:lnTo>
                    <a:pt x="70" y="7"/>
                  </a:lnTo>
                  <a:lnTo>
                    <a:pt x="106" y="6"/>
                  </a:lnTo>
                  <a:lnTo>
                    <a:pt x="118" y="0"/>
                  </a:lnTo>
                  <a:lnTo>
                    <a:pt x="183" y="0"/>
                  </a:lnTo>
                  <a:lnTo>
                    <a:pt x="196" y="4"/>
                  </a:lnTo>
                  <a:lnTo>
                    <a:pt x="202" y="7"/>
                  </a:lnTo>
                  <a:lnTo>
                    <a:pt x="202" y="8"/>
                  </a:lnTo>
                  <a:lnTo>
                    <a:pt x="201" y="10"/>
                  </a:lnTo>
                  <a:lnTo>
                    <a:pt x="195" y="13"/>
                  </a:lnTo>
                  <a:lnTo>
                    <a:pt x="173" y="17"/>
                  </a:lnTo>
                  <a:lnTo>
                    <a:pt x="149" y="18"/>
                  </a:lnTo>
                  <a:lnTo>
                    <a:pt x="137" y="19"/>
                  </a:lnTo>
                  <a:lnTo>
                    <a:pt x="147" y="19"/>
                  </a:lnTo>
                  <a:lnTo>
                    <a:pt x="287" y="20"/>
                  </a:lnTo>
                  <a:lnTo>
                    <a:pt x="378" y="85"/>
                  </a:lnTo>
                  <a:lnTo>
                    <a:pt x="367" y="103"/>
                  </a:lnTo>
                  <a:lnTo>
                    <a:pt x="362" y="114"/>
                  </a:lnTo>
                  <a:lnTo>
                    <a:pt x="356" y="125"/>
                  </a:lnTo>
                  <a:lnTo>
                    <a:pt x="351" y="131"/>
                  </a:lnTo>
                  <a:lnTo>
                    <a:pt x="339" y="144"/>
                  </a:lnTo>
                  <a:lnTo>
                    <a:pt x="337" y="156"/>
                  </a:lnTo>
                  <a:lnTo>
                    <a:pt x="334" y="166"/>
                  </a:lnTo>
                  <a:lnTo>
                    <a:pt x="328" y="170"/>
                  </a:lnTo>
                  <a:lnTo>
                    <a:pt x="322" y="173"/>
                  </a:lnTo>
                  <a:lnTo>
                    <a:pt x="318" y="183"/>
                  </a:lnTo>
                  <a:lnTo>
                    <a:pt x="315" y="191"/>
                  </a:lnTo>
                  <a:lnTo>
                    <a:pt x="311" y="194"/>
                  </a:lnTo>
                  <a:lnTo>
                    <a:pt x="293" y="194"/>
                  </a:lnTo>
                  <a:lnTo>
                    <a:pt x="293" y="204"/>
                  </a:lnTo>
                  <a:lnTo>
                    <a:pt x="291" y="215"/>
                  </a:lnTo>
                  <a:lnTo>
                    <a:pt x="281" y="221"/>
                  </a:lnTo>
                  <a:lnTo>
                    <a:pt x="272" y="226"/>
                  </a:lnTo>
                  <a:lnTo>
                    <a:pt x="264" y="234"/>
                  </a:lnTo>
                  <a:lnTo>
                    <a:pt x="243" y="234"/>
                  </a:lnTo>
                  <a:lnTo>
                    <a:pt x="234" y="242"/>
                  </a:lnTo>
                  <a:lnTo>
                    <a:pt x="237" y="252"/>
                  </a:lnTo>
                  <a:lnTo>
                    <a:pt x="238" y="263"/>
                  </a:lnTo>
                  <a:lnTo>
                    <a:pt x="234" y="271"/>
                  </a:lnTo>
                  <a:lnTo>
                    <a:pt x="226" y="278"/>
                  </a:lnTo>
                  <a:lnTo>
                    <a:pt x="216" y="278"/>
                  </a:lnTo>
                  <a:lnTo>
                    <a:pt x="210" y="271"/>
                  </a:lnTo>
                  <a:lnTo>
                    <a:pt x="199" y="243"/>
                  </a:lnTo>
                  <a:lnTo>
                    <a:pt x="198" y="241"/>
                  </a:lnTo>
                  <a:lnTo>
                    <a:pt x="194" y="241"/>
                  </a:lnTo>
                  <a:lnTo>
                    <a:pt x="190" y="240"/>
                  </a:lnTo>
                  <a:lnTo>
                    <a:pt x="188" y="237"/>
                  </a:lnTo>
                  <a:lnTo>
                    <a:pt x="183" y="220"/>
                  </a:lnTo>
                  <a:lnTo>
                    <a:pt x="169" y="205"/>
                  </a:lnTo>
                  <a:lnTo>
                    <a:pt x="168" y="202"/>
                  </a:lnTo>
                  <a:lnTo>
                    <a:pt x="166" y="199"/>
                  </a:lnTo>
                  <a:lnTo>
                    <a:pt x="157" y="196"/>
                  </a:lnTo>
                  <a:lnTo>
                    <a:pt x="151" y="195"/>
                  </a:lnTo>
                  <a:lnTo>
                    <a:pt x="146" y="194"/>
                  </a:lnTo>
                  <a:lnTo>
                    <a:pt x="137" y="191"/>
                  </a:lnTo>
                  <a:lnTo>
                    <a:pt x="135" y="181"/>
                  </a:lnTo>
                  <a:lnTo>
                    <a:pt x="134" y="174"/>
                  </a:lnTo>
                  <a:lnTo>
                    <a:pt x="127" y="167"/>
                  </a:lnTo>
                  <a:lnTo>
                    <a:pt x="111" y="160"/>
                  </a:lnTo>
                  <a:lnTo>
                    <a:pt x="107" y="153"/>
                  </a:lnTo>
                  <a:lnTo>
                    <a:pt x="104" y="145"/>
                  </a:lnTo>
                  <a:lnTo>
                    <a:pt x="99" y="142"/>
                  </a:lnTo>
                  <a:lnTo>
                    <a:pt x="93" y="139"/>
                  </a:lnTo>
                  <a:lnTo>
                    <a:pt x="85" y="132"/>
                  </a:lnTo>
                  <a:lnTo>
                    <a:pt x="83" y="122"/>
                  </a:lnTo>
                  <a:lnTo>
                    <a:pt x="73" y="118"/>
                  </a:lnTo>
                  <a:lnTo>
                    <a:pt x="66" y="118"/>
                  </a:lnTo>
                  <a:lnTo>
                    <a:pt x="58" y="109"/>
                  </a:lnTo>
                  <a:lnTo>
                    <a:pt x="48" y="89"/>
                  </a:lnTo>
                  <a:lnTo>
                    <a:pt x="39" y="81"/>
                  </a:lnTo>
                  <a:lnTo>
                    <a:pt x="30" y="75"/>
                  </a:lnTo>
                  <a:lnTo>
                    <a:pt x="15" y="75"/>
                  </a:lnTo>
                  <a:lnTo>
                    <a:pt x="8" y="73"/>
                  </a:lnTo>
                  <a:lnTo>
                    <a:pt x="3" y="68"/>
                  </a:lnTo>
                  <a:lnTo>
                    <a:pt x="0" y="60"/>
                  </a:lnTo>
                  <a:lnTo>
                    <a:pt x="1" y="57"/>
                  </a:lnTo>
                  <a:lnTo>
                    <a:pt x="11" y="50"/>
                  </a:lnTo>
                  <a:lnTo>
                    <a:pt x="14" y="45"/>
                  </a:lnTo>
                  <a:lnTo>
                    <a:pt x="15" y="38"/>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5" name="Freeform 81"/>
            <p:cNvSpPr>
              <a:spLocks/>
            </p:cNvSpPr>
            <p:nvPr/>
          </p:nvSpPr>
          <p:spPr bwMode="auto">
            <a:xfrm>
              <a:off x="3857" y="3012"/>
              <a:ext cx="385" cy="284"/>
            </a:xfrm>
            <a:custGeom>
              <a:avLst/>
              <a:gdLst/>
              <a:ahLst/>
              <a:cxnLst>
                <a:cxn ang="0">
                  <a:pos x="22" y="38"/>
                </a:cxn>
                <a:cxn ang="0">
                  <a:pos x="33" y="40"/>
                </a:cxn>
                <a:cxn ang="0">
                  <a:pos x="52" y="20"/>
                </a:cxn>
                <a:cxn ang="0">
                  <a:pos x="71" y="7"/>
                </a:cxn>
                <a:cxn ang="0">
                  <a:pos x="120" y="0"/>
                </a:cxn>
                <a:cxn ang="0">
                  <a:pos x="199" y="4"/>
                </a:cxn>
                <a:cxn ang="0">
                  <a:pos x="205" y="9"/>
                </a:cxn>
                <a:cxn ang="0">
                  <a:pos x="198" y="13"/>
                </a:cxn>
                <a:cxn ang="0">
                  <a:pos x="152" y="18"/>
                </a:cxn>
                <a:cxn ang="0">
                  <a:pos x="150" y="19"/>
                </a:cxn>
                <a:cxn ang="0">
                  <a:pos x="384" y="86"/>
                </a:cxn>
                <a:cxn ang="0">
                  <a:pos x="367" y="116"/>
                </a:cxn>
                <a:cxn ang="0">
                  <a:pos x="357" y="133"/>
                </a:cxn>
                <a:cxn ang="0">
                  <a:pos x="342" y="159"/>
                </a:cxn>
                <a:cxn ang="0">
                  <a:pos x="333" y="173"/>
                </a:cxn>
                <a:cxn ang="0">
                  <a:pos x="323" y="186"/>
                </a:cxn>
                <a:cxn ang="0">
                  <a:pos x="316" y="198"/>
                </a:cxn>
                <a:cxn ang="0">
                  <a:pos x="297" y="207"/>
                </a:cxn>
                <a:cxn ang="0">
                  <a:pos x="286" y="225"/>
                </a:cxn>
                <a:cxn ang="0">
                  <a:pos x="268" y="239"/>
                </a:cxn>
                <a:cxn ang="0">
                  <a:pos x="238" y="246"/>
                </a:cxn>
                <a:cxn ang="0">
                  <a:pos x="242" y="268"/>
                </a:cxn>
                <a:cxn ang="0">
                  <a:pos x="229" y="283"/>
                </a:cxn>
                <a:cxn ang="0">
                  <a:pos x="213" y="276"/>
                </a:cxn>
                <a:cxn ang="0">
                  <a:pos x="201" y="245"/>
                </a:cxn>
                <a:cxn ang="0">
                  <a:pos x="193" y="244"/>
                </a:cxn>
                <a:cxn ang="0">
                  <a:pos x="186" y="224"/>
                </a:cxn>
                <a:cxn ang="0">
                  <a:pos x="171" y="205"/>
                </a:cxn>
                <a:cxn ang="0">
                  <a:pos x="159" y="200"/>
                </a:cxn>
                <a:cxn ang="0">
                  <a:pos x="149" y="198"/>
                </a:cxn>
                <a:cxn ang="0">
                  <a:pos x="137" y="185"/>
                </a:cxn>
                <a:cxn ang="0">
                  <a:pos x="129" y="170"/>
                </a:cxn>
                <a:cxn ang="0">
                  <a:pos x="109" y="156"/>
                </a:cxn>
                <a:cxn ang="0">
                  <a:pos x="100" y="145"/>
                </a:cxn>
                <a:cxn ang="0">
                  <a:pos x="87" y="134"/>
                </a:cxn>
                <a:cxn ang="0">
                  <a:pos x="74" y="120"/>
                </a:cxn>
                <a:cxn ang="0">
                  <a:pos x="59" y="111"/>
                </a:cxn>
                <a:cxn ang="0">
                  <a:pos x="40" y="82"/>
                </a:cxn>
                <a:cxn ang="0">
                  <a:pos x="16" y="77"/>
                </a:cxn>
                <a:cxn ang="0">
                  <a:pos x="3" y="69"/>
                </a:cxn>
                <a:cxn ang="0">
                  <a:pos x="1" y="58"/>
                </a:cxn>
                <a:cxn ang="0">
                  <a:pos x="15" y="45"/>
                </a:cxn>
              </a:cxnLst>
              <a:rect l="0" t="0" r="r" b="b"/>
              <a:pathLst>
                <a:path w="385" h="284">
                  <a:moveTo>
                    <a:pt x="16" y="39"/>
                  </a:moveTo>
                  <a:lnTo>
                    <a:pt x="22" y="38"/>
                  </a:lnTo>
                  <a:lnTo>
                    <a:pt x="27" y="39"/>
                  </a:lnTo>
                  <a:lnTo>
                    <a:pt x="33" y="40"/>
                  </a:lnTo>
                  <a:lnTo>
                    <a:pt x="38" y="37"/>
                  </a:lnTo>
                  <a:lnTo>
                    <a:pt x="52" y="20"/>
                  </a:lnTo>
                  <a:lnTo>
                    <a:pt x="61" y="9"/>
                  </a:lnTo>
                  <a:lnTo>
                    <a:pt x="71" y="7"/>
                  </a:lnTo>
                  <a:lnTo>
                    <a:pt x="108" y="6"/>
                  </a:lnTo>
                  <a:lnTo>
                    <a:pt x="120" y="0"/>
                  </a:lnTo>
                  <a:lnTo>
                    <a:pt x="186" y="0"/>
                  </a:lnTo>
                  <a:lnTo>
                    <a:pt x="199" y="4"/>
                  </a:lnTo>
                  <a:lnTo>
                    <a:pt x="205" y="8"/>
                  </a:lnTo>
                  <a:lnTo>
                    <a:pt x="205" y="9"/>
                  </a:lnTo>
                  <a:lnTo>
                    <a:pt x="204" y="10"/>
                  </a:lnTo>
                  <a:lnTo>
                    <a:pt x="198" y="13"/>
                  </a:lnTo>
                  <a:lnTo>
                    <a:pt x="176" y="17"/>
                  </a:lnTo>
                  <a:lnTo>
                    <a:pt x="152" y="18"/>
                  </a:lnTo>
                  <a:lnTo>
                    <a:pt x="139" y="19"/>
                  </a:lnTo>
                  <a:lnTo>
                    <a:pt x="150" y="19"/>
                  </a:lnTo>
                  <a:lnTo>
                    <a:pt x="292" y="20"/>
                  </a:lnTo>
                  <a:lnTo>
                    <a:pt x="384" y="86"/>
                  </a:lnTo>
                  <a:lnTo>
                    <a:pt x="372" y="105"/>
                  </a:lnTo>
                  <a:lnTo>
                    <a:pt x="367" y="116"/>
                  </a:lnTo>
                  <a:lnTo>
                    <a:pt x="362" y="127"/>
                  </a:lnTo>
                  <a:lnTo>
                    <a:pt x="357" y="133"/>
                  </a:lnTo>
                  <a:lnTo>
                    <a:pt x="344" y="147"/>
                  </a:lnTo>
                  <a:lnTo>
                    <a:pt x="342" y="159"/>
                  </a:lnTo>
                  <a:lnTo>
                    <a:pt x="339" y="169"/>
                  </a:lnTo>
                  <a:lnTo>
                    <a:pt x="333" y="173"/>
                  </a:lnTo>
                  <a:lnTo>
                    <a:pt x="327" y="176"/>
                  </a:lnTo>
                  <a:lnTo>
                    <a:pt x="323" y="186"/>
                  </a:lnTo>
                  <a:lnTo>
                    <a:pt x="320" y="194"/>
                  </a:lnTo>
                  <a:lnTo>
                    <a:pt x="316" y="198"/>
                  </a:lnTo>
                  <a:lnTo>
                    <a:pt x="297" y="198"/>
                  </a:lnTo>
                  <a:lnTo>
                    <a:pt x="297" y="207"/>
                  </a:lnTo>
                  <a:lnTo>
                    <a:pt x="296" y="219"/>
                  </a:lnTo>
                  <a:lnTo>
                    <a:pt x="286" y="225"/>
                  </a:lnTo>
                  <a:lnTo>
                    <a:pt x="276" y="230"/>
                  </a:lnTo>
                  <a:lnTo>
                    <a:pt x="268" y="239"/>
                  </a:lnTo>
                  <a:lnTo>
                    <a:pt x="247" y="239"/>
                  </a:lnTo>
                  <a:lnTo>
                    <a:pt x="238" y="246"/>
                  </a:lnTo>
                  <a:lnTo>
                    <a:pt x="241" y="256"/>
                  </a:lnTo>
                  <a:lnTo>
                    <a:pt x="242" y="268"/>
                  </a:lnTo>
                  <a:lnTo>
                    <a:pt x="238" y="276"/>
                  </a:lnTo>
                  <a:lnTo>
                    <a:pt x="229" y="283"/>
                  </a:lnTo>
                  <a:lnTo>
                    <a:pt x="220" y="283"/>
                  </a:lnTo>
                  <a:lnTo>
                    <a:pt x="213" y="276"/>
                  </a:lnTo>
                  <a:lnTo>
                    <a:pt x="202" y="247"/>
                  </a:lnTo>
                  <a:lnTo>
                    <a:pt x="201" y="245"/>
                  </a:lnTo>
                  <a:lnTo>
                    <a:pt x="197" y="245"/>
                  </a:lnTo>
                  <a:lnTo>
                    <a:pt x="193" y="244"/>
                  </a:lnTo>
                  <a:lnTo>
                    <a:pt x="191" y="241"/>
                  </a:lnTo>
                  <a:lnTo>
                    <a:pt x="186" y="224"/>
                  </a:lnTo>
                  <a:lnTo>
                    <a:pt x="172" y="208"/>
                  </a:lnTo>
                  <a:lnTo>
                    <a:pt x="171" y="205"/>
                  </a:lnTo>
                  <a:lnTo>
                    <a:pt x="168" y="203"/>
                  </a:lnTo>
                  <a:lnTo>
                    <a:pt x="159" y="200"/>
                  </a:lnTo>
                  <a:lnTo>
                    <a:pt x="154" y="199"/>
                  </a:lnTo>
                  <a:lnTo>
                    <a:pt x="149" y="198"/>
                  </a:lnTo>
                  <a:lnTo>
                    <a:pt x="139" y="194"/>
                  </a:lnTo>
                  <a:lnTo>
                    <a:pt x="137" y="185"/>
                  </a:lnTo>
                  <a:lnTo>
                    <a:pt x="136" y="177"/>
                  </a:lnTo>
                  <a:lnTo>
                    <a:pt x="129" y="170"/>
                  </a:lnTo>
                  <a:lnTo>
                    <a:pt x="113" y="163"/>
                  </a:lnTo>
                  <a:lnTo>
                    <a:pt x="109" y="156"/>
                  </a:lnTo>
                  <a:lnTo>
                    <a:pt x="106" y="148"/>
                  </a:lnTo>
                  <a:lnTo>
                    <a:pt x="100" y="145"/>
                  </a:lnTo>
                  <a:lnTo>
                    <a:pt x="94" y="141"/>
                  </a:lnTo>
                  <a:lnTo>
                    <a:pt x="87" y="134"/>
                  </a:lnTo>
                  <a:lnTo>
                    <a:pt x="85" y="124"/>
                  </a:lnTo>
                  <a:lnTo>
                    <a:pt x="74" y="120"/>
                  </a:lnTo>
                  <a:lnTo>
                    <a:pt x="67" y="120"/>
                  </a:lnTo>
                  <a:lnTo>
                    <a:pt x="59" y="111"/>
                  </a:lnTo>
                  <a:lnTo>
                    <a:pt x="49" y="91"/>
                  </a:lnTo>
                  <a:lnTo>
                    <a:pt x="40" y="82"/>
                  </a:lnTo>
                  <a:lnTo>
                    <a:pt x="30" y="77"/>
                  </a:lnTo>
                  <a:lnTo>
                    <a:pt x="16" y="77"/>
                  </a:lnTo>
                  <a:lnTo>
                    <a:pt x="8" y="74"/>
                  </a:lnTo>
                  <a:lnTo>
                    <a:pt x="3" y="69"/>
                  </a:lnTo>
                  <a:lnTo>
                    <a:pt x="0" y="62"/>
                  </a:lnTo>
                  <a:lnTo>
                    <a:pt x="1" y="58"/>
                  </a:lnTo>
                  <a:lnTo>
                    <a:pt x="11" y="51"/>
                  </a:lnTo>
                  <a:lnTo>
                    <a:pt x="15" y="45"/>
                  </a:lnTo>
                  <a:lnTo>
                    <a:pt x="16" y="39"/>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6" name="Freeform 82"/>
            <p:cNvSpPr>
              <a:spLocks/>
            </p:cNvSpPr>
            <p:nvPr/>
          </p:nvSpPr>
          <p:spPr bwMode="auto">
            <a:xfrm>
              <a:off x="3685" y="3051"/>
              <a:ext cx="399" cy="417"/>
            </a:xfrm>
            <a:custGeom>
              <a:avLst/>
              <a:gdLst/>
              <a:ahLst/>
              <a:cxnLst>
                <a:cxn ang="0">
                  <a:pos x="185" y="0"/>
                </a:cxn>
                <a:cxn ang="0">
                  <a:pos x="182" y="10"/>
                </a:cxn>
                <a:cxn ang="0">
                  <a:pos x="168" y="21"/>
                </a:cxn>
                <a:cxn ang="0">
                  <a:pos x="169" y="28"/>
                </a:cxn>
                <a:cxn ang="0">
                  <a:pos x="183" y="37"/>
                </a:cxn>
                <a:cxn ang="0">
                  <a:pos x="199" y="37"/>
                </a:cxn>
                <a:cxn ang="0">
                  <a:pos x="235" y="81"/>
                </a:cxn>
                <a:cxn ang="0">
                  <a:pos x="252" y="85"/>
                </a:cxn>
                <a:cxn ang="0">
                  <a:pos x="254" y="95"/>
                </a:cxn>
                <a:cxn ang="0">
                  <a:pos x="274" y="108"/>
                </a:cxn>
                <a:cxn ang="0">
                  <a:pos x="290" y="126"/>
                </a:cxn>
                <a:cxn ang="0">
                  <a:pos x="304" y="141"/>
                </a:cxn>
                <a:cxn ang="0">
                  <a:pos x="307" y="156"/>
                </a:cxn>
                <a:cxn ang="0">
                  <a:pos x="326" y="159"/>
                </a:cxn>
                <a:cxn ang="0">
                  <a:pos x="336" y="163"/>
                </a:cxn>
                <a:cxn ang="0">
                  <a:pos x="345" y="175"/>
                </a:cxn>
                <a:cxn ang="0">
                  <a:pos x="357" y="200"/>
                </a:cxn>
                <a:cxn ang="0">
                  <a:pos x="367" y="205"/>
                </a:cxn>
                <a:cxn ang="0">
                  <a:pos x="384" y="241"/>
                </a:cxn>
                <a:cxn ang="0">
                  <a:pos x="395" y="252"/>
                </a:cxn>
                <a:cxn ang="0">
                  <a:pos x="389" y="265"/>
                </a:cxn>
                <a:cxn ang="0">
                  <a:pos x="381" y="272"/>
                </a:cxn>
                <a:cxn ang="0">
                  <a:pos x="374" y="288"/>
                </a:cxn>
                <a:cxn ang="0">
                  <a:pos x="383" y="310"/>
                </a:cxn>
                <a:cxn ang="0">
                  <a:pos x="373" y="339"/>
                </a:cxn>
                <a:cxn ang="0">
                  <a:pos x="362" y="344"/>
                </a:cxn>
                <a:cxn ang="0">
                  <a:pos x="370" y="361"/>
                </a:cxn>
                <a:cxn ang="0">
                  <a:pos x="365" y="380"/>
                </a:cxn>
                <a:cxn ang="0">
                  <a:pos x="352" y="373"/>
                </a:cxn>
                <a:cxn ang="0">
                  <a:pos x="324" y="379"/>
                </a:cxn>
                <a:cxn ang="0">
                  <a:pos x="333" y="403"/>
                </a:cxn>
                <a:cxn ang="0">
                  <a:pos x="329" y="416"/>
                </a:cxn>
                <a:cxn ang="0">
                  <a:pos x="318" y="409"/>
                </a:cxn>
                <a:cxn ang="0">
                  <a:pos x="97" y="400"/>
                </a:cxn>
                <a:cxn ang="0">
                  <a:pos x="80" y="372"/>
                </a:cxn>
                <a:cxn ang="0">
                  <a:pos x="69" y="361"/>
                </a:cxn>
                <a:cxn ang="0">
                  <a:pos x="77" y="317"/>
                </a:cxn>
                <a:cxn ang="0">
                  <a:pos x="73" y="309"/>
                </a:cxn>
                <a:cxn ang="0">
                  <a:pos x="67" y="301"/>
                </a:cxn>
                <a:cxn ang="0">
                  <a:pos x="72" y="291"/>
                </a:cxn>
                <a:cxn ang="0">
                  <a:pos x="83" y="268"/>
                </a:cxn>
                <a:cxn ang="0">
                  <a:pos x="79" y="264"/>
                </a:cxn>
                <a:cxn ang="0">
                  <a:pos x="71" y="248"/>
                </a:cxn>
                <a:cxn ang="0">
                  <a:pos x="54" y="233"/>
                </a:cxn>
                <a:cxn ang="0">
                  <a:pos x="65" y="221"/>
                </a:cxn>
                <a:cxn ang="0">
                  <a:pos x="54" y="209"/>
                </a:cxn>
              </a:cxnLst>
              <a:rect l="0" t="0" r="r" b="b"/>
              <a:pathLst>
                <a:path w="396" h="417">
                  <a:moveTo>
                    <a:pt x="0" y="18"/>
                  </a:moveTo>
                  <a:lnTo>
                    <a:pt x="185" y="0"/>
                  </a:lnTo>
                  <a:lnTo>
                    <a:pt x="184" y="6"/>
                  </a:lnTo>
                  <a:lnTo>
                    <a:pt x="182" y="10"/>
                  </a:lnTo>
                  <a:lnTo>
                    <a:pt x="174" y="16"/>
                  </a:lnTo>
                  <a:lnTo>
                    <a:pt x="168" y="21"/>
                  </a:lnTo>
                  <a:lnTo>
                    <a:pt x="168" y="23"/>
                  </a:lnTo>
                  <a:lnTo>
                    <a:pt x="169" y="28"/>
                  </a:lnTo>
                  <a:lnTo>
                    <a:pt x="175" y="33"/>
                  </a:lnTo>
                  <a:lnTo>
                    <a:pt x="183" y="37"/>
                  </a:lnTo>
                  <a:lnTo>
                    <a:pt x="190" y="38"/>
                  </a:lnTo>
                  <a:lnTo>
                    <a:pt x="199" y="37"/>
                  </a:lnTo>
                  <a:lnTo>
                    <a:pt x="216" y="51"/>
                  </a:lnTo>
                  <a:lnTo>
                    <a:pt x="235" y="81"/>
                  </a:lnTo>
                  <a:lnTo>
                    <a:pt x="243" y="81"/>
                  </a:lnTo>
                  <a:lnTo>
                    <a:pt x="252" y="85"/>
                  </a:lnTo>
                  <a:lnTo>
                    <a:pt x="252" y="92"/>
                  </a:lnTo>
                  <a:lnTo>
                    <a:pt x="254" y="95"/>
                  </a:lnTo>
                  <a:lnTo>
                    <a:pt x="263" y="101"/>
                  </a:lnTo>
                  <a:lnTo>
                    <a:pt x="274" y="108"/>
                  </a:lnTo>
                  <a:lnTo>
                    <a:pt x="277" y="122"/>
                  </a:lnTo>
                  <a:lnTo>
                    <a:pt x="290" y="126"/>
                  </a:lnTo>
                  <a:lnTo>
                    <a:pt x="299" y="133"/>
                  </a:lnTo>
                  <a:lnTo>
                    <a:pt x="304" y="141"/>
                  </a:lnTo>
                  <a:lnTo>
                    <a:pt x="304" y="151"/>
                  </a:lnTo>
                  <a:lnTo>
                    <a:pt x="307" y="156"/>
                  </a:lnTo>
                  <a:lnTo>
                    <a:pt x="313" y="157"/>
                  </a:lnTo>
                  <a:lnTo>
                    <a:pt x="326" y="159"/>
                  </a:lnTo>
                  <a:lnTo>
                    <a:pt x="332" y="161"/>
                  </a:lnTo>
                  <a:lnTo>
                    <a:pt x="336" y="163"/>
                  </a:lnTo>
                  <a:lnTo>
                    <a:pt x="339" y="167"/>
                  </a:lnTo>
                  <a:lnTo>
                    <a:pt x="345" y="175"/>
                  </a:lnTo>
                  <a:lnTo>
                    <a:pt x="352" y="184"/>
                  </a:lnTo>
                  <a:lnTo>
                    <a:pt x="357" y="200"/>
                  </a:lnTo>
                  <a:lnTo>
                    <a:pt x="362" y="204"/>
                  </a:lnTo>
                  <a:lnTo>
                    <a:pt x="367" y="205"/>
                  </a:lnTo>
                  <a:lnTo>
                    <a:pt x="378" y="235"/>
                  </a:lnTo>
                  <a:lnTo>
                    <a:pt x="384" y="241"/>
                  </a:lnTo>
                  <a:lnTo>
                    <a:pt x="395" y="241"/>
                  </a:lnTo>
                  <a:lnTo>
                    <a:pt x="395" y="252"/>
                  </a:lnTo>
                  <a:lnTo>
                    <a:pt x="393" y="262"/>
                  </a:lnTo>
                  <a:lnTo>
                    <a:pt x="389" y="265"/>
                  </a:lnTo>
                  <a:lnTo>
                    <a:pt x="380" y="266"/>
                  </a:lnTo>
                  <a:lnTo>
                    <a:pt x="381" y="272"/>
                  </a:lnTo>
                  <a:lnTo>
                    <a:pt x="379" y="281"/>
                  </a:lnTo>
                  <a:lnTo>
                    <a:pt x="374" y="288"/>
                  </a:lnTo>
                  <a:lnTo>
                    <a:pt x="374" y="297"/>
                  </a:lnTo>
                  <a:lnTo>
                    <a:pt x="383" y="310"/>
                  </a:lnTo>
                  <a:lnTo>
                    <a:pt x="373" y="316"/>
                  </a:lnTo>
                  <a:lnTo>
                    <a:pt x="373" y="339"/>
                  </a:lnTo>
                  <a:lnTo>
                    <a:pt x="368" y="343"/>
                  </a:lnTo>
                  <a:lnTo>
                    <a:pt x="362" y="344"/>
                  </a:lnTo>
                  <a:lnTo>
                    <a:pt x="367" y="352"/>
                  </a:lnTo>
                  <a:lnTo>
                    <a:pt x="370" y="361"/>
                  </a:lnTo>
                  <a:lnTo>
                    <a:pt x="369" y="380"/>
                  </a:lnTo>
                  <a:lnTo>
                    <a:pt x="365" y="380"/>
                  </a:lnTo>
                  <a:lnTo>
                    <a:pt x="361" y="378"/>
                  </a:lnTo>
                  <a:lnTo>
                    <a:pt x="352" y="373"/>
                  </a:lnTo>
                  <a:lnTo>
                    <a:pt x="327" y="373"/>
                  </a:lnTo>
                  <a:lnTo>
                    <a:pt x="324" y="379"/>
                  </a:lnTo>
                  <a:lnTo>
                    <a:pt x="327" y="388"/>
                  </a:lnTo>
                  <a:lnTo>
                    <a:pt x="333" y="403"/>
                  </a:lnTo>
                  <a:lnTo>
                    <a:pt x="334" y="411"/>
                  </a:lnTo>
                  <a:lnTo>
                    <a:pt x="329" y="416"/>
                  </a:lnTo>
                  <a:lnTo>
                    <a:pt x="323" y="414"/>
                  </a:lnTo>
                  <a:lnTo>
                    <a:pt x="318" y="409"/>
                  </a:lnTo>
                  <a:lnTo>
                    <a:pt x="307" y="400"/>
                  </a:lnTo>
                  <a:lnTo>
                    <a:pt x="97" y="400"/>
                  </a:lnTo>
                  <a:lnTo>
                    <a:pt x="79" y="379"/>
                  </a:lnTo>
                  <a:lnTo>
                    <a:pt x="80" y="372"/>
                  </a:lnTo>
                  <a:lnTo>
                    <a:pt x="78" y="366"/>
                  </a:lnTo>
                  <a:lnTo>
                    <a:pt x="69" y="361"/>
                  </a:lnTo>
                  <a:lnTo>
                    <a:pt x="74" y="336"/>
                  </a:lnTo>
                  <a:lnTo>
                    <a:pt x="77" y="317"/>
                  </a:lnTo>
                  <a:lnTo>
                    <a:pt x="76" y="313"/>
                  </a:lnTo>
                  <a:lnTo>
                    <a:pt x="73" y="309"/>
                  </a:lnTo>
                  <a:lnTo>
                    <a:pt x="66" y="305"/>
                  </a:lnTo>
                  <a:lnTo>
                    <a:pt x="67" y="301"/>
                  </a:lnTo>
                  <a:lnTo>
                    <a:pt x="70" y="296"/>
                  </a:lnTo>
                  <a:lnTo>
                    <a:pt x="72" y="291"/>
                  </a:lnTo>
                  <a:lnTo>
                    <a:pt x="70" y="283"/>
                  </a:lnTo>
                  <a:lnTo>
                    <a:pt x="83" y="268"/>
                  </a:lnTo>
                  <a:lnTo>
                    <a:pt x="81" y="265"/>
                  </a:lnTo>
                  <a:lnTo>
                    <a:pt x="79" y="264"/>
                  </a:lnTo>
                  <a:lnTo>
                    <a:pt x="74" y="262"/>
                  </a:lnTo>
                  <a:lnTo>
                    <a:pt x="71" y="248"/>
                  </a:lnTo>
                  <a:lnTo>
                    <a:pt x="54" y="243"/>
                  </a:lnTo>
                  <a:lnTo>
                    <a:pt x="54" y="233"/>
                  </a:lnTo>
                  <a:lnTo>
                    <a:pt x="60" y="227"/>
                  </a:lnTo>
                  <a:lnTo>
                    <a:pt x="65" y="221"/>
                  </a:lnTo>
                  <a:lnTo>
                    <a:pt x="59" y="216"/>
                  </a:lnTo>
                  <a:lnTo>
                    <a:pt x="54" y="209"/>
                  </a:lnTo>
                  <a:lnTo>
                    <a:pt x="0" y="18"/>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7" name="Freeform 83"/>
            <p:cNvSpPr>
              <a:spLocks/>
            </p:cNvSpPr>
            <p:nvPr/>
          </p:nvSpPr>
          <p:spPr bwMode="auto">
            <a:xfrm>
              <a:off x="3685" y="3051"/>
              <a:ext cx="402" cy="422"/>
            </a:xfrm>
            <a:custGeom>
              <a:avLst/>
              <a:gdLst/>
              <a:ahLst/>
              <a:cxnLst>
                <a:cxn ang="0">
                  <a:pos x="187" y="0"/>
                </a:cxn>
                <a:cxn ang="0">
                  <a:pos x="184" y="10"/>
                </a:cxn>
                <a:cxn ang="0">
                  <a:pos x="171" y="21"/>
                </a:cxn>
                <a:cxn ang="0">
                  <a:pos x="172" y="28"/>
                </a:cxn>
                <a:cxn ang="0">
                  <a:pos x="185" y="38"/>
                </a:cxn>
                <a:cxn ang="0">
                  <a:pos x="202" y="38"/>
                </a:cxn>
                <a:cxn ang="0">
                  <a:pos x="239" y="82"/>
                </a:cxn>
                <a:cxn ang="0">
                  <a:pos x="256" y="86"/>
                </a:cxn>
                <a:cxn ang="0">
                  <a:pos x="258" y="96"/>
                </a:cxn>
                <a:cxn ang="0">
                  <a:pos x="278" y="109"/>
                </a:cxn>
                <a:cxn ang="0">
                  <a:pos x="294" y="128"/>
                </a:cxn>
                <a:cxn ang="0">
                  <a:pos x="309" y="143"/>
                </a:cxn>
                <a:cxn ang="0">
                  <a:pos x="312" y="158"/>
                </a:cxn>
                <a:cxn ang="0">
                  <a:pos x="331" y="161"/>
                </a:cxn>
                <a:cxn ang="0">
                  <a:pos x="341" y="165"/>
                </a:cxn>
                <a:cxn ang="0">
                  <a:pos x="351" y="177"/>
                </a:cxn>
                <a:cxn ang="0">
                  <a:pos x="362" y="202"/>
                </a:cxn>
                <a:cxn ang="0">
                  <a:pos x="373" y="207"/>
                </a:cxn>
                <a:cxn ang="0">
                  <a:pos x="390" y="244"/>
                </a:cxn>
                <a:cxn ang="0">
                  <a:pos x="401" y="255"/>
                </a:cxn>
                <a:cxn ang="0">
                  <a:pos x="395" y="269"/>
                </a:cxn>
                <a:cxn ang="0">
                  <a:pos x="386" y="275"/>
                </a:cxn>
                <a:cxn ang="0">
                  <a:pos x="380" y="291"/>
                </a:cxn>
                <a:cxn ang="0">
                  <a:pos x="388" y="314"/>
                </a:cxn>
                <a:cxn ang="0">
                  <a:pos x="379" y="343"/>
                </a:cxn>
                <a:cxn ang="0">
                  <a:pos x="367" y="348"/>
                </a:cxn>
                <a:cxn ang="0">
                  <a:pos x="376" y="365"/>
                </a:cxn>
                <a:cxn ang="0">
                  <a:pos x="371" y="385"/>
                </a:cxn>
                <a:cxn ang="0">
                  <a:pos x="357" y="377"/>
                </a:cxn>
                <a:cxn ang="0">
                  <a:pos x="329" y="383"/>
                </a:cxn>
                <a:cxn ang="0">
                  <a:pos x="338" y="408"/>
                </a:cxn>
                <a:cxn ang="0">
                  <a:pos x="334" y="421"/>
                </a:cxn>
                <a:cxn ang="0">
                  <a:pos x="322" y="414"/>
                </a:cxn>
                <a:cxn ang="0">
                  <a:pos x="98" y="405"/>
                </a:cxn>
                <a:cxn ang="0">
                  <a:pos x="82" y="377"/>
                </a:cxn>
                <a:cxn ang="0">
                  <a:pos x="70" y="365"/>
                </a:cxn>
                <a:cxn ang="0">
                  <a:pos x="79" y="321"/>
                </a:cxn>
                <a:cxn ang="0">
                  <a:pos x="74" y="313"/>
                </a:cxn>
                <a:cxn ang="0">
                  <a:pos x="68" y="305"/>
                </a:cxn>
                <a:cxn ang="0">
                  <a:pos x="73" y="294"/>
                </a:cxn>
                <a:cxn ang="0">
                  <a:pos x="84" y="272"/>
                </a:cxn>
                <a:cxn ang="0">
                  <a:pos x="81" y="267"/>
                </a:cxn>
                <a:cxn ang="0">
                  <a:pos x="72" y="251"/>
                </a:cxn>
                <a:cxn ang="0">
                  <a:pos x="54" y="236"/>
                </a:cxn>
                <a:cxn ang="0">
                  <a:pos x="66" y="223"/>
                </a:cxn>
                <a:cxn ang="0">
                  <a:pos x="54" y="212"/>
                </a:cxn>
              </a:cxnLst>
              <a:rect l="0" t="0" r="r" b="b"/>
              <a:pathLst>
                <a:path w="402" h="422">
                  <a:moveTo>
                    <a:pt x="0" y="18"/>
                  </a:moveTo>
                  <a:lnTo>
                    <a:pt x="187" y="0"/>
                  </a:lnTo>
                  <a:lnTo>
                    <a:pt x="186" y="6"/>
                  </a:lnTo>
                  <a:lnTo>
                    <a:pt x="184" y="10"/>
                  </a:lnTo>
                  <a:lnTo>
                    <a:pt x="177" y="16"/>
                  </a:lnTo>
                  <a:lnTo>
                    <a:pt x="171" y="21"/>
                  </a:lnTo>
                  <a:lnTo>
                    <a:pt x="171" y="24"/>
                  </a:lnTo>
                  <a:lnTo>
                    <a:pt x="172" y="28"/>
                  </a:lnTo>
                  <a:lnTo>
                    <a:pt x="178" y="33"/>
                  </a:lnTo>
                  <a:lnTo>
                    <a:pt x="185" y="38"/>
                  </a:lnTo>
                  <a:lnTo>
                    <a:pt x="193" y="39"/>
                  </a:lnTo>
                  <a:lnTo>
                    <a:pt x="202" y="38"/>
                  </a:lnTo>
                  <a:lnTo>
                    <a:pt x="219" y="52"/>
                  </a:lnTo>
                  <a:lnTo>
                    <a:pt x="239" y="82"/>
                  </a:lnTo>
                  <a:lnTo>
                    <a:pt x="247" y="82"/>
                  </a:lnTo>
                  <a:lnTo>
                    <a:pt x="256" y="86"/>
                  </a:lnTo>
                  <a:lnTo>
                    <a:pt x="256" y="93"/>
                  </a:lnTo>
                  <a:lnTo>
                    <a:pt x="258" y="96"/>
                  </a:lnTo>
                  <a:lnTo>
                    <a:pt x="267" y="102"/>
                  </a:lnTo>
                  <a:lnTo>
                    <a:pt x="278" y="109"/>
                  </a:lnTo>
                  <a:lnTo>
                    <a:pt x="282" y="124"/>
                  </a:lnTo>
                  <a:lnTo>
                    <a:pt x="294" y="128"/>
                  </a:lnTo>
                  <a:lnTo>
                    <a:pt x="304" y="134"/>
                  </a:lnTo>
                  <a:lnTo>
                    <a:pt x="309" y="143"/>
                  </a:lnTo>
                  <a:lnTo>
                    <a:pt x="309" y="152"/>
                  </a:lnTo>
                  <a:lnTo>
                    <a:pt x="312" y="158"/>
                  </a:lnTo>
                  <a:lnTo>
                    <a:pt x="317" y="159"/>
                  </a:lnTo>
                  <a:lnTo>
                    <a:pt x="331" y="161"/>
                  </a:lnTo>
                  <a:lnTo>
                    <a:pt x="337" y="163"/>
                  </a:lnTo>
                  <a:lnTo>
                    <a:pt x="341" y="165"/>
                  </a:lnTo>
                  <a:lnTo>
                    <a:pt x="344" y="169"/>
                  </a:lnTo>
                  <a:lnTo>
                    <a:pt x="351" y="177"/>
                  </a:lnTo>
                  <a:lnTo>
                    <a:pt x="357" y="186"/>
                  </a:lnTo>
                  <a:lnTo>
                    <a:pt x="362" y="202"/>
                  </a:lnTo>
                  <a:lnTo>
                    <a:pt x="368" y="206"/>
                  </a:lnTo>
                  <a:lnTo>
                    <a:pt x="373" y="207"/>
                  </a:lnTo>
                  <a:lnTo>
                    <a:pt x="384" y="237"/>
                  </a:lnTo>
                  <a:lnTo>
                    <a:pt x="390" y="244"/>
                  </a:lnTo>
                  <a:lnTo>
                    <a:pt x="401" y="244"/>
                  </a:lnTo>
                  <a:lnTo>
                    <a:pt x="401" y="255"/>
                  </a:lnTo>
                  <a:lnTo>
                    <a:pt x="399" y="265"/>
                  </a:lnTo>
                  <a:lnTo>
                    <a:pt x="395" y="269"/>
                  </a:lnTo>
                  <a:lnTo>
                    <a:pt x="385" y="270"/>
                  </a:lnTo>
                  <a:lnTo>
                    <a:pt x="386" y="275"/>
                  </a:lnTo>
                  <a:lnTo>
                    <a:pt x="384" y="285"/>
                  </a:lnTo>
                  <a:lnTo>
                    <a:pt x="380" y="291"/>
                  </a:lnTo>
                  <a:lnTo>
                    <a:pt x="380" y="301"/>
                  </a:lnTo>
                  <a:lnTo>
                    <a:pt x="388" y="314"/>
                  </a:lnTo>
                  <a:lnTo>
                    <a:pt x="379" y="320"/>
                  </a:lnTo>
                  <a:lnTo>
                    <a:pt x="379" y="343"/>
                  </a:lnTo>
                  <a:lnTo>
                    <a:pt x="374" y="347"/>
                  </a:lnTo>
                  <a:lnTo>
                    <a:pt x="367" y="348"/>
                  </a:lnTo>
                  <a:lnTo>
                    <a:pt x="373" y="357"/>
                  </a:lnTo>
                  <a:lnTo>
                    <a:pt x="376" y="365"/>
                  </a:lnTo>
                  <a:lnTo>
                    <a:pt x="375" y="385"/>
                  </a:lnTo>
                  <a:lnTo>
                    <a:pt x="371" y="385"/>
                  </a:lnTo>
                  <a:lnTo>
                    <a:pt x="366" y="382"/>
                  </a:lnTo>
                  <a:lnTo>
                    <a:pt x="357" y="377"/>
                  </a:lnTo>
                  <a:lnTo>
                    <a:pt x="332" y="377"/>
                  </a:lnTo>
                  <a:lnTo>
                    <a:pt x="329" y="383"/>
                  </a:lnTo>
                  <a:lnTo>
                    <a:pt x="332" y="393"/>
                  </a:lnTo>
                  <a:lnTo>
                    <a:pt x="338" y="408"/>
                  </a:lnTo>
                  <a:lnTo>
                    <a:pt x="339" y="416"/>
                  </a:lnTo>
                  <a:lnTo>
                    <a:pt x="334" y="421"/>
                  </a:lnTo>
                  <a:lnTo>
                    <a:pt x="328" y="419"/>
                  </a:lnTo>
                  <a:lnTo>
                    <a:pt x="322" y="414"/>
                  </a:lnTo>
                  <a:lnTo>
                    <a:pt x="312" y="405"/>
                  </a:lnTo>
                  <a:lnTo>
                    <a:pt x="98" y="405"/>
                  </a:lnTo>
                  <a:lnTo>
                    <a:pt x="81" y="383"/>
                  </a:lnTo>
                  <a:lnTo>
                    <a:pt x="82" y="377"/>
                  </a:lnTo>
                  <a:lnTo>
                    <a:pt x="80" y="370"/>
                  </a:lnTo>
                  <a:lnTo>
                    <a:pt x="70" y="365"/>
                  </a:lnTo>
                  <a:lnTo>
                    <a:pt x="75" y="340"/>
                  </a:lnTo>
                  <a:lnTo>
                    <a:pt x="79" y="321"/>
                  </a:lnTo>
                  <a:lnTo>
                    <a:pt x="77" y="317"/>
                  </a:lnTo>
                  <a:lnTo>
                    <a:pt x="74" y="313"/>
                  </a:lnTo>
                  <a:lnTo>
                    <a:pt x="67" y="308"/>
                  </a:lnTo>
                  <a:lnTo>
                    <a:pt x="68" y="305"/>
                  </a:lnTo>
                  <a:lnTo>
                    <a:pt x="71" y="300"/>
                  </a:lnTo>
                  <a:lnTo>
                    <a:pt x="73" y="294"/>
                  </a:lnTo>
                  <a:lnTo>
                    <a:pt x="71" y="287"/>
                  </a:lnTo>
                  <a:lnTo>
                    <a:pt x="84" y="272"/>
                  </a:lnTo>
                  <a:lnTo>
                    <a:pt x="83" y="268"/>
                  </a:lnTo>
                  <a:lnTo>
                    <a:pt x="81" y="267"/>
                  </a:lnTo>
                  <a:lnTo>
                    <a:pt x="75" y="265"/>
                  </a:lnTo>
                  <a:lnTo>
                    <a:pt x="72" y="251"/>
                  </a:lnTo>
                  <a:lnTo>
                    <a:pt x="54" y="246"/>
                  </a:lnTo>
                  <a:lnTo>
                    <a:pt x="54" y="236"/>
                  </a:lnTo>
                  <a:lnTo>
                    <a:pt x="61" y="230"/>
                  </a:lnTo>
                  <a:lnTo>
                    <a:pt x="66" y="223"/>
                  </a:lnTo>
                  <a:lnTo>
                    <a:pt x="60" y="219"/>
                  </a:lnTo>
                  <a:lnTo>
                    <a:pt x="54" y="212"/>
                  </a:lnTo>
                  <a:lnTo>
                    <a:pt x="0" y="18"/>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8" name="Freeform 84"/>
            <p:cNvSpPr>
              <a:spLocks/>
            </p:cNvSpPr>
            <p:nvPr/>
          </p:nvSpPr>
          <p:spPr bwMode="auto">
            <a:xfrm>
              <a:off x="3485" y="3068"/>
              <a:ext cx="279" cy="466"/>
            </a:xfrm>
            <a:custGeom>
              <a:avLst/>
              <a:gdLst/>
              <a:ahLst/>
              <a:cxnLst>
                <a:cxn ang="0">
                  <a:pos x="3" y="16"/>
                </a:cxn>
                <a:cxn ang="0">
                  <a:pos x="194" y="0"/>
                </a:cxn>
                <a:cxn ang="0">
                  <a:pos x="248" y="194"/>
                </a:cxn>
                <a:cxn ang="0">
                  <a:pos x="260" y="204"/>
                </a:cxn>
                <a:cxn ang="0">
                  <a:pos x="258" y="209"/>
                </a:cxn>
                <a:cxn ang="0">
                  <a:pos x="253" y="212"/>
                </a:cxn>
                <a:cxn ang="0">
                  <a:pos x="249" y="215"/>
                </a:cxn>
                <a:cxn ang="0">
                  <a:pos x="248" y="223"/>
                </a:cxn>
                <a:cxn ang="0">
                  <a:pos x="248" y="226"/>
                </a:cxn>
                <a:cxn ang="0">
                  <a:pos x="253" y="228"/>
                </a:cxn>
                <a:cxn ang="0">
                  <a:pos x="266" y="231"/>
                </a:cxn>
                <a:cxn ang="0">
                  <a:pos x="267" y="240"/>
                </a:cxn>
                <a:cxn ang="0">
                  <a:pos x="268" y="245"/>
                </a:cxn>
                <a:cxn ang="0">
                  <a:pos x="273" y="247"/>
                </a:cxn>
                <a:cxn ang="0">
                  <a:pos x="278" y="251"/>
                </a:cxn>
                <a:cxn ang="0">
                  <a:pos x="265" y="266"/>
                </a:cxn>
                <a:cxn ang="0">
                  <a:pos x="267" y="277"/>
                </a:cxn>
                <a:cxn ang="0">
                  <a:pos x="261" y="287"/>
                </a:cxn>
                <a:cxn ang="0">
                  <a:pos x="267" y="292"/>
                </a:cxn>
                <a:cxn ang="0">
                  <a:pos x="272" y="301"/>
                </a:cxn>
                <a:cxn ang="0">
                  <a:pos x="267" y="326"/>
                </a:cxn>
                <a:cxn ang="0">
                  <a:pos x="264" y="344"/>
                </a:cxn>
                <a:cxn ang="0">
                  <a:pos x="275" y="352"/>
                </a:cxn>
                <a:cxn ang="0">
                  <a:pos x="276" y="356"/>
                </a:cxn>
                <a:cxn ang="0">
                  <a:pos x="273" y="362"/>
                </a:cxn>
                <a:cxn ang="0">
                  <a:pos x="83" y="383"/>
                </a:cxn>
                <a:cxn ang="0">
                  <a:pos x="71" y="388"/>
                </a:cxn>
                <a:cxn ang="0">
                  <a:pos x="69" y="397"/>
                </a:cxn>
                <a:cxn ang="0">
                  <a:pos x="77" y="407"/>
                </a:cxn>
                <a:cxn ang="0">
                  <a:pos x="84" y="412"/>
                </a:cxn>
                <a:cxn ang="0">
                  <a:pos x="93" y="414"/>
                </a:cxn>
                <a:cxn ang="0">
                  <a:pos x="93" y="417"/>
                </a:cxn>
                <a:cxn ang="0">
                  <a:pos x="91" y="421"/>
                </a:cxn>
                <a:cxn ang="0">
                  <a:pos x="89" y="429"/>
                </a:cxn>
                <a:cxn ang="0">
                  <a:pos x="94" y="439"/>
                </a:cxn>
                <a:cxn ang="0">
                  <a:pos x="95" y="444"/>
                </a:cxn>
                <a:cxn ang="0">
                  <a:pos x="93" y="449"/>
                </a:cxn>
                <a:cxn ang="0">
                  <a:pos x="78" y="465"/>
                </a:cxn>
                <a:cxn ang="0">
                  <a:pos x="71" y="464"/>
                </a:cxn>
                <a:cxn ang="0">
                  <a:pos x="66" y="458"/>
                </a:cxn>
                <a:cxn ang="0">
                  <a:pos x="59" y="447"/>
                </a:cxn>
                <a:cxn ang="0">
                  <a:pos x="49" y="436"/>
                </a:cxn>
                <a:cxn ang="0">
                  <a:pos x="39" y="436"/>
                </a:cxn>
                <a:cxn ang="0">
                  <a:pos x="36" y="442"/>
                </a:cxn>
                <a:cxn ang="0">
                  <a:pos x="34" y="450"/>
                </a:cxn>
                <a:cxn ang="0">
                  <a:pos x="27" y="453"/>
                </a:cxn>
                <a:cxn ang="0">
                  <a:pos x="15" y="454"/>
                </a:cxn>
                <a:cxn ang="0">
                  <a:pos x="0" y="328"/>
                </a:cxn>
                <a:cxn ang="0">
                  <a:pos x="3" y="16"/>
                </a:cxn>
              </a:cxnLst>
              <a:rect l="0" t="0" r="r" b="b"/>
              <a:pathLst>
                <a:path w="279" h="466">
                  <a:moveTo>
                    <a:pt x="3" y="16"/>
                  </a:moveTo>
                  <a:lnTo>
                    <a:pt x="194" y="0"/>
                  </a:lnTo>
                  <a:lnTo>
                    <a:pt x="248" y="194"/>
                  </a:lnTo>
                  <a:lnTo>
                    <a:pt x="260" y="204"/>
                  </a:lnTo>
                  <a:lnTo>
                    <a:pt x="258" y="209"/>
                  </a:lnTo>
                  <a:lnTo>
                    <a:pt x="253" y="212"/>
                  </a:lnTo>
                  <a:lnTo>
                    <a:pt x="249" y="215"/>
                  </a:lnTo>
                  <a:lnTo>
                    <a:pt x="248" y="223"/>
                  </a:lnTo>
                  <a:lnTo>
                    <a:pt x="248" y="226"/>
                  </a:lnTo>
                  <a:lnTo>
                    <a:pt x="253" y="228"/>
                  </a:lnTo>
                  <a:lnTo>
                    <a:pt x="266" y="231"/>
                  </a:lnTo>
                  <a:lnTo>
                    <a:pt x="267" y="240"/>
                  </a:lnTo>
                  <a:lnTo>
                    <a:pt x="268" y="245"/>
                  </a:lnTo>
                  <a:lnTo>
                    <a:pt x="273" y="247"/>
                  </a:lnTo>
                  <a:lnTo>
                    <a:pt x="278" y="251"/>
                  </a:lnTo>
                  <a:lnTo>
                    <a:pt x="265" y="266"/>
                  </a:lnTo>
                  <a:lnTo>
                    <a:pt x="267" y="277"/>
                  </a:lnTo>
                  <a:lnTo>
                    <a:pt x="261" y="287"/>
                  </a:lnTo>
                  <a:lnTo>
                    <a:pt x="267" y="292"/>
                  </a:lnTo>
                  <a:lnTo>
                    <a:pt x="272" y="301"/>
                  </a:lnTo>
                  <a:lnTo>
                    <a:pt x="267" y="326"/>
                  </a:lnTo>
                  <a:lnTo>
                    <a:pt x="264" y="344"/>
                  </a:lnTo>
                  <a:lnTo>
                    <a:pt x="275" y="352"/>
                  </a:lnTo>
                  <a:lnTo>
                    <a:pt x="276" y="356"/>
                  </a:lnTo>
                  <a:lnTo>
                    <a:pt x="273" y="362"/>
                  </a:lnTo>
                  <a:lnTo>
                    <a:pt x="83" y="383"/>
                  </a:lnTo>
                  <a:lnTo>
                    <a:pt x="71" y="388"/>
                  </a:lnTo>
                  <a:lnTo>
                    <a:pt x="69" y="397"/>
                  </a:lnTo>
                  <a:lnTo>
                    <a:pt x="77" y="407"/>
                  </a:lnTo>
                  <a:lnTo>
                    <a:pt x="84" y="412"/>
                  </a:lnTo>
                  <a:lnTo>
                    <a:pt x="93" y="414"/>
                  </a:lnTo>
                  <a:lnTo>
                    <a:pt x="93" y="417"/>
                  </a:lnTo>
                  <a:lnTo>
                    <a:pt x="91" y="421"/>
                  </a:lnTo>
                  <a:lnTo>
                    <a:pt x="89" y="429"/>
                  </a:lnTo>
                  <a:lnTo>
                    <a:pt x="94" y="439"/>
                  </a:lnTo>
                  <a:lnTo>
                    <a:pt x="95" y="444"/>
                  </a:lnTo>
                  <a:lnTo>
                    <a:pt x="93" y="449"/>
                  </a:lnTo>
                  <a:lnTo>
                    <a:pt x="78" y="465"/>
                  </a:lnTo>
                  <a:lnTo>
                    <a:pt x="71" y="464"/>
                  </a:lnTo>
                  <a:lnTo>
                    <a:pt x="66" y="458"/>
                  </a:lnTo>
                  <a:lnTo>
                    <a:pt x="59" y="447"/>
                  </a:lnTo>
                  <a:lnTo>
                    <a:pt x="49" y="436"/>
                  </a:lnTo>
                  <a:lnTo>
                    <a:pt x="39" y="436"/>
                  </a:lnTo>
                  <a:lnTo>
                    <a:pt x="36" y="442"/>
                  </a:lnTo>
                  <a:lnTo>
                    <a:pt x="34" y="450"/>
                  </a:lnTo>
                  <a:lnTo>
                    <a:pt x="27" y="453"/>
                  </a:lnTo>
                  <a:lnTo>
                    <a:pt x="15" y="454"/>
                  </a:lnTo>
                  <a:lnTo>
                    <a:pt x="0" y="328"/>
                  </a:lnTo>
                  <a:lnTo>
                    <a:pt x="3" y="16"/>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09" name="Freeform 85"/>
            <p:cNvSpPr>
              <a:spLocks/>
            </p:cNvSpPr>
            <p:nvPr/>
          </p:nvSpPr>
          <p:spPr bwMode="auto">
            <a:xfrm>
              <a:off x="3485" y="3068"/>
              <a:ext cx="285" cy="472"/>
            </a:xfrm>
            <a:custGeom>
              <a:avLst/>
              <a:gdLst/>
              <a:ahLst/>
              <a:cxnLst>
                <a:cxn ang="0">
                  <a:pos x="3" y="16"/>
                </a:cxn>
                <a:cxn ang="0">
                  <a:pos x="198" y="0"/>
                </a:cxn>
                <a:cxn ang="0">
                  <a:pos x="253" y="196"/>
                </a:cxn>
                <a:cxn ang="0">
                  <a:pos x="266" y="207"/>
                </a:cxn>
                <a:cxn ang="0">
                  <a:pos x="264" y="211"/>
                </a:cxn>
                <a:cxn ang="0">
                  <a:pos x="259" y="215"/>
                </a:cxn>
                <a:cxn ang="0">
                  <a:pos x="255" y="218"/>
                </a:cxn>
                <a:cxn ang="0">
                  <a:pos x="253" y="226"/>
                </a:cxn>
                <a:cxn ang="0">
                  <a:pos x="254" y="229"/>
                </a:cxn>
                <a:cxn ang="0">
                  <a:pos x="259" y="231"/>
                </a:cxn>
                <a:cxn ang="0">
                  <a:pos x="271" y="234"/>
                </a:cxn>
                <a:cxn ang="0">
                  <a:pos x="272" y="243"/>
                </a:cxn>
                <a:cxn ang="0">
                  <a:pos x="274" y="248"/>
                </a:cxn>
                <a:cxn ang="0">
                  <a:pos x="279" y="250"/>
                </a:cxn>
                <a:cxn ang="0">
                  <a:pos x="284" y="254"/>
                </a:cxn>
                <a:cxn ang="0">
                  <a:pos x="270" y="269"/>
                </a:cxn>
                <a:cxn ang="0">
                  <a:pos x="272" y="281"/>
                </a:cxn>
                <a:cxn ang="0">
                  <a:pos x="266" y="291"/>
                </a:cxn>
                <a:cxn ang="0">
                  <a:pos x="272" y="296"/>
                </a:cxn>
                <a:cxn ang="0">
                  <a:pos x="278" y="305"/>
                </a:cxn>
                <a:cxn ang="0">
                  <a:pos x="272" y="330"/>
                </a:cxn>
                <a:cxn ang="0">
                  <a:pos x="269" y="349"/>
                </a:cxn>
                <a:cxn ang="0">
                  <a:pos x="281" y="356"/>
                </a:cxn>
                <a:cxn ang="0">
                  <a:pos x="282" y="361"/>
                </a:cxn>
                <a:cxn ang="0">
                  <a:pos x="279" y="367"/>
                </a:cxn>
                <a:cxn ang="0">
                  <a:pos x="85" y="388"/>
                </a:cxn>
                <a:cxn ang="0">
                  <a:pos x="73" y="393"/>
                </a:cxn>
                <a:cxn ang="0">
                  <a:pos x="70" y="402"/>
                </a:cxn>
                <a:cxn ang="0">
                  <a:pos x="79" y="412"/>
                </a:cxn>
                <a:cxn ang="0">
                  <a:pos x="86" y="417"/>
                </a:cxn>
                <a:cxn ang="0">
                  <a:pos x="95" y="420"/>
                </a:cxn>
                <a:cxn ang="0">
                  <a:pos x="95" y="423"/>
                </a:cxn>
                <a:cxn ang="0">
                  <a:pos x="93" y="426"/>
                </a:cxn>
                <a:cxn ang="0">
                  <a:pos x="91" y="434"/>
                </a:cxn>
                <a:cxn ang="0">
                  <a:pos x="96" y="444"/>
                </a:cxn>
                <a:cxn ang="0">
                  <a:pos x="97" y="450"/>
                </a:cxn>
                <a:cxn ang="0">
                  <a:pos x="95" y="455"/>
                </a:cxn>
                <a:cxn ang="0">
                  <a:pos x="80" y="471"/>
                </a:cxn>
                <a:cxn ang="0">
                  <a:pos x="73" y="470"/>
                </a:cxn>
                <a:cxn ang="0">
                  <a:pos x="67" y="464"/>
                </a:cxn>
                <a:cxn ang="0">
                  <a:pos x="60" y="453"/>
                </a:cxn>
                <a:cxn ang="0">
                  <a:pos x="50" y="442"/>
                </a:cxn>
                <a:cxn ang="0">
                  <a:pos x="40" y="442"/>
                </a:cxn>
                <a:cxn ang="0">
                  <a:pos x="37" y="447"/>
                </a:cxn>
                <a:cxn ang="0">
                  <a:pos x="35" y="456"/>
                </a:cxn>
                <a:cxn ang="0">
                  <a:pos x="27" y="459"/>
                </a:cxn>
                <a:cxn ang="0">
                  <a:pos x="16" y="460"/>
                </a:cxn>
                <a:cxn ang="0">
                  <a:pos x="0" y="333"/>
                </a:cxn>
                <a:cxn ang="0">
                  <a:pos x="3" y="16"/>
                </a:cxn>
              </a:cxnLst>
              <a:rect l="0" t="0" r="r" b="b"/>
              <a:pathLst>
                <a:path w="285" h="472">
                  <a:moveTo>
                    <a:pt x="3" y="16"/>
                  </a:moveTo>
                  <a:lnTo>
                    <a:pt x="198" y="0"/>
                  </a:lnTo>
                  <a:lnTo>
                    <a:pt x="253" y="196"/>
                  </a:lnTo>
                  <a:lnTo>
                    <a:pt x="266" y="207"/>
                  </a:lnTo>
                  <a:lnTo>
                    <a:pt x="264" y="211"/>
                  </a:lnTo>
                  <a:lnTo>
                    <a:pt x="259" y="215"/>
                  </a:lnTo>
                  <a:lnTo>
                    <a:pt x="255" y="218"/>
                  </a:lnTo>
                  <a:lnTo>
                    <a:pt x="253" y="226"/>
                  </a:lnTo>
                  <a:lnTo>
                    <a:pt x="254" y="229"/>
                  </a:lnTo>
                  <a:lnTo>
                    <a:pt x="259" y="231"/>
                  </a:lnTo>
                  <a:lnTo>
                    <a:pt x="271" y="234"/>
                  </a:lnTo>
                  <a:lnTo>
                    <a:pt x="272" y="243"/>
                  </a:lnTo>
                  <a:lnTo>
                    <a:pt x="274" y="248"/>
                  </a:lnTo>
                  <a:lnTo>
                    <a:pt x="279" y="250"/>
                  </a:lnTo>
                  <a:lnTo>
                    <a:pt x="284" y="254"/>
                  </a:lnTo>
                  <a:lnTo>
                    <a:pt x="270" y="269"/>
                  </a:lnTo>
                  <a:lnTo>
                    <a:pt x="272" y="281"/>
                  </a:lnTo>
                  <a:lnTo>
                    <a:pt x="266" y="291"/>
                  </a:lnTo>
                  <a:lnTo>
                    <a:pt x="272" y="296"/>
                  </a:lnTo>
                  <a:lnTo>
                    <a:pt x="278" y="305"/>
                  </a:lnTo>
                  <a:lnTo>
                    <a:pt x="272" y="330"/>
                  </a:lnTo>
                  <a:lnTo>
                    <a:pt x="269" y="349"/>
                  </a:lnTo>
                  <a:lnTo>
                    <a:pt x="281" y="356"/>
                  </a:lnTo>
                  <a:lnTo>
                    <a:pt x="282" y="361"/>
                  </a:lnTo>
                  <a:lnTo>
                    <a:pt x="279" y="367"/>
                  </a:lnTo>
                  <a:lnTo>
                    <a:pt x="85" y="388"/>
                  </a:lnTo>
                  <a:lnTo>
                    <a:pt x="73" y="393"/>
                  </a:lnTo>
                  <a:lnTo>
                    <a:pt x="70" y="402"/>
                  </a:lnTo>
                  <a:lnTo>
                    <a:pt x="79" y="412"/>
                  </a:lnTo>
                  <a:lnTo>
                    <a:pt x="86" y="417"/>
                  </a:lnTo>
                  <a:lnTo>
                    <a:pt x="95" y="420"/>
                  </a:lnTo>
                  <a:lnTo>
                    <a:pt x="95" y="423"/>
                  </a:lnTo>
                  <a:lnTo>
                    <a:pt x="93" y="426"/>
                  </a:lnTo>
                  <a:lnTo>
                    <a:pt x="91" y="434"/>
                  </a:lnTo>
                  <a:lnTo>
                    <a:pt x="96" y="444"/>
                  </a:lnTo>
                  <a:lnTo>
                    <a:pt x="97" y="450"/>
                  </a:lnTo>
                  <a:lnTo>
                    <a:pt x="95" y="455"/>
                  </a:lnTo>
                  <a:lnTo>
                    <a:pt x="80" y="471"/>
                  </a:lnTo>
                  <a:lnTo>
                    <a:pt x="73" y="470"/>
                  </a:lnTo>
                  <a:lnTo>
                    <a:pt x="67" y="464"/>
                  </a:lnTo>
                  <a:lnTo>
                    <a:pt x="60" y="453"/>
                  </a:lnTo>
                  <a:lnTo>
                    <a:pt x="50" y="442"/>
                  </a:lnTo>
                  <a:lnTo>
                    <a:pt x="40" y="442"/>
                  </a:lnTo>
                  <a:lnTo>
                    <a:pt x="37" y="447"/>
                  </a:lnTo>
                  <a:lnTo>
                    <a:pt x="35" y="456"/>
                  </a:lnTo>
                  <a:lnTo>
                    <a:pt x="27" y="459"/>
                  </a:lnTo>
                  <a:lnTo>
                    <a:pt x="16" y="460"/>
                  </a:lnTo>
                  <a:lnTo>
                    <a:pt x="0" y="333"/>
                  </a:lnTo>
                  <a:lnTo>
                    <a:pt x="3" y="16"/>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0" name="Freeform 86"/>
            <p:cNvSpPr>
              <a:spLocks/>
            </p:cNvSpPr>
            <p:nvPr/>
          </p:nvSpPr>
          <p:spPr bwMode="auto">
            <a:xfrm>
              <a:off x="3204" y="2384"/>
              <a:ext cx="296" cy="513"/>
            </a:xfrm>
            <a:custGeom>
              <a:avLst/>
              <a:gdLst/>
              <a:ahLst/>
              <a:cxnLst>
                <a:cxn ang="0">
                  <a:pos x="249" y="0"/>
                </a:cxn>
                <a:cxn ang="0">
                  <a:pos x="255" y="24"/>
                </a:cxn>
                <a:cxn ang="0">
                  <a:pos x="266" y="38"/>
                </a:cxn>
                <a:cxn ang="0">
                  <a:pos x="270" y="55"/>
                </a:cxn>
                <a:cxn ang="0">
                  <a:pos x="285" y="265"/>
                </a:cxn>
                <a:cxn ang="0">
                  <a:pos x="282" y="295"/>
                </a:cxn>
                <a:cxn ang="0">
                  <a:pos x="286" y="308"/>
                </a:cxn>
                <a:cxn ang="0">
                  <a:pos x="295" y="339"/>
                </a:cxn>
                <a:cxn ang="0">
                  <a:pos x="282" y="359"/>
                </a:cxn>
                <a:cxn ang="0">
                  <a:pos x="265" y="395"/>
                </a:cxn>
                <a:cxn ang="0">
                  <a:pos x="263" y="406"/>
                </a:cxn>
                <a:cxn ang="0">
                  <a:pos x="254" y="428"/>
                </a:cxn>
                <a:cxn ang="0">
                  <a:pos x="268" y="435"/>
                </a:cxn>
                <a:cxn ang="0">
                  <a:pos x="233" y="476"/>
                </a:cxn>
                <a:cxn ang="0">
                  <a:pos x="226" y="480"/>
                </a:cxn>
                <a:cxn ang="0">
                  <a:pos x="233" y="487"/>
                </a:cxn>
                <a:cxn ang="0">
                  <a:pos x="244" y="495"/>
                </a:cxn>
                <a:cxn ang="0">
                  <a:pos x="233" y="500"/>
                </a:cxn>
                <a:cxn ang="0">
                  <a:pos x="192" y="495"/>
                </a:cxn>
                <a:cxn ang="0">
                  <a:pos x="174" y="507"/>
                </a:cxn>
                <a:cxn ang="0">
                  <a:pos x="158" y="489"/>
                </a:cxn>
                <a:cxn ang="0">
                  <a:pos x="156" y="471"/>
                </a:cxn>
                <a:cxn ang="0">
                  <a:pos x="146" y="441"/>
                </a:cxn>
                <a:cxn ang="0">
                  <a:pos x="120" y="436"/>
                </a:cxn>
                <a:cxn ang="0">
                  <a:pos x="87" y="403"/>
                </a:cxn>
                <a:cxn ang="0">
                  <a:pos x="71" y="348"/>
                </a:cxn>
                <a:cxn ang="0">
                  <a:pos x="52" y="322"/>
                </a:cxn>
                <a:cxn ang="0">
                  <a:pos x="18" y="279"/>
                </a:cxn>
                <a:cxn ang="0">
                  <a:pos x="1" y="230"/>
                </a:cxn>
                <a:cxn ang="0">
                  <a:pos x="4" y="202"/>
                </a:cxn>
                <a:cxn ang="0">
                  <a:pos x="9" y="184"/>
                </a:cxn>
                <a:cxn ang="0">
                  <a:pos x="29" y="159"/>
                </a:cxn>
                <a:cxn ang="0">
                  <a:pos x="31" y="147"/>
                </a:cxn>
                <a:cxn ang="0">
                  <a:pos x="21" y="123"/>
                </a:cxn>
                <a:cxn ang="0">
                  <a:pos x="36" y="109"/>
                </a:cxn>
                <a:cxn ang="0">
                  <a:pos x="80" y="88"/>
                </a:cxn>
                <a:cxn ang="0">
                  <a:pos x="87" y="72"/>
                </a:cxn>
                <a:cxn ang="0">
                  <a:pos x="84" y="46"/>
                </a:cxn>
                <a:cxn ang="0">
                  <a:pos x="68" y="37"/>
                </a:cxn>
                <a:cxn ang="0">
                  <a:pos x="67" y="26"/>
                </a:cxn>
                <a:cxn ang="0">
                  <a:pos x="61" y="21"/>
                </a:cxn>
                <a:cxn ang="0">
                  <a:pos x="49" y="20"/>
                </a:cxn>
              </a:cxnLst>
              <a:rect l="0" t="0" r="r" b="b"/>
              <a:pathLst>
                <a:path w="296" h="513">
                  <a:moveTo>
                    <a:pt x="51" y="6"/>
                  </a:moveTo>
                  <a:lnTo>
                    <a:pt x="249" y="0"/>
                  </a:lnTo>
                  <a:lnTo>
                    <a:pt x="246" y="21"/>
                  </a:lnTo>
                  <a:lnTo>
                    <a:pt x="255" y="24"/>
                  </a:lnTo>
                  <a:lnTo>
                    <a:pt x="263" y="32"/>
                  </a:lnTo>
                  <a:lnTo>
                    <a:pt x="266" y="38"/>
                  </a:lnTo>
                  <a:lnTo>
                    <a:pt x="268" y="44"/>
                  </a:lnTo>
                  <a:lnTo>
                    <a:pt x="270" y="55"/>
                  </a:lnTo>
                  <a:lnTo>
                    <a:pt x="284" y="255"/>
                  </a:lnTo>
                  <a:lnTo>
                    <a:pt x="285" y="265"/>
                  </a:lnTo>
                  <a:lnTo>
                    <a:pt x="284" y="276"/>
                  </a:lnTo>
                  <a:lnTo>
                    <a:pt x="282" y="295"/>
                  </a:lnTo>
                  <a:lnTo>
                    <a:pt x="282" y="301"/>
                  </a:lnTo>
                  <a:lnTo>
                    <a:pt x="286" y="308"/>
                  </a:lnTo>
                  <a:lnTo>
                    <a:pt x="295" y="330"/>
                  </a:lnTo>
                  <a:lnTo>
                    <a:pt x="295" y="339"/>
                  </a:lnTo>
                  <a:lnTo>
                    <a:pt x="293" y="345"/>
                  </a:lnTo>
                  <a:lnTo>
                    <a:pt x="282" y="359"/>
                  </a:lnTo>
                  <a:lnTo>
                    <a:pt x="261" y="382"/>
                  </a:lnTo>
                  <a:lnTo>
                    <a:pt x="265" y="395"/>
                  </a:lnTo>
                  <a:lnTo>
                    <a:pt x="265" y="401"/>
                  </a:lnTo>
                  <a:lnTo>
                    <a:pt x="263" y="406"/>
                  </a:lnTo>
                  <a:lnTo>
                    <a:pt x="257" y="415"/>
                  </a:lnTo>
                  <a:lnTo>
                    <a:pt x="254" y="428"/>
                  </a:lnTo>
                  <a:lnTo>
                    <a:pt x="262" y="433"/>
                  </a:lnTo>
                  <a:lnTo>
                    <a:pt x="268" y="435"/>
                  </a:lnTo>
                  <a:lnTo>
                    <a:pt x="246" y="461"/>
                  </a:lnTo>
                  <a:lnTo>
                    <a:pt x="233" y="476"/>
                  </a:lnTo>
                  <a:lnTo>
                    <a:pt x="228" y="480"/>
                  </a:lnTo>
                  <a:lnTo>
                    <a:pt x="226" y="480"/>
                  </a:lnTo>
                  <a:lnTo>
                    <a:pt x="229" y="484"/>
                  </a:lnTo>
                  <a:lnTo>
                    <a:pt x="233" y="487"/>
                  </a:lnTo>
                  <a:lnTo>
                    <a:pt x="242" y="490"/>
                  </a:lnTo>
                  <a:lnTo>
                    <a:pt x="244" y="495"/>
                  </a:lnTo>
                  <a:lnTo>
                    <a:pt x="244" y="499"/>
                  </a:lnTo>
                  <a:lnTo>
                    <a:pt x="233" y="500"/>
                  </a:lnTo>
                  <a:lnTo>
                    <a:pt x="219" y="499"/>
                  </a:lnTo>
                  <a:lnTo>
                    <a:pt x="192" y="495"/>
                  </a:lnTo>
                  <a:lnTo>
                    <a:pt x="188" y="512"/>
                  </a:lnTo>
                  <a:lnTo>
                    <a:pt x="174" y="507"/>
                  </a:lnTo>
                  <a:lnTo>
                    <a:pt x="161" y="496"/>
                  </a:lnTo>
                  <a:lnTo>
                    <a:pt x="158" y="489"/>
                  </a:lnTo>
                  <a:lnTo>
                    <a:pt x="158" y="480"/>
                  </a:lnTo>
                  <a:lnTo>
                    <a:pt x="156" y="471"/>
                  </a:lnTo>
                  <a:lnTo>
                    <a:pt x="153" y="463"/>
                  </a:lnTo>
                  <a:lnTo>
                    <a:pt x="146" y="441"/>
                  </a:lnTo>
                  <a:lnTo>
                    <a:pt x="132" y="440"/>
                  </a:lnTo>
                  <a:lnTo>
                    <a:pt x="120" y="436"/>
                  </a:lnTo>
                  <a:lnTo>
                    <a:pt x="120" y="420"/>
                  </a:lnTo>
                  <a:lnTo>
                    <a:pt x="87" y="403"/>
                  </a:lnTo>
                  <a:lnTo>
                    <a:pt x="79" y="371"/>
                  </a:lnTo>
                  <a:lnTo>
                    <a:pt x="71" y="348"/>
                  </a:lnTo>
                  <a:lnTo>
                    <a:pt x="62" y="333"/>
                  </a:lnTo>
                  <a:lnTo>
                    <a:pt x="52" y="322"/>
                  </a:lnTo>
                  <a:lnTo>
                    <a:pt x="30" y="298"/>
                  </a:lnTo>
                  <a:lnTo>
                    <a:pt x="18" y="279"/>
                  </a:lnTo>
                  <a:lnTo>
                    <a:pt x="6" y="252"/>
                  </a:lnTo>
                  <a:lnTo>
                    <a:pt x="1" y="230"/>
                  </a:lnTo>
                  <a:lnTo>
                    <a:pt x="0" y="207"/>
                  </a:lnTo>
                  <a:lnTo>
                    <a:pt x="4" y="202"/>
                  </a:lnTo>
                  <a:lnTo>
                    <a:pt x="5" y="196"/>
                  </a:lnTo>
                  <a:lnTo>
                    <a:pt x="9" y="184"/>
                  </a:lnTo>
                  <a:lnTo>
                    <a:pt x="22" y="168"/>
                  </a:lnTo>
                  <a:lnTo>
                    <a:pt x="29" y="159"/>
                  </a:lnTo>
                  <a:lnTo>
                    <a:pt x="32" y="154"/>
                  </a:lnTo>
                  <a:lnTo>
                    <a:pt x="31" y="147"/>
                  </a:lnTo>
                  <a:lnTo>
                    <a:pt x="28" y="139"/>
                  </a:lnTo>
                  <a:lnTo>
                    <a:pt x="21" y="123"/>
                  </a:lnTo>
                  <a:lnTo>
                    <a:pt x="26" y="112"/>
                  </a:lnTo>
                  <a:lnTo>
                    <a:pt x="36" y="109"/>
                  </a:lnTo>
                  <a:lnTo>
                    <a:pt x="63" y="98"/>
                  </a:lnTo>
                  <a:lnTo>
                    <a:pt x="80" y="88"/>
                  </a:lnTo>
                  <a:lnTo>
                    <a:pt x="84" y="80"/>
                  </a:lnTo>
                  <a:lnTo>
                    <a:pt x="87" y="72"/>
                  </a:lnTo>
                  <a:lnTo>
                    <a:pt x="87" y="60"/>
                  </a:lnTo>
                  <a:lnTo>
                    <a:pt x="84" y="46"/>
                  </a:lnTo>
                  <a:lnTo>
                    <a:pt x="77" y="40"/>
                  </a:lnTo>
                  <a:lnTo>
                    <a:pt x="68" y="37"/>
                  </a:lnTo>
                  <a:lnTo>
                    <a:pt x="67" y="30"/>
                  </a:lnTo>
                  <a:lnTo>
                    <a:pt x="67" y="26"/>
                  </a:lnTo>
                  <a:lnTo>
                    <a:pt x="65" y="23"/>
                  </a:lnTo>
                  <a:lnTo>
                    <a:pt x="61" y="21"/>
                  </a:lnTo>
                  <a:lnTo>
                    <a:pt x="56" y="20"/>
                  </a:lnTo>
                  <a:lnTo>
                    <a:pt x="49" y="20"/>
                  </a:lnTo>
                  <a:lnTo>
                    <a:pt x="51" y="6"/>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1" name="Freeform 87"/>
            <p:cNvSpPr>
              <a:spLocks/>
            </p:cNvSpPr>
            <p:nvPr/>
          </p:nvSpPr>
          <p:spPr bwMode="auto">
            <a:xfrm>
              <a:off x="3204" y="2384"/>
              <a:ext cx="302" cy="519"/>
            </a:xfrm>
            <a:custGeom>
              <a:avLst/>
              <a:gdLst/>
              <a:ahLst/>
              <a:cxnLst>
                <a:cxn ang="0">
                  <a:pos x="254" y="0"/>
                </a:cxn>
                <a:cxn ang="0">
                  <a:pos x="260" y="25"/>
                </a:cxn>
                <a:cxn ang="0">
                  <a:pos x="272" y="39"/>
                </a:cxn>
                <a:cxn ang="0">
                  <a:pos x="276" y="56"/>
                </a:cxn>
                <a:cxn ang="0">
                  <a:pos x="291" y="268"/>
                </a:cxn>
                <a:cxn ang="0">
                  <a:pos x="287" y="298"/>
                </a:cxn>
                <a:cxn ang="0">
                  <a:pos x="292" y="312"/>
                </a:cxn>
                <a:cxn ang="0">
                  <a:pos x="301" y="343"/>
                </a:cxn>
                <a:cxn ang="0">
                  <a:pos x="287" y="364"/>
                </a:cxn>
                <a:cxn ang="0">
                  <a:pos x="271" y="400"/>
                </a:cxn>
                <a:cxn ang="0">
                  <a:pos x="269" y="411"/>
                </a:cxn>
                <a:cxn ang="0">
                  <a:pos x="259" y="433"/>
                </a:cxn>
                <a:cxn ang="0">
                  <a:pos x="274" y="440"/>
                </a:cxn>
                <a:cxn ang="0">
                  <a:pos x="238" y="482"/>
                </a:cxn>
                <a:cxn ang="0">
                  <a:pos x="231" y="486"/>
                </a:cxn>
                <a:cxn ang="0">
                  <a:pos x="238" y="492"/>
                </a:cxn>
                <a:cxn ang="0">
                  <a:pos x="249" y="501"/>
                </a:cxn>
                <a:cxn ang="0">
                  <a:pos x="238" y="506"/>
                </a:cxn>
                <a:cxn ang="0">
                  <a:pos x="196" y="501"/>
                </a:cxn>
                <a:cxn ang="0">
                  <a:pos x="177" y="513"/>
                </a:cxn>
                <a:cxn ang="0">
                  <a:pos x="162" y="494"/>
                </a:cxn>
                <a:cxn ang="0">
                  <a:pos x="159" y="476"/>
                </a:cxn>
                <a:cxn ang="0">
                  <a:pos x="149" y="446"/>
                </a:cxn>
                <a:cxn ang="0">
                  <a:pos x="123" y="441"/>
                </a:cxn>
                <a:cxn ang="0">
                  <a:pos x="89" y="408"/>
                </a:cxn>
                <a:cxn ang="0">
                  <a:pos x="72" y="352"/>
                </a:cxn>
                <a:cxn ang="0">
                  <a:pos x="53" y="326"/>
                </a:cxn>
                <a:cxn ang="0">
                  <a:pos x="19" y="282"/>
                </a:cxn>
                <a:cxn ang="0">
                  <a:pos x="1" y="233"/>
                </a:cxn>
                <a:cxn ang="0">
                  <a:pos x="4" y="205"/>
                </a:cxn>
                <a:cxn ang="0">
                  <a:pos x="9" y="187"/>
                </a:cxn>
                <a:cxn ang="0">
                  <a:pos x="29" y="161"/>
                </a:cxn>
                <a:cxn ang="0">
                  <a:pos x="31" y="149"/>
                </a:cxn>
                <a:cxn ang="0">
                  <a:pos x="21" y="124"/>
                </a:cxn>
                <a:cxn ang="0">
                  <a:pos x="37" y="110"/>
                </a:cxn>
                <a:cxn ang="0">
                  <a:pos x="82" y="89"/>
                </a:cxn>
                <a:cxn ang="0">
                  <a:pos x="89" y="73"/>
                </a:cxn>
                <a:cxn ang="0">
                  <a:pos x="86" y="46"/>
                </a:cxn>
                <a:cxn ang="0">
                  <a:pos x="69" y="37"/>
                </a:cxn>
                <a:cxn ang="0">
                  <a:pos x="68" y="27"/>
                </a:cxn>
                <a:cxn ang="0">
                  <a:pos x="62" y="21"/>
                </a:cxn>
                <a:cxn ang="0">
                  <a:pos x="50" y="20"/>
                </a:cxn>
              </a:cxnLst>
              <a:rect l="0" t="0" r="r" b="b"/>
              <a:pathLst>
                <a:path w="302" h="519">
                  <a:moveTo>
                    <a:pt x="52" y="6"/>
                  </a:moveTo>
                  <a:lnTo>
                    <a:pt x="254" y="0"/>
                  </a:lnTo>
                  <a:lnTo>
                    <a:pt x="251" y="21"/>
                  </a:lnTo>
                  <a:lnTo>
                    <a:pt x="260" y="25"/>
                  </a:lnTo>
                  <a:lnTo>
                    <a:pt x="269" y="32"/>
                  </a:lnTo>
                  <a:lnTo>
                    <a:pt x="272" y="39"/>
                  </a:lnTo>
                  <a:lnTo>
                    <a:pt x="274" y="45"/>
                  </a:lnTo>
                  <a:lnTo>
                    <a:pt x="276" y="56"/>
                  </a:lnTo>
                  <a:lnTo>
                    <a:pt x="290" y="258"/>
                  </a:lnTo>
                  <a:lnTo>
                    <a:pt x="291" y="268"/>
                  </a:lnTo>
                  <a:lnTo>
                    <a:pt x="289" y="279"/>
                  </a:lnTo>
                  <a:lnTo>
                    <a:pt x="287" y="298"/>
                  </a:lnTo>
                  <a:lnTo>
                    <a:pt x="287" y="305"/>
                  </a:lnTo>
                  <a:lnTo>
                    <a:pt x="292" y="312"/>
                  </a:lnTo>
                  <a:lnTo>
                    <a:pt x="301" y="334"/>
                  </a:lnTo>
                  <a:lnTo>
                    <a:pt x="301" y="343"/>
                  </a:lnTo>
                  <a:lnTo>
                    <a:pt x="299" y="349"/>
                  </a:lnTo>
                  <a:lnTo>
                    <a:pt x="287" y="364"/>
                  </a:lnTo>
                  <a:lnTo>
                    <a:pt x="266" y="386"/>
                  </a:lnTo>
                  <a:lnTo>
                    <a:pt x="271" y="400"/>
                  </a:lnTo>
                  <a:lnTo>
                    <a:pt x="271" y="405"/>
                  </a:lnTo>
                  <a:lnTo>
                    <a:pt x="269" y="411"/>
                  </a:lnTo>
                  <a:lnTo>
                    <a:pt x="262" y="420"/>
                  </a:lnTo>
                  <a:lnTo>
                    <a:pt x="259" y="433"/>
                  </a:lnTo>
                  <a:lnTo>
                    <a:pt x="267" y="438"/>
                  </a:lnTo>
                  <a:lnTo>
                    <a:pt x="274" y="440"/>
                  </a:lnTo>
                  <a:lnTo>
                    <a:pt x="251" y="467"/>
                  </a:lnTo>
                  <a:lnTo>
                    <a:pt x="238" y="482"/>
                  </a:lnTo>
                  <a:lnTo>
                    <a:pt x="233" y="486"/>
                  </a:lnTo>
                  <a:lnTo>
                    <a:pt x="231" y="486"/>
                  </a:lnTo>
                  <a:lnTo>
                    <a:pt x="234" y="490"/>
                  </a:lnTo>
                  <a:lnTo>
                    <a:pt x="238" y="492"/>
                  </a:lnTo>
                  <a:lnTo>
                    <a:pt x="246" y="496"/>
                  </a:lnTo>
                  <a:lnTo>
                    <a:pt x="249" y="501"/>
                  </a:lnTo>
                  <a:lnTo>
                    <a:pt x="249" y="505"/>
                  </a:lnTo>
                  <a:lnTo>
                    <a:pt x="238" y="506"/>
                  </a:lnTo>
                  <a:lnTo>
                    <a:pt x="223" y="505"/>
                  </a:lnTo>
                  <a:lnTo>
                    <a:pt x="196" y="501"/>
                  </a:lnTo>
                  <a:lnTo>
                    <a:pt x="192" y="518"/>
                  </a:lnTo>
                  <a:lnTo>
                    <a:pt x="177" y="513"/>
                  </a:lnTo>
                  <a:lnTo>
                    <a:pt x="165" y="502"/>
                  </a:lnTo>
                  <a:lnTo>
                    <a:pt x="162" y="494"/>
                  </a:lnTo>
                  <a:lnTo>
                    <a:pt x="161" y="486"/>
                  </a:lnTo>
                  <a:lnTo>
                    <a:pt x="159" y="476"/>
                  </a:lnTo>
                  <a:lnTo>
                    <a:pt x="156" y="469"/>
                  </a:lnTo>
                  <a:lnTo>
                    <a:pt x="149" y="446"/>
                  </a:lnTo>
                  <a:lnTo>
                    <a:pt x="134" y="445"/>
                  </a:lnTo>
                  <a:lnTo>
                    <a:pt x="123" y="441"/>
                  </a:lnTo>
                  <a:lnTo>
                    <a:pt x="123" y="425"/>
                  </a:lnTo>
                  <a:lnTo>
                    <a:pt x="89" y="408"/>
                  </a:lnTo>
                  <a:lnTo>
                    <a:pt x="81" y="375"/>
                  </a:lnTo>
                  <a:lnTo>
                    <a:pt x="72" y="352"/>
                  </a:lnTo>
                  <a:lnTo>
                    <a:pt x="63" y="337"/>
                  </a:lnTo>
                  <a:lnTo>
                    <a:pt x="53" y="326"/>
                  </a:lnTo>
                  <a:lnTo>
                    <a:pt x="30" y="301"/>
                  </a:lnTo>
                  <a:lnTo>
                    <a:pt x="19" y="282"/>
                  </a:lnTo>
                  <a:lnTo>
                    <a:pt x="6" y="255"/>
                  </a:lnTo>
                  <a:lnTo>
                    <a:pt x="1" y="233"/>
                  </a:lnTo>
                  <a:lnTo>
                    <a:pt x="0" y="209"/>
                  </a:lnTo>
                  <a:lnTo>
                    <a:pt x="4" y="205"/>
                  </a:lnTo>
                  <a:lnTo>
                    <a:pt x="5" y="198"/>
                  </a:lnTo>
                  <a:lnTo>
                    <a:pt x="9" y="187"/>
                  </a:lnTo>
                  <a:lnTo>
                    <a:pt x="22" y="170"/>
                  </a:lnTo>
                  <a:lnTo>
                    <a:pt x="29" y="161"/>
                  </a:lnTo>
                  <a:lnTo>
                    <a:pt x="32" y="155"/>
                  </a:lnTo>
                  <a:lnTo>
                    <a:pt x="31" y="149"/>
                  </a:lnTo>
                  <a:lnTo>
                    <a:pt x="28" y="141"/>
                  </a:lnTo>
                  <a:lnTo>
                    <a:pt x="21" y="124"/>
                  </a:lnTo>
                  <a:lnTo>
                    <a:pt x="26" y="114"/>
                  </a:lnTo>
                  <a:lnTo>
                    <a:pt x="37" y="110"/>
                  </a:lnTo>
                  <a:lnTo>
                    <a:pt x="64" y="99"/>
                  </a:lnTo>
                  <a:lnTo>
                    <a:pt x="82" y="89"/>
                  </a:lnTo>
                  <a:lnTo>
                    <a:pt x="86" y="81"/>
                  </a:lnTo>
                  <a:lnTo>
                    <a:pt x="89" y="73"/>
                  </a:lnTo>
                  <a:lnTo>
                    <a:pt x="89" y="61"/>
                  </a:lnTo>
                  <a:lnTo>
                    <a:pt x="86" y="46"/>
                  </a:lnTo>
                  <a:lnTo>
                    <a:pt x="79" y="41"/>
                  </a:lnTo>
                  <a:lnTo>
                    <a:pt x="69" y="37"/>
                  </a:lnTo>
                  <a:lnTo>
                    <a:pt x="68" y="30"/>
                  </a:lnTo>
                  <a:lnTo>
                    <a:pt x="68" y="27"/>
                  </a:lnTo>
                  <a:lnTo>
                    <a:pt x="66" y="24"/>
                  </a:lnTo>
                  <a:lnTo>
                    <a:pt x="62" y="21"/>
                  </a:lnTo>
                  <a:lnTo>
                    <a:pt x="57" y="20"/>
                  </a:lnTo>
                  <a:lnTo>
                    <a:pt x="50" y="20"/>
                  </a:lnTo>
                  <a:lnTo>
                    <a:pt x="52" y="6"/>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2" name="Freeform 88"/>
            <p:cNvSpPr>
              <a:spLocks/>
            </p:cNvSpPr>
            <p:nvPr/>
          </p:nvSpPr>
          <p:spPr bwMode="auto">
            <a:xfrm>
              <a:off x="3533" y="2062"/>
              <a:ext cx="294" cy="372"/>
            </a:xfrm>
            <a:custGeom>
              <a:avLst/>
              <a:gdLst/>
              <a:ahLst/>
              <a:cxnLst>
                <a:cxn ang="0">
                  <a:pos x="10" y="342"/>
                </a:cxn>
                <a:cxn ang="0">
                  <a:pos x="31" y="313"/>
                </a:cxn>
                <a:cxn ang="0">
                  <a:pos x="33" y="294"/>
                </a:cxn>
                <a:cxn ang="0">
                  <a:pos x="23" y="275"/>
                </a:cxn>
                <a:cxn ang="0">
                  <a:pos x="21" y="240"/>
                </a:cxn>
                <a:cxn ang="0">
                  <a:pos x="18" y="224"/>
                </a:cxn>
                <a:cxn ang="0">
                  <a:pos x="0" y="199"/>
                </a:cxn>
                <a:cxn ang="0">
                  <a:pos x="7" y="183"/>
                </a:cxn>
                <a:cxn ang="0">
                  <a:pos x="5" y="112"/>
                </a:cxn>
                <a:cxn ang="0">
                  <a:pos x="14" y="81"/>
                </a:cxn>
                <a:cxn ang="0">
                  <a:pos x="28" y="71"/>
                </a:cxn>
                <a:cxn ang="0">
                  <a:pos x="49" y="73"/>
                </a:cxn>
                <a:cxn ang="0">
                  <a:pos x="72" y="66"/>
                </a:cxn>
                <a:cxn ang="0">
                  <a:pos x="83" y="43"/>
                </a:cxn>
                <a:cxn ang="0">
                  <a:pos x="80" y="21"/>
                </a:cxn>
                <a:cxn ang="0">
                  <a:pos x="80" y="3"/>
                </a:cxn>
                <a:cxn ang="0">
                  <a:pos x="111" y="0"/>
                </a:cxn>
                <a:cxn ang="0">
                  <a:pos x="160" y="17"/>
                </a:cxn>
                <a:cxn ang="0">
                  <a:pos x="196" y="29"/>
                </a:cxn>
                <a:cxn ang="0">
                  <a:pos x="204" y="39"/>
                </a:cxn>
                <a:cxn ang="0">
                  <a:pos x="200" y="49"/>
                </a:cxn>
                <a:cxn ang="0">
                  <a:pos x="194" y="61"/>
                </a:cxn>
                <a:cxn ang="0">
                  <a:pos x="210" y="93"/>
                </a:cxn>
                <a:cxn ang="0">
                  <a:pos x="211" y="117"/>
                </a:cxn>
                <a:cxn ang="0">
                  <a:pos x="194" y="139"/>
                </a:cxn>
                <a:cxn ang="0">
                  <a:pos x="175" y="163"/>
                </a:cxn>
                <a:cxn ang="0">
                  <a:pos x="177" y="181"/>
                </a:cxn>
                <a:cxn ang="0">
                  <a:pos x="195" y="186"/>
                </a:cxn>
                <a:cxn ang="0">
                  <a:pos x="207" y="167"/>
                </a:cxn>
                <a:cxn ang="0">
                  <a:pos x="224" y="142"/>
                </a:cxn>
                <a:cxn ang="0">
                  <a:pos x="248" y="140"/>
                </a:cxn>
                <a:cxn ang="0">
                  <a:pos x="266" y="162"/>
                </a:cxn>
                <a:cxn ang="0">
                  <a:pos x="276" y="189"/>
                </a:cxn>
                <a:cxn ang="0">
                  <a:pos x="270" y="206"/>
                </a:cxn>
                <a:cxn ang="0">
                  <a:pos x="275" y="216"/>
                </a:cxn>
                <a:cxn ang="0">
                  <a:pos x="293" y="232"/>
                </a:cxn>
                <a:cxn ang="0">
                  <a:pos x="283" y="250"/>
                </a:cxn>
                <a:cxn ang="0">
                  <a:pos x="276" y="282"/>
                </a:cxn>
                <a:cxn ang="0">
                  <a:pos x="253" y="304"/>
                </a:cxn>
                <a:cxn ang="0">
                  <a:pos x="248" y="310"/>
                </a:cxn>
                <a:cxn ang="0">
                  <a:pos x="250" y="327"/>
                </a:cxn>
                <a:cxn ang="0">
                  <a:pos x="234" y="341"/>
                </a:cxn>
                <a:cxn ang="0">
                  <a:pos x="143" y="371"/>
                </a:cxn>
                <a:cxn ang="0">
                  <a:pos x="2" y="364"/>
                </a:cxn>
              </a:cxnLst>
              <a:rect l="0" t="0" r="r" b="b"/>
              <a:pathLst>
                <a:path w="294" h="372">
                  <a:moveTo>
                    <a:pt x="2" y="364"/>
                  </a:moveTo>
                  <a:lnTo>
                    <a:pt x="10" y="342"/>
                  </a:lnTo>
                  <a:lnTo>
                    <a:pt x="27" y="322"/>
                  </a:lnTo>
                  <a:lnTo>
                    <a:pt x="31" y="313"/>
                  </a:lnTo>
                  <a:lnTo>
                    <a:pt x="34" y="304"/>
                  </a:lnTo>
                  <a:lnTo>
                    <a:pt x="33" y="294"/>
                  </a:lnTo>
                  <a:lnTo>
                    <a:pt x="28" y="285"/>
                  </a:lnTo>
                  <a:lnTo>
                    <a:pt x="23" y="275"/>
                  </a:lnTo>
                  <a:lnTo>
                    <a:pt x="20" y="262"/>
                  </a:lnTo>
                  <a:lnTo>
                    <a:pt x="21" y="240"/>
                  </a:lnTo>
                  <a:lnTo>
                    <a:pt x="20" y="231"/>
                  </a:lnTo>
                  <a:lnTo>
                    <a:pt x="18" y="224"/>
                  </a:lnTo>
                  <a:lnTo>
                    <a:pt x="8" y="211"/>
                  </a:lnTo>
                  <a:lnTo>
                    <a:pt x="0" y="199"/>
                  </a:lnTo>
                  <a:lnTo>
                    <a:pt x="3" y="190"/>
                  </a:lnTo>
                  <a:lnTo>
                    <a:pt x="7" y="183"/>
                  </a:lnTo>
                  <a:lnTo>
                    <a:pt x="5" y="137"/>
                  </a:lnTo>
                  <a:lnTo>
                    <a:pt x="5" y="112"/>
                  </a:lnTo>
                  <a:lnTo>
                    <a:pt x="8" y="89"/>
                  </a:lnTo>
                  <a:lnTo>
                    <a:pt x="14" y="81"/>
                  </a:lnTo>
                  <a:lnTo>
                    <a:pt x="22" y="72"/>
                  </a:lnTo>
                  <a:lnTo>
                    <a:pt x="28" y="71"/>
                  </a:lnTo>
                  <a:lnTo>
                    <a:pt x="37" y="73"/>
                  </a:lnTo>
                  <a:lnTo>
                    <a:pt x="49" y="73"/>
                  </a:lnTo>
                  <a:lnTo>
                    <a:pt x="61" y="71"/>
                  </a:lnTo>
                  <a:lnTo>
                    <a:pt x="72" y="66"/>
                  </a:lnTo>
                  <a:lnTo>
                    <a:pt x="80" y="57"/>
                  </a:lnTo>
                  <a:lnTo>
                    <a:pt x="83" y="43"/>
                  </a:lnTo>
                  <a:lnTo>
                    <a:pt x="83" y="33"/>
                  </a:lnTo>
                  <a:lnTo>
                    <a:pt x="80" y="21"/>
                  </a:lnTo>
                  <a:lnTo>
                    <a:pt x="79" y="7"/>
                  </a:lnTo>
                  <a:lnTo>
                    <a:pt x="80" y="3"/>
                  </a:lnTo>
                  <a:lnTo>
                    <a:pt x="84" y="1"/>
                  </a:lnTo>
                  <a:lnTo>
                    <a:pt x="111" y="0"/>
                  </a:lnTo>
                  <a:lnTo>
                    <a:pt x="140" y="1"/>
                  </a:lnTo>
                  <a:lnTo>
                    <a:pt x="160" y="17"/>
                  </a:lnTo>
                  <a:lnTo>
                    <a:pt x="180" y="21"/>
                  </a:lnTo>
                  <a:lnTo>
                    <a:pt x="196" y="29"/>
                  </a:lnTo>
                  <a:lnTo>
                    <a:pt x="201" y="34"/>
                  </a:lnTo>
                  <a:lnTo>
                    <a:pt x="204" y="39"/>
                  </a:lnTo>
                  <a:lnTo>
                    <a:pt x="204" y="46"/>
                  </a:lnTo>
                  <a:lnTo>
                    <a:pt x="200" y="49"/>
                  </a:lnTo>
                  <a:lnTo>
                    <a:pt x="196" y="55"/>
                  </a:lnTo>
                  <a:lnTo>
                    <a:pt x="194" y="61"/>
                  </a:lnTo>
                  <a:lnTo>
                    <a:pt x="205" y="81"/>
                  </a:lnTo>
                  <a:lnTo>
                    <a:pt x="210" y="93"/>
                  </a:lnTo>
                  <a:lnTo>
                    <a:pt x="212" y="105"/>
                  </a:lnTo>
                  <a:lnTo>
                    <a:pt x="211" y="117"/>
                  </a:lnTo>
                  <a:lnTo>
                    <a:pt x="205" y="125"/>
                  </a:lnTo>
                  <a:lnTo>
                    <a:pt x="194" y="139"/>
                  </a:lnTo>
                  <a:lnTo>
                    <a:pt x="180" y="155"/>
                  </a:lnTo>
                  <a:lnTo>
                    <a:pt x="175" y="163"/>
                  </a:lnTo>
                  <a:lnTo>
                    <a:pt x="174" y="177"/>
                  </a:lnTo>
                  <a:lnTo>
                    <a:pt x="177" y="181"/>
                  </a:lnTo>
                  <a:lnTo>
                    <a:pt x="183" y="184"/>
                  </a:lnTo>
                  <a:lnTo>
                    <a:pt x="195" y="186"/>
                  </a:lnTo>
                  <a:lnTo>
                    <a:pt x="201" y="180"/>
                  </a:lnTo>
                  <a:lnTo>
                    <a:pt x="207" y="167"/>
                  </a:lnTo>
                  <a:lnTo>
                    <a:pt x="215" y="153"/>
                  </a:lnTo>
                  <a:lnTo>
                    <a:pt x="224" y="142"/>
                  </a:lnTo>
                  <a:lnTo>
                    <a:pt x="236" y="139"/>
                  </a:lnTo>
                  <a:lnTo>
                    <a:pt x="248" y="140"/>
                  </a:lnTo>
                  <a:lnTo>
                    <a:pt x="259" y="148"/>
                  </a:lnTo>
                  <a:lnTo>
                    <a:pt x="266" y="162"/>
                  </a:lnTo>
                  <a:lnTo>
                    <a:pt x="272" y="176"/>
                  </a:lnTo>
                  <a:lnTo>
                    <a:pt x="276" y="189"/>
                  </a:lnTo>
                  <a:lnTo>
                    <a:pt x="273" y="199"/>
                  </a:lnTo>
                  <a:lnTo>
                    <a:pt x="270" y="206"/>
                  </a:lnTo>
                  <a:lnTo>
                    <a:pt x="270" y="211"/>
                  </a:lnTo>
                  <a:lnTo>
                    <a:pt x="275" y="216"/>
                  </a:lnTo>
                  <a:lnTo>
                    <a:pt x="292" y="229"/>
                  </a:lnTo>
                  <a:lnTo>
                    <a:pt x="293" y="232"/>
                  </a:lnTo>
                  <a:lnTo>
                    <a:pt x="292" y="237"/>
                  </a:lnTo>
                  <a:lnTo>
                    <a:pt x="283" y="250"/>
                  </a:lnTo>
                  <a:lnTo>
                    <a:pt x="281" y="267"/>
                  </a:lnTo>
                  <a:lnTo>
                    <a:pt x="276" y="282"/>
                  </a:lnTo>
                  <a:lnTo>
                    <a:pt x="267" y="295"/>
                  </a:lnTo>
                  <a:lnTo>
                    <a:pt x="253" y="304"/>
                  </a:lnTo>
                  <a:lnTo>
                    <a:pt x="248" y="306"/>
                  </a:lnTo>
                  <a:lnTo>
                    <a:pt x="248" y="310"/>
                  </a:lnTo>
                  <a:lnTo>
                    <a:pt x="255" y="321"/>
                  </a:lnTo>
                  <a:lnTo>
                    <a:pt x="250" y="327"/>
                  </a:lnTo>
                  <a:lnTo>
                    <a:pt x="242" y="333"/>
                  </a:lnTo>
                  <a:lnTo>
                    <a:pt x="234" y="341"/>
                  </a:lnTo>
                  <a:lnTo>
                    <a:pt x="230" y="353"/>
                  </a:lnTo>
                  <a:lnTo>
                    <a:pt x="143" y="371"/>
                  </a:lnTo>
                  <a:lnTo>
                    <a:pt x="141" y="363"/>
                  </a:lnTo>
                  <a:lnTo>
                    <a:pt x="2" y="364"/>
                  </a:lnTo>
                </a:path>
              </a:pathLst>
            </a:custGeom>
            <a:solidFill>
              <a:srgbClr val="FACE4F"/>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3" name="Freeform 89"/>
            <p:cNvSpPr>
              <a:spLocks/>
            </p:cNvSpPr>
            <p:nvPr/>
          </p:nvSpPr>
          <p:spPr bwMode="auto">
            <a:xfrm>
              <a:off x="3533" y="2062"/>
              <a:ext cx="301" cy="378"/>
            </a:xfrm>
            <a:custGeom>
              <a:avLst/>
              <a:gdLst/>
              <a:ahLst/>
              <a:cxnLst>
                <a:cxn ang="0">
                  <a:pos x="11" y="348"/>
                </a:cxn>
                <a:cxn ang="0">
                  <a:pos x="32" y="318"/>
                </a:cxn>
                <a:cxn ang="0">
                  <a:pos x="34" y="298"/>
                </a:cxn>
                <a:cxn ang="0">
                  <a:pos x="23" y="279"/>
                </a:cxn>
                <a:cxn ang="0">
                  <a:pos x="21" y="244"/>
                </a:cxn>
                <a:cxn ang="0">
                  <a:pos x="18" y="227"/>
                </a:cxn>
                <a:cxn ang="0">
                  <a:pos x="0" y="202"/>
                </a:cxn>
                <a:cxn ang="0">
                  <a:pos x="7" y="186"/>
                </a:cxn>
                <a:cxn ang="0">
                  <a:pos x="5" y="114"/>
                </a:cxn>
                <a:cxn ang="0">
                  <a:pos x="15" y="82"/>
                </a:cxn>
                <a:cxn ang="0">
                  <a:pos x="28" y="72"/>
                </a:cxn>
                <a:cxn ang="0">
                  <a:pos x="50" y="74"/>
                </a:cxn>
                <a:cxn ang="0">
                  <a:pos x="74" y="67"/>
                </a:cxn>
                <a:cxn ang="0">
                  <a:pos x="84" y="44"/>
                </a:cxn>
                <a:cxn ang="0">
                  <a:pos x="82" y="21"/>
                </a:cxn>
                <a:cxn ang="0">
                  <a:pos x="82" y="3"/>
                </a:cxn>
                <a:cxn ang="0">
                  <a:pos x="114" y="0"/>
                </a:cxn>
                <a:cxn ang="0">
                  <a:pos x="163" y="17"/>
                </a:cxn>
                <a:cxn ang="0">
                  <a:pos x="200" y="29"/>
                </a:cxn>
                <a:cxn ang="0">
                  <a:pos x="208" y="40"/>
                </a:cxn>
                <a:cxn ang="0">
                  <a:pos x="204" y="50"/>
                </a:cxn>
                <a:cxn ang="0">
                  <a:pos x="198" y="62"/>
                </a:cxn>
                <a:cxn ang="0">
                  <a:pos x="215" y="95"/>
                </a:cxn>
                <a:cxn ang="0">
                  <a:pos x="216" y="118"/>
                </a:cxn>
                <a:cxn ang="0">
                  <a:pos x="198" y="141"/>
                </a:cxn>
                <a:cxn ang="0">
                  <a:pos x="179" y="166"/>
                </a:cxn>
                <a:cxn ang="0">
                  <a:pos x="181" y="184"/>
                </a:cxn>
                <a:cxn ang="0">
                  <a:pos x="199" y="189"/>
                </a:cxn>
                <a:cxn ang="0">
                  <a:pos x="212" y="170"/>
                </a:cxn>
                <a:cxn ang="0">
                  <a:pos x="228" y="144"/>
                </a:cxn>
                <a:cxn ang="0">
                  <a:pos x="253" y="142"/>
                </a:cxn>
                <a:cxn ang="0">
                  <a:pos x="272" y="165"/>
                </a:cxn>
                <a:cxn ang="0">
                  <a:pos x="282" y="192"/>
                </a:cxn>
                <a:cxn ang="0">
                  <a:pos x="276" y="209"/>
                </a:cxn>
                <a:cxn ang="0">
                  <a:pos x="281" y="220"/>
                </a:cxn>
                <a:cxn ang="0">
                  <a:pos x="299" y="236"/>
                </a:cxn>
                <a:cxn ang="0">
                  <a:pos x="288" y="254"/>
                </a:cxn>
                <a:cxn ang="0">
                  <a:pos x="282" y="287"/>
                </a:cxn>
                <a:cxn ang="0">
                  <a:pos x="258" y="309"/>
                </a:cxn>
                <a:cxn ang="0">
                  <a:pos x="253" y="315"/>
                </a:cxn>
                <a:cxn ang="0">
                  <a:pos x="255" y="332"/>
                </a:cxn>
                <a:cxn ang="0">
                  <a:pos x="239" y="347"/>
                </a:cxn>
                <a:cxn ang="0">
                  <a:pos x="146" y="377"/>
                </a:cxn>
                <a:cxn ang="0">
                  <a:pos x="2" y="370"/>
                </a:cxn>
              </a:cxnLst>
              <a:rect l="0" t="0" r="r" b="b"/>
              <a:pathLst>
                <a:path w="300" h="378">
                  <a:moveTo>
                    <a:pt x="2" y="370"/>
                  </a:moveTo>
                  <a:lnTo>
                    <a:pt x="11" y="348"/>
                  </a:lnTo>
                  <a:lnTo>
                    <a:pt x="27" y="327"/>
                  </a:lnTo>
                  <a:lnTo>
                    <a:pt x="32" y="318"/>
                  </a:lnTo>
                  <a:lnTo>
                    <a:pt x="35" y="309"/>
                  </a:lnTo>
                  <a:lnTo>
                    <a:pt x="34" y="298"/>
                  </a:lnTo>
                  <a:lnTo>
                    <a:pt x="28" y="290"/>
                  </a:lnTo>
                  <a:lnTo>
                    <a:pt x="23" y="279"/>
                  </a:lnTo>
                  <a:lnTo>
                    <a:pt x="20" y="266"/>
                  </a:lnTo>
                  <a:lnTo>
                    <a:pt x="21" y="244"/>
                  </a:lnTo>
                  <a:lnTo>
                    <a:pt x="20" y="235"/>
                  </a:lnTo>
                  <a:lnTo>
                    <a:pt x="18" y="227"/>
                  </a:lnTo>
                  <a:lnTo>
                    <a:pt x="8" y="214"/>
                  </a:lnTo>
                  <a:lnTo>
                    <a:pt x="0" y="202"/>
                  </a:lnTo>
                  <a:lnTo>
                    <a:pt x="3" y="193"/>
                  </a:lnTo>
                  <a:lnTo>
                    <a:pt x="7" y="186"/>
                  </a:lnTo>
                  <a:lnTo>
                    <a:pt x="5" y="139"/>
                  </a:lnTo>
                  <a:lnTo>
                    <a:pt x="5" y="114"/>
                  </a:lnTo>
                  <a:lnTo>
                    <a:pt x="8" y="90"/>
                  </a:lnTo>
                  <a:lnTo>
                    <a:pt x="15" y="82"/>
                  </a:lnTo>
                  <a:lnTo>
                    <a:pt x="22" y="73"/>
                  </a:lnTo>
                  <a:lnTo>
                    <a:pt x="28" y="72"/>
                  </a:lnTo>
                  <a:lnTo>
                    <a:pt x="38" y="74"/>
                  </a:lnTo>
                  <a:lnTo>
                    <a:pt x="50" y="74"/>
                  </a:lnTo>
                  <a:lnTo>
                    <a:pt x="62" y="72"/>
                  </a:lnTo>
                  <a:lnTo>
                    <a:pt x="74" y="67"/>
                  </a:lnTo>
                  <a:lnTo>
                    <a:pt x="82" y="58"/>
                  </a:lnTo>
                  <a:lnTo>
                    <a:pt x="84" y="44"/>
                  </a:lnTo>
                  <a:lnTo>
                    <a:pt x="84" y="33"/>
                  </a:lnTo>
                  <a:lnTo>
                    <a:pt x="82" y="21"/>
                  </a:lnTo>
                  <a:lnTo>
                    <a:pt x="81" y="7"/>
                  </a:lnTo>
                  <a:lnTo>
                    <a:pt x="82" y="3"/>
                  </a:lnTo>
                  <a:lnTo>
                    <a:pt x="85" y="1"/>
                  </a:lnTo>
                  <a:lnTo>
                    <a:pt x="114" y="0"/>
                  </a:lnTo>
                  <a:lnTo>
                    <a:pt x="143" y="1"/>
                  </a:lnTo>
                  <a:lnTo>
                    <a:pt x="163" y="17"/>
                  </a:lnTo>
                  <a:lnTo>
                    <a:pt x="183" y="22"/>
                  </a:lnTo>
                  <a:lnTo>
                    <a:pt x="200" y="29"/>
                  </a:lnTo>
                  <a:lnTo>
                    <a:pt x="205" y="34"/>
                  </a:lnTo>
                  <a:lnTo>
                    <a:pt x="208" y="40"/>
                  </a:lnTo>
                  <a:lnTo>
                    <a:pt x="208" y="46"/>
                  </a:lnTo>
                  <a:lnTo>
                    <a:pt x="204" y="50"/>
                  </a:lnTo>
                  <a:lnTo>
                    <a:pt x="200" y="56"/>
                  </a:lnTo>
                  <a:lnTo>
                    <a:pt x="198" y="62"/>
                  </a:lnTo>
                  <a:lnTo>
                    <a:pt x="209" y="82"/>
                  </a:lnTo>
                  <a:lnTo>
                    <a:pt x="215" y="95"/>
                  </a:lnTo>
                  <a:lnTo>
                    <a:pt x="216" y="107"/>
                  </a:lnTo>
                  <a:lnTo>
                    <a:pt x="216" y="118"/>
                  </a:lnTo>
                  <a:lnTo>
                    <a:pt x="210" y="127"/>
                  </a:lnTo>
                  <a:lnTo>
                    <a:pt x="198" y="141"/>
                  </a:lnTo>
                  <a:lnTo>
                    <a:pt x="183" y="157"/>
                  </a:lnTo>
                  <a:lnTo>
                    <a:pt x="179" y="166"/>
                  </a:lnTo>
                  <a:lnTo>
                    <a:pt x="178" y="180"/>
                  </a:lnTo>
                  <a:lnTo>
                    <a:pt x="181" y="184"/>
                  </a:lnTo>
                  <a:lnTo>
                    <a:pt x="186" y="187"/>
                  </a:lnTo>
                  <a:lnTo>
                    <a:pt x="199" y="189"/>
                  </a:lnTo>
                  <a:lnTo>
                    <a:pt x="205" y="183"/>
                  </a:lnTo>
                  <a:lnTo>
                    <a:pt x="212" y="170"/>
                  </a:lnTo>
                  <a:lnTo>
                    <a:pt x="219" y="155"/>
                  </a:lnTo>
                  <a:lnTo>
                    <a:pt x="228" y="144"/>
                  </a:lnTo>
                  <a:lnTo>
                    <a:pt x="241" y="141"/>
                  </a:lnTo>
                  <a:lnTo>
                    <a:pt x="253" y="142"/>
                  </a:lnTo>
                  <a:lnTo>
                    <a:pt x="264" y="151"/>
                  </a:lnTo>
                  <a:lnTo>
                    <a:pt x="272" y="165"/>
                  </a:lnTo>
                  <a:lnTo>
                    <a:pt x="278" y="179"/>
                  </a:lnTo>
                  <a:lnTo>
                    <a:pt x="282" y="192"/>
                  </a:lnTo>
                  <a:lnTo>
                    <a:pt x="279" y="203"/>
                  </a:lnTo>
                  <a:lnTo>
                    <a:pt x="276" y="209"/>
                  </a:lnTo>
                  <a:lnTo>
                    <a:pt x="276" y="214"/>
                  </a:lnTo>
                  <a:lnTo>
                    <a:pt x="281" y="220"/>
                  </a:lnTo>
                  <a:lnTo>
                    <a:pt x="298" y="233"/>
                  </a:lnTo>
                  <a:lnTo>
                    <a:pt x="299" y="236"/>
                  </a:lnTo>
                  <a:lnTo>
                    <a:pt x="298" y="241"/>
                  </a:lnTo>
                  <a:lnTo>
                    <a:pt x="288" y="254"/>
                  </a:lnTo>
                  <a:lnTo>
                    <a:pt x="286" y="271"/>
                  </a:lnTo>
                  <a:lnTo>
                    <a:pt x="282" y="287"/>
                  </a:lnTo>
                  <a:lnTo>
                    <a:pt x="273" y="300"/>
                  </a:lnTo>
                  <a:lnTo>
                    <a:pt x="258" y="309"/>
                  </a:lnTo>
                  <a:lnTo>
                    <a:pt x="253" y="311"/>
                  </a:lnTo>
                  <a:lnTo>
                    <a:pt x="253" y="315"/>
                  </a:lnTo>
                  <a:lnTo>
                    <a:pt x="260" y="326"/>
                  </a:lnTo>
                  <a:lnTo>
                    <a:pt x="255" y="332"/>
                  </a:lnTo>
                  <a:lnTo>
                    <a:pt x="247" y="338"/>
                  </a:lnTo>
                  <a:lnTo>
                    <a:pt x="239" y="347"/>
                  </a:lnTo>
                  <a:lnTo>
                    <a:pt x="235" y="359"/>
                  </a:lnTo>
                  <a:lnTo>
                    <a:pt x="146" y="377"/>
                  </a:lnTo>
                  <a:lnTo>
                    <a:pt x="144" y="368"/>
                  </a:lnTo>
                  <a:lnTo>
                    <a:pt x="2" y="370"/>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4" name="Freeform 90"/>
            <p:cNvSpPr>
              <a:spLocks/>
            </p:cNvSpPr>
            <p:nvPr/>
          </p:nvSpPr>
          <p:spPr bwMode="auto">
            <a:xfrm>
              <a:off x="3611" y="2037"/>
              <a:ext cx="4" cy="6"/>
            </a:xfrm>
            <a:custGeom>
              <a:avLst/>
              <a:gdLst/>
              <a:ahLst/>
              <a:cxnLst>
                <a:cxn ang="0">
                  <a:pos x="1" y="0"/>
                </a:cxn>
                <a:cxn ang="0">
                  <a:pos x="3" y="1"/>
                </a:cxn>
                <a:cxn ang="0">
                  <a:pos x="3" y="3"/>
                </a:cxn>
                <a:cxn ang="0">
                  <a:pos x="3" y="4"/>
                </a:cxn>
                <a:cxn ang="0">
                  <a:pos x="1" y="5"/>
                </a:cxn>
                <a:cxn ang="0">
                  <a:pos x="0" y="3"/>
                </a:cxn>
                <a:cxn ang="0">
                  <a:pos x="1" y="1"/>
                </a:cxn>
                <a:cxn ang="0">
                  <a:pos x="1" y="0"/>
                </a:cxn>
              </a:cxnLst>
              <a:rect l="0" t="0" r="r" b="b"/>
              <a:pathLst>
                <a:path w="4" h="6">
                  <a:moveTo>
                    <a:pt x="1" y="0"/>
                  </a:moveTo>
                  <a:lnTo>
                    <a:pt x="3" y="1"/>
                  </a:lnTo>
                  <a:lnTo>
                    <a:pt x="3" y="3"/>
                  </a:lnTo>
                  <a:lnTo>
                    <a:pt x="3" y="4"/>
                  </a:lnTo>
                  <a:lnTo>
                    <a:pt x="1" y="5"/>
                  </a:lnTo>
                  <a:lnTo>
                    <a:pt x="0" y="3"/>
                  </a:lnTo>
                  <a:lnTo>
                    <a:pt x="1" y="1"/>
                  </a:lnTo>
                  <a:lnTo>
                    <a:pt x="1"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5" name="Freeform 91"/>
            <p:cNvSpPr>
              <a:spLocks/>
            </p:cNvSpPr>
            <p:nvPr/>
          </p:nvSpPr>
          <p:spPr bwMode="auto">
            <a:xfrm>
              <a:off x="3611" y="2037"/>
              <a:ext cx="5" cy="12"/>
            </a:xfrm>
            <a:custGeom>
              <a:avLst/>
              <a:gdLst/>
              <a:ahLst/>
              <a:cxnLst>
                <a:cxn ang="0">
                  <a:pos x="4" y="0"/>
                </a:cxn>
                <a:cxn ang="0">
                  <a:pos x="7" y="2"/>
                </a:cxn>
                <a:cxn ang="0">
                  <a:pos x="8" y="6"/>
                </a:cxn>
                <a:cxn ang="0">
                  <a:pos x="7" y="9"/>
                </a:cxn>
                <a:cxn ang="0">
                  <a:pos x="4" y="11"/>
                </a:cxn>
                <a:cxn ang="0">
                  <a:pos x="0" y="6"/>
                </a:cxn>
                <a:cxn ang="0">
                  <a:pos x="2" y="2"/>
                </a:cxn>
                <a:cxn ang="0">
                  <a:pos x="4" y="0"/>
                </a:cxn>
              </a:cxnLst>
              <a:rect l="0" t="0" r="r" b="b"/>
              <a:pathLst>
                <a:path w="9" h="12">
                  <a:moveTo>
                    <a:pt x="4" y="0"/>
                  </a:moveTo>
                  <a:lnTo>
                    <a:pt x="7" y="2"/>
                  </a:lnTo>
                  <a:lnTo>
                    <a:pt x="8" y="6"/>
                  </a:lnTo>
                  <a:lnTo>
                    <a:pt x="7" y="9"/>
                  </a:lnTo>
                  <a:lnTo>
                    <a:pt x="4" y="11"/>
                  </a:lnTo>
                  <a:lnTo>
                    <a:pt x="0" y="6"/>
                  </a:lnTo>
                  <a:lnTo>
                    <a:pt x="2" y="2"/>
                  </a:lnTo>
                  <a:lnTo>
                    <a:pt x="4"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6" name="Freeform 92"/>
            <p:cNvSpPr>
              <a:spLocks/>
            </p:cNvSpPr>
            <p:nvPr/>
          </p:nvSpPr>
          <p:spPr bwMode="auto">
            <a:xfrm>
              <a:off x="3639" y="2000"/>
              <a:ext cx="3" cy="11"/>
            </a:xfrm>
            <a:custGeom>
              <a:avLst/>
              <a:gdLst/>
              <a:ahLst/>
              <a:cxnLst>
                <a:cxn ang="0">
                  <a:pos x="1" y="0"/>
                </a:cxn>
                <a:cxn ang="0">
                  <a:pos x="2" y="1"/>
                </a:cxn>
                <a:cxn ang="0">
                  <a:pos x="2" y="5"/>
                </a:cxn>
                <a:cxn ang="0">
                  <a:pos x="2" y="8"/>
                </a:cxn>
                <a:cxn ang="0">
                  <a:pos x="1" y="10"/>
                </a:cxn>
                <a:cxn ang="0">
                  <a:pos x="0" y="8"/>
                </a:cxn>
                <a:cxn ang="0">
                  <a:pos x="0" y="5"/>
                </a:cxn>
                <a:cxn ang="0">
                  <a:pos x="0" y="1"/>
                </a:cxn>
                <a:cxn ang="0">
                  <a:pos x="1" y="0"/>
                </a:cxn>
              </a:cxnLst>
              <a:rect l="0" t="0" r="r" b="b"/>
              <a:pathLst>
                <a:path w="3" h="11">
                  <a:moveTo>
                    <a:pt x="1" y="0"/>
                  </a:moveTo>
                  <a:lnTo>
                    <a:pt x="2" y="1"/>
                  </a:lnTo>
                  <a:lnTo>
                    <a:pt x="2" y="5"/>
                  </a:lnTo>
                  <a:lnTo>
                    <a:pt x="2" y="8"/>
                  </a:lnTo>
                  <a:lnTo>
                    <a:pt x="1" y="10"/>
                  </a:lnTo>
                  <a:lnTo>
                    <a:pt x="0" y="8"/>
                  </a:lnTo>
                  <a:lnTo>
                    <a:pt x="0" y="5"/>
                  </a:lnTo>
                  <a:lnTo>
                    <a:pt x="0" y="1"/>
                  </a:lnTo>
                  <a:lnTo>
                    <a:pt x="1" y="0"/>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7" name="Freeform 93"/>
            <p:cNvSpPr>
              <a:spLocks/>
            </p:cNvSpPr>
            <p:nvPr/>
          </p:nvSpPr>
          <p:spPr bwMode="auto">
            <a:xfrm>
              <a:off x="3639" y="2000"/>
              <a:ext cx="9" cy="17"/>
            </a:xfrm>
            <a:custGeom>
              <a:avLst/>
              <a:gdLst/>
              <a:ahLst/>
              <a:cxnLst>
                <a:cxn ang="0">
                  <a:pos x="4" y="0"/>
                </a:cxn>
                <a:cxn ang="0">
                  <a:pos x="7" y="2"/>
                </a:cxn>
                <a:cxn ang="0">
                  <a:pos x="8" y="8"/>
                </a:cxn>
                <a:cxn ang="0">
                  <a:pos x="7" y="13"/>
                </a:cxn>
                <a:cxn ang="0">
                  <a:pos x="4" y="16"/>
                </a:cxn>
                <a:cxn ang="0">
                  <a:pos x="1" y="13"/>
                </a:cxn>
                <a:cxn ang="0">
                  <a:pos x="0" y="8"/>
                </a:cxn>
                <a:cxn ang="0">
                  <a:pos x="1" y="2"/>
                </a:cxn>
                <a:cxn ang="0">
                  <a:pos x="4" y="0"/>
                </a:cxn>
              </a:cxnLst>
              <a:rect l="0" t="0" r="r" b="b"/>
              <a:pathLst>
                <a:path w="9" h="17">
                  <a:moveTo>
                    <a:pt x="4" y="0"/>
                  </a:moveTo>
                  <a:lnTo>
                    <a:pt x="7" y="2"/>
                  </a:lnTo>
                  <a:lnTo>
                    <a:pt x="8" y="8"/>
                  </a:lnTo>
                  <a:lnTo>
                    <a:pt x="7" y="13"/>
                  </a:lnTo>
                  <a:lnTo>
                    <a:pt x="4" y="16"/>
                  </a:lnTo>
                  <a:lnTo>
                    <a:pt x="1" y="13"/>
                  </a:lnTo>
                  <a:lnTo>
                    <a:pt x="0" y="8"/>
                  </a:lnTo>
                  <a:lnTo>
                    <a:pt x="1" y="2"/>
                  </a:lnTo>
                  <a:lnTo>
                    <a:pt x="4"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8" name="Freeform 94"/>
            <p:cNvSpPr>
              <a:spLocks/>
            </p:cNvSpPr>
            <p:nvPr/>
          </p:nvSpPr>
          <p:spPr bwMode="auto">
            <a:xfrm>
              <a:off x="3260" y="1914"/>
              <a:ext cx="367" cy="210"/>
            </a:xfrm>
            <a:custGeom>
              <a:avLst/>
              <a:gdLst/>
              <a:ahLst/>
              <a:cxnLst>
                <a:cxn ang="0">
                  <a:pos x="340" y="112"/>
                </a:cxn>
                <a:cxn ang="0">
                  <a:pos x="313" y="118"/>
                </a:cxn>
                <a:cxn ang="0">
                  <a:pos x="300" y="137"/>
                </a:cxn>
                <a:cxn ang="0">
                  <a:pos x="264" y="140"/>
                </a:cxn>
                <a:cxn ang="0">
                  <a:pos x="204" y="160"/>
                </a:cxn>
                <a:cxn ang="0">
                  <a:pos x="189" y="209"/>
                </a:cxn>
                <a:cxn ang="0">
                  <a:pos x="167" y="198"/>
                </a:cxn>
                <a:cxn ang="0">
                  <a:pos x="173" y="168"/>
                </a:cxn>
                <a:cxn ang="0">
                  <a:pos x="160" y="158"/>
                </a:cxn>
                <a:cxn ang="0">
                  <a:pos x="128" y="145"/>
                </a:cxn>
                <a:cxn ang="0">
                  <a:pos x="101" y="145"/>
                </a:cxn>
                <a:cxn ang="0">
                  <a:pos x="83" y="131"/>
                </a:cxn>
                <a:cxn ang="0">
                  <a:pos x="68" y="123"/>
                </a:cxn>
                <a:cxn ang="0">
                  <a:pos x="43" y="125"/>
                </a:cxn>
                <a:cxn ang="0">
                  <a:pos x="21" y="123"/>
                </a:cxn>
                <a:cxn ang="0">
                  <a:pos x="4" y="102"/>
                </a:cxn>
                <a:cxn ang="0">
                  <a:pos x="9" y="79"/>
                </a:cxn>
                <a:cxn ang="0">
                  <a:pos x="18" y="70"/>
                </a:cxn>
                <a:cxn ang="0">
                  <a:pos x="82" y="44"/>
                </a:cxn>
                <a:cxn ang="0">
                  <a:pos x="119" y="0"/>
                </a:cxn>
                <a:cxn ang="0">
                  <a:pos x="156" y="7"/>
                </a:cxn>
                <a:cxn ang="0">
                  <a:pos x="141" y="20"/>
                </a:cxn>
                <a:cxn ang="0">
                  <a:pos x="126" y="29"/>
                </a:cxn>
                <a:cxn ang="0">
                  <a:pos x="114" y="57"/>
                </a:cxn>
                <a:cxn ang="0">
                  <a:pos x="154" y="59"/>
                </a:cxn>
                <a:cxn ang="0">
                  <a:pos x="175" y="70"/>
                </a:cxn>
                <a:cxn ang="0">
                  <a:pos x="200" y="84"/>
                </a:cxn>
                <a:cxn ang="0">
                  <a:pos x="227" y="81"/>
                </a:cxn>
                <a:cxn ang="0">
                  <a:pos x="251" y="70"/>
                </a:cxn>
                <a:cxn ang="0">
                  <a:pos x="283" y="62"/>
                </a:cxn>
                <a:cxn ang="0">
                  <a:pos x="310" y="61"/>
                </a:cxn>
                <a:cxn ang="0">
                  <a:pos x="330" y="49"/>
                </a:cxn>
                <a:cxn ang="0">
                  <a:pos x="336" y="54"/>
                </a:cxn>
                <a:cxn ang="0">
                  <a:pos x="342" y="73"/>
                </a:cxn>
                <a:cxn ang="0">
                  <a:pos x="359" y="87"/>
                </a:cxn>
                <a:cxn ang="0">
                  <a:pos x="362" y="99"/>
                </a:cxn>
              </a:cxnLst>
              <a:rect l="0" t="0" r="r" b="b"/>
              <a:pathLst>
                <a:path w="363" h="210">
                  <a:moveTo>
                    <a:pt x="362" y="99"/>
                  </a:moveTo>
                  <a:lnTo>
                    <a:pt x="340" y="112"/>
                  </a:lnTo>
                  <a:lnTo>
                    <a:pt x="327" y="116"/>
                  </a:lnTo>
                  <a:lnTo>
                    <a:pt x="313" y="118"/>
                  </a:lnTo>
                  <a:lnTo>
                    <a:pt x="306" y="131"/>
                  </a:lnTo>
                  <a:lnTo>
                    <a:pt x="300" y="137"/>
                  </a:lnTo>
                  <a:lnTo>
                    <a:pt x="290" y="140"/>
                  </a:lnTo>
                  <a:lnTo>
                    <a:pt x="264" y="140"/>
                  </a:lnTo>
                  <a:lnTo>
                    <a:pt x="255" y="160"/>
                  </a:lnTo>
                  <a:lnTo>
                    <a:pt x="204" y="160"/>
                  </a:lnTo>
                  <a:lnTo>
                    <a:pt x="198" y="187"/>
                  </a:lnTo>
                  <a:lnTo>
                    <a:pt x="189" y="209"/>
                  </a:lnTo>
                  <a:lnTo>
                    <a:pt x="181" y="203"/>
                  </a:lnTo>
                  <a:lnTo>
                    <a:pt x="167" y="198"/>
                  </a:lnTo>
                  <a:lnTo>
                    <a:pt x="167" y="185"/>
                  </a:lnTo>
                  <a:lnTo>
                    <a:pt x="173" y="168"/>
                  </a:lnTo>
                  <a:lnTo>
                    <a:pt x="167" y="163"/>
                  </a:lnTo>
                  <a:lnTo>
                    <a:pt x="160" y="158"/>
                  </a:lnTo>
                  <a:lnTo>
                    <a:pt x="140" y="154"/>
                  </a:lnTo>
                  <a:lnTo>
                    <a:pt x="128" y="145"/>
                  </a:lnTo>
                  <a:lnTo>
                    <a:pt x="117" y="135"/>
                  </a:lnTo>
                  <a:lnTo>
                    <a:pt x="101" y="145"/>
                  </a:lnTo>
                  <a:lnTo>
                    <a:pt x="90" y="135"/>
                  </a:lnTo>
                  <a:lnTo>
                    <a:pt x="83" y="131"/>
                  </a:lnTo>
                  <a:lnTo>
                    <a:pt x="78" y="128"/>
                  </a:lnTo>
                  <a:lnTo>
                    <a:pt x="68" y="123"/>
                  </a:lnTo>
                  <a:lnTo>
                    <a:pt x="57" y="120"/>
                  </a:lnTo>
                  <a:lnTo>
                    <a:pt x="43" y="125"/>
                  </a:lnTo>
                  <a:lnTo>
                    <a:pt x="32" y="128"/>
                  </a:lnTo>
                  <a:lnTo>
                    <a:pt x="21" y="123"/>
                  </a:lnTo>
                  <a:lnTo>
                    <a:pt x="11" y="114"/>
                  </a:lnTo>
                  <a:lnTo>
                    <a:pt x="4" y="102"/>
                  </a:lnTo>
                  <a:lnTo>
                    <a:pt x="0" y="91"/>
                  </a:lnTo>
                  <a:lnTo>
                    <a:pt x="9" y="79"/>
                  </a:lnTo>
                  <a:lnTo>
                    <a:pt x="12" y="73"/>
                  </a:lnTo>
                  <a:lnTo>
                    <a:pt x="18" y="70"/>
                  </a:lnTo>
                  <a:lnTo>
                    <a:pt x="59" y="59"/>
                  </a:lnTo>
                  <a:lnTo>
                    <a:pt x="82" y="44"/>
                  </a:lnTo>
                  <a:lnTo>
                    <a:pt x="102" y="27"/>
                  </a:lnTo>
                  <a:lnTo>
                    <a:pt x="119" y="0"/>
                  </a:lnTo>
                  <a:lnTo>
                    <a:pt x="170" y="0"/>
                  </a:lnTo>
                  <a:lnTo>
                    <a:pt x="156" y="7"/>
                  </a:lnTo>
                  <a:lnTo>
                    <a:pt x="147" y="14"/>
                  </a:lnTo>
                  <a:lnTo>
                    <a:pt x="141" y="20"/>
                  </a:lnTo>
                  <a:lnTo>
                    <a:pt x="134" y="26"/>
                  </a:lnTo>
                  <a:lnTo>
                    <a:pt x="126" y="29"/>
                  </a:lnTo>
                  <a:lnTo>
                    <a:pt x="114" y="30"/>
                  </a:lnTo>
                  <a:lnTo>
                    <a:pt x="114" y="57"/>
                  </a:lnTo>
                  <a:lnTo>
                    <a:pt x="141" y="58"/>
                  </a:lnTo>
                  <a:lnTo>
                    <a:pt x="154" y="59"/>
                  </a:lnTo>
                  <a:lnTo>
                    <a:pt x="163" y="62"/>
                  </a:lnTo>
                  <a:lnTo>
                    <a:pt x="175" y="70"/>
                  </a:lnTo>
                  <a:lnTo>
                    <a:pt x="187" y="79"/>
                  </a:lnTo>
                  <a:lnTo>
                    <a:pt x="200" y="84"/>
                  </a:lnTo>
                  <a:lnTo>
                    <a:pt x="211" y="84"/>
                  </a:lnTo>
                  <a:lnTo>
                    <a:pt x="227" y="81"/>
                  </a:lnTo>
                  <a:lnTo>
                    <a:pt x="240" y="75"/>
                  </a:lnTo>
                  <a:lnTo>
                    <a:pt x="251" y="70"/>
                  </a:lnTo>
                  <a:lnTo>
                    <a:pt x="264" y="65"/>
                  </a:lnTo>
                  <a:lnTo>
                    <a:pt x="283" y="62"/>
                  </a:lnTo>
                  <a:lnTo>
                    <a:pt x="294" y="62"/>
                  </a:lnTo>
                  <a:lnTo>
                    <a:pt x="310" y="61"/>
                  </a:lnTo>
                  <a:lnTo>
                    <a:pt x="323" y="52"/>
                  </a:lnTo>
                  <a:lnTo>
                    <a:pt x="330" y="49"/>
                  </a:lnTo>
                  <a:lnTo>
                    <a:pt x="335" y="49"/>
                  </a:lnTo>
                  <a:lnTo>
                    <a:pt x="336" y="54"/>
                  </a:lnTo>
                  <a:lnTo>
                    <a:pt x="338" y="63"/>
                  </a:lnTo>
                  <a:lnTo>
                    <a:pt x="342" y="73"/>
                  </a:lnTo>
                  <a:lnTo>
                    <a:pt x="350" y="80"/>
                  </a:lnTo>
                  <a:lnTo>
                    <a:pt x="359" y="87"/>
                  </a:lnTo>
                  <a:lnTo>
                    <a:pt x="362" y="93"/>
                  </a:lnTo>
                  <a:lnTo>
                    <a:pt x="362" y="99"/>
                  </a:lnTo>
                </a:path>
              </a:pathLst>
            </a:custGeom>
            <a:solidFill>
              <a:srgbClr val="B5B5B5"/>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19" name="Freeform 95"/>
            <p:cNvSpPr>
              <a:spLocks/>
            </p:cNvSpPr>
            <p:nvPr/>
          </p:nvSpPr>
          <p:spPr bwMode="auto">
            <a:xfrm>
              <a:off x="3260" y="1914"/>
              <a:ext cx="369" cy="215"/>
            </a:xfrm>
            <a:custGeom>
              <a:avLst/>
              <a:gdLst/>
              <a:ahLst/>
              <a:cxnLst>
                <a:cxn ang="0">
                  <a:pos x="346" y="115"/>
                </a:cxn>
                <a:cxn ang="0">
                  <a:pos x="318" y="121"/>
                </a:cxn>
                <a:cxn ang="0">
                  <a:pos x="305" y="140"/>
                </a:cxn>
                <a:cxn ang="0">
                  <a:pos x="268" y="143"/>
                </a:cxn>
                <a:cxn ang="0">
                  <a:pos x="208" y="164"/>
                </a:cxn>
                <a:cxn ang="0">
                  <a:pos x="192" y="214"/>
                </a:cxn>
                <a:cxn ang="0">
                  <a:pos x="170" y="203"/>
                </a:cxn>
                <a:cxn ang="0">
                  <a:pos x="176" y="173"/>
                </a:cxn>
                <a:cxn ang="0">
                  <a:pos x="162" y="162"/>
                </a:cxn>
                <a:cxn ang="0">
                  <a:pos x="130" y="149"/>
                </a:cxn>
                <a:cxn ang="0">
                  <a:pos x="103" y="148"/>
                </a:cxn>
                <a:cxn ang="0">
                  <a:pos x="84" y="134"/>
                </a:cxn>
                <a:cxn ang="0">
                  <a:pos x="69" y="126"/>
                </a:cxn>
                <a:cxn ang="0">
                  <a:pos x="44" y="128"/>
                </a:cxn>
                <a:cxn ang="0">
                  <a:pos x="21" y="126"/>
                </a:cxn>
                <a:cxn ang="0">
                  <a:pos x="4" y="105"/>
                </a:cxn>
                <a:cxn ang="0">
                  <a:pos x="9" y="81"/>
                </a:cxn>
                <a:cxn ang="0">
                  <a:pos x="18" y="72"/>
                </a:cxn>
                <a:cxn ang="0">
                  <a:pos x="84" y="45"/>
                </a:cxn>
                <a:cxn ang="0">
                  <a:pos x="121" y="0"/>
                </a:cxn>
                <a:cxn ang="0">
                  <a:pos x="158" y="8"/>
                </a:cxn>
                <a:cxn ang="0">
                  <a:pos x="144" y="21"/>
                </a:cxn>
                <a:cxn ang="0">
                  <a:pos x="128" y="30"/>
                </a:cxn>
                <a:cxn ang="0">
                  <a:pos x="116" y="58"/>
                </a:cxn>
                <a:cxn ang="0">
                  <a:pos x="156" y="60"/>
                </a:cxn>
                <a:cxn ang="0">
                  <a:pos x="178" y="72"/>
                </a:cxn>
                <a:cxn ang="0">
                  <a:pos x="203" y="86"/>
                </a:cxn>
                <a:cxn ang="0">
                  <a:pos x="231" y="83"/>
                </a:cxn>
                <a:cxn ang="0">
                  <a:pos x="255" y="72"/>
                </a:cxn>
                <a:cxn ang="0">
                  <a:pos x="287" y="63"/>
                </a:cxn>
                <a:cxn ang="0">
                  <a:pos x="316" y="62"/>
                </a:cxn>
                <a:cxn ang="0">
                  <a:pos x="335" y="50"/>
                </a:cxn>
                <a:cxn ang="0">
                  <a:pos x="342" y="56"/>
                </a:cxn>
                <a:cxn ang="0">
                  <a:pos x="348" y="74"/>
                </a:cxn>
                <a:cxn ang="0">
                  <a:pos x="365" y="90"/>
                </a:cxn>
                <a:cxn ang="0">
                  <a:pos x="368" y="102"/>
                </a:cxn>
              </a:cxnLst>
              <a:rect l="0" t="0" r="r" b="b"/>
              <a:pathLst>
                <a:path w="369" h="215">
                  <a:moveTo>
                    <a:pt x="368" y="102"/>
                  </a:moveTo>
                  <a:lnTo>
                    <a:pt x="346" y="115"/>
                  </a:lnTo>
                  <a:lnTo>
                    <a:pt x="332" y="119"/>
                  </a:lnTo>
                  <a:lnTo>
                    <a:pt x="318" y="121"/>
                  </a:lnTo>
                  <a:lnTo>
                    <a:pt x="311" y="134"/>
                  </a:lnTo>
                  <a:lnTo>
                    <a:pt x="305" y="140"/>
                  </a:lnTo>
                  <a:lnTo>
                    <a:pt x="295" y="143"/>
                  </a:lnTo>
                  <a:lnTo>
                    <a:pt x="268" y="143"/>
                  </a:lnTo>
                  <a:lnTo>
                    <a:pt x="259" y="164"/>
                  </a:lnTo>
                  <a:lnTo>
                    <a:pt x="208" y="164"/>
                  </a:lnTo>
                  <a:lnTo>
                    <a:pt x="201" y="191"/>
                  </a:lnTo>
                  <a:lnTo>
                    <a:pt x="192" y="214"/>
                  </a:lnTo>
                  <a:lnTo>
                    <a:pt x="184" y="207"/>
                  </a:lnTo>
                  <a:lnTo>
                    <a:pt x="170" y="203"/>
                  </a:lnTo>
                  <a:lnTo>
                    <a:pt x="170" y="189"/>
                  </a:lnTo>
                  <a:lnTo>
                    <a:pt x="176" y="173"/>
                  </a:lnTo>
                  <a:lnTo>
                    <a:pt x="170" y="167"/>
                  </a:lnTo>
                  <a:lnTo>
                    <a:pt x="162" y="162"/>
                  </a:lnTo>
                  <a:lnTo>
                    <a:pt x="143" y="157"/>
                  </a:lnTo>
                  <a:lnTo>
                    <a:pt x="130" y="149"/>
                  </a:lnTo>
                  <a:lnTo>
                    <a:pt x="119" y="139"/>
                  </a:lnTo>
                  <a:lnTo>
                    <a:pt x="103" y="148"/>
                  </a:lnTo>
                  <a:lnTo>
                    <a:pt x="91" y="139"/>
                  </a:lnTo>
                  <a:lnTo>
                    <a:pt x="84" y="134"/>
                  </a:lnTo>
                  <a:lnTo>
                    <a:pt x="80" y="131"/>
                  </a:lnTo>
                  <a:lnTo>
                    <a:pt x="69" y="126"/>
                  </a:lnTo>
                  <a:lnTo>
                    <a:pt x="58" y="123"/>
                  </a:lnTo>
                  <a:lnTo>
                    <a:pt x="44" y="128"/>
                  </a:lnTo>
                  <a:lnTo>
                    <a:pt x="33" y="131"/>
                  </a:lnTo>
                  <a:lnTo>
                    <a:pt x="21" y="126"/>
                  </a:lnTo>
                  <a:lnTo>
                    <a:pt x="11" y="117"/>
                  </a:lnTo>
                  <a:lnTo>
                    <a:pt x="4" y="105"/>
                  </a:lnTo>
                  <a:lnTo>
                    <a:pt x="0" y="93"/>
                  </a:lnTo>
                  <a:lnTo>
                    <a:pt x="9" y="81"/>
                  </a:lnTo>
                  <a:lnTo>
                    <a:pt x="13" y="74"/>
                  </a:lnTo>
                  <a:lnTo>
                    <a:pt x="18" y="72"/>
                  </a:lnTo>
                  <a:lnTo>
                    <a:pt x="60" y="60"/>
                  </a:lnTo>
                  <a:lnTo>
                    <a:pt x="84" y="45"/>
                  </a:lnTo>
                  <a:lnTo>
                    <a:pt x="104" y="27"/>
                  </a:lnTo>
                  <a:lnTo>
                    <a:pt x="121" y="0"/>
                  </a:lnTo>
                  <a:lnTo>
                    <a:pt x="173" y="0"/>
                  </a:lnTo>
                  <a:lnTo>
                    <a:pt x="158" y="8"/>
                  </a:lnTo>
                  <a:lnTo>
                    <a:pt x="150" y="14"/>
                  </a:lnTo>
                  <a:lnTo>
                    <a:pt x="144" y="21"/>
                  </a:lnTo>
                  <a:lnTo>
                    <a:pt x="136" y="26"/>
                  </a:lnTo>
                  <a:lnTo>
                    <a:pt x="128" y="30"/>
                  </a:lnTo>
                  <a:lnTo>
                    <a:pt x="116" y="31"/>
                  </a:lnTo>
                  <a:lnTo>
                    <a:pt x="116" y="58"/>
                  </a:lnTo>
                  <a:lnTo>
                    <a:pt x="144" y="59"/>
                  </a:lnTo>
                  <a:lnTo>
                    <a:pt x="156" y="60"/>
                  </a:lnTo>
                  <a:lnTo>
                    <a:pt x="166" y="63"/>
                  </a:lnTo>
                  <a:lnTo>
                    <a:pt x="178" y="72"/>
                  </a:lnTo>
                  <a:lnTo>
                    <a:pt x="190" y="81"/>
                  </a:lnTo>
                  <a:lnTo>
                    <a:pt x="203" y="86"/>
                  </a:lnTo>
                  <a:lnTo>
                    <a:pt x="215" y="86"/>
                  </a:lnTo>
                  <a:lnTo>
                    <a:pt x="231" y="83"/>
                  </a:lnTo>
                  <a:lnTo>
                    <a:pt x="244" y="77"/>
                  </a:lnTo>
                  <a:lnTo>
                    <a:pt x="255" y="72"/>
                  </a:lnTo>
                  <a:lnTo>
                    <a:pt x="268" y="67"/>
                  </a:lnTo>
                  <a:lnTo>
                    <a:pt x="287" y="63"/>
                  </a:lnTo>
                  <a:lnTo>
                    <a:pt x="299" y="63"/>
                  </a:lnTo>
                  <a:lnTo>
                    <a:pt x="316" y="62"/>
                  </a:lnTo>
                  <a:lnTo>
                    <a:pt x="328" y="54"/>
                  </a:lnTo>
                  <a:lnTo>
                    <a:pt x="335" y="50"/>
                  </a:lnTo>
                  <a:lnTo>
                    <a:pt x="341" y="50"/>
                  </a:lnTo>
                  <a:lnTo>
                    <a:pt x="342" y="56"/>
                  </a:lnTo>
                  <a:lnTo>
                    <a:pt x="344" y="64"/>
                  </a:lnTo>
                  <a:lnTo>
                    <a:pt x="348" y="74"/>
                  </a:lnTo>
                  <a:lnTo>
                    <a:pt x="355" y="82"/>
                  </a:lnTo>
                  <a:lnTo>
                    <a:pt x="365" y="90"/>
                  </a:lnTo>
                  <a:lnTo>
                    <a:pt x="368" y="95"/>
                  </a:lnTo>
                  <a:lnTo>
                    <a:pt x="368" y="102"/>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0" name="Freeform 96"/>
            <p:cNvSpPr>
              <a:spLocks/>
            </p:cNvSpPr>
            <p:nvPr/>
          </p:nvSpPr>
          <p:spPr bwMode="auto">
            <a:xfrm>
              <a:off x="3086" y="1971"/>
              <a:ext cx="394" cy="414"/>
            </a:xfrm>
            <a:custGeom>
              <a:avLst/>
              <a:gdLst/>
              <a:ahLst/>
              <a:cxnLst>
                <a:cxn ang="0">
                  <a:pos x="173" y="47"/>
                </a:cxn>
                <a:cxn ang="0">
                  <a:pos x="190" y="66"/>
                </a:cxn>
                <a:cxn ang="0">
                  <a:pos x="215" y="68"/>
                </a:cxn>
                <a:cxn ang="0">
                  <a:pos x="250" y="74"/>
                </a:cxn>
                <a:cxn ang="0">
                  <a:pos x="272" y="89"/>
                </a:cxn>
                <a:cxn ang="0">
                  <a:pos x="298" y="90"/>
                </a:cxn>
                <a:cxn ang="0">
                  <a:pos x="325" y="102"/>
                </a:cxn>
                <a:cxn ang="0">
                  <a:pos x="343" y="112"/>
                </a:cxn>
                <a:cxn ang="0">
                  <a:pos x="338" y="134"/>
                </a:cxn>
                <a:cxn ang="0">
                  <a:pos x="351" y="148"/>
                </a:cxn>
                <a:cxn ang="0">
                  <a:pos x="353" y="165"/>
                </a:cxn>
                <a:cxn ang="0">
                  <a:pos x="329" y="199"/>
                </a:cxn>
                <a:cxn ang="0">
                  <a:pos x="330" y="212"/>
                </a:cxn>
                <a:cxn ang="0">
                  <a:pos x="350" y="203"/>
                </a:cxn>
                <a:cxn ang="0">
                  <a:pos x="361" y="188"/>
                </a:cxn>
                <a:cxn ang="0">
                  <a:pos x="374" y="165"/>
                </a:cxn>
                <a:cxn ang="0">
                  <a:pos x="390" y="152"/>
                </a:cxn>
                <a:cxn ang="0">
                  <a:pos x="393" y="159"/>
                </a:cxn>
                <a:cxn ang="0">
                  <a:pos x="383" y="187"/>
                </a:cxn>
                <a:cxn ang="0">
                  <a:pos x="372" y="225"/>
                </a:cxn>
                <a:cxn ang="0">
                  <a:pos x="360" y="265"/>
                </a:cxn>
                <a:cxn ang="0">
                  <a:pos x="361" y="286"/>
                </a:cxn>
                <a:cxn ang="0">
                  <a:pos x="362" y="297"/>
                </a:cxn>
                <a:cxn ang="0">
                  <a:pos x="355" y="335"/>
                </a:cxn>
                <a:cxn ang="0">
                  <a:pos x="365" y="406"/>
                </a:cxn>
                <a:cxn ang="0">
                  <a:pos x="165" y="407"/>
                </a:cxn>
                <a:cxn ang="0">
                  <a:pos x="153" y="403"/>
                </a:cxn>
                <a:cxn ang="0">
                  <a:pos x="129" y="381"/>
                </a:cxn>
                <a:cxn ang="0">
                  <a:pos x="124" y="355"/>
                </a:cxn>
                <a:cxn ang="0">
                  <a:pos x="131" y="335"/>
                </a:cxn>
                <a:cxn ang="0">
                  <a:pos x="124" y="327"/>
                </a:cxn>
                <a:cxn ang="0">
                  <a:pos x="116" y="308"/>
                </a:cxn>
                <a:cxn ang="0">
                  <a:pos x="109" y="283"/>
                </a:cxn>
                <a:cxn ang="0">
                  <a:pos x="82" y="271"/>
                </a:cxn>
                <a:cxn ang="0">
                  <a:pos x="63" y="244"/>
                </a:cxn>
                <a:cxn ang="0">
                  <a:pos x="9" y="211"/>
                </a:cxn>
                <a:cxn ang="0">
                  <a:pos x="5" y="161"/>
                </a:cxn>
                <a:cxn ang="0">
                  <a:pos x="4" y="121"/>
                </a:cxn>
                <a:cxn ang="0">
                  <a:pos x="23" y="102"/>
                </a:cxn>
                <a:cxn ang="0">
                  <a:pos x="41" y="79"/>
                </a:cxn>
                <a:cxn ang="0">
                  <a:pos x="38" y="63"/>
                </a:cxn>
                <a:cxn ang="0">
                  <a:pos x="30" y="45"/>
                </a:cxn>
                <a:cxn ang="0">
                  <a:pos x="41" y="36"/>
                </a:cxn>
                <a:cxn ang="0">
                  <a:pos x="71" y="32"/>
                </a:cxn>
                <a:cxn ang="0">
                  <a:pos x="93" y="17"/>
                </a:cxn>
                <a:cxn ang="0">
                  <a:pos x="118" y="5"/>
                </a:cxn>
                <a:cxn ang="0">
                  <a:pos x="126" y="0"/>
                </a:cxn>
                <a:cxn ang="0">
                  <a:pos x="134" y="7"/>
                </a:cxn>
                <a:cxn ang="0">
                  <a:pos x="130" y="21"/>
                </a:cxn>
                <a:cxn ang="0">
                  <a:pos x="152" y="34"/>
                </a:cxn>
              </a:cxnLst>
              <a:rect l="0" t="0" r="r" b="b"/>
              <a:pathLst>
                <a:path w="394" h="414">
                  <a:moveTo>
                    <a:pt x="170" y="34"/>
                  </a:moveTo>
                  <a:lnTo>
                    <a:pt x="173" y="47"/>
                  </a:lnTo>
                  <a:lnTo>
                    <a:pt x="181" y="58"/>
                  </a:lnTo>
                  <a:lnTo>
                    <a:pt x="190" y="66"/>
                  </a:lnTo>
                  <a:lnTo>
                    <a:pt x="203" y="73"/>
                  </a:lnTo>
                  <a:lnTo>
                    <a:pt x="215" y="68"/>
                  </a:lnTo>
                  <a:lnTo>
                    <a:pt x="229" y="64"/>
                  </a:lnTo>
                  <a:lnTo>
                    <a:pt x="250" y="74"/>
                  </a:lnTo>
                  <a:lnTo>
                    <a:pt x="261" y="80"/>
                  </a:lnTo>
                  <a:lnTo>
                    <a:pt x="272" y="89"/>
                  </a:lnTo>
                  <a:lnTo>
                    <a:pt x="288" y="79"/>
                  </a:lnTo>
                  <a:lnTo>
                    <a:pt x="298" y="90"/>
                  </a:lnTo>
                  <a:lnTo>
                    <a:pt x="311" y="99"/>
                  </a:lnTo>
                  <a:lnTo>
                    <a:pt x="325" y="102"/>
                  </a:lnTo>
                  <a:lnTo>
                    <a:pt x="334" y="106"/>
                  </a:lnTo>
                  <a:lnTo>
                    <a:pt x="343" y="112"/>
                  </a:lnTo>
                  <a:lnTo>
                    <a:pt x="338" y="127"/>
                  </a:lnTo>
                  <a:lnTo>
                    <a:pt x="338" y="134"/>
                  </a:lnTo>
                  <a:lnTo>
                    <a:pt x="338" y="143"/>
                  </a:lnTo>
                  <a:lnTo>
                    <a:pt x="351" y="148"/>
                  </a:lnTo>
                  <a:lnTo>
                    <a:pt x="360" y="155"/>
                  </a:lnTo>
                  <a:lnTo>
                    <a:pt x="353" y="165"/>
                  </a:lnTo>
                  <a:lnTo>
                    <a:pt x="340" y="182"/>
                  </a:lnTo>
                  <a:lnTo>
                    <a:pt x="329" y="199"/>
                  </a:lnTo>
                  <a:lnTo>
                    <a:pt x="327" y="207"/>
                  </a:lnTo>
                  <a:lnTo>
                    <a:pt x="330" y="212"/>
                  </a:lnTo>
                  <a:lnTo>
                    <a:pt x="342" y="211"/>
                  </a:lnTo>
                  <a:lnTo>
                    <a:pt x="350" y="203"/>
                  </a:lnTo>
                  <a:lnTo>
                    <a:pt x="357" y="192"/>
                  </a:lnTo>
                  <a:lnTo>
                    <a:pt x="361" y="188"/>
                  </a:lnTo>
                  <a:lnTo>
                    <a:pt x="366" y="185"/>
                  </a:lnTo>
                  <a:lnTo>
                    <a:pt x="374" y="165"/>
                  </a:lnTo>
                  <a:lnTo>
                    <a:pt x="381" y="157"/>
                  </a:lnTo>
                  <a:lnTo>
                    <a:pt x="390" y="152"/>
                  </a:lnTo>
                  <a:lnTo>
                    <a:pt x="393" y="155"/>
                  </a:lnTo>
                  <a:lnTo>
                    <a:pt x="393" y="159"/>
                  </a:lnTo>
                  <a:lnTo>
                    <a:pt x="392" y="169"/>
                  </a:lnTo>
                  <a:lnTo>
                    <a:pt x="383" y="187"/>
                  </a:lnTo>
                  <a:lnTo>
                    <a:pt x="376" y="204"/>
                  </a:lnTo>
                  <a:lnTo>
                    <a:pt x="372" y="225"/>
                  </a:lnTo>
                  <a:lnTo>
                    <a:pt x="369" y="258"/>
                  </a:lnTo>
                  <a:lnTo>
                    <a:pt x="360" y="265"/>
                  </a:lnTo>
                  <a:lnTo>
                    <a:pt x="358" y="276"/>
                  </a:lnTo>
                  <a:lnTo>
                    <a:pt x="361" y="286"/>
                  </a:lnTo>
                  <a:lnTo>
                    <a:pt x="363" y="292"/>
                  </a:lnTo>
                  <a:lnTo>
                    <a:pt x="362" y="297"/>
                  </a:lnTo>
                  <a:lnTo>
                    <a:pt x="356" y="313"/>
                  </a:lnTo>
                  <a:lnTo>
                    <a:pt x="355" y="335"/>
                  </a:lnTo>
                  <a:lnTo>
                    <a:pt x="359" y="369"/>
                  </a:lnTo>
                  <a:lnTo>
                    <a:pt x="365" y="406"/>
                  </a:lnTo>
                  <a:lnTo>
                    <a:pt x="167" y="413"/>
                  </a:lnTo>
                  <a:lnTo>
                    <a:pt x="165" y="407"/>
                  </a:lnTo>
                  <a:lnTo>
                    <a:pt x="160" y="404"/>
                  </a:lnTo>
                  <a:lnTo>
                    <a:pt x="153" y="403"/>
                  </a:lnTo>
                  <a:lnTo>
                    <a:pt x="137" y="397"/>
                  </a:lnTo>
                  <a:lnTo>
                    <a:pt x="129" y="381"/>
                  </a:lnTo>
                  <a:lnTo>
                    <a:pt x="119" y="372"/>
                  </a:lnTo>
                  <a:lnTo>
                    <a:pt x="124" y="355"/>
                  </a:lnTo>
                  <a:lnTo>
                    <a:pt x="130" y="340"/>
                  </a:lnTo>
                  <a:lnTo>
                    <a:pt x="131" y="335"/>
                  </a:lnTo>
                  <a:lnTo>
                    <a:pt x="128" y="330"/>
                  </a:lnTo>
                  <a:lnTo>
                    <a:pt x="124" y="327"/>
                  </a:lnTo>
                  <a:lnTo>
                    <a:pt x="118" y="325"/>
                  </a:lnTo>
                  <a:lnTo>
                    <a:pt x="116" y="308"/>
                  </a:lnTo>
                  <a:lnTo>
                    <a:pt x="113" y="294"/>
                  </a:lnTo>
                  <a:lnTo>
                    <a:pt x="109" y="283"/>
                  </a:lnTo>
                  <a:lnTo>
                    <a:pt x="105" y="275"/>
                  </a:lnTo>
                  <a:lnTo>
                    <a:pt x="82" y="271"/>
                  </a:lnTo>
                  <a:lnTo>
                    <a:pt x="75" y="255"/>
                  </a:lnTo>
                  <a:lnTo>
                    <a:pt x="63" y="244"/>
                  </a:lnTo>
                  <a:lnTo>
                    <a:pt x="33" y="225"/>
                  </a:lnTo>
                  <a:lnTo>
                    <a:pt x="9" y="211"/>
                  </a:lnTo>
                  <a:lnTo>
                    <a:pt x="8" y="180"/>
                  </a:lnTo>
                  <a:lnTo>
                    <a:pt x="5" y="161"/>
                  </a:lnTo>
                  <a:lnTo>
                    <a:pt x="0" y="127"/>
                  </a:lnTo>
                  <a:lnTo>
                    <a:pt x="4" y="121"/>
                  </a:lnTo>
                  <a:lnTo>
                    <a:pt x="10" y="114"/>
                  </a:lnTo>
                  <a:lnTo>
                    <a:pt x="23" y="102"/>
                  </a:lnTo>
                  <a:lnTo>
                    <a:pt x="35" y="91"/>
                  </a:lnTo>
                  <a:lnTo>
                    <a:pt x="41" y="79"/>
                  </a:lnTo>
                  <a:lnTo>
                    <a:pt x="41" y="70"/>
                  </a:lnTo>
                  <a:lnTo>
                    <a:pt x="38" y="63"/>
                  </a:lnTo>
                  <a:lnTo>
                    <a:pt x="32" y="50"/>
                  </a:lnTo>
                  <a:lnTo>
                    <a:pt x="30" y="45"/>
                  </a:lnTo>
                  <a:lnTo>
                    <a:pt x="33" y="40"/>
                  </a:lnTo>
                  <a:lnTo>
                    <a:pt x="41" y="36"/>
                  </a:lnTo>
                  <a:lnTo>
                    <a:pt x="57" y="34"/>
                  </a:lnTo>
                  <a:lnTo>
                    <a:pt x="71" y="32"/>
                  </a:lnTo>
                  <a:lnTo>
                    <a:pt x="78" y="28"/>
                  </a:lnTo>
                  <a:lnTo>
                    <a:pt x="93" y="17"/>
                  </a:lnTo>
                  <a:lnTo>
                    <a:pt x="109" y="14"/>
                  </a:lnTo>
                  <a:lnTo>
                    <a:pt x="118" y="5"/>
                  </a:lnTo>
                  <a:lnTo>
                    <a:pt x="123" y="1"/>
                  </a:lnTo>
                  <a:lnTo>
                    <a:pt x="126" y="0"/>
                  </a:lnTo>
                  <a:lnTo>
                    <a:pt x="130" y="2"/>
                  </a:lnTo>
                  <a:lnTo>
                    <a:pt x="134" y="7"/>
                  </a:lnTo>
                  <a:lnTo>
                    <a:pt x="134" y="13"/>
                  </a:lnTo>
                  <a:lnTo>
                    <a:pt x="130" y="21"/>
                  </a:lnTo>
                  <a:lnTo>
                    <a:pt x="140" y="28"/>
                  </a:lnTo>
                  <a:lnTo>
                    <a:pt x="152" y="34"/>
                  </a:lnTo>
                  <a:lnTo>
                    <a:pt x="170" y="34"/>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1" name="Freeform 97"/>
            <p:cNvSpPr>
              <a:spLocks/>
            </p:cNvSpPr>
            <p:nvPr/>
          </p:nvSpPr>
          <p:spPr bwMode="auto">
            <a:xfrm>
              <a:off x="3086" y="1971"/>
              <a:ext cx="399" cy="420"/>
            </a:xfrm>
            <a:custGeom>
              <a:avLst/>
              <a:gdLst/>
              <a:ahLst/>
              <a:cxnLst>
                <a:cxn ang="0">
                  <a:pos x="176" y="47"/>
                </a:cxn>
                <a:cxn ang="0">
                  <a:pos x="193" y="67"/>
                </a:cxn>
                <a:cxn ang="0">
                  <a:pos x="218" y="69"/>
                </a:cxn>
                <a:cxn ang="0">
                  <a:pos x="253" y="75"/>
                </a:cxn>
                <a:cxn ang="0">
                  <a:pos x="276" y="90"/>
                </a:cxn>
                <a:cxn ang="0">
                  <a:pos x="303" y="91"/>
                </a:cxn>
                <a:cxn ang="0">
                  <a:pos x="330" y="103"/>
                </a:cxn>
                <a:cxn ang="0">
                  <a:pos x="349" y="114"/>
                </a:cxn>
                <a:cxn ang="0">
                  <a:pos x="343" y="136"/>
                </a:cxn>
                <a:cxn ang="0">
                  <a:pos x="356" y="150"/>
                </a:cxn>
                <a:cxn ang="0">
                  <a:pos x="358" y="168"/>
                </a:cxn>
                <a:cxn ang="0">
                  <a:pos x="334" y="202"/>
                </a:cxn>
                <a:cxn ang="0">
                  <a:pos x="335" y="215"/>
                </a:cxn>
                <a:cxn ang="0">
                  <a:pos x="355" y="206"/>
                </a:cxn>
                <a:cxn ang="0">
                  <a:pos x="367" y="191"/>
                </a:cxn>
                <a:cxn ang="0">
                  <a:pos x="380" y="168"/>
                </a:cxn>
                <a:cxn ang="0">
                  <a:pos x="396" y="155"/>
                </a:cxn>
                <a:cxn ang="0">
                  <a:pos x="399" y="161"/>
                </a:cxn>
                <a:cxn ang="0">
                  <a:pos x="389" y="190"/>
                </a:cxn>
                <a:cxn ang="0">
                  <a:pos x="378" y="228"/>
                </a:cxn>
                <a:cxn ang="0">
                  <a:pos x="366" y="269"/>
                </a:cxn>
                <a:cxn ang="0">
                  <a:pos x="367" y="290"/>
                </a:cxn>
                <a:cxn ang="0">
                  <a:pos x="368" y="301"/>
                </a:cxn>
                <a:cxn ang="0">
                  <a:pos x="360" y="339"/>
                </a:cxn>
                <a:cxn ang="0">
                  <a:pos x="371" y="412"/>
                </a:cxn>
                <a:cxn ang="0">
                  <a:pos x="168" y="413"/>
                </a:cxn>
                <a:cxn ang="0">
                  <a:pos x="155" y="409"/>
                </a:cxn>
                <a:cxn ang="0">
                  <a:pos x="131" y="387"/>
                </a:cxn>
                <a:cxn ang="0">
                  <a:pos x="126" y="360"/>
                </a:cxn>
                <a:cxn ang="0">
                  <a:pos x="133" y="339"/>
                </a:cxn>
                <a:cxn ang="0">
                  <a:pos x="126" y="332"/>
                </a:cxn>
                <a:cxn ang="0">
                  <a:pos x="117" y="313"/>
                </a:cxn>
                <a:cxn ang="0">
                  <a:pos x="111" y="287"/>
                </a:cxn>
                <a:cxn ang="0">
                  <a:pos x="83" y="275"/>
                </a:cxn>
                <a:cxn ang="0">
                  <a:pos x="64" y="247"/>
                </a:cxn>
                <a:cxn ang="0">
                  <a:pos x="9" y="214"/>
                </a:cxn>
                <a:cxn ang="0">
                  <a:pos x="5" y="163"/>
                </a:cxn>
                <a:cxn ang="0">
                  <a:pos x="4" y="122"/>
                </a:cxn>
                <a:cxn ang="0">
                  <a:pos x="23" y="103"/>
                </a:cxn>
                <a:cxn ang="0">
                  <a:pos x="42" y="81"/>
                </a:cxn>
                <a:cxn ang="0">
                  <a:pos x="39" y="64"/>
                </a:cxn>
                <a:cxn ang="0">
                  <a:pos x="30" y="46"/>
                </a:cxn>
                <a:cxn ang="0">
                  <a:pos x="42" y="37"/>
                </a:cxn>
                <a:cxn ang="0">
                  <a:pos x="72" y="32"/>
                </a:cxn>
                <a:cxn ang="0">
                  <a:pos x="94" y="17"/>
                </a:cxn>
                <a:cxn ang="0">
                  <a:pos x="119" y="5"/>
                </a:cxn>
                <a:cxn ang="0">
                  <a:pos x="128" y="0"/>
                </a:cxn>
                <a:cxn ang="0">
                  <a:pos x="136" y="7"/>
                </a:cxn>
                <a:cxn ang="0">
                  <a:pos x="132" y="22"/>
                </a:cxn>
                <a:cxn ang="0">
                  <a:pos x="154" y="34"/>
                </a:cxn>
              </a:cxnLst>
              <a:rect l="0" t="0" r="r" b="b"/>
              <a:pathLst>
                <a:path w="400" h="420">
                  <a:moveTo>
                    <a:pt x="173" y="34"/>
                  </a:moveTo>
                  <a:lnTo>
                    <a:pt x="176" y="47"/>
                  </a:lnTo>
                  <a:lnTo>
                    <a:pt x="183" y="59"/>
                  </a:lnTo>
                  <a:lnTo>
                    <a:pt x="193" y="67"/>
                  </a:lnTo>
                  <a:lnTo>
                    <a:pt x="206" y="74"/>
                  </a:lnTo>
                  <a:lnTo>
                    <a:pt x="218" y="69"/>
                  </a:lnTo>
                  <a:lnTo>
                    <a:pt x="233" y="64"/>
                  </a:lnTo>
                  <a:lnTo>
                    <a:pt x="253" y="75"/>
                  </a:lnTo>
                  <a:lnTo>
                    <a:pt x="265" y="82"/>
                  </a:lnTo>
                  <a:lnTo>
                    <a:pt x="276" y="90"/>
                  </a:lnTo>
                  <a:lnTo>
                    <a:pt x="292" y="81"/>
                  </a:lnTo>
                  <a:lnTo>
                    <a:pt x="303" y="91"/>
                  </a:lnTo>
                  <a:lnTo>
                    <a:pt x="316" y="100"/>
                  </a:lnTo>
                  <a:lnTo>
                    <a:pt x="330" y="103"/>
                  </a:lnTo>
                  <a:lnTo>
                    <a:pt x="339" y="107"/>
                  </a:lnTo>
                  <a:lnTo>
                    <a:pt x="349" y="114"/>
                  </a:lnTo>
                  <a:lnTo>
                    <a:pt x="344" y="129"/>
                  </a:lnTo>
                  <a:lnTo>
                    <a:pt x="343" y="136"/>
                  </a:lnTo>
                  <a:lnTo>
                    <a:pt x="344" y="145"/>
                  </a:lnTo>
                  <a:lnTo>
                    <a:pt x="356" y="150"/>
                  </a:lnTo>
                  <a:lnTo>
                    <a:pt x="366" y="157"/>
                  </a:lnTo>
                  <a:lnTo>
                    <a:pt x="358" y="168"/>
                  </a:lnTo>
                  <a:lnTo>
                    <a:pt x="346" y="185"/>
                  </a:lnTo>
                  <a:lnTo>
                    <a:pt x="334" y="202"/>
                  </a:lnTo>
                  <a:lnTo>
                    <a:pt x="332" y="210"/>
                  </a:lnTo>
                  <a:lnTo>
                    <a:pt x="335" y="215"/>
                  </a:lnTo>
                  <a:lnTo>
                    <a:pt x="348" y="214"/>
                  </a:lnTo>
                  <a:lnTo>
                    <a:pt x="355" y="206"/>
                  </a:lnTo>
                  <a:lnTo>
                    <a:pt x="362" y="195"/>
                  </a:lnTo>
                  <a:lnTo>
                    <a:pt x="367" y="191"/>
                  </a:lnTo>
                  <a:lnTo>
                    <a:pt x="372" y="188"/>
                  </a:lnTo>
                  <a:lnTo>
                    <a:pt x="380" y="168"/>
                  </a:lnTo>
                  <a:lnTo>
                    <a:pt x="386" y="159"/>
                  </a:lnTo>
                  <a:lnTo>
                    <a:pt x="396" y="155"/>
                  </a:lnTo>
                  <a:lnTo>
                    <a:pt x="399" y="157"/>
                  </a:lnTo>
                  <a:lnTo>
                    <a:pt x="399" y="161"/>
                  </a:lnTo>
                  <a:lnTo>
                    <a:pt x="398" y="172"/>
                  </a:lnTo>
                  <a:lnTo>
                    <a:pt x="389" y="190"/>
                  </a:lnTo>
                  <a:lnTo>
                    <a:pt x="382" y="207"/>
                  </a:lnTo>
                  <a:lnTo>
                    <a:pt x="378" y="228"/>
                  </a:lnTo>
                  <a:lnTo>
                    <a:pt x="375" y="262"/>
                  </a:lnTo>
                  <a:lnTo>
                    <a:pt x="366" y="269"/>
                  </a:lnTo>
                  <a:lnTo>
                    <a:pt x="363" y="280"/>
                  </a:lnTo>
                  <a:lnTo>
                    <a:pt x="367" y="290"/>
                  </a:lnTo>
                  <a:lnTo>
                    <a:pt x="369" y="296"/>
                  </a:lnTo>
                  <a:lnTo>
                    <a:pt x="368" y="301"/>
                  </a:lnTo>
                  <a:lnTo>
                    <a:pt x="361" y="318"/>
                  </a:lnTo>
                  <a:lnTo>
                    <a:pt x="360" y="339"/>
                  </a:lnTo>
                  <a:lnTo>
                    <a:pt x="364" y="374"/>
                  </a:lnTo>
                  <a:lnTo>
                    <a:pt x="371" y="412"/>
                  </a:lnTo>
                  <a:lnTo>
                    <a:pt x="170" y="419"/>
                  </a:lnTo>
                  <a:lnTo>
                    <a:pt x="168" y="413"/>
                  </a:lnTo>
                  <a:lnTo>
                    <a:pt x="162" y="410"/>
                  </a:lnTo>
                  <a:lnTo>
                    <a:pt x="155" y="409"/>
                  </a:lnTo>
                  <a:lnTo>
                    <a:pt x="139" y="403"/>
                  </a:lnTo>
                  <a:lnTo>
                    <a:pt x="131" y="387"/>
                  </a:lnTo>
                  <a:lnTo>
                    <a:pt x="120" y="377"/>
                  </a:lnTo>
                  <a:lnTo>
                    <a:pt x="126" y="360"/>
                  </a:lnTo>
                  <a:lnTo>
                    <a:pt x="132" y="345"/>
                  </a:lnTo>
                  <a:lnTo>
                    <a:pt x="133" y="339"/>
                  </a:lnTo>
                  <a:lnTo>
                    <a:pt x="130" y="335"/>
                  </a:lnTo>
                  <a:lnTo>
                    <a:pt x="126" y="332"/>
                  </a:lnTo>
                  <a:lnTo>
                    <a:pt x="119" y="330"/>
                  </a:lnTo>
                  <a:lnTo>
                    <a:pt x="117" y="313"/>
                  </a:lnTo>
                  <a:lnTo>
                    <a:pt x="115" y="299"/>
                  </a:lnTo>
                  <a:lnTo>
                    <a:pt x="111" y="287"/>
                  </a:lnTo>
                  <a:lnTo>
                    <a:pt x="107" y="279"/>
                  </a:lnTo>
                  <a:lnTo>
                    <a:pt x="83" y="275"/>
                  </a:lnTo>
                  <a:lnTo>
                    <a:pt x="76" y="259"/>
                  </a:lnTo>
                  <a:lnTo>
                    <a:pt x="64" y="247"/>
                  </a:lnTo>
                  <a:lnTo>
                    <a:pt x="34" y="228"/>
                  </a:lnTo>
                  <a:lnTo>
                    <a:pt x="9" y="214"/>
                  </a:lnTo>
                  <a:lnTo>
                    <a:pt x="8" y="183"/>
                  </a:lnTo>
                  <a:lnTo>
                    <a:pt x="5" y="163"/>
                  </a:lnTo>
                  <a:lnTo>
                    <a:pt x="0" y="129"/>
                  </a:lnTo>
                  <a:lnTo>
                    <a:pt x="4" y="122"/>
                  </a:lnTo>
                  <a:lnTo>
                    <a:pt x="10" y="116"/>
                  </a:lnTo>
                  <a:lnTo>
                    <a:pt x="23" y="103"/>
                  </a:lnTo>
                  <a:lnTo>
                    <a:pt x="36" y="92"/>
                  </a:lnTo>
                  <a:lnTo>
                    <a:pt x="42" y="81"/>
                  </a:lnTo>
                  <a:lnTo>
                    <a:pt x="42" y="71"/>
                  </a:lnTo>
                  <a:lnTo>
                    <a:pt x="39" y="64"/>
                  </a:lnTo>
                  <a:lnTo>
                    <a:pt x="32" y="51"/>
                  </a:lnTo>
                  <a:lnTo>
                    <a:pt x="30" y="46"/>
                  </a:lnTo>
                  <a:lnTo>
                    <a:pt x="33" y="41"/>
                  </a:lnTo>
                  <a:lnTo>
                    <a:pt x="42" y="37"/>
                  </a:lnTo>
                  <a:lnTo>
                    <a:pt x="58" y="34"/>
                  </a:lnTo>
                  <a:lnTo>
                    <a:pt x="72" y="32"/>
                  </a:lnTo>
                  <a:lnTo>
                    <a:pt x="80" y="28"/>
                  </a:lnTo>
                  <a:lnTo>
                    <a:pt x="94" y="17"/>
                  </a:lnTo>
                  <a:lnTo>
                    <a:pt x="111" y="14"/>
                  </a:lnTo>
                  <a:lnTo>
                    <a:pt x="119" y="5"/>
                  </a:lnTo>
                  <a:lnTo>
                    <a:pt x="125" y="1"/>
                  </a:lnTo>
                  <a:lnTo>
                    <a:pt x="128" y="0"/>
                  </a:lnTo>
                  <a:lnTo>
                    <a:pt x="132" y="2"/>
                  </a:lnTo>
                  <a:lnTo>
                    <a:pt x="136" y="7"/>
                  </a:lnTo>
                  <a:lnTo>
                    <a:pt x="136" y="13"/>
                  </a:lnTo>
                  <a:lnTo>
                    <a:pt x="132" y="22"/>
                  </a:lnTo>
                  <a:lnTo>
                    <a:pt x="142" y="28"/>
                  </a:lnTo>
                  <a:lnTo>
                    <a:pt x="154" y="34"/>
                  </a:lnTo>
                  <a:lnTo>
                    <a:pt x="173" y="34"/>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2" name="Freeform 98"/>
            <p:cNvSpPr>
              <a:spLocks/>
            </p:cNvSpPr>
            <p:nvPr/>
          </p:nvSpPr>
          <p:spPr bwMode="auto">
            <a:xfrm>
              <a:off x="2890" y="2570"/>
              <a:ext cx="503" cy="425"/>
            </a:xfrm>
            <a:custGeom>
              <a:avLst/>
              <a:gdLst/>
              <a:ahLst/>
              <a:cxnLst>
                <a:cxn ang="0">
                  <a:pos x="10" y="19"/>
                </a:cxn>
                <a:cxn ang="0">
                  <a:pos x="1" y="0"/>
                </a:cxn>
                <a:cxn ang="0">
                  <a:pos x="303" y="14"/>
                </a:cxn>
                <a:cxn ang="0">
                  <a:pos x="314" y="60"/>
                </a:cxn>
                <a:cxn ang="0">
                  <a:pos x="320" y="78"/>
                </a:cxn>
                <a:cxn ang="0">
                  <a:pos x="339" y="112"/>
                </a:cxn>
                <a:cxn ang="0">
                  <a:pos x="381" y="166"/>
                </a:cxn>
                <a:cxn ang="0">
                  <a:pos x="398" y="201"/>
                </a:cxn>
                <a:cxn ang="0">
                  <a:pos x="414" y="227"/>
                </a:cxn>
                <a:cxn ang="0">
                  <a:pos x="432" y="253"/>
                </a:cxn>
                <a:cxn ang="0">
                  <a:pos x="464" y="276"/>
                </a:cxn>
                <a:cxn ang="0">
                  <a:pos x="468" y="294"/>
                </a:cxn>
                <a:cxn ang="0">
                  <a:pos x="473" y="312"/>
                </a:cxn>
                <a:cxn ang="0">
                  <a:pos x="500" y="328"/>
                </a:cxn>
                <a:cxn ang="0">
                  <a:pos x="499" y="360"/>
                </a:cxn>
                <a:cxn ang="0">
                  <a:pos x="492" y="369"/>
                </a:cxn>
                <a:cxn ang="0">
                  <a:pos x="472" y="377"/>
                </a:cxn>
                <a:cxn ang="0">
                  <a:pos x="468" y="414"/>
                </a:cxn>
                <a:cxn ang="0">
                  <a:pos x="439" y="424"/>
                </a:cxn>
                <a:cxn ang="0">
                  <a:pos x="416" y="411"/>
                </a:cxn>
                <a:cxn ang="0">
                  <a:pos x="426" y="394"/>
                </a:cxn>
                <a:cxn ang="0">
                  <a:pos x="427" y="384"/>
                </a:cxn>
                <a:cxn ang="0">
                  <a:pos x="414" y="376"/>
                </a:cxn>
                <a:cxn ang="0">
                  <a:pos x="85" y="151"/>
                </a:cxn>
                <a:cxn ang="0">
                  <a:pos x="71" y="136"/>
                </a:cxn>
                <a:cxn ang="0">
                  <a:pos x="63" y="124"/>
                </a:cxn>
                <a:cxn ang="0">
                  <a:pos x="58" y="110"/>
                </a:cxn>
                <a:cxn ang="0">
                  <a:pos x="52" y="95"/>
                </a:cxn>
                <a:cxn ang="0">
                  <a:pos x="63" y="87"/>
                </a:cxn>
                <a:cxn ang="0">
                  <a:pos x="64" y="77"/>
                </a:cxn>
                <a:cxn ang="0">
                  <a:pos x="48" y="64"/>
                </a:cxn>
                <a:cxn ang="0">
                  <a:pos x="21" y="50"/>
                </a:cxn>
                <a:cxn ang="0">
                  <a:pos x="22" y="26"/>
                </a:cxn>
              </a:cxnLst>
              <a:rect l="0" t="0" r="r" b="b"/>
              <a:pathLst>
                <a:path w="503" h="425">
                  <a:moveTo>
                    <a:pt x="22" y="26"/>
                  </a:moveTo>
                  <a:lnTo>
                    <a:pt x="10" y="19"/>
                  </a:lnTo>
                  <a:lnTo>
                    <a:pt x="0" y="8"/>
                  </a:lnTo>
                  <a:lnTo>
                    <a:pt x="1" y="0"/>
                  </a:lnTo>
                  <a:lnTo>
                    <a:pt x="297" y="0"/>
                  </a:lnTo>
                  <a:lnTo>
                    <a:pt x="303" y="14"/>
                  </a:lnTo>
                  <a:lnTo>
                    <a:pt x="310" y="23"/>
                  </a:lnTo>
                  <a:lnTo>
                    <a:pt x="314" y="60"/>
                  </a:lnTo>
                  <a:lnTo>
                    <a:pt x="316" y="67"/>
                  </a:lnTo>
                  <a:lnTo>
                    <a:pt x="320" y="78"/>
                  </a:lnTo>
                  <a:lnTo>
                    <a:pt x="328" y="95"/>
                  </a:lnTo>
                  <a:lnTo>
                    <a:pt x="339" y="112"/>
                  </a:lnTo>
                  <a:lnTo>
                    <a:pt x="367" y="148"/>
                  </a:lnTo>
                  <a:lnTo>
                    <a:pt x="381" y="166"/>
                  </a:lnTo>
                  <a:lnTo>
                    <a:pt x="391" y="184"/>
                  </a:lnTo>
                  <a:lnTo>
                    <a:pt x="398" y="201"/>
                  </a:lnTo>
                  <a:lnTo>
                    <a:pt x="398" y="219"/>
                  </a:lnTo>
                  <a:lnTo>
                    <a:pt x="414" y="227"/>
                  </a:lnTo>
                  <a:lnTo>
                    <a:pt x="432" y="237"/>
                  </a:lnTo>
                  <a:lnTo>
                    <a:pt x="432" y="253"/>
                  </a:lnTo>
                  <a:lnTo>
                    <a:pt x="457" y="256"/>
                  </a:lnTo>
                  <a:lnTo>
                    <a:pt x="464" y="276"/>
                  </a:lnTo>
                  <a:lnTo>
                    <a:pt x="467" y="285"/>
                  </a:lnTo>
                  <a:lnTo>
                    <a:pt x="468" y="294"/>
                  </a:lnTo>
                  <a:lnTo>
                    <a:pt x="469" y="302"/>
                  </a:lnTo>
                  <a:lnTo>
                    <a:pt x="473" y="312"/>
                  </a:lnTo>
                  <a:lnTo>
                    <a:pt x="486" y="323"/>
                  </a:lnTo>
                  <a:lnTo>
                    <a:pt x="500" y="328"/>
                  </a:lnTo>
                  <a:lnTo>
                    <a:pt x="502" y="344"/>
                  </a:lnTo>
                  <a:lnTo>
                    <a:pt x="499" y="360"/>
                  </a:lnTo>
                  <a:lnTo>
                    <a:pt x="497" y="365"/>
                  </a:lnTo>
                  <a:lnTo>
                    <a:pt x="492" y="369"/>
                  </a:lnTo>
                  <a:lnTo>
                    <a:pt x="483" y="373"/>
                  </a:lnTo>
                  <a:lnTo>
                    <a:pt x="472" y="377"/>
                  </a:lnTo>
                  <a:lnTo>
                    <a:pt x="471" y="402"/>
                  </a:lnTo>
                  <a:lnTo>
                    <a:pt x="468" y="414"/>
                  </a:lnTo>
                  <a:lnTo>
                    <a:pt x="464" y="422"/>
                  </a:lnTo>
                  <a:lnTo>
                    <a:pt x="439" y="424"/>
                  </a:lnTo>
                  <a:lnTo>
                    <a:pt x="414" y="422"/>
                  </a:lnTo>
                  <a:lnTo>
                    <a:pt x="416" y="411"/>
                  </a:lnTo>
                  <a:lnTo>
                    <a:pt x="422" y="402"/>
                  </a:lnTo>
                  <a:lnTo>
                    <a:pt x="426" y="394"/>
                  </a:lnTo>
                  <a:lnTo>
                    <a:pt x="428" y="388"/>
                  </a:lnTo>
                  <a:lnTo>
                    <a:pt x="427" y="384"/>
                  </a:lnTo>
                  <a:lnTo>
                    <a:pt x="422" y="376"/>
                  </a:lnTo>
                  <a:lnTo>
                    <a:pt x="414" y="376"/>
                  </a:lnTo>
                  <a:lnTo>
                    <a:pt x="88" y="387"/>
                  </a:lnTo>
                  <a:lnTo>
                    <a:pt x="85" y="151"/>
                  </a:lnTo>
                  <a:lnTo>
                    <a:pt x="81" y="140"/>
                  </a:lnTo>
                  <a:lnTo>
                    <a:pt x="71" y="136"/>
                  </a:lnTo>
                  <a:lnTo>
                    <a:pt x="64" y="129"/>
                  </a:lnTo>
                  <a:lnTo>
                    <a:pt x="63" y="124"/>
                  </a:lnTo>
                  <a:lnTo>
                    <a:pt x="63" y="117"/>
                  </a:lnTo>
                  <a:lnTo>
                    <a:pt x="58" y="110"/>
                  </a:lnTo>
                  <a:lnTo>
                    <a:pt x="49" y="102"/>
                  </a:lnTo>
                  <a:lnTo>
                    <a:pt x="52" y="95"/>
                  </a:lnTo>
                  <a:lnTo>
                    <a:pt x="58" y="90"/>
                  </a:lnTo>
                  <a:lnTo>
                    <a:pt x="63" y="87"/>
                  </a:lnTo>
                  <a:lnTo>
                    <a:pt x="65" y="82"/>
                  </a:lnTo>
                  <a:lnTo>
                    <a:pt x="64" y="77"/>
                  </a:lnTo>
                  <a:lnTo>
                    <a:pt x="61" y="72"/>
                  </a:lnTo>
                  <a:lnTo>
                    <a:pt x="48" y="64"/>
                  </a:lnTo>
                  <a:lnTo>
                    <a:pt x="25" y="54"/>
                  </a:lnTo>
                  <a:lnTo>
                    <a:pt x="21" y="50"/>
                  </a:lnTo>
                  <a:lnTo>
                    <a:pt x="20" y="40"/>
                  </a:lnTo>
                  <a:lnTo>
                    <a:pt x="22" y="26"/>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3" name="Freeform 99"/>
            <p:cNvSpPr>
              <a:spLocks/>
            </p:cNvSpPr>
            <p:nvPr/>
          </p:nvSpPr>
          <p:spPr bwMode="auto">
            <a:xfrm>
              <a:off x="2890" y="2570"/>
              <a:ext cx="509" cy="430"/>
            </a:xfrm>
            <a:custGeom>
              <a:avLst/>
              <a:gdLst/>
              <a:ahLst/>
              <a:cxnLst>
                <a:cxn ang="0">
                  <a:pos x="10" y="19"/>
                </a:cxn>
                <a:cxn ang="0">
                  <a:pos x="1" y="0"/>
                </a:cxn>
                <a:cxn ang="0">
                  <a:pos x="307" y="14"/>
                </a:cxn>
                <a:cxn ang="0">
                  <a:pos x="318" y="61"/>
                </a:cxn>
                <a:cxn ang="0">
                  <a:pos x="324" y="79"/>
                </a:cxn>
                <a:cxn ang="0">
                  <a:pos x="344" y="114"/>
                </a:cxn>
                <a:cxn ang="0">
                  <a:pos x="385" y="168"/>
                </a:cxn>
                <a:cxn ang="0">
                  <a:pos x="403" y="204"/>
                </a:cxn>
                <a:cxn ang="0">
                  <a:pos x="418" y="229"/>
                </a:cxn>
                <a:cxn ang="0">
                  <a:pos x="437" y="256"/>
                </a:cxn>
                <a:cxn ang="0">
                  <a:pos x="470" y="279"/>
                </a:cxn>
                <a:cxn ang="0">
                  <a:pos x="474" y="297"/>
                </a:cxn>
                <a:cxn ang="0">
                  <a:pos x="479" y="315"/>
                </a:cxn>
                <a:cxn ang="0">
                  <a:pos x="506" y="331"/>
                </a:cxn>
                <a:cxn ang="0">
                  <a:pos x="505" y="365"/>
                </a:cxn>
                <a:cxn ang="0">
                  <a:pos x="498" y="373"/>
                </a:cxn>
                <a:cxn ang="0">
                  <a:pos x="478" y="382"/>
                </a:cxn>
                <a:cxn ang="0">
                  <a:pos x="474" y="419"/>
                </a:cxn>
                <a:cxn ang="0">
                  <a:pos x="444" y="429"/>
                </a:cxn>
                <a:cxn ang="0">
                  <a:pos x="421" y="416"/>
                </a:cxn>
                <a:cxn ang="0">
                  <a:pos x="431" y="399"/>
                </a:cxn>
                <a:cxn ang="0">
                  <a:pos x="432" y="388"/>
                </a:cxn>
                <a:cxn ang="0">
                  <a:pos x="419" y="381"/>
                </a:cxn>
                <a:cxn ang="0">
                  <a:pos x="86" y="152"/>
                </a:cxn>
                <a:cxn ang="0">
                  <a:pos x="72" y="137"/>
                </a:cxn>
                <a:cxn ang="0">
                  <a:pos x="63" y="125"/>
                </a:cxn>
                <a:cxn ang="0">
                  <a:pos x="58" y="112"/>
                </a:cxn>
                <a:cxn ang="0">
                  <a:pos x="53" y="96"/>
                </a:cxn>
                <a:cxn ang="0">
                  <a:pos x="63" y="88"/>
                </a:cxn>
                <a:cxn ang="0">
                  <a:pos x="65" y="78"/>
                </a:cxn>
                <a:cxn ang="0">
                  <a:pos x="49" y="64"/>
                </a:cxn>
                <a:cxn ang="0">
                  <a:pos x="21" y="50"/>
                </a:cxn>
                <a:cxn ang="0">
                  <a:pos x="22" y="27"/>
                </a:cxn>
              </a:cxnLst>
              <a:rect l="0" t="0" r="r" b="b"/>
              <a:pathLst>
                <a:path w="509" h="430">
                  <a:moveTo>
                    <a:pt x="22" y="27"/>
                  </a:moveTo>
                  <a:lnTo>
                    <a:pt x="10" y="19"/>
                  </a:lnTo>
                  <a:lnTo>
                    <a:pt x="0" y="9"/>
                  </a:lnTo>
                  <a:lnTo>
                    <a:pt x="1" y="0"/>
                  </a:lnTo>
                  <a:lnTo>
                    <a:pt x="301" y="0"/>
                  </a:lnTo>
                  <a:lnTo>
                    <a:pt x="307" y="14"/>
                  </a:lnTo>
                  <a:lnTo>
                    <a:pt x="313" y="24"/>
                  </a:lnTo>
                  <a:lnTo>
                    <a:pt x="318" y="61"/>
                  </a:lnTo>
                  <a:lnTo>
                    <a:pt x="320" y="68"/>
                  </a:lnTo>
                  <a:lnTo>
                    <a:pt x="324" y="79"/>
                  </a:lnTo>
                  <a:lnTo>
                    <a:pt x="332" y="96"/>
                  </a:lnTo>
                  <a:lnTo>
                    <a:pt x="344" y="114"/>
                  </a:lnTo>
                  <a:lnTo>
                    <a:pt x="372" y="150"/>
                  </a:lnTo>
                  <a:lnTo>
                    <a:pt x="385" y="168"/>
                  </a:lnTo>
                  <a:lnTo>
                    <a:pt x="396" y="187"/>
                  </a:lnTo>
                  <a:lnTo>
                    <a:pt x="403" y="204"/>
                  </a:lnTo>
                  <a:lnTo>
                    <a:pt x="403" y="222"/>
                  </a:lnTo>
                  <a:lnTo>
                    <a:pt x="418" y="229"/>
                  </a:lnTo>
                  <a:lnTo>
                    <a:pt x="437" y="240"/>
                  </a:lnTo>
                  <a:lnTo>
                    <a:pt x="437" y="256"/>
                  </a:lnTo>
                  <a:lnTo>
                    <a:pt x="462" y="259"/>
                  </a:lnTo>
                  <a:lnTo>
                    <a:pt x="470" y="279"/>
                  </a:lnTo>
                  <a:lnTo>
                    <a:pt x="473" y="288"/>
                  </a:lnTo>
                  <a:lnTo>
                    <a:pt x="474" y="297"/>
                  </a:lnTo>
                  <a:lnTo>
                    <a:pt x="475" y="306"/>
                  </a:lnTo>
                  <a:lnTo>
                    <a:pt x="479" y="315"/>
                  </a:lnTo>
                  <a:lnTo>
                    <a:pt x="491" y="327"/>
                  </a:lnTo>
                  <a:lnTo>
                    <a:pt x="506" y="331"/>
                  </a:lnTo>
                  <a:lnTo>
                    <a:pt x="508" y="348"/>
                  </a:lnTo>
                  <a:lnTo>
                    <a:pt x="505" y="365"/>
                  </a:lnTo>
                  <a:lnTo>
                    <a:pt x="503" y="369"/>
                  </a:lnTo>
                  <a:lnTo>
                    <a:pt x="498" y="373"/>
                  </a:lnTo>
                  <a:lnTo>
                    <a:pt x="489" y="377"/>
                  </a:lnTo>
                  <a:lnTo>
                    <a:pt x="478" y="382"/>
                  </a:lnTo>
                  <a:lnTo>
                    <a:pt x="477" y="406"/>
                  </a:lnTo>
                  <a:lnTo>
                    <a:pt x="474" y="419"/>
                  </a:lnTo>
                  <a:lnTo>
                    <a:pt x="469" y="427"/>
                  </a:lnTo>
                  <a:lnTo>
                    <a:pt x="444" y="429"/>
                  </a:lnTo>
                  <a:lnTo>
                    <a:pt x="419" y="427"/>
                  </a:lnTo>
                  <a:lnTo>
                    <a:pt x="421" y="416"/>
                  </a:lnTo>
                  <a:lnTo>
                    <a:pt x="427" y="407"/>
                  </a:lnTo>
                  <a:lnTo>
                    <a:pt x="431" y="399"/>
                  </a:lnTo>
                  <a:lnTo>
                    <a:pt x="433" y="393"/>
                  </a:lnTo>
                  <a:lnTo>
                    <a:pt x="432" y="388"/>
                  </a:lnTo>
                  <a:lnTo>
                    <a:pt x="427" y="381"/>
                  </a:lnTo>
                  <a:lnTo>
                    <a:pt x="419" y="381"/>
                  </a:lnTo>
                  <a:lnTo>
                    <a:pt x="90" y="391"/>
                  </a:lnTo>
                  <a:lnTo>
                    <a:pt x="86" y="152"/>
                  </a:lnTo>
                  <a:lnTo>
                    <a:pt x="82" y="142"/>
                  </a:lnTo>
                  <a:lnTo>
                    <a:pt x="72" y="137"/>
                  </a:lnTo>
                  <a:lnTo>
                    <a:pt x="65" y="131"/>
                  </a:lnTo>
                  <a:lnTo>
                    <a:pt x="63" y="125"/>
                  </a:lnTo>
                  <a:lnTo>
                    <a:pt x="64" y="118"/>
                  </a:lnTo>
                  <a:lnTo>
                    <a:pt x="58" y="112"/>
                  </a:lnTo>
                  <a:lnTo>
                    <a:pt x="50" y="103"/>
                  </a:lnTo>
                  <a:lnTo>
                    <a:pt x="53" y="96"/>
                  </a:lnTo>
                  <a:lnTo>
                    <a:pt x="58" y="91"/>
                  </a:lnTo>
                  <a:lnTo>
                    <a:pt x="63" y="88"/>
                  </a:lnTo>
                  <a:lnTo>
                    <a:pt x="66" y="83"/>
                  </a:lnTo>
                  <a:lnTo>
                    <a:pt x="65" y="78"/>
                  </a:lnTo>
                  <a:lnTo>
                    <a:pt x="61" y="73"/>
                  </a:lnTo>
                  <a:lnTo>
                    <a:pt x="49" y="64"/>
                  </a:lnTo>
                  <a:lnTo>
                    <a:pt x="25" y="55"/>
                  </a:lnTo>
                  <a:lnTo>
                    <a:pt x="21" y="50"/>
                  </a:lnTo>
                  <a:lnTo>
                    <a:pt x="20" y="41"/>
                  </a:lnTo>
                  <a:lnTo>
                    <a:pt x="22" y="27"/>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4" name="Freeform 100"/>
            <p:cNvSpPr>
              <a:spLocks/>
            </p:cNvSpPr>
            <p:nvPr/>
          </p:nvSpPr>
          <p:spPr bwMode="auto">
            <a:xfrm>
              <a:off x="2831" y="2302"/>
              <a:ext cx="465" cy="286"/>
            </a:xfrm>
            <a:custGeom>
              <a:avLst/>
              <a:gdLst/>
              <a:ahLst/>
              <a:cxnLst>
                <a:cxn ang="0">
                  <a:pos x="377" y="3"/>
                </a:cxn>
                <a:cxn ang="0">
                  <a:pos x="381" y="13"/>
                </a:cxn>
                <a:cxn ang="0">
                  <a:pos x="374" y="36"/>
                </a:cxn>
                <a:cxn ang="0">
                  <a:pos x="371" y="47"/>
                </a:cxn>
                <a:cxn ang="0">
                  <a:pos x="382" y="59"/>
                </a:cxn>
                <a:cxn ang="0">
                  <a:pos x="392" y="72"/>
                </a:cxn>
                <a:cxn ang="0">
                  <a:pos x="411" y="77"/>
                </a:cxn>
                <a:cxn ang="0">
                  <a:pos x="420" y="86"/>
                </a:cxn>
                <a:cxn ang="0">
                  <a:pos x="427" y="101"/>
                </a:cxn>
                <a:cxn ang="0">
                  <a:pos x="434" y="105"/>
                </a:cxn>
                <a:cxn ang="0">
                  <a:pos x="437" y="118"/>
                </a:cxn>
                <a:cxn ang="0">
                  <a:pos x="452" y="125"/>
                </a:cxn>
                <a:cxn ang="0">
                  <a:pos x="461" y="143"/>
                </a:cxn>
                <a:cxn ang="0">
                  <a:pos x="455" y="159"/>
                </a:cxn>
                <a:cxn ang="0">
                  <a:pos x="427" y="180"/>
                </a:cxn>
                <a:cxn ang="0">
                  <a:pos x="390" y="199"/>
                </a:cxn>
                <a:cxn ang="0">
                  <a:pos x="397" y="220"/>
                </a:cxn>
                <a:cxn ang="0">
                  <a:pos x="400" y="233"/>
                </a:cxn>
                <a:cxn ang="0">
                  <a:pos x="390" y="249"/>
                </a:cxn>
                <a:cxn ang="0">
                  <a:pos x="374" y="276"/>
                </a:cxn>
                <a:cxn ang="0">
                  <a:pos x="368" y="285"/>
                </a:cxn>
                <a:cxn ang="0">
                  <a:pos x="355" y="264"/>
                </a:cxn>
                <a:cxn ang="0">
                  <a:pos x="59" y="242"/>
                </a:cxn>
                <a:cxn ang="0">
                  <a:pos x="51" y="230"/>
                </a:cxn>
                <a:cxn ang="0">
                  <a:pos x="38" y="174"/>
                </a:cxn>
                <a:cxn ang="0">
                  <a:pos x="14" y="100"/>
                </a:cxn>
                <a:cxn ang="0">
                  <a:pos x="5" y="81"/>
                </a:cxn>
                <a:cxn ang="0">
                  <a:pos x="4" y="66"/>
                </a:cxn>
                <a:cxn ang="0">
                  <a:pos x="12" y="52"/>
                </a:cxn>
                <a:cxn ang="0">
                  <a:pos x="10" y="25"/>
                </a:cxn>
                <a:cxn ang="0">
                  <a:pos x="7" y="9"/>
                </a:cxn>
                <a:cxn ang="0">
                  <a:pos x="18" y="2"/>
                </a:cxn>
              </a:cxnLst>
              <a:rect l="0" t="0" r="r" b="b"/>
              <a:pathLst>
                <a:path w="462" h="286">
                  <a:moveTo>
                    <a:pt x="369" y="0"/>
                  </a:moveTo>
                  <a:lnTo>
                    <a:pt x="377" y="3"/>
                  </a:lnTo>
                  <a:lnTo>
                    <a:pt x="381" y="6"/>
                  </a:lnTo>
                  <a:lnTo>
                    <a:pt x="381" y="13"/>
                  </a:lnTo>
                  <a:lnTo>
                    <a:pt x="378" y="26"/>
                  </a:lnTo>
                  <a:lnTo>
                    <a:pt x="374" y="36"/>
                  </a:lnTo>
                  <a:lnTo>
                    <a:pt x="371" y="42"/>
                  </a:lnTo>
                  <a:lnTo>
                    <a:pt x="371" y="47"/>
                  </a:lnTo>
                  <a:lnTo>
                    <a:pt x="377" y="52"/>
                  </a:lnTo>
                  <a:lnTo>
                    <a:pt x="382" y="59"/>
                  </a:lnTo>
                  <a:lnTo>
                    <a:pt x="387" y="68"/>
                  </a:lnTo>
                  <a:lnTo>
                    <a:pt x="392" y="72"/>
                  </a:lnTo>
                  <a:lnTo>
                    <a:pt x="398" y="76"/>
                  </a:lnTo>
                  <a:lnTo>
                    <a:pt x="411" y="77"/>
                  </a:lnTo>
                  <a:lnTo>
                    <a:pt x="416" y="79"/>
                  </a:lnTo>
                  <a:lnTo>
                    <a:pt x="420" y="86"/>
                  </a:lnTo>
                  <a:lnTo>
                    <a:pt x="418" y="100"/>
                  </a:lnTo>
                  <a:lnTo>
                    <a:pt x="427" y="101"/>
                  </a:lnTo>
                  <a:lnTo>
                    <a:pt x="431" y="102"/>
                  </a:lnTo>
                  <a:lnTo>
                    <a:pt x="434" y="105"/>
                  </a:lnTo>
                  <a:lnTo>
                    <a:pt x="436" y="110"/>
                  </a:lnTo>
                  <a:lnTo>
                    <a:pt x="437" y="118"/>
                  </a:lnTo>
                  <a:lnTo>
                    <a:pt x="446" y="120"/>
                  </a:lnTo>
                  <a:lnTo>
                    <a:pt x="452" y="125"/>
                  </a:lnTo>
                  <a:lnTo>
                    <a:pt x="459" y="133"/>
                  </a:lnTo>
                  <a:lnTo>
                    <a:pt x="461" y="143"/>
                  </a:lnTo>
                  <a:lnTo>
                    <a:pt x="459" y="151"/>
                  </a:lnTo>
                  <a:lnTo>
                    <a:pt x="455" y="159"/>
                  </a:lnTo>
                  <a:lnTo>
                    <a:pt x="442" y="172"/>
                  </a:lnTo>
                  <a:lnTo>
                    <a:pt x="427" y="180"/>
                  </a:lnTo>
                  <a:lnTo>
                    <a:pt x="396" y="192"/>
                  </a:lnTo>
                  <a:lnTo>
                    <a:pt x="390" y="199"/>
                  </a:lnTo>
                  <a:lnTo>
                    <a:pt x="391" y="210"/>
                  </a:lnTo>
                  <a:lnTo>
                    <a:pt x="397" y="220"/>
                  </a:lnTo>
                  <a:lnTo>
                    <a:pt x="400" y="226"/>
                  </a:lnTo>
                  <a:lnTo>
                    <a:pt x="400" y="233"/>
                  </a:lnTo>
                  <a:lnTo>
                    <a:pt x="398" y="240"/>
                  </a:lnTo>
                  <a:lnTo>
                    <a:pt x="390" y="249"/>
                  </a:lnTo>
                  <a:lnTo>
                    <a:pt x="377" y="263"/>
                  </a:lnTo>
                  <a:lnTo>
                    <a:pt x="374" y="276"/>
                  </a:lnTo>
                  <a:lnTo>
                    <a:pt x="372" y="281"/>
                  </a:lnTo>
                  <a:lnTo>
                    <a:pt x="368" y="285"/>
                  </a:lnTo>
                  <a:lnTo>
                    <a:pt x="361" y="277"/>
                  </a:lnTo>
                  <a:lnTo>
                    <a:pt x="355" y="264"/>
                  </a:lnTo>
                  <a:lnTo>
                    <a:pt x="59" y="263"/>
                  </a:lnTo>
                  <a:lnTo>
                    <a:pt x="59" y="242"/>
                  </a:lnTo>
                  <a:lnTo>
                    <a:pt x="54" y="238"/>
                  </a:lnTo>
                  <a:lnTo>
                    <a:pt x="51" y="230"/>
                  </a:lnTo>
                  <a:lnTo>
                    <a:pt x="47" y="204"/>
                  </a:lnTo>
                  <a:lnTo>
                    <a:pt x="38" y="174"/>
                  </a:lnTo>
                  <a:lnTo>
                    <a:pt x="20" y="118"/>
                  </a:lnTo>
                  <a:lnTo>
                    <a:pt x="14" y="100"/>
                  </a:lnTo>
                  <a:lnTo>
                    <a:pt x="10" y="93"/>
                  </a:lnTo>
                  <a:lnTo>
                    <a:pt x="5" y="81"/>
                  </a:lnTo>
                  <a:lnTo>
                    <a:pt x="0" y="74"/>
                  </a:lnTo>
                  <a:lnTo>
                    <a:pt x="4" y="66"/>
                  </a:lnTo>
                  <a:lnTo>
                    <a:pt x="10" y="59"/>
                  </a:lnTo>
                  <a:lnTo>
                    <a:pt x="12" y="52"/>
                  </a:lnTo>
                  <a:lnTo>
                    <a:pt x="12" y="43"/>
                  </a:lnTo>
                  <a:lnTo>
                    <a:pt x="10" y="25"/>
                  </a:lnTo>
                  <a:lnTo>
                    <a:pt x="10" y="18"/>
                  </a:lnTo>
                  <a:lnTo>
                    <a:pt x="7" y="9"/>
                  </a:lnTo>
                  <a:lnTo>
                    <a:pt x="9" y="4"/>
                  </a:lnTo>
                  <a:lnTo>
                    <a:pt x="18" y="2"/>
                  </a:lnTo>
                  <a:lnTo>
                    <a:pt x="369" y="0"/>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5" name="Freeform 101"/>
            <p:cNvSpPr>
              <a:spLocks/>
            </p:cNvSpPr>
            <p:nvPr/>
          </p:nvSpPr>
          <p:spPr bwMode="auto">
            <a:xfrm>
              <a:off x="2831" y="2302"/>
              <a:ext cx="468" cy="292"/>
            </a:xfrm>
            <a:custGeom>
              <a:avLst/>
              <a:gdLst/>
              <a:ahLst/>
              <a:cxnLst>
                <a:cxn ang="0">
                  <a:pos x="382" y="3"/>
                </a:cxn>
                <a:cxn ang="0">
                  <a:pos x="386" y="13"/>
                </a:cxn>
                <a:cxn ang="0">
                  <a:pos x="378" y="37"/>
                </a:cxn>
                <a:cxn ang="0">
                  <a:pos x="376" y="48"/>
                </a:cxn>
                <a:cxn ang="0">
                  <a:pos x="387" y="60"/>
                </a:cxn>
                <a:cxn ang="0">
                  <a:pos x="397" y="74"/>
                </a:cxn>
                <a:cxn ang="0">
                  <a:pos x="416" y="78"/>
                </a:cxn>
                <a:cxn ang="0">
                  <a:pos x="425" y="88"/>
                </a:cxn>
                <a:cxn ang="0">
                  <a:pos x="433" y="103"/>
                </a:cxn>
                <a:cxn ang="0">
                  <a:pos x="440" y="107"/>
                </a:cxn>
                <a:cxn ang="0">
                  <a:pos x="443" y="120"/>
                </a:cxn>
                <a:cxn ang="0">
                  <a:pos x="458" y="128"/>
                </a:cxn>
                <a:cxn ang="0">
                  <a:pos x="467" y="146"/>
                </a:cxn>
                <a:cxn ang="0">
                  <a:pos x="461" y="163"/>
                </a:cxn>
                <a:cxn ang="0">
                  <a:pos x="433" y="184"/>
                </a:cxn>
                <a:cxn ang="0">
                  <a:pos x="395" y="203"/>
                </a:cxn>
                <a:cxn ang="0">
                  <a:pos x="402" y="225"/>
                </a:cxn>
                <a:cxn ang="0">
                  <a:pos x="406" y="238"/>
                </a:cxn>
                <a:cxn ang="0">
                  <a:pos x="395" y="254"/>
                </a:cxn>
                <a:cxn ang="0">
                  <a:pos x="378" y="282"/>
                </a:cxn>
                <a:cxn ang="0">
                  <a:pos x="373" y="291"/>
                </a:cxn>
                <a:cxn ang="0">
                  <a:pos x="360" y="269"/>
                </a:cxn>
                <a:cxn ang="0">
                  <a:pos x="59" y="247"/>
                </a:cxn>
                <a:cxn ang="0">
                  <a:pos x="52" y="235"/>
                </a:cxn>
                <a:cxn ang="0">
                  <a:pos x="39" y="178"/>
                </a:cxn>
                <a:cxn ang="0">
                  <a:pos x="15" y="102"/>
                </a:cxn>
                <a:cxn ang="0">
                  <a:pos x="5" y="83"/>
                </a:cxn>
                <a:cxn ang="0">
                  <a:pos x="4" y="67"/>
                </a:cxn>
                <a:cxn ang="0">
                  <a:pos x="12" y="53"/>
                </a:cxn>
                <a:cxn ang="0">
                  <a:pos x="10" y="26"/>
                </a:cxn>
                <a:cxn ang="0">
                  <a:pos x="7" y="9"/>
                </a:cxn>
                <a:cxn ang="0">
                  <a:pos x="18" y="2"/>
                </a:cxn>
              </a:cxnLst>
              <a:rect l="0" t="0" r="r" b="b"/>
              <a:pathLst>
                <a:path w="468" h="292">
                  <a:moveTo>
                    <a:pt x="374" y="0"/>
                  </a:moveTo>
                  <a:lnTo>
                    <a:pt x="382" y="3"/>
                  </a:lnTo>
                  <a:lnTo>
                    <a:pt x="386" y="7"/>
                  </a:lnTo>
                  <a:lnTo>
                    <a:pt x="386" y="13"/>
                  </a:lnTo>
                  <a:lnTo>
                    <a:pt x="383" y="26"/>
                  </a:lnTo>
                  <a:lnTo>
                    <a:pt x="378" y="37"/>
                  </a:lnTo>
                  <a:lnTo>
                    <a:pt x="376" y="43"/>
                  </a:lnTo>
                  <a:lnTo>
                    <a:pt x="376" y="48"/>
                  </a:lnTo>
                  <a:lnTo>
                    <a:pt x="382" y="53"/>
                  </a:lnTo>
                  <a:lnTo>
                    <a:pt x="387" y="60"/>
                  </a:lnTo>
                  <a:lnTo>
                    <a:pt x="392" y="69"/>
                  </a:lnTo>
                  <a:lnTo>
                    <a:pt x="397" y="74"/>
                  </a:lnTo>
                  <a:lnTo>
                    <a:pt x="403" y="77"/>
                  </a:lnTo>
                  <a:lnTo>
                    <a:pt x="416" y="78"/>
                  </a:lnTo>
                  <a:lnTo>
                    <a:pt x="421" y="80"/>
                  </a:lnTo>
                  <a:lnTo>
                    <a:pt x="425" y="88"/>
                  </a:lnTo>
                  <a:lnTo>
                    <a:pt x="423" y="102"/>
                  </a:lnTo>
                  <a:lnTo>
                    <a:pt x="433" y="103"/>
                  </a:lnTo>
                  <a:lnTo>
                    <a:pt x="437" y="104"/>
                  </a:lnTo>
                  <a:lnTo>
                    <a:pt x="440" y="107"/>
                  </a:lnTo>
                  <a:lnTo>
                    <a:pt x="442" y="112"/>
                  </a:lnTo>
                  <a:lnTo>
                    <a:pt x="443" y="120"/>
                  </a:lnTo>
                  <a:lnTo>
                    <a:pt x="451" y="123"/>
                  </a:lnTo>
                  <a:lnTo>
                    <a:pt x="458" y="128"/>
                  </a:lnTo>
                  <a:lnTo>
                    <a:pt x="465" y="136"/>
                  </a:lnTo>
                  <a:lnTo>
                    <a:pt x="467" y="146"/>
                  </a:lnTo>
                  <a:lnTo>
                    <a:pt x="465" y="154"/>
                  </a:lnTo>
                  <a:lnTo>
                    <a:pt x="461" y="163"/>
                  </a:lnTo>
                  <a:lnTo>
                    <a:pt x="448" y="176"/>
                  </a:lnTo>
                  <a:lnTo>
                    <a:pt x="433" y="184"/>
                  </a:lnTo>
                  <a:lnTo>
                    <a:pt x="401" y="197"/>
                  </a:lnTo>
                  <a:lnTo>
                    <a:pt x="395" y="203"/>
                  </a:lnTo>
                  <a:lnTo>
                    <a:pt x="396" y="214"/>
                  </a:lnTo>
                  <a:lnTo>
                    <a:pt x="402" y="225"/>
                  </a:lnTo>
                  <a:lnTo>
                    <a:pt x="405" y="231"/>
                  </a:lnTo>
                  <a:lnTo>
                    <a:pt x="406" y="238"/>
                  </a:lnTo>
                  <a:lnTo>
                    <a:pt x="403" y="245"/>
                  </a:lnTo>
                  <a:lnTo>
                    <a:pt x="395" y="254"/>
                  </a:lnTo>
                  <a:lnTo>
                    <a:pt x="382" y="268"/>
                  </a:lnTo>
                  <a:lnTo>
                    <a:pt x="378" y="282"/>
                  </a:lnTo>
                  <a:lnTo>
                    <a:pt x="377" y="287"/>
                  </a:lnTo>
                  <a:lnTo>
                    <a:pt x="373" y="291"/>
                  </a:lnTo>
                  <a:lnTo>
                    <a:pt x="366" y="282"/>
                  </a:lnTo>
                  <a:lnTo>
                    <a:pt x="360" y="269"/>
                  </a:lnTo>
                  <a:lnTo>
                    <a:pt x="59" y="268"/>
                  </a:lnTo>
                  <a:lnTo>
                    <a:pt x="59" y="247"/>
                  </a:lnTo>
                  <a:lnTo>
                    <a:pt x="54" y="243"/>
                  </a:lnTo>
                  <a:lnTo>
                    <a:pt x="52" y="235"/>
                  </a:lnTo>
                  <a:lnTo>
                    <a:pt x="48" y="208"/>
                  </a:lnTo>
                  <a:lnTo>
                    <a:pt x="39" y="178"/>
                  </a:lnTo>
                  <a:lnTo>
                    <a:pt x="20" y="121"/>
                  </a:lnTo>
                  <a:lnTo>
                    <a:pt x="15" y="102"/>
                  </a:lnTo>
                  <a:lnTo>
                    <a:pt x="10" y="94"/>
                  </a:lnTo>
                  <a:lnTo>
                    <a:pt x="5" y="83"/>
                  </a:lnTo>
                  <a:lnTo>
                    <a:pt x="0" y="76"/>
                  </a:lnTo>
                  <a:lnTo>
                    <a:pt x="4" y="67"/>
                  </a:lnTo>
                  <a:lnTo>
                    <a:pt x="10" y="60"/>
                  </a:lnTo>
                  <a:lnTo>
                    <a:pt x="12" y="53"/>
                  </a:lnTo>
                  <a:lnTo>
                    <a:pt x="12" y="43"/>
                  </a:lnTo>
                  <a:lnTo>
                    <a:pt x="10" y="26"/>
                  </a:lnTo>
                  <a:lnTo>
                    <a:pt x="10" y="18"/>
                  </a:lnTo>
                  <a:lnTo>
                    <a:pt x="7" y="9"/>
                  </a:lnTo>
                  <a:lnTo>
                    <a:pt x="9" y="4"/>
                  </a:lnTo>
                  <a:lnTo>
                    <a:pt x="18" y="2"/>
                  </a:lnTo>
                  <a:lnTo>
                    <a:pt x="374"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6" name="Freeform 102"/>
            <p:cNvSpPr>
              <a:spLocks/>
            </p:cNvSpPr>
            <p:nvPr/>
          </p:nvSpPr>
          <p:spPr bwMode="auto">
            <a:xfrm>
              <a:off x="3320" y="1849"/>
              <a:ext cx="49" cy="37"/>
            </a:xfrm>
            <a:custGeom>
              <a:avLst/>
              <a:gdLst/>
              <a:ahLst/>
              <a:cxnLst>
                <a:cxn ang="0">
                  <a:pos x="29" y="25"/>
                </a:cxn>
                <a:cxn ang="0">
                  <a:pos x="45" y="11"/>
                </a:cxn>
                <a:cxn ang="0">
                  <a:pos x="48" y="5"/>
                </a:cxn>
                <a:cxn ang="0">
                  <a:pos x="48" y="1"/>
                </a:cxn>
                <a:cxn ang="0">
                  <a:pos x="44" y="0"/>
                </a:cxn>
                <a:cxn ang="0">
                  <a:pos x="37" y="1"/>
                </a:cxn>
                <a:cxn ang="0">
                  <a:pos x="28" y="5"/>
                </a:cxn>
                <a:cxn ang="0">
                  <a:pos x="18" y="11"/>
                </a:cxn>
                <a:cxn ang="0">
                  <a:pos x="3" y="25"/>
                </a:cxn>
                <a:cxn ang="0">
                  <a:pos x="0" y="30"/>
                </a:cxn>
                <a:cxn ang="0">
                  <a:pos x="0" y="34"/>
                </a:cxn>
                <a:cxn ang="0">
                  <a:pos x="3" y="36"/>
                </a:cxn>
                <a:cxn ang="0">
                  <a:pos x="10" y="34"/>
                </a:cxn>
                <a:cxn ang="0">
                  <a:pos x="29" y="25"/>
                </a:cxn>
              </a:cxnLst>
              <a:rect l="0" t="0" r="r" b="b"/>
              <a:pathLst>
                <a:path w="49" h="37">
                  <a:moveTo>
                    <a:pt x="29" y="25"/>
                  </a:moveTo>
                  <a:lnTo>
                    <a:pt x="45" y="11"/>
                  </a:lnTo>
                  <a:lnTo>
                    <a:pt x="48" y="5"/>
                  </a:lnTo>
                  <a:lnTo>
                    <a:pt x="48" y="1"/>
                  </a:lnTo>
                  <a:lnTo>
                    <a:pt x="44" y="0"/>
                  </a:lnTo>
                  <a:lnTo>
                    <a:pt x="37" y="1"/>
                  </a:lnTo>
                  <a:lnTo>
                    <a:pt x="28" y="5"/>
                  </a:lnTo>
                  <a:lnTo>
                    <a:pt x="18" y="11"/>
                  </a:lnTo>
                  <a:lnTo>
                    <a:pt x="3" y="25"/>
                  </a:lnTo>
                  <a:lnTo>
                    <a:pt x="0" y="30"/>
                  </a:lnTo>
                  <a:lnTo>
                    <a:pt x="0" y="34"/>
                  </a:lnTo>
                  <a:lnTo>
                    <a:pt x="3" y="36"/>
                  </a:lnTo>
                  <a:lnTo>
                    <a:pt x="10" y="34"/>
                  </a:lnTo>
                  <a:lnTo>
                    <a:pt x="29" y="25"/>
                  </a:lnTo>
                </a:path>
              </a:pathLst>
            </a:custGeom>
            <a:solidFill>
              <a:srgbClr val="0000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7" name="Freeform 103"/>
            <p:cNvSpPr>
              <a:spLocks/>
            </p:cNvSpPr>
            <p:nvPr/>
          </p:nvSpPr>
          <p:spPr bwMode="auto">
            <a:xfrm>
              <a:off x="2801" y="1748"/>
              <a:ext cx="476" cy="551"/>
            </a:xfrm>
            <a:custGeom>
              <a:avLst/>
              <a:gdLst/>
              <a:ahLst/>
              <a:cxnLst>
                <a:cxn ang="0">
                  <a:pos x="127" y="34"/>
                </a:cxn>
                <a:cxn ang="0">
                  <a:pos x="151" y="0"/>
                </a:cxn>
                <a:cxn ang="0">
                  <a:pos x="158" y="37"/>
                </a:cxn>
                <a:cxn ang="0">
                  <a:pos x="169" y="57"/>
                </a:cxn>
                <a:cxn ang="0">
                  <a:pos x="198" y="83"/>
                </a:cxn>
                <a:cxn ang="0">
                  <a:pos x="228" y="90"/>
                </a:cxn>
                <a:cxn ang="0">
                  <a:pos x="236" y="82"/>
                </a:cxn>
                <a:cxn ang="0">
                  <a:pos x="245" y="74"/>
                </a:cxn>
                <a:cxn ang="0">
                  <a:pos x="272" y="89"/>
                </a:cxn>
                <a:cxn ang="0">
                  <a:pos x="316" y="97"/>
                </a:cxn>
                <a:cxn ang="0">
                  <a:pos x="341" y="91"/>
                </a:cxn>
                <a:cxn ang="0">
                  <a:pos x="416" y="101"/>
                </a:cxn>
                <a:cxn ang="0">
                  <a:pos x="450" y="120"/>
                </a:cxn>
                <a:cxn ang="0">
                  <a:pos x="424" y="160"/>
                </a:cxn>
                <a:cxn ang="0">
                  <a:pos x="352" y="229"/>
                </a:cxn>
                <a:cxn ang="0">
                  <a:pos x="338" y="255"/>
                </a:cxn>
                <a:cxn ang="0">
                  <a:pos x="314" y="268"/>
                </a:cxn>
                <a:cxn ang="0">
                  <a:pos x="314" y="277"/>
                </a:cxn>
                <a:cxn ang="0">
                  <a:pos x="322" y="304"/>
                </a:cxn>
                <a:cxn ang="0">
                  <a:pos x="291" y="334"/>
                </a:cxn>
                <a:cxn ang="0">
                  <a:pos x="281" y="347"/>
                </a:cxn>
                <a:cxn ang="0">
                  <a:pos x="290" y="369"/>
                </a:cxn>
                <a:cxn ang="0">
                  <a:pos x="291" y="400"/>
                </a:cxn>
                <a:cxn ang="0">
                  <a:pos x="297" y="439"/>
                </a:cxn>
                <a:cxn ang="0">
                  <a:pos x="335" y="459"/>
                </a:cxn>
                <a:cxn ang="0">
                  <a:pos x="354" y="475"/>
                </a:cxn>
                <a:cxn ang="0">
                  <a:pos x="364" y="493"/>
                </a:cxn>
                <a:cxn ang="0">
                  <a:pos x="380" y="496"/>
                </a:cxn>
                <a:cxn ang="0">
                  <a:pos x="391" y="507"/>
                </a:cxn>
                <a:cxn ang="0">
                  <a:pos x="397" y="531"/>
                </a:cxn>
                <a:cxn ang="0">
                  <a:pos x="47" y="550"/>
                </a:cxn>
                <a:cxn ang="0">
                  <a:pos x="42" y="535"/>
                </a:cxn>
                <a:cxn ang="0">
                  <a:pos x="34" y="444"/>
                </a:cxn>
                <a:cxn ang="0">
                  <a:pos x="48" y="409"/>
                </a:cxn>
                <a:cxn ang="0">
                  <a:pos x="44" y="388"/>
                </a:cxn>
                <a:cxn ang="0">
                  <a:pos x="26" y="368"/>
                </a:cxn>
                <a:cxn ang="0">
                  <a:pos x="22" y="349"/>
                </a:cxn>
                <a:cxn ang="0">
                  <a:pos x="30" y="340"/>
                </a:cxn>
                <a:cxn ang="0">
                  <a:pos x="39" y="318"/>
                </a:cxn>
                <a:cxn ang="0">
                  <a:pos x="34" y="284"/>
                </a:cxn>
                <a:cxn ang="0">
                  <a:pos x="20" y="272"/>
                </a:cxn>
                <a:cxn ang="0">
                  <a:pos x="23" y="252"/>
                </a:cxn>
                <a:cxn ang="0">
                  <a:pos x="25" y="237"/>
                </a:cxn>
                <a:cxn ang="0">
                  <a:pos x="25" y="215"/>
                </a:cxn>
                <a:cxn ang="0">
                  <a:pos x="24" y="196"/>
                </a:cxn>
                <a:cxn ang="0">
                  <a:pos x="22" y="156"/>
                </a:cxn>
                <a:cxn ang="0">
                  <a:pos x="8" y="130"/>
                </a:cxn>
                <a:cxn ang="0">
                  <a:pos x="9" y="96"/>
                </a:cxn>
                <a:cxn ang="0">
                  <a:pos x="0" y="79"/>
                </a:cxn>
                <a:cxn ang="0">
                  <a:pos x="4" y="71"/>
                </a:cxn>
                <a:cxn ang="0">
                  <a:pos x="10" y="63"/>
                </a:cxn>
                <a:cxn ang="0">
                  <a:pos x="1" y="52"/>
                </a:cxn>
                <a:cxn ang="0">
                  <a:pos x="4" y="35"/>
                </a:cxn>
              </a:cxnLst>
              <a:rect l="0" t="0" r="r" b="b"/>
              <a:pathLst>
                <a:path w="480" h="551">
                  <a:moveTo>
                    <a:pt x="4" y="35"/>
                  </a:moveTo>
                  <a:lnTo>
                    <a:pt x="127" y="34"/>
                  </a:lnTo>
                  <a:lnTo>
                    <a:pt x="127" y="0"/>
                  </a:lnTo>
                  <a:lnTo>
                    <a:pt x="151" y="0"/>
                  </a:lnTo>
                  <a:lnTo>
                    <a:pt x="156" y="27"/>
                  </a:lnTo>
                  <a:lnTo>
                    <a:pt x="158" y="37"/>
                  </a:lnTo>
                  <a:lnTo>
                    <a:pt x="163" y="47"/>
                  </a:lnTo>
                  <a:lnTo>
                    <a:pt x="169" y="57"/>
                  </a:lnTo>
                  <a:lnTo>
                    <a:pt x="171" y="67"/>
                  </a:lnTo>
                  <a:lnTo>
                    <a:pt x="198" y="83"/>
                  </a:lnTo>
                  <a:lnTo>
                    <a:pt x="214" y="90"/>
                  </a:lnTo>
                  <a:lnTo>
                    <a:pt x="228" y="90"/>
                  </a:lnTo>
                  <a:lnTo>
                    <a:pt x="233" y="87"/>
                  </a:lnTo>
                  <a:lnTo>
                    <a:pt x="236" y="82"/>
                  </a:lnTo>
                  <a:lnTo>
                    <a:pt x="240" y="77"/>
                  </a:lnTo>
                  <a:lnTo>
                    <a:pt x="245" y="74"/>
                  </a:lnTo>
                  <a:lnTo>
                    <a:pt x="251" y="78"/>
                  </a:lnTo>
                  <a:lnTo>
                    <a:pt x="272" y="89"/>
                  </a:lnTo>
                  <a:lnTo>
                    <a:pt x="305" y="105"/>
                  </a:lnTo>
                  <a:lnTo>
                    <a:pt x="316" y="97"/>
                  </a:lnTo>
                  <a:lnTo>
                    <a:pt x="327" y="93"/>
                  </a:lnTo>
                  <a:lnTo>
                    <a:pt x="341" y="91"/>
                  </a:lnTo>
                  <a:lnTo>
                    <a:pt x="355" y="92"/>
                  </a:lnTo>
                  <a:lnTo>
                    <a:pt x="416" y="101"/>
                  </a:lnTo>
                  <a:lnTo>
                    <a:pt x="423" y="116"/>
                  </a:lnTo>
                  <a:lnTo>
                    <a:pt x="450" y="120"/>
                  </a:lnTo>
                  <a:lnTo>
                    <a:pt x="479" y="126"/>
                  </a:lnTo>
                  <a:lnTo>
                    <a:pt x="424" y="160"/>
                  </a:lnTo>
                  <a:lnTo>
                    <a:pt x="375" y="203"/>
                  </a:lnTo>
                  <a:lnTo>
                    <a:pt x="352" y="229"/>
                  </a:lnTo>
                  <a:lnTo>
                    <a:pt x="344" y="242"/>
                  </a:lnTo>
                  <a:lnTo>
                    <a:pt x="338" y="255"/>
                  </a:lnTo>
                  <a:lnTo>
                    <a:pt x="323" y="260"/>
                  </a:lnTo>
                  <a:lnTo>
                    <a:pt x="314" y="268"/>
                  </a:lnTo>
                  <a:lnTo>
                    <a:pt x="313" y="272"/>
                  </a:lnTo>
                  <a:lnTo>
                    <a:pt x="314" y="277"/>
                  </a:lnTo>
                  <a:lnTo>
                    <a:pt x="322" y="290"/>
                  </a:lnTo>
                  <a:lnTo>
                    <a:pt x="322" y="304"/>
                  </a:lnTo>
                  <a:lnTo>
                    <a:pt x="314" y="315"/>
                  </a:lnTo>
                  <a:lnTo>
                    <a:pt x="291" y="334"/>
                  </a:lnTo>
                  <a:lnTo>
                    <a:pt x="284" y="342"/>
                  </a:lnTo>
                  <a:lnTo>
                    <a:pt x="281" y="347"/>
                  </a:lnTo>
                  <a:lnTo>
                    <a:pt x="281" y="351"/>
                  </a:lnTo>
                  <a:lnTo>
                    <a:pt x="290" y="369"/>
                  </a:lnTo>
                  <a:lnTo>
                    <a:pt x="292" y="382"/>
                  </a:lnTo>
                  <a:lnTo>
                    <a:pt x="291" y="400"/>
                  </a:lnTo>
                  <a:lnTo>
                    <a:pt x="289" y="432"/>
                  </a:lnTo>
                  <a:lnTo>
                    <a:pt x="297" y="439"/>
                  </a:lnTo>
                  <a:lnTo>
                    <a:pt x="313" y="449"/>
                  </a:lnTo>
                  <a:lnTo>
                    <a:pt x="335" y="459"/>
                  </a:lnTo>
                  <a:lnTo>
                    <a:pt x="347" y="468"/>
                  </a:lnTo>
                  <a:lnTo>
                    <a:pt x="354" y="475"/>
                  </a:lnTo>
                  <a:lnTo>
                    <a:pt x="359" y="484"/>
                  </a:lnTo>
                  <a:lnTo>
                    <a:pt x="364" y="493"/>
                  </a:lnTo>
                  <a:lnTo>
                    <a:pt x="374" y="495"/>
                  </a:lnTo>
                  <a:lnTo>
                    <a:pt x="380" y="496"/>
                  </a:lnTo>
                  <a:lnTo>
                    <a:pt x="386" y="498"/>
                  </a:lnTo>
                  <a:lnTo>
                    <a:pt x="391" y="507"/>
                  </a:lnTo>
                  <a:lnTo>
                    <a:pt x="394" y="517"/>
                  </a:lnTo>
                  <a:lnTo>
                    <a:pt x="397" y="531"/>
                  </a:lnTo>
                  <a:lnTo>
                    <a:pt x="397" y="548"/>
                  </a:lnTo>
                  <a:lnTo>
                    <a:pt x="47" y="550"/>
                  </a:lnTo>
                  <a:lnTo>
                    <a:pt x="45" y="540"/>
                  </a:lnTo>
                  <a:lnTo>
                    <a:pt x="42" y="535"/>
                  </a:lnTo>
                  <a:lnTo>
                    <a:pt x="33" y="458"/>
                  </a:lnTo>
                  <a:lnTo>
                    <a:pt x="34" y="444"/>
                  </a:lnTo>
                  <a:lnTo>
                    <a:pt x="39" y="429"/>
                  </a:lnTo>
                  <a:lnTo>
                    <a:pt x="48" y="409"/>
                  </a:lnTo>
                  <a:lnTo>
                    <a:pt x="45" y="403"/>
                  </a:lnTo>
                  <a:lnTo>
                    <a:pt x="44" y="388"/>
                  </a:lnTo>
                  <a:lnTo>
                    <a:pt x="30" y="375"/>
                  </a:lnTo>
                  <a:lnTo>
                    <a:pt x="26" y="368"/>
                  </a:lnTo>
                  <a:lnTo>
                    <a:pt x="24" y="361"/>
                  </a:lnTo>
                  <a:lnTo>
                    <a:pt x="22" y="349"/>
                  </a:lnTo>
                  <a:lnTo>
                    <a:pt x="25" y="344"/>
                  </a:lnTo>
                  <a:lnTo>
                    <a:pt x="30" y="340"/>
                  </a:lnTo>
                  <a:lnTo>
                    <a:pt x="36" y="334"/>
                  </a:lnTo>
                  <a:lnTo>
                    <a:pt x="39" y="318"/>
                  </a:lnTo>
                  <a:lnTo>
                    <a:pt x="39" y="295"/>
                  </a:lnTo>
                  <a:lnTo>
                    <a:pt x="34" y="284"/>
                  </a:lnTo>
                  <a:lnTo>
                    <a:pt x="25" y="276"/>
                  </a:lnTo>
                  <a:lnTo>
                    <a:pt x="20" y="272"/>
                  </a:lnTo>
                  <a:lnTo>
                    <a:pt x="19" y="263"/>
                  </a:lnTo>
                  <a:lnTo>
                    <a:pt x="23" y="252"/>
                  </a:lnTo>
                  <a:lnTo>
                    <a:pt x="22" y="246"/>
                  </a:lnTo>
                  <a:lnTo>
                    <a:pt x="25" y="237"/>
                  </a:lnTo>
                  <a:lnTo>
                    <a:pt x="27" y="224"/>
                  </a:lnTo>
                  <a:lnTo>
                    <a:pt x="25" y="215"/>
                  </a:lnTo>
                  <a:lnTo>
                    <a:pt x="22" y="205"/>
                  </a:lnTo>
                  <a:lnTo>
                    <a:pt x="24" y="196"/>
                  </a:lnTo>
                  <a:lnTo>
                    <a:pt x="28" y="189"/>
                  </a:lnTo>
                  <a:lnTo>
                    <a:pt x="22" y="156"/>
                  </a:lnTo>
                  <a:lnTo>
                    <a:pt x="14" y="142"/>
                  </a:lnTo>
                  <a:lnTo>
                    <a:pt x="8" y="130"/>
                  </a:lnTo>
                  <a:lnTo>
                    <a:pt x="7" y="113"/>
                  </a:lnTo>
                  <a:lnTo>
                    <a:pt x="9" y="96"/>
                  </a:lnTo>
                  <a:lnTo>
                    <a:pt x="3" y="87"/>
                  </a:lnTo>
                  <a:lnTo>
                    <a:pt x="0" y="79"/>
                  </a:lnTo>
                  <a:lnTo>
                    <a:pt x="1" y="75"/>
                  </a:lnTo>
                  <a:lnTo>
                    <a:pt x="4" y="71"/>
                  </a:lnTo>
                  <a:lnTo>
                    <a:pt x="8" y="68"/>
                  </a:lnTo>
                  <a:lnTo>
                    <a:pt x="10" y="63"/>
                  </a:lnTo>
                  <a:lnTo>
                    <a:pt x="6" y="57"/>
                  </a:lnTo>
                  <a:lnTo>
                    <a:pt x="1" y="52"/>
                  </a:lnTo>
                  <a:lnTo>
                    <a:pt x="2" y="45"/>
                  </a:lnTo>
                  <a:lnTo>
                    <a:pt x="4" y="35"/>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8" name="Freeform 104"/>
            <p:cNvSpPr>
              <a:spLocks/>
            </p:cNvSpPr>
            <p:nvPr/>
          </p:nvSpPr>
          <p:spPr bwMode="auto">
            <a:xfrm>
              <a:off x="3320" y="1849"/>
              <a:ext cx="54" cy="43"/>
            </a:xfrm>
            <a:custGeom>
              <a:avLst/>
              <a:gdLst/>
              <a:ahLst/>
              <a:cxnLst>
                <a:cxn ang="0">
                  <a:pos x="32" y="29"/>
                </a:cxn>
                <a:cxn ang="0">
                  <a:pos x="49" y="12"/>
                </a:cxn>
                <a:cxn ang="0">
                  <a:pos x="53" y="6"/>
                </a:cxn>
                <a:cxn ang="0">
                  <a:pos x="53" y="1"/>
                </a:cxn>
                <a:cxn ang="0">
                  <a:pos x="48" y="0"/>
                </a:cxn>
                <a:cxn ang="0">
                  <a:pos x="40" y="1"/>
                </a:cxn>
                <a:cxn ang="0">
                  <a:pos x="31" y="6"/>
                </a:cxn>
                <a:cxn ang="0">
                  <a:pos x="20" y="12"/>
                </a:cxn>
                <a:cxn ang="0">
                  <a:pos x="3" y="29"/>
                </a:cxn>
                <a:cxn ang="0">
                  <a:pos x="0" y="35"/>
                </a:cxn>
                <a:cxn ang="0">
                  <a:pos x="0" y="40"/>
                </a:cxn>
                <a:cxn ang="0">
                  <a:pos x="4" y="42"/>
                </a:cxn>
                <a:cxn ang="0">
                  <a:pos x="12" y="40"/>
                </a:cxn>
                <a:cxn ang="0">
                  <a:pos x="32" y="29"/>
                </a:cxn>
              </a:cxnLst>
              <a:rect l="0" t="0" r="r" b="b"/>
              <a:pathLst>
                <a:path w="54" h="43">
                  <a:moveTo>
                    <a:pt x="32" y="29"/>
                  </a:moveTo>
                  <a:lnTo>
                    <a:pt x="49" y="12"/>
                  </a:lnTo>
                  <a:lnTo>
                    <a:pt x="53" y="6"/>
                  </a:lnTo>
                  <a:lnTo>
                    <a:pt x="53" y="1"/>
                  </a:lnTo>
                  <a:lnTo>
                    <a:pt x="48" y="0"/>
                  </a:lnTo>
                  <a:lnTo>
                    <a:pt x="40" y="1"/>
                  </a:lnTo>
                  <a:lnTo>
                    <a:pt x="31" y="6"/>
                  </a:lnTo>
                  <a:lnTo>
                    <a:pt x="20" y="12"/>
                  </a:lnTo>
                  <a:lnTo>
                    <a:pt x="3" y="29"/>
                  </a:lnTo>
                  <a:lnTo>
                    <a:pt x="0" y="35"/>
                  </a:lnTo>
                  <a:lnTo>
                    <a:pt x="0" y="40"/>
                  </a:lnTo>
                  <a:lnTo>
                    <a:pt x="4" y="42"/>
                  </a:lnTo>
                  <a:lnTo>
                    <a:pt x="12" y="40"/>
                  </a:lnTo>
                  <a:lnTo>
                    <a:pt x="32" y="29"/>
                  </a:lnTo>
                </a:path>
              </a:pathLst>
            </a:custGeom>
            <a:solidFill>
              <a:srgbClr val="B5B5B5"/>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29" name="Freeform 105"/>
            <p:cNvSpPr>
              <a:spLocks/>
            </p:cNvSpPr>
            <p:nvPr/>
          </p:nvSpPr>
          <p:spPr bwMode="auto">
            <a:xfrm>
              <a:off x="2801" y="1748"/>
              <a:ext cx="486" cy="557"/>
            </a:xfrm>
            <a:custGeom>
              <a:avLst/>
              <a:gdLst/>
              <a:ahLst/>
              <a:cxnLst>
                <a:cxn ang="0">
                  <a:pos x="128" y="34"/>
                </a:cxn>
                <a:cxn ang="0">
                  <a:pos x="153" y="0"/>
                </a:cxn>
                <a:cxn ang="0">
                  <a:pos x="160" y="37"/>
                </a:cxn>
                <a:cxn ang="0">
                  <a:pos x="171" y="58"/>
                </a:cxn>
                <a:cxn ang="0">
                  <a:pos x="200" y="84"/>
                </a:cxn>
                <a:cxn ang="0">
                  <a:pos x="231" y="91"/>
                </a:cxn>
                <a:cxn ang="0">
                  <a:pos x="239" y="83"/>
                </a:cxn>
                <a:cxn ang="0">
                  <a:pos x="248" y="75"/>
                </a:cxn>
                <a:cxn ang="0">
                  <a:pos x="275" y="90"/>
                </a:cxn>
                <a:cxn ang="0">
                  <a:pos x="320" y="98"/>
                </a:cxn>
                <a:cxn ang="0">
                  <a:pos x="345" y="92"/>
                </a:cxn>
                <a:cxn ang="0">
                  <a:pos x="421" y="102"/>
                </a:cxn>
                <a:cxn ang="0">
                  <a:pos x="456" y="121"/>
                </a:cxn>
                <a:cxn ang="0">
                  <a:pos x="430" y="162"/>
                </a:cxn>
                <a:cxn ang="0">
                  <a:pos x="357" y="231"/>
                </a:cxn>
                <a:cxn ang="0">
                  <a:pos x="342" y="258"/>
                </a:cxn>
                <a:cxn ang="0">
                  <a:pos x="318" y="271"/>
                </a:cxn>
                <a:cxn ang="0">
                  <a:pos x="318" y="280"/>
                </a:cxn>
                <a:cxn ang="0">
                  <a:pos x="326" y="307"/>
                </a:cxn>
                <a:cxn ang="0">
                  <a:pos x="294" y="338"/>
                </a:cxn>
                <a:cxn ang="0">
                  <a:pos x="285" y="350"/>
                </a:cxn>
                <a:cxn ang="0">
                  <a:pos x="294" y="373"/>
                </a:cxn>
                <a:cxn ang="0">
                  <a:pos x="294" y="404"/>
                </a:cxn>
                <a:cxn ang="0">
                  <a:pos x="300" y="444"/>
                </a:cxn>
                <a:cxn ang="0">
                  <a:pos x="339" y="464"/>
                </a:cxn>
                <a:cxn ang="0">
                  <a:pos x="359" y="480"/>
                </a:cxn>
                <a:cxn ang="0">
                  <a:pos x="368" y="498"/>
                </a:cxn>
                <a:cxn ang="0">
                  <a:pos x="385" y="501"/>
                </a:cxn>
                <a:cxn ang="0">
                  <a:pos x="396" y="512"/>
                </a:cxn>
                <a:cxn ang="0">
                  <a:pos x="402" y="537"/>
                </a:cxn>
                <a:cxn ang="0">
                  <a:pos x="48" y="556"/>
                </a:cxn>
                <a:cxn ang="0">
                  <a:pos x="43" y="541"/>
                </a:cxn>
                <a:cxn ang="0">
                  <a:pos x="34" y="449"/>
                </a:cxn>
                <a:cxn ang="0">
                  <a:pos x="49" y="413"/>
                </a:cxn>
                <a:cxn ang="0">
                  <a:pos x="45" y="392"/>
                </a:cxn>
                <a:cxn ang="0">
                  <a:pos x="26" y="372"/>
                </a:cxn>
                <a:cxn ang="0">
                  <a:pos x="22" y="352"/>
                </a:cxn>
                <a:cxn ang="0">
                  <a:pos x="30" y="344"/>
                </a:cxn>
                <a:cxn ang="0">
                  <a:pos x="40" y="321"/>
                </a:cxn>
                <a:cxn ang="0">
                  <a:pos x="34" y="287"/>
                </a:cxn>
                <a:cxn ang="0">
                  <a:pos x="20" y="275"/>
                </a:cxn>
                <a:cxn ang="0">
                  <a:pos x="23" y="255"/>
                </a:cxn>
                <a:cxn ang="0">
                  <a:pos x="25" y="240"/>
                </a:cxn>
                <a:cxn ang="0">
                  <a:pos x="25" y="217"/>
                </a:cxn>
                <a:cxn ang="0">
                  <a:pos x="24" y="198"/>
                </a:cxn>
                <a:cxn ang="0">
                  <a:pos x="22" y="157"/>
                </a:cxn>
                <a:cxn ang="0">
                  <a:pos x="8" y="132"/>
                </a:cxn>
                <a:cxn ang="0">
                  <a:pos x="9" y="97"/>
                </a:cxn>
                <a:cxn ang="0">
                  <a:pos x="0" y="80"/>
                </a:cxn>
                <a:cxn ang="0">
                  <a:pos x="4" y="72"/>
                </a:cxn>
                <a:cxn ang="0">
                  <a:pos x="10" y="63"/>
                </a:cxn>
                <a:cxn ang="0">
                  <a:pos x="1" y="52"/>
                </a:cxn>
                <a:cxn ang="0">
                  <a:pos x="4" y="35"/>
                </a:cxn>
              </a:cxnLst>
              <a:rect l="0" t="0" r="r" b="b"/>
              <a:pathLst>
                <a:path w="486" h="557">
                  <a:moveTo>
                    <a:pt x="4" y="35"/>
                  </a:moveTo>
                  <a:lnTo>
                    <a:pt x="128" y="34"/>
                  </a:lnTo>
                  <a:lnTo>
                    <a:pt x="128" y="0"/>
                  </a:lnTo>
                  <a:lnTo>
                    <a:pt x="153" y="0"/>
                  </a:lnTo>
                  <a:lnTo>
                    <a:pt x="157" y="27"/>
                  </a:lnTo>
                  <a:lnTo>
                    <a:pt x="160" y="37"/>
                  </a:lnTo>
                  <a:lnTo>
                    <a:pt x="165" y="47"/>
                  </a:lnTo>
                  <a:lnTo>
                    <a:pt x="171" y="58"/>
                  </a:lnTo>
                  <a:lnTo>
                    <a:pt x="173" y="67"/>
                  </a:lnTo>
                  <a:lnTo>
                    <a:pt x="200" y="84"/>
                  </a:lnTo>
                  <a:lnTo>
                    <a:pt x="217" y="91"/>
                  </a:lnTo>
                  <a:lnTo>
                    <a:pt x="231" y="91"/>
                  </a:lnTo>
                  <a:lnTo>
                    <a:pt x="236" y="88"/>
                  </a:lnTo>
                  <a:lnTo>
                    <a:pt x="239" y="83"/>
                  </a:lnTo>
                  <a:lnTo>
                    <a:pt x="243" y="78"/>
                  </a:lnTo>
                  <a:lnTo>
                    <a:pt x="248" y="75"/>
                  </a:lnTo>
                  <a:lnTo>
                    <a:pt x="254" y="79"/>
                  </a:lnTo>
                  <a:lnTo>
                    <a:pt x="275" y="90"/>
                  </a:lnTo>
                  <a:lnTo>
                    <a:pt x="309" y="106"/>
                  </a:lnTo>
                  <a:lnTo>
                    <a:pt x="320" y="98"/>
                  </a:lnTo>
                  <a:lnTo>
                    <a:pt x="331" y="94"/>
                  </a:lnTo>
                  <a:lnTo>
                    <a:pt x="345" y="92"/>
                  </a:lnTo>
                  <a:lnTo>
                    <a:pt x="360" y="93"/>
                  </a:lnTo>
                  <a:lnTo>
                    <a:pt x="421" y="102"/>
                  </a:lnTo>
                  <a:lnTo>
                    <a:pt x="429" y="117"/>
                  </a:lnTo>
                  <a:lnTo>
                    <a:pt x="456" y="121"/>
                  </a:lnTo>
                  <a:lnTo>
                    <a:pt x="485" y="128"/>
                  </a:lnTo>
                  <a:lnTo>
                    <a:pt x="430" y="162"/>
                  </a:lnTo>
                  <a:lnTo>
                    <a:pt x="380" y="206"/>
                  </a:lnTo>
                  <a:lnTo>
                    <a:pt x="357" y="231"/>
                  </a:lnTo>
                  <a:lnTo>
                    <a:pt x="348" y="244"/>
                  </a:lnTo>
                  <a:lnTo>
                    <a:pt x="342" y="258"/>
                  </a:lnTo>
                  <a:lnTo>
                    <a:pt x="327" y="263"/>
                  </a:lnTo>
                  <a:lnTo>
                    <a:pt x="318" y="271"/>
                  </a:lnTo>
                  <a:lnTo>
                    <a:pt x="317" y="275"/>
                  </a:lnTo>
                  <a:lnTo>
                    <a:pt x="318" y="280"/>
                  </a:lnTo>
                  <a:lnTo>
                    <a:pt x="326" y="294"/>
                  </a:lnTo>
                  <a:lnTo>
                    <a:pt x="326" y="307"/>
                  </a:lnTo>
                  <a:lnTo>
                    <a:pt x="318" y="318"/>
                  </a:lnTo>
                  <a:lnTo>
                    <a:pt x="294" y="338"/>
                  </a:lnTo>
                  <a:lnTo>
                    <a:pt x="288" y="346"/>
                  </a:lnTo>
                  <a:lnTo>
                    <a:pt x="285" y="350"/>
                  </a:lnTo>
                  <a:lnTo>
                    <a:pt x="285" y="355"/>
                  </a:lnTo>
                  <a:lnTo>
                    <a:pt x="294" y="373"/>
                  </a:lnTo>
                  <a:lnTo>
                    <a:pt x="295" y="386"/>
                  </a:lnTo>
                  <a:lnTo>
                    <a:pt x="294" y="404"/>
                  </a:lnTo>
                  <a:lnTo>
                    <a:pt x="293" y="437"/>
                  </a:lnTo>
                  <a:lnTo>
                    <a:pt x="300" y="444"/>
                  </a:lnTo>
                  <a:lnTo>
                    <a:pt x="317" y="454"/>
                  </a:lnTo>
                  <a:lnTo>
                    <a:pt x="339" y="464"/>
                  </a:lnTo>
                  <a:lnTo>
                    <a:pt x="351" y="474"/>
                  </a:lnTo>
                  <a:lnTo>
                    <a:pt x="359" y="480"/>
                  </a:lnTo>
                  <a:lnTo>
                    <a:pt x="364" y="490"/>
                  </a:lnTo>
                  <a:lnTo>
                    <a:pt x="368" y="498"/>
                  </a:lnTo>
                  <a:lnTo>
                    <a:pt x="379" y="500"/>
                  </a:lnTo>
                  <a:lnTo>
                    <a:pt x="385" y="501"/>
                  </a:lnTo>
                  <a:lnTo>
                    <a:pt x="391" y="504"/>
                  </a:lnTo>
                  <a:lnTo>
                    <a:pt x="396" y="512"/>
                  </a:lnTo>
                  <a:lnTo>
                    <a:pt x="398" y="523"/>
                  </a:lnTo>
                  <a:lnTo>
                    <a:pt x="402" y="537"/>
                  </a:lnTo>
                  <a:lnTo>
                    <a:pt x="402" y="554"/>
                  </a:lnTo>
                  <a:lnTo>
                    <a:pt x="48" y="556"/>
                  </a:lnTo>
                  <a:lnTo>
                    <a:pt x="46" y="546"/>
                  </a:lnTo>
                  <a:lnTo>
                    <a:pt x="43" y="541"/>
                  </a:lnTo>
                  <a:lnTo>
                    <a:pt x="33" y="463"/>
                  </a:lnTo>
                  <a:lnTo>
                    <a:pt x="34" y="449"/>
                  </a:lnTo>
                  <a:lnTo>
                    <a:pt x="40" y="434"/>
                  </a:lnTo>
                  <a:lnTo>
                    <a:pt x="49" y="413"/>
                  </a:lnTo>
                  <a:lnTo>
                    <a:pt x="46" y="407"/>
                  </a:lnTo>
                  <a:lnTo>
                    <a:pt x="45" y="392"/>
                  </a:lnTo>
                  <a:lnTo>
                    <a:pt x="30" y="379"/>
                  </a:lnTo>
                  <a:lnTo>
                    <a:pt x="26" y="372"/>
                  </a:lnTo>
                  <a:lnTo>
                    <a:pt x="24" y="365"/>
                  </a:lnTo>
                  <a:lnTo>
                    <a:pt x="22" y="352"/>
                  </a:lnTo>
                  <a:lnTo>
                    <a:pt x="25" y="348"/>
                  </a:lnTo>
                  <a:lnTo>
                    <a:pt x="30" y="344"/>
                  </a:lnTo>
                  <a:lnTo>
                    <a:pt x="37" y="337"/>
                  </a:lnTo>
                  <a:lnTo>
                    <a:pt x="40" y="321"/>
                  </a:lnTo>
                  <a:lnTo>
                    <a:pt x="40" y="298"/>
                  </a:lnTo>
                  <a:lnTo>
                    <a:pt x="34" y="287"/>
                  </a:lnTo>
                  <a:lnTo>
                    <a:pt x="25" y="279"/>
                  </a:lnTo>
                  <a:lnTo>
                    <a:pt x="20" y="275"/>
                  </a:lnTo>
                  <a:lnTo>
                    <a:pt x="19" y="266"/>
                  </a:lnTo>
                  <a:lnTo>
                    <a:pt x="23" y="255"/>
                  </a:lnTo>
                  <a:lnTo>
                    <a:pt x="22" y="249"/>
                  </a:lnTo>
                  <a:lnTo>
                    <a:pt x="25" y="240"/>
                  </a:lnTo>
                  <a:lnTo>
                    <a:pt x="27" y="226"/>
                  </a:lnTo>
                  <a:lnTo>
                    <a:pt x="25" y="217"/>
                  </a:lnTo>
                  <a:lnTo>
                    <a:pt x="22" y="207"/>
                  </a:lnTo>
                  <a:lnTo>
                    <a:pt x="24" y="198"/>
                  </a:lnTo>
                  <a:lnTo>
                    <a:pt x="28" y="191"/>
                  </a:lnTo>
                  <a:lnTo>
                    <a:pt x="22" y="157"/>
                  </a:lnTo>
                  <a:lnTo>
                    <a:pt x="15" y="144"/>
                  </a:lnTo>
                  <a:lnTo>
                    <a:pt x="8" y="132"/>
                  </a:lnTo>
                  <a:lnTo>
                    <a:pt x="7" y="115"/>
                  </a:lnTo>
                  <a:lnTo>
                    <a:pt x="9" y="97"/>
                  </a:lnTo>
                  <a:lnTo>
                    <a:pt x="3" y="88"/>
                  </a:lnTo>
                  <a:lnTo>
                    <a:pt x="0" y="80"/>
                  </a:lnTo>
                  <a:lnTo>
                    <a:pt x="1" y="76"/>
                  </a:lnTo>
                  <a:lnTo>
                    <a:pt x="4" y="72"/>
                  </a:lnTo>
                  <a:lnTo>
                    <a:pt x="8" y="69"/>
                  </a:lnTo>
                  <a:lnTo>
                    <a:pt x="10" y="63"/>
                  </a:lnTo>
                  <a:lnTo>
                    <a:pt x="6" y="58"/>
                  </a:lnTo>
                  <a:lnTo>
                    <a:pt x="1" y="52"/>
                  </a:lnTo>
                  <a:lnTo>
                    <a:pt x="2" y="45"/>
                  </a:lnTo>
                  <a:lnTo>
                    <a:pt x="4" y="35"/>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0" name="Freeform 106"/>
            <p:cNvSpPr>
              <a:spLocks/>
            </p:cNvSpPr>
            <p:nvPr/>
          </p:nvSpPr>
          <p:spPr bwMode="auto">
            <a:xfrm>
              <a:off x="2980" y="2951"/>
              <a:ext cx="374" cy="333"/>
            </a:xfrm>
            <a:custGeom>
              <a:avLst/>
              <a:gdLst/>
              <a:ahLst/>
              <a:cxnLst>
                <a:cxn ang="0">
                  <a:pos x="321" y="0"/>
                </a:cxn>
                <a:cxn ang="0">
                  <a:pos x="333" y="1"/>
                </a:cxn>
                <a:cxn ang="0">
                  <a:pos x="337" y="10"/>
                </a:cxn>
                <a:cxn ang="0">
                  <a:pos x="331" y="28"/>
                </a:cxn>
                <a:cxn ang="0">
                  <a:pos x="324" y="46"/>
                </a:cxn>
                <a:cxn ang="0">
                  <a:pos x="373" y="46"/>
                </a:cxn>
                <a:cxn ang="0">
                  <a:pos x="360" y="60"/>
                </a:cxn>
                <a:cxn ang="0">
                  <a:pos x="348" y="91"/>
                </a:cxn>
                <a:cxn ang="0">
                  <a:pos x="338" y="104"/>
                </a:cxn>
                <a:cxn ang="0">
                  <a:pos x="346" y="118"/>
                </a:cxn>
                <a:cxn ang="0">
                  <a:pos x="342" y="131"/>
                </a:cxn>
                <a:cxn ang="0">
                  <a:pos x="341" y="139"/>
                </a:cxn>
                <a:cxn ang="0">
                  <a:pos x="336" y="147"/>
                </a:cxn>
                <a:cxn ang="0">
                  <a:pos x="318" y="158"/>
                </a:cxn>
                <a:cxn ang="0">
                  <a:pos x="309" y="170"/>
                </a:cxn>
                <a:cxn ang="0">
                  <a:pos x="301" y="195"/>
                </a:cxn>
                <a:cxn ang="0">
                  <a:pos x="292" y="212"/>
                </a:cxn>
                <a:cxn ang="0">
                  <a:pos x="283" y="214"/>
                </a:cxn>
                <a:cxn ang="0">
                  <a:pos x="279" y="228"/>
                </a:cxn>
                <a:cxn ang="0">
                  <a:pos x="274" y="242"/>
                </a:cxn>
                <a:cxn ang="0">
                  <a:pos x="277" y="252"/>
                </a:cxn>
                <a:cxn ang="0">
                  <a:pos x="280" y="262"/>
                </a:cxn>
                <a:cxn ang="0">
                  <a:pos x="274" y="266"/>
                </a:cxn>
                <a:cxn ang="0">
                  <a:pos x="268" y="273"/>
                </a:cxn>
                <a:cxn ang="0">
                  <a:pos x="282" y="287"/>
                </a:cxn>
                <a:cxn ang="0">
                  <a:pos x="283" y="300"/>
                </a:cxn>
                <a:cxn ang="0">
                  <a:pos x="273" y="326"/>
                </a:cxn>
                <a:cxn ang="0">
                  <a:pos x="46" y="332"/>
                </a:cxn>
                <a:cxn ang="0">
                  <a:pos x="45" y="285"/>
                </a:cxn>
                <a:cxn ang="0">
                  <a:pos x="33" y="279"/>
                </a:cxn>
                <a:cxn ang="0">
                  <a:pos x="9" y="273"/>
                </a:cxn>
                <a:cxn ang="0">
                  <a:pos x="7" y="67"/>
                </a:cxn>
              </a:cxnLst>
              <a:rect l="0" t="0" r="r" b="b"/>
              <a:pathLst>
                <a:path w="374" h="333">
                  <a:moveTo>
                    <a:pt x="0" y="10"/>
                  </a:moveTo>
                  <a:lnTo>
                    <a:pt x="321" y="0"/>
                  </a:lnTo>
                  <a:lnTo>
                    <a:pt x="327" y="0"/>
                  </a:lnTo>
                  <a:lnTo>
                    <a:pt x="333" y="1"/>
                  </a:lnTo>
                  <a:lnTo>
                    <a:pt x="336" y="6"/>
                  </a:lnTo>
                  <a:lnTo>
                    <a:pt x="337" y="10"/>
                  </a:lnTo>
                  <a:lnTo>
                    <a:pt x="336" y="17"/>
                  </a:lnTo>
                  <a:lnTo>
                    <a:pt x="331" y="28"/>
                  </a:lnTo>
                  <a:lnTo>
                    <a:pt x="325" y="37"/>
                  </a:lnTo>
                  <a:lnTo>
                    <a:pt x="324" y="46"/>
                  </a:lnTo>
                  <a:lnTo>
                    <a:pt x="348" y="47"/>
                  </a:lnTo>
                  <a:lnTo>
                    <a:pt x="373" y="46"/>
                  </a:lnTo>
                  <a:lnTo>
                    <a:pt x="369" y="60"/>
                  </a:lnTo>
                  <a:lnTo>
                    <a:pt x="360" y="60"/>
                  </a:lnTo>
                  <a:lnTo>
                    <a:pt x="360" y="86"/>
                  </a:lnTo>
                  <a:lnTo>
                    <a:pt x="348" y="91"/>
                  </a:lnTo>
                  <a:lnTo>
                    <a:pt x="340" y="97"/>
                  </a:lnTo>
                  <a:lnTo>
                    <a:pt x="338" y="104"/>
                  </a:lnTo>
                  <a:lnTo>
                    <a:pt x="343" y="113"/>
                  </a:lnTo>
                  <a:lnTo>
                    <a:pt x="346" y="118"/>
                  </a:lnTo>
                  <a:lnTo>
                    <a:pt x="348" y="125"/>
                  </a:lnTo>
                  <a:lnTo>
                    <a:pt x="342" y="131"/>
                  </a:lnTo>
                  <a:lnTo>
                    <a:pt x="340" y="137"/>
                  </a:lnTo>
                  <a:lnTo>
                    <a:pt x="341" y="139"/>
                  </a:lnTo>
                  <a:lnTo>
                    <a:pt x="340" y="142"/>
                  </a:lnTo>
                  <a:lnTo>
                    <a:pt x="336" y="147"/>
                  </a:lnTo>
                  <a:lnTo>
                    <a:pt x="325" y="150"/>
                  </a:lnTo>
                  <a:lnTo>
                    <a:pt x="318" y="158"/>
                  </a:lnTo>
                  <a:lnTo>
                    <a:pt x="313" y="164"/>
                  </a:lnTo>
                  <a:lnTo>
                    <a:pt x="309" y="170"/>
                  </a:lnTo>
                  <a:lnTo>
                    <a:pt x="307" y="191"/>
                  </a:lnTo>
                  <a:lnTo>
                    <a:pt x="301" y="195"/>
                  </a:lnTo>
                  <a:lnTo>
                    <a:pt x="296" y="206"/>
                  </a:lnTo>
                  <a:lnTo>
                    <a:pt x="292" y="212"/>
                  </a:lnTo>
                  <a:lnTo>
                    <a:pt x="287" y="214"/>
                  </a:lnTo>
                  <a:lnTo>
                    <a:pt x="283" y="214"/>
                  </a:lnTo>
                  <a:lnTo>
                    <a:pt x="280" y="215"/>
                  </a:lnTo>
                  <a:lnTo>
                    <a:pt x="279" y="228"/>
                  </a:lnTo>
                  <a:lnTo>
                    <a:pt x="277" y="235"/>
                  </a:lnTo>
                  <a:lnTo>
                    <a:pt x="274" y="242"/>
                  </a:lnTo>
                  <a:lnTo>
                    <a:pt x="274" y="248"/>
                  </a:lnTo>
                  <a:lnTo>
                    <a:pt x="277" y="252"/>
                  </a:lnTo>
                  <a:lnTo>
                    <a:pt x="280" y="257"/>
                  </a:lnTo>
                  <a:lnTo>
                    <a:pt x="280" y="262"/>
                  </a:lnTo>
                  <a:lnTo>
                    <a:pt x="277" y="265"/>
                  </a:lnTo>
                  <a:lnTo>
                    <a:pt x="274" y="266"/>
                  </a:lnTo>
                  <a:lnTo>
                    <a:pt x="269" y="269"/>
                  </a:lnTo>
                  <a:lnTo>
                    <a:pt x="268" y="273"/>
                  </a:lnTo>
                  <a:lnTo>
                    <a:pt x="269" y="280"/>
                  </a:lnTo>
                  <a:lnTo>
                    <a:pt x="282" y="287"/>
                  </a:lnTo>
                  <a:lnTo>
                    <a:pt x="285" y="294"/>
                  </a:lnTo>
                  <a:lnTo>
                    <a:pt x="283" y="300"/>
                  </a:lnTo>
                  <a:lnTo>
                    <a:pt x="273" y="309"/>
                  </a:lnTo>
                  <a:lnTo>
                    <a:pt x="273" y="326"/>
                  </a:lnTo>
                  <a:lnTo>
                    <a:pt x="160" y="331"/>
                  </a:lnTo>
                  <a:lnTo>
                    <a:pt x="46" y="332"/>
                  </a:lnTo>
                  <a:lnTo>
                    <a:pt x="46" y="290"/>
                  </a:lnTo>
                  <a:lnTo>
                    <a:pt x="45" y="285"/>
                  </a:lnTo>
                  <a:lnTo>
                    <a:pt x="42" y="282"/>
                  </a:lnTo>
                  <a:lnTo>
                    <a:pt x="33" y="279"/>
                  </a:lnTo>
                  <a:lnTo>
                    <a:pt x="13" y="278"/>
                  </a:lnTo>
                  <a:lnTo>
                    <a:pt x="9" y="273"/>
                  </a:lnTo>
                  <a:lnTo>
                    <a:pt x="8" y="265"/>
                  </a:lnTo>
                  <a:lnTo>
                    <a:pt x="7" y="67"/>
                  </a:lnTo>
                  <a:lnTo>
                    <a:pt x="0" y="10"/>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1" name="Freeform 107"/>
            <p:cNvSpPr>
              <a:spLocks/>
            </p:cNvSpPr>
            <p:nvPr/>
          </p:nvSpPr>
          <p:spPr bwMode="auto">
            <a:xfrm>
              <a:off x="2980" y="2951"/>
              <a:ext cx="380" cy="339"/>
            </a:xfrm>
            <a:custGeom>
              <a:avLst/>
              <a:gdLst/>
              <a:ahLst/>
              <a:cxnLst>
                <a:cxn ang="0">
                  <a:pos x="327" y="0"/>
                </a:cxn>
                <a:cxn ang="0">
                  <a:pos x="338" y="1"/>
                </a:cxn>
                <a:cxn ang="0">
                  <a:pos x="342" y="10"/>
                </a:cxn>
                <a:cxn ang="0">
                  <a:pos x="336" y="28"/>
                </a:cxn>
                <a:cxn ang="0">
                  <a:pos x="329" y="46"/>
                </a:cxn>
                <a:cxn ang="0">
                  <a:pos x="379" y="46"/>
                </a:cxn>
                <a:cxn ang="0">
                  <a:pos x="365" y="62"/>
                </a:cxn>
                <a:cxn ang="0">
                  <a:pos x="354" y="93"/>
                </a:cxn>
                <a:cxn ang="0">
                  <a:pos x="343" y="106"/>
                </a:cxn>
                <a:cxn ang="0">
                  <a:pos x="352" y="120"/>
                </a:cxn>
                <a:cxn ang="0">
                  <a:pos x="348" y="133"/>
                </a:cxn>
                <a:cxn ang="0">
                  <a:pos x="347" y="142"/>
                </a:cxn>
                <a:cxn ang="0">
                  <a:pos x="341" y="150"/>
                </a:cxn>
                <a:cxn ang="0">
                  <a:pos x="323" y="161"/>
                </a:cxn>
                <a:cxn ang="0">
                  <a:pos x="314" y="173"/>
                </a:cxn>
                <a:cxn ang="0">
                  <a:pos x="306" y="199"/>
                </a:cxn>
                <a:cxn ang="0">
                  <a:pos x="296" y="216"/>
                </a:cxn>
                <a:cxn ang="0">
                  <a:pos x="288" y="218"/>
                </a:cxn>
                <a:cxn ang="0">
                  <a:pos x="284" y="232"/>
                </a:cxn>
                <a:cxn ang="0">
                  <a:pos x="278" y="246"/>
                </a:cxn>
                <a:cxn ang="0">
                  <a:pos x="282" y="257"/>
                </a:cxn>
                <a:cxn ang="0">
                  <a:pos x="285" y="267"/>
                </a:cxn>
                <a:cxn ang="0">
                  <a:pos x="279" y="271"/>
                </a:cxn>
                <a:cxn ang="0">
                  <a:pos x="272" y="278"/>
                </a:cxn>
                <a:cxn ang="0">
                  <a:pos x="287" y="293"/>
                </a:cxn>
                <a:cxn ang="0">
                  <a:pos x="288" y="306"/>
                </a:cxn>
                <a:cxn ang="0">
                  <a:pos x="277" y="332"/>
                </a:cxn>
                <a:cxn ang="0">
                  <a:pos x="47" y="338"/>
                </a:cxn>
                <a:cxn ang="0">
                  <a:pos x="46" y="290"/>
                </a:cxn>
                <a:cxn ang="0">
                  <a:pos x="34" y="284"/>
                </a:cxn>
                <a:cxn ang="0">
                  <a:pos x="9" y="278"/>
                </a:cxn>
                <a:cxn ang="0">
                  <a:pos x="7" y="68"/>
                </a:cxn>
              </a:cxnLst>
              <a:rect l="0" t="0" r="r" b="b"/>
              <a:pathLst>
                <a:path w="380" h="339">
                  <a:moveTo>
                    <a:pt x="0" y="10"/>
                  </a:moveTo>
                  <a:lnTo>
                    <a:pt x="327" y="0"/>
                  </a:lnTo>
                  <a:lnTo>
                    <a:pt x="332" y="0"/>
                  </a:lnTo>
                  <a:lnTo>
                    <a:pt x="338" y="1"/>
                  </a:lnTo>
                  <a:lnTo>
                    <a:pt x="341" y="6"/>
                  </a:lnTo>
                  <a:lnTo>
                    <a:pt x="342" y="10"/>
                  </a:lnTo>
                  <a:lnTo>
                    <a:pt x="341" y="17"/>
                  </a:lnTo>
                  <a:lnTo>
                    <a:pt x="336" y="28"/>
                  </a:lnTo>
                  <a:lnTo>
                    <a:pt x="330" y="38"/>
                  </a:lnTo>
                  <a:lnTo>
                    <a:pt x="329" y="46"/>
                  </a:lnTo>
                  <a:lnTo>
                    <a:pt x="354" y="48"/>
                  </a:lnTo>
                  <a:lnTo>
                    <a:pt x="379" y="46"/>
                  </a:lnTo>
                  <a:lnTo>
                    <a:pt x="375" y="62"/>
                  </a:lnTo>
                  <a:lnTo>
                    <a:pt x="365" y="62"/>
                  </a:lnTo>
                  <a:lnTo>
                    <a:pt x="365" y="87"/>
                  </a:lnTo>
                  <a:lnTo>
                    <a:pt x="354" y="93"/>
                  </a:lnTo>
                  <a:lnTo>
                    <a:pt x="346" y="98"/>
                  </a:lnTo>
                  <a:lnTo>
                    <a:pt x="343" y="106"/>
                  </a:lnTo>
                  <a:lnTo>
                    <a:pt x="349" y="115"/>
                  </a:lnTo>
                  <a:lnTo>
                    <a:pt x="352" y="120"/>
                  </a:lnTo>
                  <a:lnTo>
                    <a:pt x="354" y="127"/>
                  </a:lnTo>
                  <a:lnTo>
                    <a:pt x="348" y="133"/>
                  </a:lnTo>
                  <a:lnTo>
                    <a:pt x="346" y="139"/>
                  </a:lnTo>
                  <a:lnTo>
                    <a:pt x="347" y="142"/>
                  </a:lnTo>
                  <a:lnTo>
                    <a:pt x="346" y="145"/>
                  </a:lnTo>
                  <a:lnTo>
                    <a:pt x="341" y="150"/>
                  </a:lnTo>
                  <a:lnTo>
                    <a:pt x="330" y="152"/>
                  </a:lnTo>
                  <a:lnTo>
                    <a:pt x="323" y="161"/>
                  </a:lnTo>
                  <a:lnTo>
                    <a:pt x="318" y="167"/>
                  </a:lnTo>
                  <a:lnTo>
                    <a:pt x="314" y="173"/>
                  </a:lnTo>
                  <a:lnTo>
                    <a:pt x="312" y="194"/>
                  </a:lnTo>
                  <a:lnTo>
                    <a:pt x="306" y="199"/>
                  </a:lnTo>
                  <a:lnTo>
                    <a:pt x="300" y="210"/>
                  </a:lnTo>
                  <a:lnTo>
                    <a:pt x="296" y="216"/>
                  </a:lnTo>
                  <a:lnTo>
                    <a:pt x="292" y="218"/>
                  </a:lnTo>
                  <a:lnTo>
                    <a:pt x="288" y="218"/>
                  </a:lnTo>
                  <a:lnTo>
                    <a:pt x="285" y="219"/>
                  </a:lnTo>
                  <a:lnTo>
                    <a:pt x="284" y="232"/>
                  </a:lnTo>
                  <a:lnTo>
                    <a:pt x="282" y="240"/>
                  </a:lnTo>
                  <a:lnTo>
                    <a:pt x="278" y="246"/>
                  </a:lnTo>
                  <a:lnTo>
                    <a:pt x="279" y="253"/>
                  </a:lnTo>
                  <a:lnTo>
                    <a:pt x="282" y="257"/>
                  </a:lnTo>
                  <a:lnTo>
                    <a:pt x="285" y="261"/>
                  </a:lnTo>
                  <a:lnTo>
                    <a:pt x="285" y="267"/>
                  </a:lnTo>
                  <a:lnTo>
                    <a:pt x="282" y="270"/>
                  </a:lnTo>
                  <a:lnTo>
                    <a:pt x="279" y="271"/>
                  </a:lnTo>
                  <a:lnTo>
                    <a:pt x="273" y="274"/>
                  </a:lnTo>
                  <a:lnTo>
                    <a:pt x="272" y="278"/>
                  </a:lnTo>
                  <a:lnTo>
                    <a:pt x="273" y="285"/>
                  </a:lnTo>
                  <a:lnTo>
                    <a:pt x="287" y="293"/>
                  </a:lnTo>
                  <a:lnTo>
                    <a:pt x="290" y="299"/>
                  </a:lnTo>
                  <a:lnTo>
                    <a:pt x="288" y="306"/>
                  </a:lnTo>
                  <a:lnTo>
                    <a:pt x="277" y="314"/>
                  </a:lnTo>
                  <a:lnTo>
                    <a:pt x="277" y="332"/>
                  </a:lnTo>
                  <a:lnTo>
                    <a:pt x="162" y="337"/>
                  </a:lnTo>
                  <a:lnTo>
                    <a:pt x="47" y="338"/>
                  </a:lnTo>
                  <a:lnTo>
                    <a:pt x="47" y="295"/>
                  </a:lnTo>
                  <a:lnTo>
                    <a:pt x="46" y="290"/>
                  </a:lnTo>
                  <a:lnTo>
                    <a:pt x="43" y="287"/>
                  </a:lnTo>
                  <a:lnTo>
                    <a:pt x="34" y="284"/>
                  </a:lnTo>
                  <a:lnTo>
                    <a:pt x="14" y="283"/>
                  </a:lnTo>
                  <a:lnTo>
                    <a:pt x="9" y="278"/>
                  </a:lnTo>
                  <a:lnTo>
                    <a:pt x="8" y="270"/>
                  </a:lnTo>
                  <a:lnTo>
                    <a:pt x="7" y="68"/>
                  </a:lnTo>
                  <a:lnTo>
                    <a:pt x="0" y="1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2" name="Freeform 108"/>
            <p:cNvSpPr>
              <a:spLocks/>
            </p:cNvSpPr>
            <p:nvPr/>
          </p:nvSpPr>
          <p:spPr bwMode="auto">
            <a:xfrm>
              <a:off x="902" y="1766"/>
              <a:ext cx="611" cy="493"/>
            </a:xfrm>
            <a:custGeom>
              <a:avLst/>
              <a:gdLst/>
              <a:ahLst/>
              <a:cxnLst>
                <a:cxn ang="0">
                  <a:pos x="595" y="154"/>
                </a:cxn>
                <a:cxn ang="0">
                  <a:pos x="608" y="171"/>
                </a:cxn>
                <a:cxn ang="0">
                  <a:pos x="601" y="201"/>
                </a:cxn>
                <a:cxn ang="0">
                  <a:pos x="577" y="231"/>
                </a:cxn>
                <a:cxn ang="0">
                  <a:pos x="569" y="255"/>
                </a:cxn>
                <a:cxn ang="0">
                  <a:pos x="547" y="260"/>
                </a:cxn>
                <a:cxn ang="0">
                  <a:pos x="534" y="275"/>
                </a:cxn>
                <a:cxn ang="0">
                  <a:pos x="537" y="289"/>
                </a:cxn>
                <a:cxn ang="0">
                  <a:pos x="541" y="322"/>
                </a:cxn>
                <a:cxn ang="0">
                  <a:pos x="517" y="460"/>
                </a:cxn>
                <a:cxn ang="0">
                  <a:pos x="10" y="366"/>
                </a:cxn>
                <a:cxn ang="0">
                  <a:pos x="1" y="345"/>
                </a:cxn>
                <a:cxn ang="0">
                  <a:pos x="5" y="324"/>
                </a:cxn>
                <a:cxn ang="0">
                  <a:pos x="1" y="296"/>
                </a:cxn>
                <a:cxn ang="0">
                  <a:pos x="13" y="279"/>
                </a:cxn>
                <a:cxn ang="0">
                  <a:pos x="61" y="202"/>
                </a:cxn>
                <a:cxn ang="0">
                  <a:pos x="99" y="134"/>
                </a:cxn>
                <a:cxn ang="0">
                  <a:pos x="119" y="83"/>
                </a:cxn>
                <a:cxn ang="0">
                  <a:pos x="136" y="15"/>
                </a:cxn>
                <a:cxn ang="0">
                  <a:pos x="165" y="0"/>
                </a:cxn>
                <a:cxn ang="0">
                  <a:pos x="183" y="20"/>
                </a:cxn>
                <a:cxn ang="0">
                  <a:pos x="198" y="22"/>
                </a:cxn>
                <a:cxn ang="0">
                  <a:pos x="206" y="39"/>
                </a:cxn>
                <a:cxn ang="0">
                  <a:pos x="216" y="50"/>
                </a:cxn>
                <a:cxn ang="0">
                  <a:pos x="221" y="54"/>
                </a:cxn>
                <a:cxn ang="0">
                  <a:pos x="216" y="67"/>
                </a:cxn>
                <a:cxn ang="0">
                  <a:pos x="214" y="83"/>
                </a:cxn>
                <a:cxn ang="0">
                  <a:pos x="228" y="94"/>
                </a:cxn>
                <a:cxn ang="0">
                  <a:pos x="304" y="106"/>
                </a:cxn>
                <a:cxn ang="0">
                  <a:pos x="444" y="111"/>
                </a:cxn>
                <a:cxn ang="0">
                  <a:pos x="472" y="108"/>
                </a:cxn>
                <a:cxn ang="0">
                  <a:pos x="495" y="117"/>
                </a:cxn>
              </a:cxnLst>
              <a:rect l="0" t="0" r="r" b="b"/>
              <a:pathLst>
                <a:path w="611" h="493">
                  <a:moveTo>
                    <a:pt x="587" y="142"/>
                  </a:moveTo>
                  <a:lnTo>
                    <a:pt x="595" y="154"/>
                  </a:lnTo>
                  <a:lnTo>
                    <a:pt x="602" y="163"/>
                  </a:lnTo>
                  <a:lnTo>
                    <a:pt x="608" y="171"/>
                  </a:lnTo>
                  <a:lnTo>
                    <a:pt x="610" y="181"/>
                  </a:lnTo>
                  <a:lnTo>
                    <a:pt x="601" y="201"/>
                  </a:lnTo>
                  <a:lnTo>
                    <a:pt x="589" y="217"/>
                  </a:lnTo>
                  <a:lnTo>
                    <a:pt x="577" y="231"/>
                  </a:lnTo>
                  <a:lnTo>
                    <a:pt x="572" y="242"/>
                  </a:lnTo>
                  <a:lnTo>
                    <a:pt x="569" y="255"/>
                  </a:lnTo>
                  <a:lnTo>
                    <a:pt x="554" y="257"/>
                  </a:lnTo>
                  <a:lnTo>
                    <a:pt x="547" y="260"/>
                  </a:lnTo>
                  <a:lnTo>
                    <a:pt x="541" y="267"/>
                  </a:lnTo>
                  <a:lnTo>
                    <a:pt x="534" y="275"/>
                  </a:lnTo>
                  <a:lnTo>
                    <a:pt x="532" y="285"/>
                  </a:lnTo>
                  <a:lnTo>
                    <a:pt x="537" y="289"/>
                  </a:lnTo>
                  <a:lnTo>
                    <a:pt x="540" y="297"/>
                  </a:lnTo>
                  <a:lnTo>
                    <a:pt x="541" y="322"/>
                  </a:lnTo>
                  <a:lnTo>
                    <a:pt x="531" y="392"/>
                  </a:lnTo>
                  <a:lnTo>
                    <a:pt x="517" y="460"/>
                  </a:lnTo>
                  <a:lnTo>
                    <a:pt x="509" y="492"/>
                  </a:lnTo>
                  <a:lnTo>
                    <a:pt x="10" y="366"/>
                  </a:lnTo>
                  <a:lnTo>
                    <a:pt x="3" y="358"/>
                  </a:lnTo>
                  <a:lnTo>
                    <a:pt x="1" y="345"/>
                  </a:lnTo>
                  <a:lnTo>
                    <a:pt x="1" y="332"/>
                  </a:lnTo>
                  <a:lnTo>
                    <a:pt x="5" y="324"/>
                  </a:lnTo>
                  <a:lnTo>
                    <a:pt x="0" y="304"/>
                  </a:lnTo>
                  <a:lnTo>
                    <a:pt x="1" y="296"/>
                  </a:lnTo>
                  <a:lnTo>
                    <a:pt x="4" y="289"/>
                  </a:lnTo>
                  <a:lnTo>
                    <a:pt x="13" y="279"/>
                  </a:lnTo>
                  <a:lnTo>
                    <a:pt x="22" y="273"/>
                  </a:lnTo>
                  <a:lnTo>
                    <a:pt x="61" y="202"/>
                  </a:lnTo>
                  <a:lnTo>
                    <a:pt x="80" y="166"/>
                  </a:lnTo>
                  <a:lnTo>
                    <a:pt x="99" y="134"/>
                  </a:lnTo>
                  <a:lnTo>
                    <a:pt x="111" y="112"/>
                  </a:lnTo>
                  <a:lnTo>
                    <a:pt x="119" y="83"/>
                  </a:lnTo>
                  <a:lnTo>
                    <a:pt x="131" y="29"/>
                  </a:lnTo>
                  <a:lnTo>
                    <a:pt x="136" y="15"/>
                  </a:lnTo>
                  <a:lnTo>
                    <a:pt x="145" y="0"/>
                  </a:lnTo>
                  <a:lnTo>
                    <a:pt x="165" y="0"/>
                  </a:lnTo>
                  <a:lnTo>
                    <a:pt x="178" y="15"/>
                  </a:lnTo>
                  <a:lnTo>
                    <a:pt x="183" y="20"/>
                  </a:lnTo>
                  <a:lnTo>
                    <a:pt x="189" y="22"/>
                  </a:lnTo>
                  <a:lnTo>
                    <a:pt x="198" y="22"/>
                  </a:lnTo>
                  <a:lnTo>
                    <a:pt x="206" y="26"/>
                  </a:lnTo>
                  <a:lnTo>
                    <a:pt x="206" y="39"/>
                  </a:lnTo>
                  <a:lnTo>
                    <a:pt x="207" y="47"/>
                  </a:lnTo>
                  <a:lnTo>
                    <a:pt x="216" y="50"/>
                  </a:lnTo>
                  <a:lnTo>
                    <a:pt x="219" y="51"/>
                  </a:lnTo>
                  <a:lnTo>
                    <a:pt x="221" y="54"/>
                  </a:lnTo>
                  <a:lnTo>
                    <a:pt x="219" y="62"/>
                  </a:lnTo>
                  <a:lnTo>
                    <a:pt x="216" y="67"/>
                  </a:lnTo>
                  <a:lnTo>
                    <a:pt x="214" y="74"/>
                  </a:lnTo>
                  <a:lnTo>
                    <a:pt x="214" y="83"/>
                  </a:lnTo>
                  <a:lnTo>
                    <a:pt x="218" y="89"/>
                  </a:lnTo>
                  <a:lnTo>
                    <a:pt x="228" y="94"/>
                  </a:lnTo>
                  <a:lnTo>
                    <a:pt x="260" y="101"/>
                  </a:lnTo>
                  <a:lnTo>
                    <a:pt x="304" y="106"/>
                  </a:lnTo>
                  <a:lnTo>
                    <a:pt x="353" y="109"/>
                  </a:lnTo>
                  <a:lnTo>
                    <a:pt x="444" y="111"/>
                  </a:lnTo>
                  <a:lnTo>
                    <a:pt x="482" y="110"/>
                  </a:lnTo>
                  <a:lnTo>
                    <a:pt x="472" y="108"/>
                  </a:lnTo>
                  <a:lnTo>
                    <a:pt x="471" y="109"/>
                  </a:lnTo>
                  <a:lnTo>
                    <a:pt x="495" y="117"/>
                  </a:lnTo>
                  <a:lnTo>
                    <a:pt x="587" y="142"/>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3" name="Freeform 109"/>
            <p:cNvSpPr>
              <a:spLocks/>
            </p:cNvSpPr>
            <p:nvPr/>
          </p:nvSpPr>
          <p:spPr bwMode="auto">
            <a:xfrm>
              <a:off x="902" y="1766"/>
              <a:ext cx="617" cy="499"/>
            </a:xfrm>
            <a:custGeom>
              <a:avLst/>
              <a:gdLst/>
              <a:ahLst/>
              <a:cxnLst>
                <a:cxn ang="0">
                  <a:pos x="600" y="156"/>
                </a:cxn>
                <a:cxn ang="0">
                  <a:pos x="614" y="173"/>
                </a:cxn>
                <a:cxn ang="0">
                  <a:pos x="607" y="204"/>
                </a:cxn>
                <a:cxn ang="0">
                  <a:pos x="583" y="234"/>
                </a:cxn>
                <a:cxn ang="0">
                  <a:pos x="574" y="258"/>
                </a:cxn>
                <a:cxn ang="0">
                  <a:pos x="553" y="263"/>
                </a:cxn>
                <a:cxn ang="0">
                  <a:pos x="539" y="278"/>
                </a:cxn>
                <a:cxn ang="0">
                  <a:pos x="542" y="293"/>
                </a:cxn>
                <a:cxn ang="0">
                  <a:pos x="546" y="326"/>
                </a:cxn>
                <a:cxn ang="0">
                  <a:pos x="522" y="466"/>
                </a:cxn>
                <a:cxn ang="0">
                  <a:pos x="10" y="370"/>
                </a:cxn>
                <a:cxn ang="0">
                  <a:pos x="1" y="349"/>
                </a:cxn>
                <a:cxn ang="0">
                  <a:pos x="5" y="328"/>
                </a:cxn>
                <a:cxn ang="0">
                  <a:pos x="1" y="299"/>
                </a:cxn>
                <a:cxn ang="0">
                  <a:pos x="14" y="282"/>
                </a:cxn>
                <a:cxn ang="0">
                  <a:pos x="61" y="205"/>
                </a:cxn>
                <a:cxn ang="0">
                  <a:pos x="100" y="135"/>
                </a:cxn>
                <a:cxn ang="0">
                  <a:pos x="120" y="84"/>
                </a:cxn>
                <a:cxn ang="0">
                  <a:pos x="137" y="15"/>
                </a:cxn>
                <a:cxn ang="0">
                  <a:pos x="167" y="0"/>
                </a:cxn>
                <a:cxn ang="0">
                  <a:pos x="185" y="20"/>
                </a:cxn>
                <a:cxn ang="0">
                  <a:pos x="200" y="23"/>
                </a:cxn>
                <a:cxn ang="0">
                  <a:pos x="208" y="40"/>
                </a:cxn>
                <a:cxn ang="0">
                  <a:pos x="218" y="50"/>
                </a:cxn>
                <a:cxn ang="0">
                  <a:pos x="223" y="55"/>
                </a:cxn>
                <a:cxn ang="0">
                  <a:pos x="219" y="68"/>
                </a:cxn>
                <a:cxn ang="0">
                  <a:pos x="216" y="84"/>
                </a:cxn>
                <a:cxn ang="0">
                  <a:pos x="230" y="95"/>
                </a:cxn>
                <a:cxn ang="0">
                  <a:pos x="307" y="107"/>
                </a:cxn>
                <a:cxn ang="0">
                  <a:pos x="448" y="113"/>
                </a:cxn>
                <a:cxn ang="0">
                  <a:pos x="477" y="109"/>
                </a:cxn>
                <a:cxn ang="0">
                  <a:pos x="499" y="118"/>
                </a:cxn>
              </a:cxnLst>
              <a:rect l="0" t="0" r="r" b="b"/>
              <a:pathLst>
                <a:path w="617" h="499">
                  <a:moveTo>
                    <a:pt x="593" y="144"/>
                  </a:moveTo>
                  <a:lnTo>
                    <a:pt x="600" y="156"/>
                  </a:lnTo>
                  <a:lnTo>
                    <a:pt x="608" y="165"/>
                  </a:lnTo>
                  <a:lnTo>
                    <a:pt x="614" y="173"/>
                  </a:lnTo>
                  <a:lnTo>
                    <a:pt x="616" y="183"/>
                  </a:lnTo>
                  <a:lnTo>
                    <a:pt x="607" y="204"/>
                  </a:lnTo>
                  <a:lnTo>
                    <a:pt x="595" y="220"/>
                  </a:lnTo>
                  <a:lnTo>
                    <a:pt x="583" y="234"/>
                  </a:lnTo>
                  <a:lnTo>
                    <a:pt x="578" y="245"/>
                  </a:lnTo>
                  <a:lnTo>
                    <a:pt x="574" y="258"/>
                  </a:lnTo>
                  <a:lnTo>
                    <a:pt x="560" y="260"/>
                  </a:lnTo>
                  <a:lnTo>
                    <a:pt x="553" y="263"/>
                  </a:lnTo>
                  <a:lnTo>
                    <a:pt x="546" y="270"/>
                  </a:lnTo>
                  <a:lnTo>
                    <a:pt x="539" y="278"/>
                  </a:lnTo>
                  <a:lnTo>
                    <a:pt x="537" y="289"/>
                  </a:lnTo>
                  <a:lnTo>
                    <a:pt x="542" y="293"/>
                  </a:lnTo>
                  <a:lnTo>
                    <a:pt x="545" y="300"/>
                  </a:lnTo>
                  <a:lnTo>
                    <a:pt x="546" y="326"/>
                  </a:lnTo>
                  <a:lnTo>
                    <a:pt x="536" y="397"/>
                  </a:lnTo>
                  <a:lnTo>
                    <a:pt x="522" y="466"/>
                  </a:lnTo>
                  <a:lnTo>
                    <a:pt x="514" y="498"/>
                  </a:lnTo>
                  <a:lnTo>
                    <a:pt x="10" y="370"/>
                  </a:lnTo>
                  <a:lnTo>
                    <a:pt x="3" y="363"/>
                  </a:lnTo>
                  <a:lnTo>
                    <a:pt x="1" y="349"/>
                  </a:lnTo>
                  <a:lnTo>
                    <a:pt x="1" y="336"/>
                  </a:lnTo>
                  <a:lnTo>
                    <a:pt x="5" y="328"/>
                  </a:lnTo>
                  <a:lnTo>
                    <a:pt x="0" y="308"/>
                  </a:lnTo>
                  <a:lnTo>
                    <a:pt x="1" y="299"/>
                  </a:lnTo>
                  <a:lnTo>
                    <a:pt x="4" y="293"/>
                  </a:lnTo>
                  <a:lnTo>
                    <a:pt x="14" y="282"/>
                  </a:lnTo>
                  <a:lnTo>
                    <a:pt x="22" y="276"/>
                  </a:lnTo>
                  <a:lnTo>
                    <a:pt x="61" y="205"/>
                  </a:lnTo>
                  <a:lnTo>
                    <a:pt x="81" y="168"/>
                  </a:lnTo>
                  <a:lnTo>
                    <a:pt x="100" y="135"/>
                  </a:lnTo>
                  <a:lnTo>
                    <a:pt x="112" y="114"/>
                  </a:lnTo>
                  <a:lnTo>
                    <a:pt x="120" y="84"/>
                  </a:lnTo>
                  <a:lnTo>
                    <a:pt x="132" y="29"/>
                  </a:lnTo>
                  <a:lnTo>
                    <a:pt x="137" y="15"/>
                  </a:lnTo>
                  <a:lnTo>
                    <a:pt x="147" y="0"/>
                  </a:lnTo>
                  <a:lnTo>
                    <a:pt x="167" y="0"/>
                  </a:lnTo>
                  <a:lnTo>
                    <a:pt x="180" y="15"/>
                  </a:lnTo>
                  <a:lnTo>
                    <a:pt x="185" y="20"/>
                  </a:lnTo>
                  <a:lnTo>
                    <a:pt x="190" y="22"/>
                  </a:lnTo>
                  <a:lnTo>
                    <a:pt x="200" y="23"/>
                  </a:lnTo>
                  <a:lnTo>
                    <a:pt x="208" y="27"/>
                  </a:lnTo>
                  <a:lnTo>
                    <a:pt x="208" y="40"/>
                  </a:lnTo>
                  <a:lnTo>
                    <a:pt x="209" y="47"/>
                  </a:lnTo>
                  <a:lnTo>
                    <a:pt x="218" y="50"/>
                  </a:lnTo>
                  <a:lnTo>
                    <a:pt x="222" y="51"/>
                  </a:lnTo>
                  <a:lnTo>
                    <a:pt x="223" y="55"/>
                  </a:lnTo>
                  <a:lnTo>
                    <a:pt x="222" y="62"/>
                  </a:lnTo>
                  <a:lnTo>
                    <a:pt x="219" y="68"/>
                  </a:lnTo>
                  <a:lnTo>
                    <a:pt x="216" y="75"/>
                  </a:lnTo>
                  <a:lnTo>
                    <a:pt x="216" y="84"/>
                  </a:lnTo>
                  <a:lnTo>
                    <a:pt x="221" y="90"/>
                  </a:lnTo>
                  <a:lnTo>
                    <a:pt x="230" y="95"/>
                  </a:lnTo>
                  <a:lnTo>
                    <a:pt x="262" y="102"/>
                  </a:lnTo>
                  <a:lnTo>
                    <a:pt x="307" y="107"/>
                  </a:lnTo>
                  <a:lnTo>
                    <a:pt x="357" y="111"/>
                  </a:lnTo>
                  <a:lnTo>
                    <a:pt x="448" y="113"/>
                  </a:lnTo>
                  <a:lnTo>
                    <a:pt x="487" y="112"/>
                  </a:lnTo>
                  <a:lnTo>
                    <a:pt x="477" y="109"/>
                  </a:lnTo>
                  <a:lnTo>
                    <a:pt x="476" y="110"/>
                  </a:lnTo>
                  <a:lnTo>
                    <a:pt x="499" y="118"/>
                  </a:lnTo>
                  <a:lnTo>
                    <a:pt x="593" y="144"/>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4" name="Freeform 110"/>
            <p:cNvSpPr>
              <a:spLocks/>
            </p:cNvSpPr>
            <p:nvPr/>
          </p:nvSpPr>
          <p:spPr bwMode="auto">
            <a:xfrm>
              <a:off x="854" y="2136"/>
              <a:ext cx="585" cy="1006"/>
            </a:xfrm>
            <a:custGeom>
              <a:avLst/>
              <a:gdLst/>
              <a:ahLst/>
              <a:cxnLst>
                <a:cxn ang="0">
                  <a:pos x="349" y="77"/>
                </a:cxn>
                <a:cxn ang="0">
                  <a:pos x="272" y="351"/>
                </a:cxn>
                <a:cxn ang="0">
                  <a:pos x="578" y="804"/>
                </a:cxn>
                <a:cxn ang="0">
                  <a:pos x="580" y="808"/>
                </a:cxn>
                <a:cxn ang="0">
                  <a:pos x="583" y="811"/>
                </a:cxn>
                <a:cxn ang="0">
                  <a:pos x="586" y="816"/>
                </a:cxn>
                <a:cxn ang="0">
                  <a:pos x="581" y="828"/>
                </a:cxn>
                <a:cxn ang="0">
                  <a:pos x="572" y="861"/>
                </a:cxn>
                <a:cxn ang="0">
                  <a:pos x="560" y="917"/>
                </a:cxn>
                <a:cxn ang="0">
                  <a:pos x="549" y="973"/>
                </a:cxn>
                <a:cxn ang="0">
                  <a:pos x="542" y="1005"/>
                </a:cxn>
                <a:cxn ang="0">
                  <a:pos x="336" y="977"/>
                </a:cxn>
                <a:cxn ang="0">
                  <a:pos x="337" y="956"/>
                </a:cxn>
                <a:cxn ang="0">
                  <a:pos x="334" y="937"/>
                </a:cxn>
                <a:cxn ang="0">
                  <a:pos x="327" y="918"/>
                </a:cxn>
                <a:cxn ang="0">
                  <a:pos x="318" y="900"/>
                </a:cxn>
                <a:cxn ang="0">
                  <a:pos x="297" y="870"/>
                </a:cxn>
                <a:cxn ang="0">
                  <a:pos x="262" y="831"/>
                </a:cxn>
                <a:cxn ang="0">
                  <a:pos x="225" y="793"/>
                </a:cxn>
                <a:cxn ang="0">
                  <a:pos x="209" y="780"/>
                </a:cxn>
                <a:cxn ang="0">
                  <a:pos x="195" y="774"/>
                </a:cxn>
                <a:cxn ang="0">
                  <a:pos x="162" y="763"/>
                </a:cxn>
                <a:cxn ang="0">
                  <a:pos x="124" y="758"/>
                </a:cxn>
                <a:cxn ang="0">
                  <a:pos x="121" y="736"/>
                </a:cxn>
                <a:cxn ang="0">
                  <a:pos x="119" y="714"/>
                </a:cxn>
                <a:cxn ang="0">
                  <a:pos x="109" y="736"/>
                </a:cxn>
                <a:cxn ang="0">
                  <a:pos x="106" y="739"/>
                </a:cxn>
                <a:cxn ang="0">
                  <a:pos x="104" y="739"/>
                </a:cxn>
                <a:cxn ang="0">
                  <a:pos x="102" y="728"/>
                </a:cxn>
                <a:cxn ang="0">
                  <a:pos x="101" y="708"/>
                </a:cxn>
                <a:cxn ang="0">
                  <a:pos x="99" y="645"/>
                </a:cxn>
                <a:cxn ang="0">
                  <a:pos x="95" y="610"/>
                </a:cxn>
                <a:cxn ang="0">
                  <a:pos x="86" y="576"/>
                </a:cxn>
                <a:cxn ang="0">
                  <a:pos x="87" y="571"/>
                </a:cxn>
                <a:cxn ang="0">
                  <a:pos x="84" y="558"/>
                </a:cxn>
                <a:cxn ang="0">
                  <a:pos x="71" y="514"/>
                </a:cxn>
                <a:cxn ang="0">
                  <a:pos x="51" y="448"/>
                </a:cxn>
                <a:cxn ang="0">
                  <a:pos x="54" y="427"/>
                </a:cxn>
                <a:cxn ang="0">
                  <a:pos x="52" y="407"/>
                </a:cxn>
                <a:cxn ang="0">
                  <a:pos x="46" y="386"/>
                </a:cxn>
                <a:cxn ang="0">
                  <a:pos x="38" y="366"/>
                </a:cxn>
                <a:cxn ang="0">
                  <a:pos x="19" y="331"/>
                </a:cxn>
                <a:cxn ang="0">
                  <a:pos x="6" y="310"/>
                </a:cxn>
                <a:cxn ang="0">
                  <a:pos x="3" y="299"/>
                </a:cxn>
                <a:cxn ang="0">
                  <a:pos x="2" y="288"/>
                </a:cxn>
                <a:cxn ang="0">
                  <a:pos x="3" y="276"/>
                </a:cxn>
                <a:cxn ang="0">
                  <a:pos x="6" y="263"/>
                </a:cxn>
                <a:cxn ang="0">
                  <a:pos x="19" y="222"/>
                </a:cxn>
                <a:cxn ang="0">
                  <a:pos x="6" y="175"/>
                </a:cxn>
                <a:cxn ang="0">
                  <a:pos x="0" y="148"/>
                </a:cxn>
                <a:cxn ang="0">
                  <a:pos x="0" y="125"/>
                </a:cxn>
                <a:cxn ang="0">
                  <a:pos x="11" y="107"/>
                </a:cxn>
                <a:cxn ang="0">
                  <a:pos x="33" y="67"/>
                </a:cxn>
                <a:cxn ang="0">
                  <a:pos x="51" y="27"/>
                </a:cxn>
                <a:cxn ang="0">
                  <a:pos x="53" y="16"/>
                </a:cxn>
                <a:cxn ang="0">
                  <a:pos x="52" y="14"/>
                </a:cxn>
                <a:cxn ang="0">
                  <a:pos x="47" y="15"/>
                </a:cxn>
                <a:cxn ang="0">
                  <a:pos x="53" y="8"/>
                </a:cxn>
                <a:cxn ang="0">
                  <a:pos x="57" y="0"/>
                </a:cxn>
                <a:cxn ang="0">
                  <a:pos x="349" y="77"/>
                </a:cxn>
              </a:cxnLst>
              <a:rect l="0" t="0" r="r" b="b"/>
              <a:pathLst>
                <a:path w="587" h="1006">
                  <a:moveTo>
                    <a:pt x="349" y="77"/>
                  </a:moveTo>
                  <a:lnTo>
                    <a:pt x="272" y="351"/>
                  </a:lnTo>
                  <a:lnTo>
                    <a:pt x="578" y="804"/>
                  </a:lnTo>
                  <a:lnTo>
                    <a:pt x="580" y="808"/>
                  </a:lnTo>
                  <a:lnTo>
                    <a:pt x="583" y="811"/>
                  </a:lnTo>
                  <a:lnTo>
                    <a:pt x="586" y="816"/>
                  </a:lnTo>
                  <a:lnTo>
                    <a:pt x="581" y="828"/>
                  </a:lnTo>
                  <a:lnTo>
                    <a:pt x="572" y="861"/>
                  </a:lnTo>
                  <a:lnTo>
                    <a:pt x="560" y="917"/>
                  </a:lnTo>
                  <a:lnTo>
                    <a:pt x="549" y="973"/>
                  </a:lnTo>
                  <a:lnTo>
                    <a:pt x="542" y="1005"/>
                  </a:lnTo>
                  <a:lnTo>
                    <a:pt x="336" y="977"/>
                  </a:lnTo>
                  <a:lnTo>
                    <a:pt x="337" y="956"/>
                  </a:lnTo>
                  <a:lnTo>
                    <a:pt x="334" y="937"/>
                  </a:lnTo>
                  <a:lnTo>
                    <a:pt x="327" y="918"/>
                  </a:lnTo>
                  <a:lnTo>
                    <a:pt x="318" y="900"/>
                  </a:lnTo>
                  <a:lnTo>
                    <a:pt x="297" y="870"/>
                  </a:lnTo>
                  <a:lnTo>
                    <a:pt x="262" y="831"/>
                  </a:lnTo>
                  <a:lnTo>
                    <a:pt x="225" y="793"/>
                  </a:lnTo>
                  <a:lnTo>
                    <a:pt x="209" y="780"/>
                  </a:lnTo>
                  <a:lnTo>
                    <a:pt x="195" y="774"/>
                  </a:lnTo>
                  <a:lnTo>
                    <a:pt x="162" y="763"/>
                  </a:lnTo>
                  <a:lnTo>
                    <a:pt x="124" y="758"/>
                  </a:lnTo>
                  <a:lnTo>
                    <a:pt x="121" y="736"/>
                  </a:lnTo>
                  <a:lnTo>
                    <a:pt x="119" y="714"/>
                  </a:lnTo>
                  <a:lnTo>
                    <a:pt x="109" y="736"/>
                  </a:lnTo>
                  <a:lnTo>
                    <a:pt x="106" y="739"/>
                  </a:lnTo>
                  <a:lnTo>
                    <a:pt x="104" y="739"/>
                  </a:lnTo>
                  <a:lnTo>
                    <a:pt x="102" y="728"/>
                  </a:lnTo>
                  <a:lnTo>
                    <a:pt x="101" y="708"/>
                  </a:lnTo>
                  <a:lnTo>
                    <a:pt x="99" y="645"/>
                  </a:lnTo>
                  <a:lnTo>
                    <a:pt x="95" y="610"/>
                  </a:lnTo>
                  <a:lnTo>
                    <a:pt x="86" y="576"/>
                  </a:lnTo>
                  <a:lnTo>
                    <a:pt x="87" y="571"/>
                  </a:lnTo>
                  <a:lnTo>
                    <a:pt x="84" y="558"/>
                  </a:lnTo>
                  <a:lnTo>
                    <a:pt x="71" y="514"/>
                  </a:lnTo>
                  <a:lnTo>
                    <a:pt x="51" y="448"/>
                  </a:lnTo>
                  <a:lnTo>
                    <a:pt x="54" y="427"/>
                  </a:lnTo>
                  <a:lnTo>
                    <a:pt x="52" y="407"/>
                  </a:lnTo>
                  <a:lnTo>
                    <a:pt x="46" y="386"/>
                  </a:lnTo>
                  <a:lnTo>
                    <a:pt x="38" y="366"/>
                  </a:lnTo>
                  <a:lnTo>
                    <a:pt x="19" y="331"/>
                  </a:lnTo>
                  <a:lnTo>
                    <a:pt x="6" y="310"/>
                  </a:lnTo>
                  <a:lnTo>
                    <a:pt x="3" y="299"/>
                  </a:lnTo>
                  <a:lnTo>
                    <a:pt x="2" y="288"/>
                  </a:lnTo>
                  <a:lnTo>
                    <a:pt x="3" y="276"/>
                  </a:lnTo>
                  <a:lnTo>
                    <a:pt x="6" y="263"/>
                  </a:lnTo>
                  <a:lnTo>
                    <a:pt x="19" y="222"/>
                  </a:lnTo>
                  <a:lnTo>
                    <a:pt x="6" y="175"/>
                  </a:lnTo>
                  <a:lnTo>
                    <a:pt x="0" y="148"/>
                  </a:lnTo>
                  <a:lnTo>
                    <a:pt x="0" y="125"/>
                  </a:lnTo>
                  <a:lnTo>
                    <a:pt x="11" y="107"/>
                  </a:lnTo>
                  <a:lnTo>
                    <a:pt x="33" y="67"/>
                  </a:lnTo>
                  <a:lnTo>
                    <a:pt x="51" y="27"/>
                  </a:lnTo>
                  <a:lnTo>
                    <a:pt x="53" y="16"/>
                  </a:lnTo>
                  <a:lnTo>
                    <a:pt x="52" y="14"/>
                  </a:lnTo>
                  <a:lnTo>
                    <a:pt x="47" y="15"/>
                  </a:lnTo>
                  <a:lnTo>
                    <a:pt x="53" y="8"/>
                  </a:lnTo>
                  <a:lnTo>
                    <a:pt x="57" y="0"/>
                  </a:lnTo>
                  <a:lnTo>
                    <a:pt x="349" y="77"/>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5" name="Freeform 111"/>
            <p:cNvSpPr>
              <a:spLocks/>
            </p:cNvSpPr>
            <p:nvPr/>
          </p:nvSpPr>
          <p:spPr bwMode="auto">
            <a:xfrm>
              <a:off x="854" y="2136"/>
              <a:ext cx="593" cy="1012"/>
            </a:xfrm>
            <a:custGeom>
              <a:avLst/>
              <a:gdLst/>
              <a:ahLst/>
              <a:cxnLst>
                <a:cxn ang="0">
                  <a:pos x="353" y="78"/>
                </a:cxn>
                <a:cxn ang="0">
                  <a:pos x="275" y="353"/>
                </a:cxn>
                <a:cxn ang="0">
                  <a:pos x="584" y="808"/>
                </a:cxn>
                <a:cxn ang="0">
                  <a:pos x="586" y="813"/>
                </a:cxn>
                <a:cxn ang="0">
                  <a:pos x="589" y="816"/>
                </a:cxn>
                <a:cxn ang="0">
                  <a:pos x="592" y="821"/>
                </a:cxn>
                <a:cxn ang="0">
                  <a:pos x="587" y="833"/>
                </a:cxn>
                <a:cxn ang="0">
                  <a:pos x="577" y="866"/>
                </a:cxn>
                <a:cxn ang="0">
                  <a:pos x="566" y="923"/>
                </a:cxn>
                <a:cxn ang="0">
                  <a:pos x="555" y="979"/>
                </a:cxn>
                <a:cxn ang="0">
                  <a:pos x="547" y="1011"/>
                </a:cxn>
                <a:cxn ang="0">
                  <a:pos x="339" y="983"/>
                </a:cxn>
                <a:cxn ang="0">
                  <a:pos x="340" y="962"/>
                </a:cxn>
                <a:cxn ang="0">
                  <a:pos x="337" y="943"/>
                </a:cxn>
                <a:cxn ang="0">
                  <a:pos x="331" y="924"/>
                </a:cxn>
                <a:cxn ang="0">
                  <a:pos x="322" y="905"/>
                </a:cxn>
                <a:cxn ang="0">
                  <a:pos x="300" y="876"/>
                </a:cxn>
                <a:cxn ang="0">
                  <a:pos x="264" y="836"/>
                </a:cxn>
                <a:cxn ang="0">
                  <a:pos x="227" y="798"/>
                </a:cxn>
                <a:cxn ang="0">
                  <a:pos x="211" y="785"/>
                </a:cxn>
                <a:cxn ang="0">
                  <a:pos x="197" y="778"/>
                </a:cxn>
                <a:cxn ang="0">
                  <a:pos x="163" y="768"/>
                </a:cxn>
                <a:cxn ang="0">
                  <a:pos x="125" y="763"/>
                </a:cxn>
                <a:cxn ang="0">
                  <a:pos x="122" y="740"/>
                </a:cxn>
                <a:cxn ang="0">
                  <a:pos x="121" y="718"/>
                </a:cxn>
                <a:cxn ang="0">
                  <a:pos x="110" y="740"/>
                </a:cxn>
                <a:cxn ang="0">
                  <a:pos x="107" y="743"/>
                </a:cxn>
                <a:cxn ang="0">
                  <a:pos x="105" y="743"/>
                </a:cxn>
                <a:cxn ang="0">
                  <a:pos x="103" y="733"/>
                </a:cxn>
                <a:cxn ang="0">
                  <a:pos x="102" y="712"/>
                </a:cxn>
                <a:cxn ang="0">
                  <a:pos x="100" y="648"/>
                </a:cxn>
                <a:cxn ang="0">
                  <a:pos x="96" y="613"/>
                </a:cxn>
                <a:cxn ang="0">
                  <a:pos x="87" y="579"/>
                </a:cxn>
                <a:cxn ang="0">
                  <a:pos x="87" y="575"/>
                </a:cxn>
                <a:cxn ang="0">
                  <a:pos x="85" y="561"/>
                </a:cxn>
                <a:cxn ang="0">
                  <a:pos x="72" y="517"/>
                </a:cxn>
                <a:cxn ang="0">
                  <a:pos x="52" y="451"/>
                </a:cxn>
                <a:cxn ang="0">
                  <a:pos x="54" y="430"/>
                </a:cxn>
                <a:cxn ang="0">
                  <a:pos x="52" y="409"/>
                </a:cxn>
                <a:cxn ang="0">
                  <a:pos x="47" y="388"/>
                </a:cxn>
                <a:cxn ang="0">
                  <a:pos x="38" y="368"/>
                </a:cxn>
                <a:cxn ang="0">
                  <a:pos x="19" y="333"/>
                </a:cxn>
                <a:cxn ang="0">
                  <a:pos x="6" y="311"/>
                </a:cxn>
                <a:cxn ang="0">
                  <a:pos x="3" y="301"/>
                </a:cxn>
                <a:cxn ang="0">
                  <a:pos x="2" y="290"/>
                </a:cxn>
                <a:cxn ang="0">
                  <a:pos x="3" y="277"/>
                </a:cxn>
                <a:cxn ang="0">
                  <a:pos x="6" y="265"/>
                </a:cxn>
                <a:cxn ang="0">
                  <a:pos x="19" y="223"/>
                </a:cxn>
                <a:cxn ang="0">
                  <a:pos x="6" y="176"/>
                </a:cxn>
                <a:cxn ang="0">
                  <a:pos x="0" y="149"/>
                </a:cxn>
                <a:cxn ang="0">
                  <a:pos x="0" y="126"/>
                </a:cxn>
                <a:cxn ang="0">
                  <a:pos x="11" y="108"/>
                </a:cxn>
                <a:cxn ang="0">
                  <a:pos x="33" y="67"/>
                </a:cxn>
                <a:cxn ang="0">
                  <a:pos x="52" y="27"/>
                </a:cxn>
                <a:cxn ang="0">
                  <a:pos x="53" y="16"/>
                </a:cxn>
                <a:cxn ang="0">
                  <a:pos x="52" y="14"/>
                </a:cxn>
                <a:cxn ang="0">
                  <a:pos x="48" y="15"/>
                </a:cxn>
                <a:cxn ang="0">
                  <a:pos x="53" y="8"/>
                </a:cxn>
                <a:cxn ang="0">
                  <a:pos x="57" y="0"/>
                </a:cxn>
                <a:cxn ang="0">
                  <a:pos x="353" y="78"/>
                </a:cxn>
              </a:cxnLst>
              <a:rect l="0" t="0" r="r" b="b"/>
              <a:pathLst>
                <a:path w="593" h="1012">
                  <a:moveTo>
                    <a:pt x="353" y="78"/>
                  </a:moveTo>
                  <a:lnTo>
                    <a:pt x="275" y="353"/>
                  </a:lnTo>
                  <a:lnTo>
                    <a:pt x="584" y="808"/>
                  </a:lnTo>
                  <a:lnTo>
                    <a:pt x="586" y="813"/>
                  </a:lnTo>
                  <a:lnTo>
                    <a:pt x="589" y="816"/>
                  </a:lnTo>
                  <a:lnTo>
                    <a:pt x="592" y="821"/>
                  </a:lnTo>
                  <a:lnTo>
                    <a:pt x="587" y="833"/>
                  </a:lnTo>
                  <a:lnTo>
                    <a:pt x="577" y="866"/>
                  </a:lnTo>
                  <a:lnTo>
                    <a:pt x="566" y="923"/>
                  </a:lnTo>
                  <a:lnTo>
                    <a:pt x="555" y="979"/>
                  </a:lnTo>
                  <a:lnTo>
                    <a:pt x="547" y="1011"/>
                  </a:lnTo>
                  <a:lnTo>
                    <a:pt x="339" y="983"/>
                  </a:lnTo>
                  <a:lnTo>
                    <a:pt x="340" y="962"/>
                  </a:lnTo>
                  <a:lnTo>
                    <a:pt x="337" y="943"/>
                  </a:lnTo>
                  <a:lnTo>
                    <a:pt x="331" y="924"/>
                  </a:lnTo>
                  <a:lnTo>
                    <a:pt x="322" y="905"/>
                  </a:lnTo>
                  <a:lnTo>
                    <a:pt x="300" y="876"/>
                  </a:lnTo>
                  <a:lnTo>
                    <a:pt x="264" y="836"/>
                  </a:lnTo>
                  <a:lnTo>
                    <a:pt x="227" y="798"/>
                  </a:lnTo>
                  <a:lnTo>
                    <a:pt x="211" y="785"/>
                  </a:lnTo>
                  <a:lnTo>
                    <a:pt x="197" y="778"/>
                  </a:lnTo>
                  <a:lnTo>
                    <a:pt x="163" y="768"/>
                  </a:lnTo>
                  <a:lnTo>
                    <a:pt x="125" y="763"/>
                  </a:lnTo>
                  <a:lnTo>
                    <a:pt x="122" y="740"/>
                  </a:lnTo>
                  <a:lnTo>
                    <a:pt x="121" y="718"/>
                  </a:lnTo>
                  <a:lnTo>
                    <a:pt x="110" y="740"/>
                  </a:lnTo>
                  <a:lnTo>
                    <a:pt x="107" y="743"/>
                  </a:lnTo>
                  <a:lnTo>
                    <a:pt x="105" y="743"/>
                  </a:lnTo>
                  <a:lnTo>
                    <a:pt x="103" y="733"/>
                  </a:lnTo>
                  <a:lnTo>
                    <a:pt x="102" y="712"/>
                  </a:lnTo>
                  <a:lnTo>
                    <a:pt x="100" y="648"/>
                  </a:lnTo>
                  <a:lnTo>
                    <a:pt x="96" y="613"/>
                  </a:lnTo>
                  <a:lnTo>
                    <a:pt x="87" y="579"/>
                  </a:lnTo>
                  <a:lnTo>
                    <a:pt x="87" y="575"/>
                  </a:lnTo>
                  <a:lnTo>
                    <a:pt x="85" y="561"/>
                  </a:lnTo>
                  <a:lnTo>
                    <a:pt x="72" y="517"/>
                  </a:lnTo>
                  <a:lnTo>
                    <a:pt x="52" y="451"/>
                  </a:lnTo>
                  <a:lnTo>
                    <a:pt x="54" y="430"/>
                  </a:lnTo>
                  <a:lnTo>
                    <a:pt x="52" y="409"/>
                  </a:lnTo>
                  <a:lnTo>
                    <a:pt x="47" y="388"/>
                  </a:lnTo>
                  <a:lnTo>
                    <a:pt x="38" y="368"/>
                  </a:lnTo>
                  <a:lnTo>
                    <a:pt x="19" y="333"/>
                  </a:lnTo>
                  <a:lnTo>
                    <a:pt x="6" y="311"/>
                  </a:lnTo>
                  <a:lnTo>
                    <a:pt x="3" y="301"/>
                  </a:lnTo>
                  <a:lnTo>
                    <a:pt x="2" y="290"/>
                  </a:lnTo>
                  <a:lnTo>
                    <a:pt x="3" y="277"/>
                  </a:lnTo>
                  <a:lnTo>
                    <a:pt x="6" y="265"/>
                  </a:lnTo>
                  <a:lnTo>
                    <a:pt x="19" y="223"/>
                  </a:lnTo>
                  <a:lnTo>
                    <a:pt x="6" y="176"/>
                  </a:lnTo>
                  <a:lnTo>
                    <a:pt x="0" y="149"/>
                  </a:lnTo>
                  <a:lnTo>
                    <a:pt x="0" y="126"/>
                  </a:lnTo>
                  <a:lnTo>
                    <a:pt x="11" y="108"/>
                  </a:lnTo>
                  <a:lnTo>
                    <a:pt x="33" y="67"/>
                  </a:lnTo>
                  <a:lnTo>
                    <a:pt x="52" y="27"/>
                  </a:lnTo>
                  <a:lnTo>
                    <a:pt x="53" y="16"/>
                  </a:lnTo>
                  <a:lnTo>
                    <a:pt x="52" y="14"/>
                  </a:lnTo>
                  <a:lnTo>
                    <a:pt x="48" y="15"/>
                  </a:lnTo>
                  <a:lnTo>
                    <a:pt x="53" y="8"/>
                  </a:lnTo>
                  <a:lnTo>
                    <a:pt x="57" y="0"/>
                  </a:lnTo>
                  <a:lnTo>
                    <a:pt x="353" y="78"/>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6" name="Freeform 112"/>
            <p:cNvSpPr>
              <a:spLocks/>
            </p:cNvSpPr>
            <p:nvPr/>
          </p:nvSpPr>
          <p:spPr bwMode="auto">
            <a:xfrm>
              <a:off x="2308" y="1999"/>
              <a:ext cx="536" cy="402"/>
            </a:xfrm>
            <a:custGeom>
              <a:avLst/>
              <a:gdLst/>
              <a:ahLst/>
              <a:cxnLst>
                <a:cxn ang="0">
                  <a:pos x="25" y="0"/>
                </a:cxn>
                <a:cxn ang="0">
                  <a:pos x="274" y="18"/>
                </a:cxn>
                <a:cxn ang="0">
                  <a:pos x="400" y="23"/>
                </a:cxn>
                <a:cxn ang="0">
                  <a:pos x="526" y="23"/>
                </a:cxn>
                <a:cxn ang="0">
                  <a:pos x="524" y="40"/>
                </a:cxn>
                <a:cxn ang="0">
                  <a:pos x="517" y="49"/>
                </a:cxn>
                <a:cxn ang="0">
                  <a:pos x="513" y="52"/>
                </a:cxn>
                <a:cxn ang="0">
                  <a:pos x="510" y="58"/>
                </a:cxn>
                <a:cxn ang="0">
                  <a:pos x="511" y="74"/>
                </a:cxn>
                <a:cxn ang="0">
                  <a:pos x="517" y="90"/>
                </a:cxn>
                <a:cxn ang="0">
                  <a:pos x="531" y="106"/>
                </a:cxn>
                <a:cxn ang="0">
                  <a:pos x="530" y="114"/>
                </a:cxn>
                <a:cxn ang="0">
                  <a:pos x="531" y="119"/>
                </a:cxn>
                <a:cxn ang="0">
                  <a:pos x="535" y="130"/>
                </a:cxn>
                <a:cxn ang="0">
                  <a:pos x="534" y="145"/>
                </a:cxn>
                <a:cxn ang="0">
                  <a:pos x="528" y="157"/>
                </a:cxn>
                <a:cxn ang="0">
                  <a:pos x="523" y="168"/>
                </a:cxn>
                <a:cxn ang="0">
                  <a:pos x="520" y="181"/>
                </a:cxn>
                <a:cxn ang="0">
                  <a:pos x="530" y="278"/>
                </a:cxn>
                <a:cxn ang="0">
                  <a:pos x="533" y="284"/>
                </a:cxn>
                <a:cxn ang="0">
                  <a:pos x="534" y="295"/>
                </a:cxn>
                <a:cxn ang="0">
                  <a:pos x="526" y="297"/>
                </a:cxn>
                <a:cxn ang="0">
                  <a:pos x="524" y="297"/>
                </a:cxn>
                <a:cxn ang="0">
                  <a:pos x="523" y="303"/>
                </a:cxn>
                <a:cxn ang="0">
                  <a:pos x="526" y="312"/>
                </a:cxn>
                <a:cxn ang="0">
                  <a:pos x="526" y="322"/>
                </a:cxn>
                <a:cxn ang="0">
                  <a:pos x="527" y="342"/>
                </a:cxn>
                <a:cxn ang="0">
                  <a:pos x="528" y="353"/>
                </a:cxn>
                <a:cxn ang="0">
                  <a:pos x="526" y="363"/>
                </a:cxn>
                <a:cxn ang="0">
                  <a:pos x="521" y="371"/>
                </a:cxn>
                <a:cxn ang="0">
                  <a:pos x="517" y="380"/>
                </a:cxn>
                <a:cxn ang="0">
                  <a:pos x="526" y="401"/>
                </a:cxn>
                <a:cxn ang="0">
                  <a:pos x="520" y="400"/>
                </a:cxn>
                <a:cxn ang="0">
                  <a:pos x="511" y="395"/>
                </a:cxn>
                <a:cxn ang="0">
                  <a:pos x="499" y="385"/>
                </a:cxn>
                <a:cxn ang="0">
                  <a:pos x="483" y="368"/>
                </a:cxn>
                <a:cxn ang="0">
                  <a:pos x="475" y="360"/>
                </a:cxn>
                <a:cxn ang="0">
                  <a:pos x="468" y="356"/>
                </a:cxn>
                <a:cxn ang="0">
                  <a:pos x="462" y="358"/>
                </a:cxn>
                <a:cxn ang="0">
                  <a:pos x="459" y="364"/>
                </a:cxn>
                <a:cxn ang="0">
                  <a:pos x="457" y="368"/>
                </a:cxn>
                <a:cxn ang="0">
                  <a:pos x="454" y="370"/>
                </a:cxn>
                <a:cxn ang="0">
                  <a:pos x="452" y="368"/>
                </a:cxn>
                <a:cxn ang="0">
                  <a:pos x="451" y="364"/>
                </a:cxn>
                <a:cxn ang="0">
                  <a:pos x="449" y="358"/>
                </a:cxn>
                <a:cxn ang="0">
                  <a:pos x="441" y="354"/>
                </a:cxn>
                <a:cxn ang="0">
                  <a:pos x="435" y="357"/>
                </a:cxn>
                <a:cxn ang="0">
                  <a:pos x="430" y="362"/>
                </a:cxn>
                <a:cxn ang="0">
                  <a:pos x="418" y="370"/>
                </a:cxn>
                <a:cxn ang="0">
                  <a:pos x="409" y="366"/>
                </a:cxn>
                <a:cxn ang="0">
                  <a:pos x="401" y="359"/>
                </a:cxn>
                <a:cxn ang="0">
                  <a:pos x="387" y="342"/>
                </a:cxn>
                <a:cxn ang="0">
                  <a:pos x="193" y="332"/>
                </a:cxn>
                <a:cxn ang="0">
                  <a:pos x="0" y="318"/>
                </a:cxn>
                <a:cxn ang="0">
                  <a:pos x="25" y="0"/>
                </a:cxn>
              </a:cxnLst>
              <a:rect l="0" t="0" r="r" b="b"/>
              <a:pathLst>
                <a:path w="536" h="402">
                  <a:moveTo>
                    <a:pt x="25" y="0"/>
                  </a:moveTo>
                  <a:lnTo>
                    <a:pt x="274" y="18"/>
                  </a:lnTo>
                  <a:lnTo>
                    <a:pt x="400" y="23"/>
                  </a:lnTo>
                  <a:lnTo>
                    <a:pt x="526" y="23"/>
                  </a:lnTo>
                  <a:lnTo>
                    <a:pt x="524" y="40"/>
                  </a:lnTo>
                  <a:lnTo>
                    <a:pt x="517" y="49"/>
                  </a:lnTo>
                  <a:lnTo>
                    <a:pt x="513" y="52"/>
                  </a:lnTo>
                  <a:lnTo>
                    <a:pt x="510" y="58"/>
                  </a:lnTo>
                  <a:lnTo>
                    <a:pt x="511" y="74"/>
                  </a:lnTo>
                  <a:lnTo>
                    <a:pt x="517" y="90"/>
                  </a:lnTo>
                  <a:lnTo>
                    <a:pt x="531" y="106"/>
                  </a:lnTo>
                  <a:lnTo>
                    <a:pt x="530" y="114"/>
                  </a:lnTo>
                  <a:lnTo>
                    <a:pt x="531" y="119"/>
                  </a:lnTo>
                  <a:lnTo>
                    <a:pt x="535" y="130"/>
                  </a:lnTo>
                  <a:lnTo>
                    <a:pt x="534" y="145"/>
                  </a:lnTo>
                  <a:lnTo>
                    <a:pt x="528" y="157"/>
                  </a:lnTo>
                  <a:lnTo>
                    <a:pt x="523" y="168"/>
                  </a:lnTo>
                  <a:lnTo>
                    <a:pt x="520" y="181"/>
                  </a:lnTo>
                  <a:lnTo>
                    <a:pt x="530" y="278"/>
                  </a:lnTo>
                  <a:lnTo>
                    <a:pt x="533" y="284"/>
                  </a:lnTo>
                  <a:lnTo>
                    <a:pt x="534" y="295"/>
                  </a:lnTo>
                  <a:lnTo>
                    <a:pt x="526" y="297"/>
                  </a:lnTo>
                  <a:lnTo>
                    <a:pt x="524" y="297"/>
                  </a:lnTo>
                  <a:lnTo>
                    <a:pt x="523" y="303"/>
                  </a:lnTo>
                  <a:lnTo>
                    <a:pt x="526" y="312"/>
                  </a:lnTo>
                  <a:lnTo>
                    <a:pt x="526" y="322"/>
                  </a:lnTo>
                  <a:lnTo>
                    <a:pt x="527" y="342"/>
                  </a:lnTo>
                  <a:lnTo>
                    <a:pt x="528" y="353"/>
                  </a:lnTo>
                  <a:lnTo>
                    <a:pt x="526" y="363"/>
                  </a:lnTo>
                  <a:lnTo>
                    <a:pt x="521" y="371"/>
                  </a:lnTo>
                  <a:lnTo>
                    <a:pt x="517" y="380"/>
                  </a:lnTo>
                  <a:lnTo>
                    <a:pt x="526" y="401"/>
                  </a:lnTo>
                  <a:lnTo>
                    <a:pt x="520" y="400"/>
                  </a:lnTo>
                  <a:lnTo>
                    <a:pt x="511" y="395"/>
                  </a:lnTo>
                  <a:lnTo>
                    <a:pt x="499" y="385"/>
                  </a:lnTo>
                  <a:lnTo>
                    <a:pt x="483" y="368"/>
                  </a:lnTo>
                  <a:lnTo>
                    <a:pt x="475" y="360"/>
                  </a:lnTo>
                  <a:lnTo>
                    <a:pt x="468" y="356"/>
                  </a:lnTo>
                  <a:lnTo>
                    <a:pt x="462" y="358"/>
                  </a:lnTo>
                  <a:lnTo>
                    <a:pt x="459" y="364"/>
                  </a:lnTo>
                  <a:lnTo>
                    <a:pt x="457" y="368"/>
                  </a:lnTo>
                  <a:lnTo>
                    <a:pt x="454" y="370"/>
                  </a:lnTo>
                  <a:lnTo>
                    <a:pt x="452" y="368"/>
                  </a:lnTo>
                  <a:lnTo>
                    <a:pt x="451" y="364"/>
                  </a:lnTo>
                  <a:lnTo>
                    <a:pt x="449" y="358"/>
                  </a:lnTo>
                  <a:lnTo>
                    <a:pt x="441" y="354"/>
                  </a:lnTo>
                  <a:lnTo>
                    <a:pt x="435" y="357"/>
                  </a:lnTo>
                  <a:lnTo>
                    <a:pt x="430" y="362"/>
                  </a:lnTo>
                  <a:lnTo>
                    <a:pt x="418" y="370"/>
                  </a:lnTo>
                  <a:lnTo>
                    <a:pt x="409" y="366"/>
                  </a:lnTo>
                  <a:lnTo>
                    <a:pt x="401" y="359"/>
                  </a:lnTo>
                  <a:lnTo>
                    <a:pt x="387" y="342"/>
                  </a:lnTo>
                  <a:lnTo>
                    <a:pt x="193" y="332"/>
                  </a:lnTo>
                  <a:lnTo>
                    <a:pt x="0" y="318"/>
                  </a:lnTo>
                  <a:lnTo>
                    <a:pt x="25" y="0"/>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7" name="Freeform 113"/>
            <p:cNvSpPr>
              <a:spLocks/>
            </p:cNvSpPr>
            <p:nvPr/>
          </p:nvSpPr>
          <p:spPr bwMode="auto">
            <a:xfrm>
              <a:off x="2308" y="1999"/>
              <a:ext cx="542" cy="408"/>
            </a:xfrm>
            <a:custGeom>
              <a:avLst/>
              <a:gdLst/>
              <a:ahLst/>
              <a:cxnLst>
                <a:cxn ang="0">
                  <a:pos x="25" y="0"/>
                </a:cxn>
                <a:cxn ang="0">
                  <a:pos x="277" y="18"/>
                </a:cxn>
                <a:cxn ang="0">
                  <a:pos x="404" y="24"/>
                </a:cxn>
                <a:cxn ang="0">
                  <a:pos x="532" y="24"/>
                </a:cxn>
                <a:cxn ang="0">
                  <a:pos x="530" y="41"/>
                </a:cxn>
                <a:cxn ang="0">
                  <a:pos x="523" y="50"/>
                </a:cxn>
                <a:cxn ang="0">
                  <a:pos x="519" y="53"/>
                </a:cxn>
                <a:cxn ang="0">
                  <a:pos x="516" y="59"/>
                </a:cxn>
                <a:cxn ang="0">
                  <a:pos x="517" y="75"/>
                </a:cxn>
                <a:cxn ang="0">
                  <a:pos x="523" y="92"/>
                </a:cxn>
                <a:cxn ang="0">
                  <a:pos x="537" y="108"/>
                </a:cxn>
                <a:cxn ang="0">
                  <a:pos x="536" y="115"/>
                </a:cxn>
                <a:cxn ang="0">
                  <a:pos x="537" y="121"/>
                </a:cxn>
                <a:cxn ang="0">
                  <a:pos x="541" y="132"/>
                </a:cxn>
                <a:cxn ang="0">
                  <a:pos x="540" y="147"/>
                </a:cxn>
                <a:cxn ang="0">
                  <a:pos x="534" y="159"/>
                </a:cxn>
                <a:cxn ang="0">
                  <a:pos x="529" y="170"/>
                </a:cxn>
                <a:cxn ang="0">
                  <a:pos x="525" y="184"/>
                </a:cxn>
                <a:cxn ang="0">
                  <a:pos x="536" y="282"/>
                </a:cxn>
                <a:cxn ang="0">
                  <a:pos x="539" y="289"/>
                </a:cxn>
                <a:cxn ang="0">
                  <a:pos x="540" y="299"/>
                </a:cxn>
                <a:cxn ang="0">
                  <a:pos x="532" y="301"/>
                </a:cxn>
                <a:cxn ang="0">
                  <a:pos x="530" y="302"/>
                </a:cxn>
                <a:cxn ang="0">
                  <a:pos x="529" y="308"/>
                </a:cxn>
                <a:cxn ang="0">
                  <a:pos x="532" y="317"/>
                </a:cxn>
                <a:cxn ang="0">
                  <a:pos x="532" y="327"/>
                </a:cxn>
                <a:cxn ang="0">
                  <a:pos x="533" y="347"/>
                </a:cxn>
                <a:cxn ang="0">
                  <a:pos x="534" y="358"/>
                </a:cxn>
                <a:cxn ang="0">
                  <a:pos x="532" y="368"/>
                </a:cxn>
                <a:cxn ang="0">
                  <a:pos x="526" y="377"/>
                </a:cxn>
                <a:cxn ang="0">
                  <a:pos x="523" y="386"/>
                </a:cxn>
                <a:cxn ang="0">
                  <a:pos x="532" y="407"/>
                </a:cxn>
                <a:cxn ang="0">
                  <a:pos x="525" y="406"/>
                </a:cxn>
                <a:cxn ang="0">
                  <a:pos x="517" y="401"/>
                </a:cxn>
                <a:cxn ang="0">
                  <a:pos x="504" y="391"/>
                </a:cxn>
                <a:cxn ang="0">
                  <a:pos x="489" y="374"/>
                </a:cxn>
                <a:cxn ang="0">
                  <a:pos x="481" y="365"/>
                </a:cxn>
                <a:cxn ang="0">
                  <a:pos x="473" y="362"/>
                </a:cxn>
                <a:cxn ang="0">
                  <a:pos x="467" y="363"/>
                </a:cxn>
                <a:cxn ang="0">
                  <a:pos x="464" y="369"/>
                </a:cxn>
                <a:cxn ang="0">
                  <a:pos x="462" y="374"/>
                </a:cxn>
                <a:cxn ang="0">
                  <a:pos x="459" y="376"/>
                </a:cxn>
                <a:cxn ang="0">
                  <a:pos x="457" y="374"/>
                </a:cxn>
                <a:cxn ang="0">
                  <a:pos x="456" y="369"/>
                </a:cxn>
                <a:cxn ang="0">
                  <a:pos x="454" y="363"/>
                </a:cxn>
                <a:cxn ang="0">
                  <a:pos x="446" y="360"/>
                </a:cxn>
                <a:cxn ang="0">
                  <a:pos x="440" y="363"/>
                </a:cxn>
                <a:cxn ang="0">
                  <a:pos x="435" y="367"/>
                </a:cxn>
                <a:cxn ang="0">
                  <a:pos x="423" y="376"/>
                </a:cxn>
                <a:cxn ang="0">
                  <a:pos x="414" y="372"/>
                </a:cxn>
                <a:cxn ang="0">
                  <a:pos x="406" y="364"/>
                </a:cxn>
                <a:cxn ang="0">
                  <a:pos x="391" y="347"/>
                </a:cxn>
                <a:cxn ang="0">
                  <a:pos x="195" y="337"/>
                </a:cxn>
                <a:cxn ang="0">
                  <a:pos x="0" y="323"/>
                </a:cxn>
                <a:cxn ang="0">
                  <a:pos x="25" y="0"/>
                </a:cxn>
              </a:cxnLst>
              <a:rect l="0" t="0" r="r" b="b"/>
              <a:pathLst>
                <a:path w="542" h="408">
                  <a:moveTo>
                    <a:pt x="25" y="0"/>
                  </a:moveTo>
                  <a:lnTo>
                    <a:pt x="277" y="18"/>
                  </a:lnTo>
                  <a:lnTo>
                    <a:pt x="404" y="24"/>
                  </a:lnTo>
                  <a:lnTo>
                    <a:pt x="532" y="24"/>
                  </a:lnTo>
                  <a:lnTo>
                    <a:pt x="530" y="41"/>
                  </a:lnTo>
                  <a:lnTo>
                    <a:pt x="523" y="50"/>
                  </a:lnTo>
                  <a:lnTo>
                    <a:pt x="519" y="53"/>
                  </a:lnTo>
                  <a:lnTo>
                    <a:pt x="516" y="59"/>
                  </a:lnTo>
                  <a:lnTo>
                    <a:pt x="517" y="75"/>
                  </a:lnTo>
                  <a:lnTo>
                    <a:pt x="523" y="92"/>
                  </a:lnTo>
                  <a:lnTo>
                    <a:pt x="537" y="108"/>
                  </a:lnTo>
                  <a:lnTo>
                    <a:pt x="536" y="115"/>
                  </a:lnTo>
                  <a:lnTo>
                    <a:pt x="537" y="121"/>
                  </a:lnTo>
                  <a:lnTo>
                    <a:pt x="541" y="132"/>
                  </a:lnTo>
                  <a:lnTo>
                    <a:pt x="540" y="147"/>
                  </a:lnTo>
                  <a:lnTo>
                    <a:pt x="534" y="159"/>
                  </a:lnTo>
                  <a:lnTo>
                    <a:pt x="529" y="170"/>
                  </a:lnTo>
                  <a:lnTo>
                    <a:pt x="525" y="184"/>
                  </a:lnTo>
                  <a:lnTo>
                    <a:pt x="536" y="282"/>
                  </a:lnTo>
                  <a:lnTo>
                    <a:pt x="539" y="289"/>
                  </a:lnTo>
                  <a:lnTo>
                    <a:pt x="540" y="299"/>
                  </a:lnTo>
                  <a:lnTo>
                    <a:pt x="532" y="301"/>
                  </a:lnTo>
                  <a:lnTo>
                    <a:pt x="530" y="302"/>
                  </a:lnTo>
                  <a:lnTo>
                    <a:pt x="529" y="308"/>
                  </a:lnTo>
                  <a:lnTo>
                    <a:pt x="532" y="317"/>
                  </a:lnTo>
                  <a:lnTo>
                    <a:pt x="532" y="327"/>
                  </a:lnTo>
                  <a:lnTo>
                    <a:pt x="533" y="347"/>
                  </a:lnTo>
                  <a:lnTo>
                    <a:pt x="534" y="358"/>
                  </a:lnTo>
                  <a:lnTo>
                    <a:pt x="532" y="368"/>
                  </a:lnTo>
                  <a:lnTo>
                    <a:pt x="526" y="377"/>
                  </a:lnTo>
                  <a:lnTo>
                    <a:pt x="523" y="386"/>
                  </a:lnTo>
                  <a:lnTo>
                    <a:pt x="532" y="407"/>
                  </a:lnTo>
                  <a:lnTo>
                    <a:pt x="525" y="406"/>
                  </a:lnTo>
                  <a:lnTo>
                    <a:pt x="517" y="401"/>
                  </a:lnTo>
                  <a:lnTo>
                    <a:pt x="504" y="391"/>
                  </a:lnTo>
                  <a:lnTo>
                    <a:pt x="489" y="374"/>
                  </a:lnTo>
                  <a:lnTo>
                    <a:pt x="481" y="365"/>
                  </a:lnTo>
                  <a:lnTo>
                    <a:pt x="473" y="362"/>
                  </a:lnTo>
                  <a:lnTo>
                    <a:pt x="467" y="363"/>
                  </a:lnTo>
                  <a:lnTo>
                    <a:pt x="464" y="369"/>
                  </a:lnTo>
                  <a:lnTo>
                    <a:pt x="462" y="374"/>
                  </a:lnTo>
                  <a:lnTo>
                    <a:pt x="459" y="376"/>
                  </a:lnTo>
                  <a:lnTo>
                    <a:pt x="457" y="374"/>
                  </a:lnTo>
                  <a:lnTo>
                    <a:pt x="456" y="369"/>
                  </a:lnTo>
                  <a:lnTo>
                    <a:pt x="454" y="363"/>
                  </a:lnTo>
                  <a:lnTo>
                    <a:pt x="446" y="360"/>
                  </a:lnTo>
                  <a:lnTo>
                    <a:pt x="440" y="363"/>
                  </a:lnTo>
                  <a:lnTo>
                    <a:pt x="435" y="367"/>
                  </a:lnTo>
                  <a:lnTo>
                    <a:pt x="423" y="376"/>
                  </a:lnTo>
                  <a:lnTo>
                    <a:pt x="414" y="372"/>
                  </a:lnTo>
                  <a:lnTo>
                    <a:pt x="406" y="364"/>
                  </a:lnTo>
                  <a:lnTo>
                    <a:pt x="391" y="347"/>
                  </a:lnTo>
                  <a:lnTo>
                    <a:pt x="195" y="337"/>
                  </a:lnTo>
                  <a:lnTo>
                    <a:pt x="0" y="323"/>
                  </a:lnTo>
                  <a:lnTo>
                    <a:pt x="25"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8" name="Freeform 114"/>
            <p:cNvSpPr>
              <a:spLocks/>
            </p:cNvSpPr>
            <p:nvPr/>
          </p:nvSpPr>
          <p:spPr bwMode="auto">
            <a:xfrm>
              <a:off x="2335" y="1754"/>
              <a:ext cx="501" cy="310"/>
            </a:xfrm>
            <a:custGeom>
              <a:avLst/>
              <a:gdLst/>
              <a:ahLst/>
              <a:cxnLst>
                <a:cxn ang="0">
                  <a:pos x="28" y="0"/>
                </a:cxn>
                <a:cxn ang="0">
                  <a:pos x="259" y="19"/>
                </a:cxn>
                <a:cxn ang="0">
                  <a:pos x="360" y="25"/>
                </a:cxn>
                <a:cxn ang="0">
                  <a:pos x="464" y="29"/>
                </a:cxn>
                <a:cxn ang="0">
                  <a:pos x="462" y="45"/>
                </a:cxn>
                <a:cxn ang="0">
                  <a:pos x="467" y="51"/>
                </a:cxn>
                <a:cxn ang="0">
                  <a:pos x="470" y="57"/>
                </a:cxn>
                <a:cxn ang="0">
                  <a:pos x="468" y="62"/>
                </a:cxn>
                <a:cxn ang="0">
                  <a:pos x="464" y="65"/>
                </a:cxn>
                <a:cxn ang="0">
                  <a:pos x="462" y="69"/>
                </a:cxn>
                <a:cxn ang="0">
                  <a:pos x="460" y="72"/>
                </a:cxn>
                <a:cxn ang="0">
                  <a:pos x="463" y="81"/>
                </a:cxn>
                <a:cxn ang="0">
                  <a:pos x="469" y="89"/>
                </a:cxn>
                <a:cxn ang="0">
                  <a:pos x="466" y="107"/>
                </a:cxn>
                <a:cxn ang="0">
                  <a:pos x="468" y="123"/>
                </a:cxn>
                <a:cxn ang="0">
                  <a:pos x="475" y="135"/>
                </a:cxn>
                <a:cxn ang="0">
                  <a:pos x="483" y="148"/>
                </a:cxn>
                <a:cxn ang="0">
                  <a:pos x="488" y="182"/>
                </a:cxn>
                <a:cxn ang="0">
                  <a:pos x="484" y="189"/>
                </a:cxn>
                <a:cxn ang="0">
                  <a:pos x="483" y="194"/>
                </a:cxn>
                <a:cxn ang="0">
                  <a:pos x="483" y="199"/>
                </a:cxn>
                <a:cxn ang="0">
                  <a:pos x="488" y="216"/>
                </a:cxn>
                <a:cxn ang="0">
                  <a:pos x="486" y="229"/>
                </a:cxn>
                <a:cxn ang="0">
                  <a:pos x="484" y="234"/>
                </a:cxn>
                <a:cxn ang="0">
                  <a:pos x="483" y="238"/>
                </a:cxn>
                <a:cxn ang="0">
                  <a:pos x="484" y="244"/>
                </a:cxn>
                <a:cxn ang="0">
                  <a:pos x="480" y="255"/>
                </a:cxn>
                <a:cxn ang="0">
                  <a:pos x="480" y="261"/>
                </a:cxn>
                <a:cxn ang="0">
                  <a:pos x="483" y="266"/>
                </a:cxn>
                <a:cxn ang="0">
                  <a:pos x="494" y="276"/>
                </a:cxn>
                <a:cxn ang="0">
                  <a:pos x="498" y="281"/>
                </a:cxn>
                <a:cxn ang="0">
                  <a:pos x="500" y="290"/>
                </a:cxn>
                <a:cxn ang="0">
                  <a:pos x="500" y="309"/>
                </a:cxn>
                <a:cxn ang="0">
                  <a:pos x="376" y="308"/>
                </a:cxn>
                <a:cxn ang="0">
                  <a:pos x="250" y="303"/>
                </a:cxn>
                <a:cxn ang="0">
                  <a:pos x="0" y="288"/>
                </a:cxn>
                <a:cxn ang="0">
                  <a:pos x="28" y="0"/>
                </a:cxn>
              </a:cxnLst>
              <a:rect l="0" t="0" r="r" b="b"/>
              <a:pathLst>
                <a:path w="501" h="310">
                  <a:moveTo>
                    <a:pt x="28" y="0"/>
                  </a:moveTo>
                  <a:lnTo>
                    <a:pt x="259" y="19"/>
                  </a:lnTo>
                  <a:lnTo>
                    <a:pt x="360" y="25"/>
                  </a:lnTo>
                  <a:lnTo>
                    <a:pt x="464" y="29"/>
                  </a:lnTo>
                  <a:lnTo>
                    <a:pt x="462" y="45"/>
                  </a:lnTo>
                  <a:lnTo>
                    <a:pt x="467" y="51"/>
                  </a:lnTo>
                  <a:lnTo>
                    <a:pt x="470" y="57"/>
                  </a:lnTo>
                  <a:lnTo>
                    <a:pt x="468" y="62"/>
                  </a:lnTo>
                  <a:lnTo>
                    <a:pt x="464" y="65"/>
                  </a:lnTo>
                  <a:lnTo>
                    <a:pt x="462" y="69"/>
                  </a:lnTo>
                  <a:lnTo>
                    <a:pt x="460" y="72"/>
                  </a:lnTo>
                  <a:lnTo>
                    <a:pt x="463" y="81"/>
                  </a:lnTo>
                  <a:lnTo>
                    <a:pt x="469" y="89"/>
                  </a:lnTo>
                  <a:lnTo>
                    <a:pt x="466" y="107"/>
                  </a:lnTo>
                  <a:lnTo>
                    <a:pt x="468" y="123"/>
                  </a:lnTo>
                  <a:lnTo>
                    <a:pt x="475" y="135"/>
                  </a:lnTo>
                  <a:lnTo>
                    <a:pt x="483" y="148"/>
                  </a:lnTo>
                  <a:lnTo>
                    <a:pt x="488" y="182"/>
                  </a:lnTo>
                  <a:lnTo>
                    <a:pt x="484" y="189"/>
                  </a:lnTo>
                  <a:lnTo>
                    <a:pt x="483" y="194"/>
                  </a:lnTo>
                  <a:lnTo>
                    <a:pt x="483" y="199"/>
                  </a:lnTo>
                  <a:lnTo>
                    <a:pt x="488" y="216"/>
                  </a:lnTo>
                  <a:lnTo>
                    <a:pt x="486" y="229"/>
                  </a:lnTo>
                  <a:lnTo>
                    <a:pt x="484" y="234"/>
                  </a:lnTo>
                  <a:lnTo>
                    <a:pt x="483" y="238"/>
                  </a:lnTo>
                  <a:lnTo>
                    <a:pt x="484" y="244"/>
                  </a:lnTo>
                  <a:lnTo>
                    <a:pt x="480" y="255"/>
                  </a:lnTo>
                  <a:lnTo>
                    <a:pt x="480" y="261"/>
                  </a:lnTo>
                  <a:lnTo>
                    <a:pt x="483" y="266"/>
                  </a:lnTo>
                  <a:lnTo>
                    <a:pt x="494" y="276"/>
                  </a:lnTo>
                  <a:lnTo>
                    <a:pt x="498" y="281"/>
                  </a:lnTo>
                  <a:lnTo>
                    <a:pt x="500" y="290"/>
                  </a:lnTo>
                  <a:lnTo>
                    <a:pt x="500" y="309"/>
                  </a:lnTo>
                  <a:lnTo>
                    <a:pt x="376" y="308"/>
                  </a:lnTo>
                  <a:lnTo>
                    <a:pt x="250" y="303"/>
                  </a:lnTo>
                  <a:lnTo>
                    <a:pt x="0" y="288"/>
                  </a:lnTo>
                  <a:lnTo>
                    <a:pt x="28" y="0"/>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39" name="Freeform 115"/>
            <p:cNvSpPr>
              <a:spLocks/>
            </p:cNvSpPr>
            <p:nvPr/>
          </p:nvSpPr>
          <p:spPr bwMode="auto">
            <a:xfrm>
              <a:off x="2335" y="1754"/>
              <a:ext cx="507" cy="316"/>
            </a:xfrm>
            <a:custGeom>
              <a:avLst/>
              <a:gdLst/>
              <a:ahLst/>
              <a:cxnLst>
                <a:cxn ang="0">
                  <a:pos x="28" y="0"/>
                </a:cxn>
                <a:cxn ang="0">
                  <a:pos x="262" y="20"/>
                </a:cxn>
                <a:cxn ang="0">
                  <a:pos x="364" y="26"/>
                </a:cxn>
                <a:cxn ang="0">
                  <a:pos x="470" y="29"/>
                </a:cxn>
                <a:cxn ang="0">
                  <a:pos x="467" y="46"/>
                </a:cxn>
                <a:cxn ang="0">
                  <a:pos x="473" y="52"/>
                </a:cxn>
                <a:cxn ang="0">
                  <a:pos x="476" y="58"/>
                </a:cxn>
                <a:cxn ang="0">
                  <a:pos x="474" y="63"/>
                </a:cxn>
                <a:cxn ang="0">
                  <a:pos x="470" y="66"/>
                </a:cxn>
                <a:cxn ang="0">
                  <a:pos x="467" y="70"/>
                </a:cxn>
                <a:cxn ang="0">
                  <a:pos x="465" y="74"/>
                </a:cxn>
                <a:cxn ang="0">
                  <a:pos x="469" y="82"/>
                </a:cxn>
                <a:cxn ang="0">
                  <a:pos x="475" y="91"/>
                </a:cxn>
                <a:cxn ang="0">
                  <a:pos x="472" y="109"/>
                </a:cxn>
                <a:cxn ang="0">
                  <a:pos x="474" y="126"/>
                </a:cxn>
                <a:cxn ang="0">
                  <a:pos x="481" y="138"/>
                </a:cxn>
                <a:cxn ang="0">
                  <a:pos x="488" y="151"/>
                </a:cxn>
                <a:cxn ang="0">
                  <a:pos x="494" y="185"/>
                </a:cxn>
                <a:cxn ang="0">
                  <a:pos x="489" y="193"/>
                </a:cxn>
                <a:cxn ang="0">
                  <a:pos x="488" y="198"/>
                </a:cxn>
                <a:cxn ang="0">
                  <a:pos x="488" y="202"/>
                </a:cxn>
                <a:cxn ang="0">
                  <a:pos x="493" y="220"/>
                </a:cxn>
                <a:cxn ang="0">
                  <a:pos x="491" y="234"/>
                </a:cxn>
                <a:cxn ang="0">
                  <a:pos x="489" y="238"/>
                </a:cxn>
                <a:cxn ang="0">
                  <a:pos x="488" y="243"/>
                </a:cxn>
                <a:cxn ang="0">
                  <a:pos x="489" y="249"/>
                </a:cxn>
                <a:cxn ang="0">
                  <a:pos x="486" y="260"/>
                </a:cxn>
                <a:cxn ang="0">
                  <a:pos x="486" y="266"/>
                </a:cxn>
                <a:cxn ang="0">
                  <a:pos x="488" y="271"/>
                </a:cxn>
                <a:cxn ang="0">
                  <a:pos x="500" y="281"/>
                </a:cxn>
                <a:cxn ang="0">
                  <a:pos x="504" y="287"/>
                </a:cxn>
                <a:cxn ang="0">
                  <a:pos x="506" y="295"/>
                </a:cxn>
                <a:cxn ang="0">
                  <a:pos x="506" y="315"/>
                </a:cxn>
                <a:cxn ang="0">
                  <a:pos x="380" y="314"/>
                </a:cxn>
                <a:cxn ang="0">
                  <a:pos x="253" y="309"/>
                </a:cxn>
                <a:cxn ang="0">
                  <a:pos x="0" y="293"/>
                </a:cxn>
                <a:cxn ang="0">
                  <a:pos x="28" y="0"/>
                </a:cxn>
              </a:cxnLst>
              <a:rect l="0" t="0" r="r" b="b"/>
              <a:pathLst>
                <a:path w="507" h="316">
                  <a:moveTo>
                    <a:pt x="28" y="0"/>
                  </a:moveTo>
                  <a:lnTo>
                    <a:pt x="262" y="20"/>
                  </a:lnTo>
                  <a:lnTo>
                    <a:pt x="364" y="26"/>
                  </a:lnTo>
                  <a:lnTo>
                    <a:pt x="470" y="29"/>
                  </a:lnTo>
                  <a:lnTo>
                    <a:pt x="467" y="46"/>
                  </a:lnTo>
                  <a:lnTo>
                    <a:pt x="473" y="52"/>
                  </a:lnTo>
                  <a:lnTo>
                    <a:pt x="476" y="58"/>
                  </a:lnTo>
                  <a:lnTo>
                    <a:pt x="474" y="63"/>
                  </a:lnTo>
                  <a:lnTo>
                    <a:pt x="470" y="66"/>
                  </a:lnTo>
                  <a:lnTo>
                    <a:pt x="467" y="70"/>
                  </a:lnTo>
                  <a:lnTo>
                    <a:pt x="465" y="74"/>
                  </a:lnTo>
                  <a:lnTo>
                    <a:pt x="469" y="82"/>
                  </a:lnTo>
                  <a:lnTo>
                    <a:pt x="475" y="91"/>
                  </a:lnTo>
                  <a:lnTo>
                    <a:pt x="472" y="109"/>
                  </a:lnTo>
                  <a:lnTo>
                    <a:pt x="474" y="126"/>
                  </a:lnTo>
                  <a:lnTo>
                    <a:pt x="481" y="138"/>
                  </a:lnTo>
                  <a:lnTo>
                    <a:pt x="488" y="151"/>
                  </a:lnTo>
                  <a:lnTo>
                    <a:pt x="494" y="185"/>
                  </a:lnTo>
                  <a:lnTo>
                    <a:pt x="489" y="193"/>
                  </a:lnTo>
                  <a:lnTo>
                    <a:pt x="488" y="198"/>
                  </a:lnTo>
                  <a:lnTo>
                    <a:pt x="488" y="202"/>
                  </a:lnTo>
                  <a:lnTo>
                    <a:pt x="493" y="220"/>
                  </a:lnTo>
                  <a:lnTo>
                    <a:pt x="491" y="234"/>
                  </a:lnTo>
                  <a:lnTo>
                    <a:pt x="489" y="238"/>
                  </a:lnTo>
                  <a:lnTo>
                    <a:pt x="488" y="243"/>
                  </a:lnTo>
                  <a:lnTo>
                    <a:pt x="489" y="249"/>
                  </a:lnTo>
                  <a:lnTo>
                    <a:pt x="486" y="260"/>
                  </a:lnTo>
                  <a:lnTo>
                    <a:pt x="486" y="266"/>
                  </a:lnTo>
                  <a:lnTo>
                    <a:pt x="488" y="271"/>
                  </a:lnTo>
                  <a:lnTo>
                    <a:pt x="500" y="281"/>
                  </a:lnTo>
                  <a:lnTo>
                    <a:pt x="504" y="287"/>
                  </a:lnTo>
                  <a:lnTo>
                    <a:pt x="506" y="295"/>
                  </a:lnTo>
                  <a:lnTo>
                    <a:pt x="506" y="315"/>
                  </a:lnTo>
                  <a:lnTo>
                    <a:pt x="380" y="314"/>
                  </a:lnTo>
                  <a:lnTo>
                    <a:pt x="253" y="309"/>
                  </a:lnTo>
                  <a:lnTo>
                    <a:pt x="0" y="293"/>
                  </a:lnTo>
                  <a:lnTo>
                    <a:pt x="28"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0" name="Freeform 116"/>
            <p:cNvSpPr>
              <a:spLocks/>
            </p:cNvSpPr>
            <p:nvPr/>
          </p:nvSpPr>
          <p:spPr bwMode="auto">
            <a:xfrm>
              <a:off x="1600" y="1640"/>
              <a:ext cx="758" cy="486"/>
            </a:xfrm>
            <a:custGeom>
              <a:avLst/>
              <a:gdLst/>
              <a:ahLst/>
              <a:cxnLst>
                <a:cxn ang="0">
                  <a:pos x="17" y="0"/>
                </a:cxn>
                <a:cxn ang="0">
                  <a:pos x="195" y="33"/>
                </a:cxn>
                <a:cxn ang="0">
                  <a:pos x="367" y="64"/>
                </a:cxn>
                <a:cxn ang="0">
                  <a:pos x="551" y="90"/>
                </a:cxn>
                <a:cxn ang="0">
                  <a:pos x="757" y="112"/>
                </a:cxn>
                <a:cxn ang="0">
                  <a:pos x="720" y="485"/>
                </a:cxn>
                <a:cxn ang="0">
                  <a:pos x="258" y="428"/>
                </a:cxn>
                <a:cxn ang="0">
                  <a:pos x="252" y="485"/>
                </a:cxn>
                <a:cxn ang="0">
                  <a:pos x="243" y="469"/>
                </a:cxn>
                <a:cxn ang="0">
                  <a:pos x="236" y="463"/>
                </a:cxn>
                <a:cxn ang="0">
                  <a:pos x="230" y="461"/>
                </a:cxn>
                <a:cxn ang="0">
                  <a:pos x="214" y="455"/>
                </a:cxn>
                <a:cxn ang="0">
                  <a:pos x="197" y="455"/>
                </a:cxn>
                <a:cxn ang="0">
                  <a:pos x="160" y="458"/>
                </a:cxn>
                <a:cxn ang="0">
                  <a:pos x="143" y="458"/>
                </a:cxn>
                <a:cxn ang="0">
                  <a:pos x="126" y="456"/>
                </a:cxn>
                <a:cxn ang="0">
                  <a:pos x="123" y="453"/>
                </a:cxn>
                <a:cxn ang="0">
                  <a:pos x="122" y="450"/>
                </a:cxn>
                <a:cxn ang="0">
                  <a:pos x="122" y="440"/>
                </a:cxn>
                <a:cxn ang="0">
                  <a:pos x="122" y="432"/>
                </a:cxn>
                <a:cxn ang="0">
                  <a:pos x="122" y="429"/>
                </a:cxn>
                <a:cxn ang="0">
                  <a:pos x="118" y="428"/>
                </a:cxn>
                <a:cxn ang="0">
                  <a:pos x="100" y="421"/>
                </a:cxn>
                <a:cxn ang="0">
                  <a:pos x="87" y="409"/>
                </a:cxn>
                <a:cxn ang="0">
                  <a:pos x="75" y="390"/>
                </a:cxn>
                <a:cxn ang="0">
                  <a:pos x="67" y="368"/>
                </a:cxn>
                <a:cxn ang="0">
                  <a:pos x="57" y="321"/>
                </a:cxn>
                <a:cxn ang="0">
                  <a:pos x="55" y="286"/>
                </a:cxn>
                <a:cxn ang="0">
                  <a:pos x="59" y="277"/>
                </a:cxn>
                <a:cxn ang="0">
                  <a:pos x="65" y="272"/>
                </a:cxn>
                <a:cxn ang="0">
                  <a:pos x="72" y="266"/>
                </a:cxn>
                <a:cxn ang="0">
                  <a:pos x="75" y="260"/>
                </a:cxn>
                <a:cxn ang="0">
                  <a:pos x="75" y="252"/>
                </a:cxn>
                <a:cxn ang="0">
                  <a:pos x="73" y="244"/>
                </a:cxn>
                <a:cxn ang="0">
                  <a:pos x="68" y="239"/>
                </a:cxn>
                <a:cxn ang="0">
                  <a:pos x="55" y="238"/>
                </a:cxn>
                <a:cxn ang="0">
                  <a:pos x="40" y="205"/>
                </a:cxn>
                <a:cxn ang="0">
                  <a:pos x="21" y="158"/>
                </a:cxn>
                <a:cxn ang="0">
                  <a:pos x="6" y="112"/>
                </a:cxn>
                <a:cxn ang="0">
                  <a:pos x="0" y="86"/>
                </a:cxn>
                <a:cxn ang="0">
                  <a:pos x="17" y="0"/>
                </a:cxn>
              </a:cxnLst>
              <a:rect l="0" t="0" r="r" b="b"/>
              <a:pathLst>
                <a:path w="758" h="486">
                  <a:moveTo>
                    <a:pt x="17" y="0"/>
                  </a:moveTo>
                  <a:lnTo>
                    <a:pt x="195" y="33"/>
                  </a:lnTo>
                  <a:lnTo>
                    <a:pt x="367" y="64"/>
                  </a:lnTo>
                  <a:lnTo>
                    <a:pt x="551" y="90"/>
                  </a:lnTo>
                  <a:lnTo>
                    <a:pt x="757" y="112"/>
                  </a:lnTo>
                  <a:lnTo>
                    <a:pt x="720" y="485"/>
                  </a:lnTo>
                  <a:lnTo>
                    <a:pt x="258" y="428"/>
                  </a:lnTo>
                  <a:lnTo>
                    <a:pt x="252" y="485"/>
                  </a:lnTo>
                  <a:lnTo>
                    <a:pt x="243" y="469"/>
                  </a:lnTo>
                  <a:lnTo>
                    <a:pt x="236" y="463"/>
                  </a:lnTo>
                  <a:lnTo>
                    <a:pt x="230" y="461"/>
                  </a:lnTo>
                  <a:lnTo>
                    <a:pt x="214" y="455"/>
                  </a:lnTo>
                  <a:lnTo>
                    <a:pt x="197" y="455"/>
                  </a:lnTo>
                  <a:lnTo>
                    <a:pt x="160" y="458"/>
                  </a:lnTo>
                  <a:lnTo>
                    <a:pt x="143" y="458"/>
                  </a:lnTo>
                  <a:lnTo>
                    <a:pt x="126" y="456"/>
                  </a:lnTo>
                  <a:lnTo>
                    <a:pt x="123" y="453"/>
                  </a:lnTo>
                  <a:lnTo>
                    <a:pt x="122" y="450"/>
                  </a:lnTo>
                  <a:lnTo>
                    <a:pt x="122" y="440"/>
                  </a:lnTo>
                  <a:lnTo>
                    <a:pt x="122" y="432"/>
                  </a:lnTo>
                  <a:lnTo>
                    <a:pt x="122" y="429"/>
                  </a:lnTo>
                  <a:lnTo>
                    <a:pt x="118" y="428"/>
                  </a:lnTo>
                  <a:lnTo>
                    <a:pt x="100" y="421"/>
                  </a:lnTo>
                  <a:lnTo>
                    <a:pt x="87" y="409"/>
                  </a:lnTo>
                  <a:lnTo>
                    <a:pt x="75" y="390"/>
                  </a:lnTo>
                  <a:lnTo>
                    <a:pt x="67" y="368"/>
                  </a:lnTo>
                  <a:lnTo>
                    <a:pt x="57" y="321"/>
                  </a:lnTo>
                  <a:lnTo>
                    <a:pt x="55" y="286"/>
                  </a:lnTo>
                  <a:lnTo>
                    <a:pt x="59" y="277"/>
                  </a:lnTo>
                  <a:lnTo>
                    <a:pt x="65" y="272"/>
                  </a:lnTo>
                  <a:lnTo>
                    <a:pt x="72" y="266"/>
                  </a:lnTo>
                  <a:lnTo>
                    <a:pt x="75" y="260"/>
                  </a:lnTo>
                  <a:lnTo>
                    <a:pt x="75" y="252"/>
                  </a:lnTo>
                  <a:lnTo>
                    <a:pt x="73" y="244"/>
                  </a:lnTo>
                  <a:lnTo>
                    <a:pt x="68" y="239"/>
                  </a:lnTo>
                  <a:lnTo>
                    <a:pt x="55" y="238"/>
                  </a:lnTo>
                  <a:lnTo>
                    <a:pt x="40" y="205"/>
                  </a:lnTo>
                  <a:lnTo>
                    <a:pt x="21" y="158"/>
                  </a:lnTo>
                  <a:lnTo>
                    <a:pt x="6" y="112"/>
                  </a:lnTo>
                  <a:lnTo>
                    <a:pt x="0" y="86"/>
                  </a:lnTo>
                  <a:lnTo>
                    <a:pt x="17"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1" name="Freeform 117"/>
            <p:cNvSpPr>
              <a:spLocks/>
            </p:cNvSpPr>
            <p:nvPr/>
          </p:nvSpPr>
          <p:spPr bwMode="auto">
            <a:xfrm>
              <a:off x="1600" y="1640"/>
              <a:ext cx="764" cy="491"/>
            </a:xfrm>
            <a:custGeom>
              <a:avLst/>
              <a:gdLst/>
              <a:ahLst/>
              <a:cxnLst>
                <a:cxn ang="0">
                  <a:pos x="17" y="0"/>
                </a:cxn>
                <a:cxn ang="0">
                  <a:pos x="196" y="33"/>
                </a:cxn>
                <a:cxn ang="0">
                  <a:pos x="370" y="64"/>
                </a:cxn>
                <a:cxn ang="0">
                  <a:pos x="555" y="91"/>
                </a:cxn>
                <a:cxn ang="0">
                  <a:pos x="763" y="114"/>
                </a:cxn>
                <a:cxn ang="0">
                  <a:pos x="726" y="490"/>
                </a:cxn>
                <a:cxn ang="0">
                  <a:pos x="260" y="432"/>
                </a:cxn>
                <a:cxn ang="0">
                  <a:pos x="254" y="490"/>
                </a:cxn>
                <a:cxn ang="0">
                  <a:pos x="245" y="474"/>
                </a:cxn>
                <a:cxn ang="0">
                  <a:pos x="238" y="468"/>
                </a:cxn>
                <a:cxn ang="0">
                  <a:pos x="231" y="465"/>
                </a:cxn>
                <a:cxn ang="0">
                  <a:pos x="216" y="460"/>
                </a:cxn>
                <a:cxn ang="0">
                  <a:pos x="198" y="460"/>
                </a:cxn>
                <a:cxn ang="0">
                  <a:pos x="161" y="463"/>
                </a:cxn>
                <a:cxn ang="0">
                  <a:pos x="144" y="463"/>
                </a:cxn>
                <a:cxn ang="0">
                  <a:pos x="127" y="461"/>
                </a:cxn>
                <a:cxn ang="0">
                  <a:pos x="124" y="458"/>
                </a:cxn>
                <a:cxn ang="0">
                  <a:pos x="123" y="455"/>
                </a:cxn>
                <a:cxn ang="0">
                  <a:pos x="123" y="445"/>
                </a:cxn>
                <a:cxn ang="0">
                  <a:pos x="123" y="436"/>
                </a:cxn>
                <a:cxn ang="0">
                  <a:pos x="122" y="433"/>
                </a:cxn>
                <a:cxn ang="0">
                  <a:pos x="119" y="432"/>
                </a:cxn>
                <a:cxn ang="0">
                  <a:pos x="101" y="426"/>
                </a:cxn>
                <a:cxn ang="0">
                  <a:pos x="87" y="413"/>
                </a:cxn>
                <a:cxn ang="0">
                  <a:pos x="76" y="394"/>
                </a:cxn>
                <a:cxn ang="0">
                  <a:pos x="67" y="372"/>
                </a:cxn>
                <a:cxn ang="0">
                  <a:pos x="57" y="324"/>
                </a:cxn>
                <a:cxn ang="0">
                  <a:pos x="55" y="289"/>
                </a:cxn>
                <a:cxn ang="0">
                  <a:pos x="59" y="280"/>
                </a:cxn>
                <a:cxn ang="0">
                  <a:pos x="65" y="274"/>
                </a:cxn>
                <a:cxn ang="0">
                  <a:pos x="73" y="269"/>
                </a:cxn>
                <a:cxn ang="0">
                  <a:pos x="76" y="263"/>
                </a:cxn>
                <a:cxn ang="0">
                  <a:pos x="76" y="254"/>
                </a:cxn>
                <a:cxn ang="0">
                  <a:pos x="74" y="247"/>
                </a:cxn>
                <a:cxn ang="0">
                  <a:pos x="68" y="241"/>
                </a:cxn>
                <a:cxn ang="0">
                  <a:pos x="55" y="240"/>
                </a:cxn>
                <a:cxn ang="0">
                  <a:pos x="40" y="207"/>
                </a:cxn>
                <a:cxn ang="0">
                  <a:pos x="21" y="160"/>
                </a:cxn>
                <a:cxn ang="0">
                  <a:pos x="6" y="114"/>
                </a:cxn>
                <a:cxn ang="0">
                  <a:pos x="0" y="87"/>
                </a:cxn>
                <a:cxn ang="0">
                  <a:pos x="17" y="0"/>
                </a:cxn>
              </a:cxnLst>
              <a:rect l="0" t="0" r="r" b="b"/>
              <a:pathLst>
                <a:path w="764" h="491">
                  <a:moveTo>
                    <a:pt x="17" y="0"/>
                  </a:moveTo>
                  <a:lnTo>
                    <a:pt x="196" y="33"/>
                  </a:lnTo>
                  <a:lnTo>
                    <a:pt x="370" y="64"/>
                  </a:lnTo>
                  <a:lnTo>
                    <a:pt x="555" y="91"/>
                  </a:lnTo>
                  <a:lnTo>
                    <a:pt x="763" y="114"/>
                  </a:lnTo>
                  <a:lnTo>
                    <a:pt x="726" y="490"/>
                  </a:lnTo>
                  <a:lnTo>
                    <a:pt x="260" y="432"/>
                  </a:lnTo>
                  <a:lnTo>
                    <a:pt x="254" y="490"/>
                  </a:lnTo>
                  <a:lnTo>
                    <a:pt x="245" y="474"/>
                  </a:lnTo>
                  <a:lnTo>
                    <a:pt x="238" y="468"/>
                  </a:lnTo>
                  <a:lnTo>
                    <a:pt x="231" y="465"/>
                  </a:lnTo>
                  <a:lnTo>
                    <a:pt x="216" y="460"/>
                  </a:lnTo>
                  <a:lnTo>
                    <a:pt x="198" y="460"/>
                  </a:lnTo>
                  <a:lnTo>
                    <a:pt x="161" y="463"/>
                  </a:lnTo>
                  <a:lnTo>
                    <a:pt x="144" y="463"/>
                  </a:lnTo>
                  <a:lnTo>
                    <a:pt x="127" y="461"/>
                  </a:lnTo>
                  <a:lnTo>
                    <a:pt x="124" y="458"/>
                  </a:lnTo>
                  <a:lnTo>
                    <a:pt x="123" y="455"/>
                  </a:lnTo>
                  <a:lnTo>
                    <a:pt x="123" y="445"/>
                  </a:lnTo>
                  <a:lnTo>
                    <a:pt x="123" y="436"/>
                  </a:lnTo>
                  <a:lnTo>
                    <a:pt x="122" y="433"/>
                  </a:lnTo>
                  <a:lnTo>
                    <a:pt x="119" y="432"/>
                  </a:lnTo>
                  <a:lnTo>
                    <a:pt x="101" y="426"/>
                  </a:lnTo>
                  <a:lnTo>
                    <a:pt x="87" y="413"/>
                  </a:lnTo>
                  <a:lnTo>
                    <a:pt x="76" y="394"/>
                  </a:lnTo>
                  <a:lnTo>
                    <a:pt x="67" y="372"/>
                  </a:lnTo>
                  <a:lnTo>
                    <a:pt x="57" y="324"/>
                  </a:lnTo>
                  <a:lnTo>
                    <a:pt x="55" y="289"/>
                  </a:lnTo>
                  <a:lnTo>
                    <a:pt x="59" y="280"/>
                  </a:lnTo>
                  <a:lnTo>
                    <a:pt x="65" y="274"/>
                  </a:lnTo>
                  <a:lnTo>
                    <a:pt x="73" y="269"/>
                  </a:lnTo>
                  <a:lnTo>
                    <a:pt x="76" y="263"/>
                  </a:lnTo>
                  <a:lnTo>
                    <a:pt x="76" y="254"/>
                  </a:lnTo>
                  <a:lnTo>
                    <a:pt x="74" y="247"/>
                  </a:lnTo>
                  <a:lnTo>
                    <a:pt x="68" y="241"/>
                  </a:lnTo>
                  <a:lnTo>
                    <a:pt x="55" y="240"/>
                  </a:lnTo>
                  <a:lnTo>
                    <a:pt x="40" y="207"/>
                  </a:lnTo>
                  <a:lnTo>
                    <a:pt x="21" y="160"/>
                  </a:lnTo>
                  <a:lnTo>
                    <a:pt x="6" y="114"/>
                  </a:lnTo>
                  <a:lnTo>
                    <a:pt x="0" y="87"/>
                  </a:lnTo>
                  <a:lnTo>
                    <a:pt x="17"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2" name="Freeform 118"/>
            <p:cNvSpPr>
              <a:spLocks/>
            </p:cNvSpPr>
            <p:nvPr/>
          </p:nvSpPr>
          <p:spPr bwMode="auto">
            <a:xfrm>
              <a:off x="1418" y="1628"/>
              <a:ext cx="430" cy="713"/>
            </a:xfrm>
            <a:custGeom>
              <a:avLst/>
              <a:gdLst/>
              <a:ahLst/>
              <a:cxnLst>
                <a:cxn ang="0">
                  <a:pos x="137" y="0"/>
                </a:cxn>
                <a:cxn ang="0">
                  <a:pos x="197" y="12"/>
                </a:cxn>
                <a:cxn ang="0">
                  <a:pos x="179" y="98"/>
                </a:cxn>
                <a:cxn ang="0">
                  <a:pos x="179" y="111"/>
                </a:cxn>
                <a:cxn ang="0">
                  <a:pos x="182" y="129"/>
                </a:cxn>
                <a:cxn ang="0">
                  <a:pos x="199" y="173"/>
                </a:cxn>
                <a:cxn ang="0">
                  <a:pos x="234" y="250"/>
                </a:cxn>
                <a:cxn ang="0">
                  <a:pos x="241" y="250"/>
                </a:cxn>
                <a:cxn ang="0">
                  <a:pos x="249" y="252"/>
                </a:cxn>
                <a:cxn ang="0">
                  <a:pos x="253" y="260"/>
                </a:cxn>
                <a:cxn ang="0">
                  <a:pos x="254" y="273"/>
                </a:cxn>
                <a:cxn ang="0">
                  <a:pos x="249" y="281"/>
                </a:cxn>
                <a:cxn ang="0">
                  <a:pos x="243" y="285"/>
                </a:cxn>
                <a:cxn ang="0">
                  <a:pos x="238" y="290"/>
                </a:cxn>
                <a:cxn ang="0">
                  <a:pos x="234" y="298"/>
                </a:cxn>
                <a:cxn ang="0">
                  <a:pos x="235" y="333"/>
                </a:cxn>
                <a:cxn ang="0">
                  <a:pos x="246" y="381"/>
                </a:cxn>
                <a:cxn ang="0">
                  <a:pos x="255" y="404"/>
                </a:cxn>
                <a:cxn ang="0">
                  <a:pos x="266" y="423"/>
                </a:cxn>
                <a:cxn ang="0">
                  <a:pos x="280" y="436"/>
                </a:cxn>
                <a:cxn ang="0">
                  <a:pos x="297" y="441"/>
                </a:cxn>
                <a:cxn ang="0">
                  <a:pos x="302" y="447"/>
                </a:cxn>
                <a:cxn ang="0">
                  <a:pos x="302" y="455"/>
                </a:cxn>
                <a:cxn ang="0">
                  <a:pos x="302" y="464"/>
                </a:cxn>
                <a:cxn ang="0">
                  <a:pos x="302" y="467"/>
                </a:cxn>
                <a:cxn ang="0">
                  <a:pos x="305" y="469"/>
                </a:cxn>
                <a:cxn ang="0">
                  <a:pos x="332" y="471"/>
                </a:cxn>
                <a:cxn ang="0">
                  <a:pos x="374" y="471"/>
                </a:cxn>
                <a:cxn ang="0">
                  <a:pos x="395" y="472"/>
                </a:cxn>
                <a:cxn ang="0">
                  <a:pos x="413" y="477"/>
                </a:cxn>
                <a:cxn ang="0">
                  <a:pos x="420" y="480"/>
                </a:cxn>
                <a:cxn ang="0">
                  <a:pos x="425" y="485"/>
                </a:cxn>
                <a:cxn ang="0">
                  <a:pos x="429" y="491"/>
                </a:cxn>
                <a:cxn ang="0">
                  <a:pos x="429" y="498"/>
                </a:cxn>
                <a:cxn ang="0">
                  <a:pos x="394" y="712"/>
                </a:cxn>
                <a:cxn ang="0">
                  <a:pos x="0" y="629"/>
                </a:cxn>
                <a:cxn ang="0">
                  <a:pos x="9" y="597"/>
                </a:cxn>
                <a:cxn ang="0">
                  <a:pos x="23" y="528"/>
                </a:cxn>
                <a:cxn ang="0">
                  <a:pos x="31" y="458"/>
                </a:cxn>
                <a:cxn ang="0">
                  <a:pos x="29" y="433"/>
                </a:cxn>
                <a:cxn ang="0">
                  <a:pos x="26" y="426"/>
                </a:cxn>
                <a:cxn ang="0">
                  <a:pos x="21" y="423"/>
                </a:cxn>
                <a:cxn ang="0">
                  <a:pos x="23" y="413"/>
                </a:cxn>
                <a:cxn ang="0">
                  <a:pos x="30" y="404"/>
                </a:cxn>
                <a:cxn ang="0">
                  <a:pos x="39" y="396"/>
                </a:cxn>
                <a:cxn ang="0">
                  <a:pos x="47" y="393"/>
                </a:cxn>
                <a:cxn ang="0">
                  <a:pos x="58" y="392"/>
                </a:cxn>
                <a:cxn ang="0">
                  <a:pos x="60" y="379"/>
                </a:cxn>
                <a:cxn ang="0">
                  <a:pos x="64" y="369"/>
                </a:cxn>
                <a:cxn ang="0">
                  <a:pos x="77" y="355"/>
                </a:cxn>
                <a:cxn ang="0">
                  <a:pos x="89" y="341"/>
                </a:cxn>
                <a:cxn ang="0">
                  <a:pos x="99" y="318"/>
                </a:cxn>
                <a:cxn ang="0">
                  <a:pos x="97" y="308"/>
                </a:cxn>
                <a:cxn ang="0">
                  <a:pos x="88" y="298"/>
                </a:cxn>
                <a:cxn ang="0">
                  <a:pos x="81" y="288"/>
                </a:cxn>
                <a:cxn ang="0">
                  <a:pos x="76" y="279"/>
                </a:cxn>
                <a:cxn ang="0">
                  <a:pos x="137" y="0"/>
                </a:cxn>
              </a:cxnLst>
              <a:rect l="0" t="0" r="r" b="b"/>
              <a:pathLst>
                <a:path w="430" h="713">
                  <a:moveTo>
                    <a:pt x="137" y="0"/>
                  </a:moveTo>
                  <a:lnTo>
                    <a:pt x="197" y="12"/>
                  </a:lnTo>
                  <a:lnTo>
                    <a:pt x="179" y="98"/>
                  </a:lnTo>
                  <a:lnTo>
                    <a:pt x="179" y="111"/>
                  </a:lnTo>
                  <a:lnTo>
                    <a:pt x="182" y="129"/>
                  </a:lnTo>
                  <a:lnTo>
                    <a:pt x="199" y="173"/>
                  </a:lnTo>
                  <a:lnTo>
                    <a:pt x="234" y="250"/>
                  </a:lnTo>
                  <a:lnTo>
                    <a:pt x="241" y="250"/>
                  </a:lnTo>
                  <a:lnTo>
                    <a:pt x="249" y="252"/>
                  </a:lnTo>
                  <a:lnTo>
                    <a:pt x="253" y="260"/>
                  </a:lnTo>
                  <a:lnTo>
                    <a:pt x="254" y="273"/>
                  </a:lnTo>
                  <a:lnTo>
                    <a:pt x="249" y="281"/>
                  </a:lnTo>
                  <a:lnTo>
                    <a:pt x="243" y="285"/>
                  </a:lnTo>
                  <a:lnTo>
                    <a:pt x="238" y="290"/>
                  </a:lnTo>
                  <a:lnTo>
                    <a:pt x="234" y="298"/>
                  </a:lnTo>
                  <a:lnTo>
                    <a:pt x="235" y="333"/>
                  </a:lnTo>
                  <a:lnTo>
                    <a:pt x="246" y="381"/>
                  </a:lnTo>
                  <a:lnTo>
                    <a:pt x="255" y="404"/>
                  </a:lnTo>
                  <a:lnTo>
                    <a:pt x="266" y="423"/>
                  </a:lnTo>
                  <a:lnTo>
                    <a:pt x="280" y="436"/>
                  </a:lnTo>
                  <a:lnTo>
                    <a:pt x="297" y="441"/>
                  </a:lnTo>
                  <a:lnTo>
                    <a:pt x="302" y="447"/>
                  </a:lnTo>
                  <a:lnTo>
                    <a:pt x="302" y="455"/>
                  </a:lnTo>
                  <a:lnTo>
                    <a:pt x="302" y="464"/>
                  </a:lnTo>
                  <a:lnTo>
                    <a:pt x="302" y="467"/>
                  </a:lnTo>
                  <a:lnTo>
                    <a:pt x="305" y="469"/>
                  </a:lnTo>
                  <a:lnTo>
                    <a:pt x="332" y="471"/>
                  </a:lnTo>
                  <a:lnTo>
                    <a:pt x="374" y="471"/>
                  </a:lnTo>
                  <a:lnTo>
                    <a:pt x="395" y="472"/>
                  </a:lnTo>
                  <a:lnTo>
                    <a:pt x="413" y="477"/>
                  </a:lnTo>
                  <a:lnTo>
                    <a:pt x="420" y="480"/>
                  </a:lnTo>
                  <a:lnTo>
                    <a:pt x="425" y="485"/>
                  </a:lnTo>
                  <a:lnTo>
                    <a:pt x="429" y="491"/>
                  </a:lnTo>
                  <a:lnTo>
                    <a:pt x="429" y="498"/>
                  </a:lnTo>
                  <a:lnTo>
                    <a:pt x="394" y="712"/>
                  </a:lnTo>
                  <a:lnTo>
                    <a:pt x="0" y="629"/>
                  </a:lnTo>
                  <a:lnTo>
                    <a:pt x="9" y="597"/>
                  </a:lnTo>
                  <a:lnTo>
                    <a:pt x="23" y="528"/>
                  </a:lnTo>
                  <a:lnTo>
                    <a:pt x="31" y="458"/>
                  </a:lnTo>
                  <a:lnTo>
                    <a:pt x="29" y="433"/>
                  </a:lnTo>
                  <a:lnTo>
                    <a:pt x="26" y="426"/>
                  </a:lnTo>
                  <a:lnTo>
                    <a:pt x="21" y="423"/>
                  </a:lnTo>
                  <a:lnTo>
                    <a:pt x="23" y="413"/>
                  </a:lnTo>
                  <a:lnTo>
                    <a:pt x="30" y="404"/>
                  </a:lnTo>
                  <a:lnTo>
                    <a:pt x="39" y="396"/>
                  </a:lnTo>
                  <a:lnTo>
                    <a:pt x="47" y="393"/>
                  </a:lnTo>
                  <a:lnTo>
                    <a:pt x="58" y="392"/>
                  </a:lnTo>
                  <a:lnTo>
                    <a:pt x="60" y="379"/>
                  </a:lnTo>
                  <a:lnTo>
                    <a:pt x="64" y="369"/>
                  </a:lnTo>
                  <a:lnTo>
                    <a:pt x="77" y="355"/>
                  </a:lnTo>
                  <a:lnTo>
                    <a:pt x="89" y="341"/>
                  </a:lnTo>
                  <a:lnTo>
                    <a:pt x="99" y="318"/>
                  </a:lnTo>
                  <a:lnTo>
                    <a:pt x="97" y="308"/>
                  </a:lnTo>
                  <a:lnTo>
                    <a:pt x="88" y="298"/>
                  </a:lnTo>
                  <a:lnTo>
                    <a:pt x="81" y="288"/>
                  </a:lnTo>
                  <a:lnTo>
                    <a:pt x="76" y="279"/>
                  </a:lnTo>
                  <a:lnTo>
                    <a:pt x="137"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3" name="Freeform 119"/>
            <p:cNvSpPr>
              <a:spLocks/>
            </p:cNvSpPr>
            <p:nvPr/>
          </p:nvSpPr>
          <p:spPr bwMode="auto">
            <a:xfrm>
              <a:off x="1418" y="1628"/>
              <a:ext cx="436" cy="719"/>
            </a:xfrm>
            <a:custGeom>
              <a:avLst/>
              <a:gdLst/>
              <a:ahLst/>
              <a:cxnLst>
                <a:cxn ang="0">
                  <a:pos x="139" y="0"/>
                </a:cxn>
                <a:cxn ang="0">
                  <a:pos x="199" y="12"/>
                </a:cxn>
                <a:cxn ang="0">
                  <a:pos x="182" y="98"/>
                </a:cxn>
                <a:cxn ang="0">
                  <a:pos x="182" y="112"/>
                </a:cxn>
                <a:cxn ang="0">
                  <a:pos x="185" y="131"/>
                </a:cxn>
                <a:cxn ang="0">
                  <a:pos x="201" y="174"/>
                </a:cxn>
                <a:cxn ang="0">
                  <a:pos x="237" y="253"/>
                </a:cxn>
                <a:cxn ang="0">
                  <a:pos x="244" y="253"/>
                </a:cxn>
                <a:cxn ang="0">
                  <a:pos x="252" y="254"/>
                </a:cxn>
                <a:cxn ang="0">
                  <a:pos x="257" y="262"/>
                </a:cxn>
                <a:cxn ang="0">
                  <a:pos x="258" y="275"/>
                </a:cxn>
                <a:cxn ang="0">
                  <a:pos x="252" y="284"/>
                </a:cxn>
                <a:cxn ang="0">
                  <a:pos x="246" y="288"/>
                </a:cxn>
                <a:cxn ang="0">
                  <a:pos x="241" y="292"/>
                </a:cxn>
                <a:cxn ang="0">
                  <a:pos x="237" y="301"/>
                </a:cxn>
                <a:cxn ang="0">
                  <a:pos x="238" y="336"/>
                </a:cxn>
                <a:cxn ang="0">
                  <a:pos x="249" y="384"/>
                </a:cxn>
                <a:cxn ang="0">
                  <a:pos x="259" y="408"/>
                </a:cxn>
                <a:cxn ang="0">
                  <a:pos x="270" y="427"/>
                </a:cxn>
                <a:cxn ang="0">
                  <a:pos x="284" y="440"/>
                </a:cxn>
                <a:cxn ang="0">
                  <a:pos x="301" y="445"/>
                </a:cxn>
                <a:cxn ang="0">
                  <a:pos x="307" y="450"/>
                </a:cxn>
                <a:cxn ang="0">
                  <a:pos x="307" y="459"/>
                </a:cxn>
                <a:cxn ang="0">
                  <a:pos x="307" y="468"/>
                </a:cxn>
                <a:cxn ang="0">
                  <a:pos x="307" y="471"/>
                </a:cxn>
                <a:cxn ang="0">
                  <a:pos x="309" y="473"/>
                </a:cxn>
                <a:cxn ang="0">
                  <a:pos x="337" y="475"/>
                </a:cxn>
                <a:cxn ang="0">
                  <a:pos x="380" y="475"/>
                </a:cxn>
                <a:cxn ang="0">
                  <a:pos x="401" y="476"/>
                </a:cxn>
                <a:cxn ang="0">
                  <a:pos x="418" y="481"/>
                </a:cxn>
                <a:cxn ang="0">
                  <a:pos x="426" y="484"/>
                </a:cxn>
                <a:cxn ang="0">
                  <a:pos x="431" y="489"/>
                </a:cxn>
                <a:cxn ang="0">
                  <a:pos x="435" y="495"/>
                </a:cxn>
                <a:cxn ang="0">
                  <a:pos x="435" y="502"/>
                </a:cxn>
                <a:cxn ang="0">
                  <a:pos x="400" y="718"/>
                </a:cxn>
                <a:cxn ang="0">
                  <a:pos x="0" y="634"/>
                </a:cxn>
                <a:cxn ang="0">
                  <a:pos x="9" y="602"/>
                </a:cxn>
                <a:cxn ang="0">
                  <a:pos x="23" y="533"/>
                </a:cxn>
                <a:cxn ang="0">
                  <a:pos x="31" y="462"/>
                </a:cxn>
                <a:cxn ang="0">
                  <a:pos x="29" y="437"/>
                </a:cxn>
                <a:cxn ang="0">
                  <a:pos x="26" y="429"/>
                </a:cxn>
                <a:cxn ang="0">
                  <a:pos x="21" y="427"/>
                </a:cxn>
                <a:cxn ang="0">
                  <a:pos x="23" y="416"/>
                </a:cxn>
                <a:cxn ang="0">
                  <a:pos x="30" y="408"/>
                </a:cxn>
                <a:cxn ang="0">
                  <a:pos x="40" y="399"/>
                </a:cxn>
                <a:cxn ang="0">
                  <a:pos x="48" y="396"/>
                </a:cxn>
                <a:cxn ang="0">
                  <a:pos x="58" y="395"/>
                </a:cxn>
                <a:cxn ang="0">
                  <a:pos x="61" y="382"/>
                </a:cxn>
                <a:cxn ang="0">
                  <a:pos x="65" y="372"/>
                </a:cxn>
                <a:cxn ang="0">
                  <a:pos x="78" y="358"/>
                </a:cxn>
                <a:cxn ang="0">
                  <a:pos x="91" y="343"/>
                </a:cxn>
                <a:cxn ang="0">
                  <a:pos x="100" y="321"/>
                </a:cxn>
                <a:cxn ang="0">
                  <a:pos x="98" y="310"/>
                </a:cxn>
                <a:cxn ang="0">
                  <a:pos x="90" y="301"/>
                </a:cxn>
                <a:cxn ang="0">
                  <a:pos x="82" y="290"/>
                </a:cxn>
                <a:cxn ang="0">
                  <a:pos x="77" y="281"/>
                </a:cxn>
                <a:cxn ang="0">
                  <a:pos x="139" y="0"/>
                </a:cxn>
              </a:cxnLst>
              <a:rect l="0" t="0" r="r" b="b"/>
              <a:pathLst>
                <a:path w="436" h="719">
                  <a:moveTo>
                    <a:pt x="139" y="0"/>
                  </a:moveTo>
                  <a:lnTo>
                    <a:pt x="199" y="12"/>
                  </a:lnTo>
                  <a:lnTo>
                    <a:pt x="182" y="98"/>
                  </a:lnTo>
                  <a:lnTo>
                    <a:pt x="182" y="112"/>
                  </a:lnTo>
                  <a:lnTo>
                    <a:pt x="185" y="131"/>
                  </a:lnTo>
                  <a:lnTo>
                    <a:pt x="201" y="174"/>
                  </a:lnTo>
                  <a:lnTo>
                    <a:pt x="237" y="253"/>
                  </a:lnTo>
                  <a:lnTo>
                    <a:pt x="244" y="253"/>
                  </a:lnTo>
                  <a:lnTo>
                    <a:pt x="252" y="254"/>
                  </a:lnTo>
                  <a:lnTo>
                    <a:pt x="257" y="262"/>
                  </a:lnTo>
                  <a:lnTo>
                    <a:pt x="258" y="275"/>
                  </a:lnTo>
                  <a:lnTo>
                    <a:pt x="252" y="284"/>
                  </a:lnTo>
                  <a:lnTo>
                    <a:pt x="246" y="288"/>
                  </a:lnTo>
                  <a:lnTo>
                    <a:pt x="241" y="292"/>
                  </a:lnTo>
                  <a:lnTo>
                    <a:pt x="237" y="301"/>
                  </a:lnTo>
                  <a:lnTo>
                    <a:pt x="238" y="336"/>
                  </a:lnTo>
                  <a:lnTo>
                    <a:pt x="249" y="384"/>
                  </a:lnTo>
                  <a:lnTo>
                    <a:pt x="259" y="408"/>
                  </a:lnTo>
                  <a:lnTo>
                    <a:pt x="270" y="427"/>
                  </a:lnTo>
                  <a:lnTo>
                    <a:pt x="284" y="440"/>
                  </a:lnTo>
                  <a:lnTo>
                    <a:pt x="301" y="445"/>
                  </a:lnTo>
                  <a:lnTo>
                    <a:pt x="307" y="450"/>
                  </a:lnTo>
                  <a:lnTo>
                    <a:pt x="307" y="459"/>
                  </a:lnTo>
                  <a:lnTo>
                    <a:pt x="307" y="468"/>
                  </a:lnTo>
                  <a:lnTo>
                    <a:pt x="307" y="471"/>
                  </a:lnTo>
                  <a:lnTo>
                    <a:pt x="309" y="473"/>
                  </a:lnTo>
                  <a:lnTo>
                    <a:pt x="337" y="475"/>
                  </a:lnTo>
                  <a:lnTo>
                    <a:pt x="380" y="475"/>
                  </a:lnTo>
                  <a:lnTo>
                    <a:pt x="401" y="476"/>
                  </a:lnTo>
                  <a:lnTo>
                    <a:pt x="418" y="481"/>
                  </a:lnTo>
                  <a:lnTo>
                    <a:pt x="426" y="484"/>
                  </a:lnTo>
                  <a:lnTo>
                    <a:pt x="431" y="489"/>
                  </a:lnTo>
                  <a:lnTo>
                    <a:pt x="435" y="495"/>
                  </a:lnTo>
                  <a:lnTo>
                    <a:pt x="435" y="502"/>
                  </a:lnTo>
                  <a:lnTo>
                    <a:pt x="400" y="718"/>
                  </a:lnTo>
                  <a:lnTo>
                    <a:pt x="0" y="634"/>
                  </a:lnTo>
                  <a:lnTo>
                    <a:pt x="9" y="602"/>
                  </a:lnTo>
                  <a:lnTo>
                    <a:pt x="23" y="533"/>
                  </a:lnTo>
                  <a:lnTo>
                    <a:pt x="31" y="462"/>
                  </a:lnTo>
                  <a:lnTo>
                    <a:pt x="29" y="437"/>
                  </a:lnTo>
                  <a:lnTo>
                    <a:pt x="26" y="429"/>
                  </a:lnTo>
                  <a:lnTo>
                    <a:pt x="21" y="427"/>
                  </a:lnTo>
                  <a:lnTo>
                    <a:pt x="23" y="416"/>
                  </a:lnTo>
                  <a:lnTo>
                    <a:pt x="30" y="408"/>
                  </a:lnTo>
                  <a:lnTo>
                    <a:pt x="40" y="399"/>
                  </a:lnTo>
                  <a:lnTo>
                    <a:pt x="48" y="396"/>
                  </a:lnTo>
                  <a:lnTo>
                    <a:pt x="58" y="395"/>
                  </a:lnTo>
                  <a:lnTo>
                    <a:pt x="61" y="382"/>
                  </a:lnTo>
                  <a:lnTo>
                    <a:pt x="65" y="372"/>
                  </a:lnTo>
                  <a:lnTo>
                    <a:pt x="78" y="358"/>
                  </a:lnTo>
                  <a:lnTo>
                    <a:pt x="91" y="343"/>
                  </a:lnTo>
                  <a:lnTo>
                    <a:pt x="100" y="321"/>
                  </a:lnTo>
                  <a:lnTo>
                    <a:pt x="98" y="310"/>
                  </a:lnTo>
                  <a:lnTo>
                    <a:pt x="90" y="301"/>
                  </a:lnTo>
                  <a:lnTo>
                    <a:pt x="82" y="290"/>
                  </a:lnTo>
                  <a:lnTo>
                    <a:pt x="77" y="281"/>
                  </a:lnTo>
                  <a:lnTo>
                    <a:pt x="139"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4" name="Freeform 120"/>
            <p:cNvSpPr>
              <a:spLocks/>
            </p:cNvSpPr>
            <p:nvPr/>
          </p:nvSpPr>
          <p:spPr bwMode="auto">
            <a:xfrm>
              <a:off x="1043" y="1536"/>
              <a:ext cx="509" cy="369"/>
            </a:xfrm>
            <a:custGeom>
              <a:avLst/>
              <a:gdLst/>
              <a:ahLst/>
              <a:cxnLst>
                <a:cxn ang="0">
                  <a:pos x="508" y="91"/>
                </a:cxn>
                <a:cxn ang="0">
                  <a:pos x="157" y="2"/>
                </a:cxn>
                <a:cxn ang="0">
                  <a:pos x="153" y="16"/>
                </a:cxn>
                <a:cxn ang="0">
                  <a:pos x="155" y="88"/>
                </a:cxn>
                <a:cxn ang="0">
                  <a:pos x="150" y="143"/>
                </a:cxn>
                <a:cxn ang="0">
                  <a:pos x="137" y="157"/>
                </a:cxn>
                <a:cxn ang="0">
                  <a:pos x="113" y="158"/>
                </a:cxn>
                <a:cxn ang="0">
                  <a:pos x="117" y="156"/>
                </a:cxn>
                <a:cxn ang="0">
                  <a:pos x="120" y="109"/>
                </a:cxn>
                <a:cxn ang="0">
                  <a:pos x="122" y="96"/>
                </a:cxn>
                <a:cxn ang="0">
                  <a:pos x="130" y="86"/>
                </a:cxn>
                <a:cxn ang="0">
                  <a:pos x="109" y="56"/>
                </a:cxn>
                <a:cxn ang="0">
                  <a:pos x="63" y="50"/>
                </a:cxn>
                <a:cxn ang="0">
                  <a:pos x="45" y="39"/>
                </a:cxn>
                <a:cxn ang="0">
                  <a:pos x="27" y="20"/>
                </a:cxn>
                <a:cxn ang="0">
                  <a:pos x="12" y="23"/>
                </a:cxn>
                <a:cxn ang="0">
                  <a:pos x="3" y="37"/>
                </a:cxn>
                <a:cxn ang="0">
                  <a:pos x="6" y="52"/>
                </a:cxn>
                <a:cxn ang="0">
                  <a:pos x="16" y="79"/>
                </a:cxn>
                <a:cxn ang="0">
                  <a:pos x="18" y="168"/>
                </a:cxn>
                <a:cxn ang="0">
                  <a:pos x="9" y="190"/>
                </a:cxn>
                <a:cxn ang="0">
                  <a:pos x="2" y="198"/>
                </a:cxn>
                <a:cxn ang="0">
                  <a:pos x="2" y="217"/>
                </a:cxn>
                <a:cxn ang="0">
                  <a:pos x="11" y="225"/>
                </a:cxn>
                <a:cxn ang="0">
                  <a:pos x="25" y="227"/>
                </a:cxn>
                <a:cxn ang="0">
                  <a:pos x="37" y="237"/>
                </a:cxn>
                <a:cxn ang="0">
                  <a:pos x="49" y="248"/>
                </a:cxn>
                <a:cxn ang="0">
                  <a:pos x="61" y="249"/>
                </a:cxn>
                <a:cxn ang="0">
                  <a:pos x="67" y="264"/>
                </a:cxn>
                <a:cxn ang="0">
                  <a:pos x="77" y="276"/>
                </a:cxn>
                <a:cxn ang="0">
                  <a:pos x="80" y="288"/>
                </a:cxn>
                <a:cxn ang="0">
                  <a:pos x="74" y="301"/>
                </a:cxn>
                <a:cxn ang="0">
                  <a:pos x="105" y="324"/>
                </a:cxn>
                <a:cxn ang="0">
                  <a:pos x="180" y="335"/>
                </a:cxn>
                <a:cxn ang="0">
                  <a:pos x="293" y="334"/>
                </a:cxn>
                <a:cxn ang="0">
                  <a:pos x="342" y="336"/>
                </a:cxn>
              </a:cxnLst>
              <a:rect l="0" t="0" r="r" b="b"/>
              <a:pathLst>
                <a:path w="509" h="369">
                  <a:moveTo>
                    <a:pt x="447" y="368"/>
                  </a:moveTo>
                  <a:lnTo>
                    <a:pt x="508" y="91"/>
                  </a:lnTo>
                  <a:lnTo>
                    <a:pt x="162" y="0"/>
                  </a:lnTo>
                  <a:lnTo>
                    <a:pt x="157" y="2"/>
                  </a:lnTo>
                  <a:lnTo>
                    <a:pt x="154" y="7"/>
                  </a:lnTo>
                  <a:lnTo>
                    <a:pt x="153" y="16"/>
                  </a:lnTo>
                  <a:lnTo>
                    <a:pt x="152" y="28"/>
                  </a:lnTo>
                  <a:lnTo>
                    <a:pt x="155" y="88"/>
                  </a:lnTo>
                  <a:lnTo>
                    <a:pt x="155" y="117"/>
                  </a:lnTo>
                  <a:lnTo>
                    <a:pt x="150" y="143"/>
                  </a:lnTo>
                  <a:lnTo>
                    <a:pt x="144" y="152"/>
                  </a:lnTo>
                  <a:lnTo>
                    <a:pt x="137" y="157"/>
                  </a:lnTo>
                  <a:lnTo>
                    <a:pt x="127" y="160"/>
                  </a:lnTo>
                  <a:lnTo>
                    <a:pt x="113" y="158"/>
                  </a:lnTo>
                  <a:lnTo>
                    <a:pt x="116" y="160"/>
                  </a:lnTo>
                  <a:lnTo>
                    <a:pt x="117" y="156"/>
                  </a:lnTo>
                  <a:lnTo>
                    <a:pt x="119" y="133"/>
                  </a:lnTo>
                  <a:lnTo>
                    <a:pt x="120" y="109"/>
                  </a:lnTo>
                  <a:lnTo>
                    <a:pt x="121" y="102"/>
                  </a:lnTo>
                  <a:lnTo>
                    <a:pt x="122" y="96"/>
                  </a:lnTo>
                  <a:lnTo>
                    <a:pt x="126" y="90"/>
                  </a:lnTo>
                  <a:lnTo>
                    <a:pt x="130" y="86"/>
                  </a:lnTo>
                  <a:lnTo>
                    <a:pt x="130" y="81"/>
                  </a:lnTo>
                  <a:lnTo>
                    <a:pt x="109" y="56"/>
                  </a:lnTo>
                  <a:lnTo>
                    <a:pt x="79" y="54"/>
                  </a:lnTo>
                  <a:lnTo>
                    <a:pt x="63" y="50"/>
                  </a:lnTo>
                  <a:lnTo>
                    <a:pt x="51" y="40"/>
                  </a:lnTo>
                  <a:lnTo>
                    <a:pt x="45" y="39"/>
                  </a:lnTo>
                  <a:lnTo>
                    <a:pt x="38" y="33"/>
                  </a:lnTo>
                  <a:lnTo>
                    <a:pt x="27" y="20"/>
                  </a:lnTo>
                  <a:lnTo>
                    <a:pt x="20" y="19"/>
                  </a:lnTo>
                  <a:lnTo>
                    <a:pt x="12" y="23"/>
                  </a:lnTo>
                  <a:lnTo>
                    <a:pt x="5" y="32"/>
                  </a:lnTo>
                  <a:lnTo>
                    <a:pt x="3" y="37"/>
                  </a:lnTo>
                  <a:lnTo>
                    <a:pt x="3" y="43"/>
                  </a:lnTo>
                  <a:lnTo>
                    <a:pt x="6" y="52"/>
                  </a:lnTo>
                  <a:lnTo>
                    <a:pt x="10" y="61"/>
                  </a:lnTo>
                  <a:lnTo>
                    <a:pt x="16" y="79"/>
                  </a:lnTo>
                  <a:lnTo>
                    <a:pt x="19" y="134"/>
                  </a:lnTo>
                  <a:lnTo>
                    <a:pt x="18" y="168"/>
                  </a:lnTo>
                  <a:lnTo>
                    <a:pt x="15" y="188"/>
                  </a:lnTo>
                  <a:lnTo>
                    <a:pt x="9" y="190"/>
                  </a:lnTo>
                  <a:lnTo>
                    <a:pt x="5" y="194"/>
                  </a:lnTo>
                  <a:lnTo>
                    <a:pt x="2" y="198"/>
                  </a:lnTo>
                  <a:lnTo>
                    <a:pt x="0" y="205"/>
                  </a:lnTo>
                  <a:lnTo>
                    <a:pt x="2" y="217"/>
                  </a:lnTo>
                  <a:lnTo>
                    <a:pt x="6" y="227"/>
                  </a:lnTo>
                  <a:lnTo>
                    <a:pt x="11" y="225"/>
                  </a:lnTo>
                  <a:lnTo>
                    <a:pt x="16" y="225"/>
                  </a:lnTo>
                  <a:lnTo>
                    <a:pt x="25" y="227"/>
                  </a:lnTo>
                  <a:lnTo>
                    <a:pt x="32" y="231"/>
                  </a:lnTo>
                  <a:lnTo>
                    <a:pt x="37" y="237"/>
                  </a:lnTo>
                  <a:lnTo>
                    <a:pt x="42" y="244"/>
                  </a:lnTo>
                  <a:lnTo>
                    <a:pt x="49" y="248"/>
                  </a:lnTo>
                  <a:lnTo>
                    <a:pt x="57" y="248"/>
                  </a:lnTo>
                  <a:lnTo>
                    <a:pt x="61" y="249"/>
                  </a:lnTo>
                  <a:lnTo>
                    <a:pt x="66" y="252"/>
                  </a:lnTo>
                  <a:lnTo>
                    <a:pt x="67" y="264"/>
                  </a:lnTo>
                  <a:lnTo>
                    <a:pt x="69" y="274"/>
                  </a:lnTo>
                  <a:lnTo>
                    <a:pt x="77" y="276"/>
                  </a:lnTo>
                  <a:lnTo>
                    <a:pt x="82" y="279"/>
                  </a:lnTo>
                  <a:lnTo>
                    <a:pt x="80" y="288"/>
                  </a:lnTo>
                  <a:lnTo>
                    <a:pt x="77" y="294"/>
                  </a:lnTo>
                  <a:lnTo>
                    <a:pt x="74" y="301"/>
                  </a:lnTo>
                  <a:lnTo>
                    <a:pt x="74" y="310"/>
                  </a:lnTo>
                  <a:lnTo>
                    <a:pt x="105" y="324"/>
                  </a:lnTo>
                  <a:lnTo>
                    <a:pt x="140" y="332"/>
                  </a:lnTo>
                  <a:lnTo>
                    <a:pt x="180" y="335"/>
                  </a:lnTo>
                  <a:lnTo>
                    <a:pt x="219" y="336"/>
                  </a:lnTo>
                  <a:lnTo>
                    <a:pt x="293" y="334"/>
                  </a:lnTo>
                  <a:lnTo>
                    <a:pt x="322" y="334"/>
                  </a:lnTo>
                  <a:lnTo>
                    <a:pt x="342" y="336"/>
                  </a:lnTo>
                  <a:lnTo>
                    <a:pt x="447" y="368"/>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5" name="Freeform 121"/>
            <p:cNvSpPr>
              <a:spLocks/>
            </p:cNvSpPr>
            <p:nvPr/>
          </p:nvSpPr>
          <p:spPr bwMode="auto">
            <a:xfrm>
              <a:off x="1043" y="1536"/>
              <a:ext cx="515" cy="375"/>
            </a:xfrm>
            <a:custGeom>
              <a:avLst/>
              <a:gdLst/>
              <a:ahLst/>
              <a:cxnLst>
                <a:cxn ang="0">
                  <a:pos x="514" y="93"/>
                </a:cxn>
                <a:cxn ang="0">
                  <a:pos x="159" y="2"/>
                </a:cxn>
                <a:cxn ang="0">
                  <a:pos x="154" y="16"/>
                </a:cxn>
                <a:cxn ang="0">
                  <a:pos x="156" y="89"/>
                </a:cxn>
                <a:cxn ang="0">
                  <a:pos x="152" y="145"/>
                </a:cxn>
                <a:cxn ang="0">
                  <a:pos x="139" y="160"/>
                </a:cxn>
                <a:cxn ang="0">
                  <a:pos x="115" y="161"/>
                </a:cxn>
                <a:cxn ang="0">
                  <a:pos x="119" y="158"/>
                </a:cxn>
                <a:cxn ang="0">
                  <a:pos x="121" y="111"/>
                </a:cxn>
                <a:cxn ang="0">
                  <a:pos x="123" y="98"/>
                </a:cxn>
                <a:cxn ang="0">
                  <a:pos x="131" y="87"/>
                </a:cxn>
                <a:cxn ang="0">
                  <a:pos x="111" y="57"/>
                </a:cxn>
                <a:cxn ang="0">
                  <a:pos x="64" y="51"/>
                </a:cxn>
                <a:cxn ang="0">
                  <a:pos x="46" y="40"/>
                </a:cxn>
                <a:cxn ang="0">
                  <a:pos x="27" y="21"/>
                </a:cxn>
                <a:cxn ang="0">
                  <a:pos x="12" y="24"/>
                </a:cxn>
                <a:cxn ang="0">
                  <a:pos x="3" y="38"/>
                </a:cxn>
                <a:cxn ang="0">
                  <a:pos x="6" y="53"/>
                </a:cxn>
                <a:cxn ang="0">
                  <a:pos x="17" y="80"/>
                </a:cxn>
                <a:cxn ang="0">
                  <a:pos x="18" y="170"/>
                </a:cxn>
                <a:cxn ang="0">
                  <a:pos x="9" y="193"/>
                </a:cxn>
                <a:cxn ang="0">
                  <a:pos x="2" y="202"/>
                </a:cxn>
                <a:cxn ang="0">
                  <a:pos x="2" y="221"/>
                </a:cxn>
                <a:cxn ang="0">
                  <a:pos x="11" y="229"/>
                </a:cxn>
                <a:cxn ang="0">
                  <a:pos x="25" y="231"/>
                </a:cxn>
                <a:cxn ang="0">
                  <a:pos x="38" y="240"/>
                </a:cxn>
                <a:cxn ang="0">
                  <a:pos x="50" y="252"/>
                </a:cxn>
                <a:cxn ang="0">
                  <a:pos x="62" y="253"/>
                </a:cxn>
                <a:cxn ang="0">
                  <a:pos x="68" y="268"/>
                </a:cxn>
                <a:cxn ang="0">
                  <a:pos x="78" y="280"/>
                </a:cxn>
                <a:cxn ang="0">
                  <a:pos x="81" y="293"/>
                </a:cxn>
                <a:cxn ang="0">
                  <a:pos x="75" y="306"/>
                </a:cxn>
                <a:cxn ang="0">
                  <a:pos x="106" y="329"/>
                </a:cxn>
                <a:cxn ang="0">
                  <a:pos x="182" y="341"/>
                </a:cxn>
                <a:cxn ang="0">
                  <a:pos x="296" y="339"/>
                </a:cxn>
                <a:cxn ang="0">
                  <a:pos x="346" y="342"/>
                </a:cxn>
              </a:cxnLst>
              <a:rect l="0" t="0" r="r" b="b"/>
              <a:pathLst>
                <a:path w="515" h="375">
                  <a:moveTo>
                    <a:pt x="452" y="374"/>
                  </a:moveTo>
                  <a:lnTo>
                    <a:pt x="514" y="93"/>
                  </a:lnTo>
                  <a:lnTo>
                    <a:pt x="164" y="0"/>
                  </a:lnTo>
                  <a:lnTo>
                    <a:pt x="159" y="2"/>
                  </a:lnTo>
                  <a:lnTo>
                    <a:pt x="155" y="8"/>
                  </a:lnTo>
                  <a:lnTo>
                    <a:pt x="154" y="16"/>
                  </a:lnTo>
                  <a:lnTo>
                    <a:pt x="154" y="28"/>
                  </a:lnTo>
                  <a:lnTo>
                    <a:pt x="156" y="89"/>
                  </a:lnTo>
                  <a:lnTo>
                    <a:pt x="156" y="119"/>
                  </a:lnTo>
                  <a:lnTo>
                    <a:pt x="152" y="145"/>
                  </a:lnTo>
                  <a:lnTo>
                    <a:pt x="146" y="154"/>
                  </a:lnTo>
                  <a:lnTo>
                    <a:pt x="139" y="160"/>
                  </a:lnTo>
                  <a:lnTo>
                    <a:pt x="128" y="163"/>
                  </a:lnTo>
                  <a:lnTo>
                    <a:pt x="115" y="161"/>
                  </a:lnTo>
                  <a:lnTo>
                    <a:pt x="118" y="163"/>
                  </a:lnTo>
                  <a:lnTo>
                    <a:pt x="119" y="158"/>
                  </a:lnTo>
                  <a:lnTo>
                    <a:pt x="120" y="135"/>
                  </a:lnTo>
                  <a:lnTo>
                    <a:pt x="121" y="111"/>
                  </a:lnTo>
                  <a:lnTo>
                    <a:pt x="122" y="103"/>
                  </a:lnTo>
                  <a:lnTo>
                    <a:pt x="123" y="98"/>
                  </a:lnTo>
                  <a:lnTo>
                    <a:pt x="127" y="92"/>
                  </a:lnTo>
                  <a:lnTo>
                    <a:pt x="131" y="87"/>
                  </a:lnTo>
                  <a:lnTo>
                    <a:pt x="131" y="82"/>
                  </a:lnTo>
                  <a:lnTo>
                    <a:pt x="111" y="57"/>
                  </a:lnTo>
                  <a:lnTo>
                    <a:pt x="80" y="55"/>
                  </a:lnTo>
                  <a:lnTo>
                    <a:pt x="64" y="51"/>
                  </a:lnTo>
                  <a:lnTo>
                    <a:pt x="51" y="41"/>
                  </a:lnTo>
                  <a:lnTo>
                    <a:pt x="46" y="40"/>
                  </a:lnTo>
                  <a:lnTo>
                    <a:pt x="39" y="33"/>
                  </a:lnTo>
                  <a:lnTo>
                    <a:pt x="27" y="21"/>
                  </a:lnTo>
                  <a:lnTo>
                    <a:pt x="20" y="19"/>
                  </a:lnTo>
                  <a:lnTo>
                    <a:pt x="12" y="24"/>
                  </a:lnTo>
                  <a:lnTo>
                    <a:pt x="5" y="32"/>
                  </a:lnTo>
                  <a:lnTo>
                    <a:pt x="3" y="38"/>
                  </a:lnTo>
                  <a:lnTo>
                    <a:pt x="3" y="44"/>
                  </a:lnTo>
                  <a:lnTo>
                    <a:pt x="6" y="53"/>
                  </a:lnTo>
                  <a:lnTo>
                    <a:pt x="10" y="62"/>
                  </a:lnTo>
                  <a:lnTo>
                    <a:pt x="17" y="80"/>
                  </a:lnTo>
                  <a:lnTo>
                    <a:pt x="19" y="136"/>
                  </a:lnTo>
                  <a:lnTo>
                    <a:pt x="18" y="170"/>
                  </a:lnTo>
                  <a:lnTo>
                    <a:pt x="16" y="191"/>
                  </a:lnTo>
                  <a:lnTo>
                    <a:pt x="9" y="193"/>
                  </a:lnTo>
                  <a:lnTo>
                    <a:pt x="5" y="197"/>
                  </a:lnTo>
                  <a:lnTo>
                    <a:pt x="2" y="202"/>
                  </a:lnTo>
                  <a:lnTo>
                    <a:pt x="0" y="208"/>
                  </a:lnTo>
                  <a:lnTo>
                    <a:pt x="2" y="221"/>
                  </a:lnTo>
                  <a:lnTo>
                    <a:pt x="6" y="231"/>
                  </a:lnTo>
                  <a:lnTo>
                    <a:pt x="11" y="229"/>
                  </a:lnTo>
                  <a:lnTo>
                    <a:pt x="17" y="229"/>
                  </a:lnTo>
                  <a:lnTo>
                    <a:pt x="25" y="231"/>
                  </a:lnTo>
                  <a:lnTo>
                    <a:pt x="32" y="235"/>
                  </a:lnTo>
                  <a:lnTo>
                    <a:pt x="38" y="240"/>
                  </a:lnTo>
                  <a:lnTo>
                    <a:pt x="43" y="248"/>
                  </a:lnTo>
                  <a:lnTo>
                    <a:pt x="50" y="252"/>
                  </a:lnTo>
                  <a:lnTo>
                    <a:pt x="57" y="252"/>
                  </a:lnTo>
                  <a:lnTo>
                    <a:pt x="62" y="253"/>
                  </a:lnTo>
                  <a:lnTo>
                    <a:pt x="67" y="257"/>
                  </a:lnTo>
                  <a:lnTo>
                    <a:pt x="68" y="268"/>
                  </a:lnTo>
                  <a:lnTo>
                    <a:pt x="70" y="278"/>
                  </a:lnTo>
                  <a:lnTo>
                    <a:pt x="78" y="280"/>
                  </a:lnTo>
                  <a:lnTo>
                    <a:pt x="83" y="284"/>
                  </a:lnTo>
                  <a:lnTo>
                    <a:pt x="81" y="293"/>
                  </a:lnTo>
                  <a:lnTo>
                    <a:pt x="78" y="299"/>
                  </a:lnTo>
                  <a:lnTo>
                    <a:pt x="75" y="306"/>
                  </a:lnTo>
                  <a:lnTo>
                    <a:pt x="75" y="315"/>
                  </a:lnTo>
                  <a:lnTo>
                    <a:pt x="106" y="329"/>
                  </a:lnTo>
                  <a:lnTo>
                    <a:pt x="142" y="337"/>
                  </a:lnTo>
                  <a:lnTo>
                    <a:pt x="182" y="341"/>
                  </a:lnTo>
                  <a:lnTo>
                    <a:pt x="222" y="342"/>
                  </a:lnTo>
                  <a:lnTo>
                    <a:pt x="296" y="339"/>
                  </a:lnTo>
                  <a:lnTo>
                    <a:pt x="326" y="339"/>
                  </a:lnTo>
                  <a:lnTo>
                    <a:pt x="346" y="342"/>
                  </a:lnTo>
                  <a:lnTo>
                    <a:pt x="452" y="374"/>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6" name="Freeform 122"/>
            <p:cNvSpPr>
              <a:spLocks/>
            </p:cNvSpPr>
            <p:nvPr/>
          </p:nvSpPr>
          <p:spPr bwMode="auto">
            <a:xfrm>
              <a:off x="1129" y="2214"/>
              <a:ext cx="476" cy="728"/>
            </a:xfrm>
            <a:custGeom>
              <a:avLst/>
              <a:gdLst/>
              <a:ahLst/>
              <a:cxnLst>
                <a:cxn ang="0">
                  <a:pos x="77" y="0"/>
                </a:cxn>
                <a:cxn ang="0">
                  <a:pos x="475" y="91"/>
                </a:cxn>
                <a:cxn ang="0">
                  <a:pos x="368" y="630"/>
                </a:cxn>
                <a:cxn ang="0">
                  <a:pos x="365" y="633"/>
                </a:cxn>
                <a:cxn ang="0">
                  <a:pos x="359" y="635"/>
                </a:cxn>
                <a:cxn ang="0">
                  <a:pos x="338" y="642"/>
                </a:cxn>
                <a:cxn ang="0">
                  <a:pos x="330" y="649"/>
                </a:cxn>
                <a:cxn ang="0">
                  <a:pos x="321" y="660"/>
                </a:cxn>
                <a:cxn ang="0">
                  <a:pos x="316" y="674"/>
                </a:cxn>
                <a:cxn ang="0">
                  <a:pos x="316" y="695"/>
                </a:cxn>
                <a:cxn ang="0">
                  <a:pos x="316" y="706"/>
                </a:cxn>
                <a:cxn ang="0">
                  <a:pos x="313" y="714"/>
                </a:cxn>
                <a:cxn ang="0">
                  <a:pos x="306" y="725"/>
                </a:cxn>
                <a:cxn ang="0">
                  <a:pos x="0" y="273"/>
                </a:cxn>
                <a:cxn ang="0">
                  <a:pos x="77" y="0"/>
                </a:cxn>
              </a:cxnLst>
              <a:rect l="0" t="0" r="r" b="b"/>
              <a:pathLst>
                <a:path w="476" h="726">
                  <a:moveTo>
                    <a:pt x="77" y="0"/>
                  </a:moveTo>
                  <a:lnTo>
                    <a:pt x="475" y="91"/>
                  </a:lnTo>
                  <a:lnTo>
                    <a:pt x="368" y="630"/>
                  </a:lnTo>
                  <a:lnTo>
                    <a:pt x="365" y="633"/>
                  </a:lnTo>
                  <a:lnTo>
                    <a:pt x="359" y="635"/>
                  </a:lnTo>
                  <a:lnTo>
                    <a:pt x="338" y="642"/>
                  </a:lnTo>
                  <a:lnTo>
                    <a:pt x="330" y="649"/>
                  </a:lnTo>
                  <a:lnTo>
                    <a:pt x="321" y="660"/>
                  </a:lnTo>
                  <a:lnTo>
                    <a:pt x="316" y="674"/>
                  </a:lnTo>
                  <a:lnTo>
                    <a:pt x="316" y="695"/>
                  </a:lnTo>
                  <a:lnTo>
                    <a:pt x="316" y="706"/>
                  </a:lnTo>
                  <a:lnTo>
                    <a:pt x="313" y="714"/>
                  </a:lnTo>
                  <a:lnTo>
                    <a:pt x="306" y="725"/>
                  </a:lnTo>
                  <a:lnTo>
                    <a:pt x="0" y="273"/>
                  </a:lnTo>
                  <a:lnTo>
                    <a:pt x="77"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7" name="Freeform 123"/>
            <p:cNvSpPr>
              <a:spLocks/>
            </p:cNvSpPr>
            <p:nvPr/>
          </p:nvSpPr>
          <p:spPr bwMode="auto">
            <a:xfrm>
              <a:off x="1129" y="2214"/>
              <a:ext cx="482" cy="733"/>
            </a:xfrm>
            <a:custGeom>
              <a:avLst/>
              <a:gdLst/>
              <a:ahLst/>
              <a:cxnLst>
                <a:cxn ang="0">
                  <a:pos x="78" y="0"/>
                </a:cxn>
                <a:cxn ang="0">
                  <a:pos x="481" y="92"/>
                </a:cxn>
                <a:cxn ang="0">
                  <a:pos x="373" y="634"/>
                </a:cxn>
                <a:cxn ang="0">
                  <a:pos x="370" y="637"/>
                </a:cxn>
                <a:cxn ang="0">
                  <a:pos x="363" y="639"/>
                </a:cxn>
                <a:cxn ang="0">
                  <a:pos x="343" y="647"/>
                </a:cxn>
                <a:cxn ang="0">
                  <a:pos x="334" y="653"/>
                </a:cxn>
                <a:cxn ang="0">
                  <a:pos x="325" y="665"/>
                </a:cxn>
                <a:cxn ang="0">
                  <a:pos x="320" y="679"/>
                </a:cxn>
                <a:cxn ang="0">
                  <a:pos x="320" y="700"/>
                </a:cxn>
                <a:cxn ang="0">
                  <a:pos x="320" y="711"/>
                </a:cxn>
                <a:cxn ang="0">
                  <a:pos x="317" y="719"/>
                </a:cxn>
                <a:cxn ang="0">
                  <a:pos x="310" y="730"/>
                </a:cxn>
                <a:cxn ang="0">
                  <a:pos x="0" y="275"/>
                </a:cxn>
                <a:cxn ang="0">
                  <a:pos x="78" y="0"/>
                </a:cxn>
              </a:cxnLst>
              <a:rect l="0" t="0" r="r" b="b"/>
              <a:pathLst>
                <a:path w="482" h="731">
                  <a:moveTo>
                    <a:pt x="78" y="0"/>
                  </a:moveTo>
                  <a:lnTo>
                    <a:pt x="481" y="92"/>
                  </a:lnTo>
                  <a:lnTo>
                    <a:pt x="373" y="634"/>
                  </a:lnTo>
                  <a:lnTo>
                    <a:pt x="370" y="637"/>
                  </a:lnTo>
                  <a:lnTo>
                    <a:pt x="363" y="639"/>
                  </a:lnTo>
                  <a:lnTo>
                    <a:pt x="343" y="647"/>
                  </a:lnTo>
                  <a:lnTo>
                    <a:pt x="334" y="653"/>
                  </a:lnTo>
                  <a:lnTo>
                    <a:pt x="325" y="665"/>
                  </a:lnTo>
                  <a:lnTo>
                    <a:pt x="320" y="679"/>
                  </a:lnTo>
                  <a:lnTo>
                    <a:pt x="320" y="700"/>
                  </a:lnTo>
                  <a:lnTo>
                    <a:pt x="320" y="711"/>
                  </a:lnTo>
                  <a:lnTo>
                    <a:pt x="317" y="719"/>
                  </a:lnTo>
                  <a:lnTo>
                    <a:pt x="310" y="730"/>
                  </a:lnTo>
                  <a:lnTo>
                    <a:pt x="0" y="275"/>
                  </a:lnTo>
                  <a:lnTo>
                    <a:pt x="78"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8" name="Freeform 124"/>
            <p:cNvSpPr>
              <a:spLocks/>
            </p:cNvSpPr>
            <p:nvPr/>
          </p:nvSpPr>
          <p:spPr bwMode="auto">
            <a:xfrm>
              <a:off x="1384" y="2770"/>
              <a:ext cx="495" cy="575"/>
            </a:xfrm>
            <a:custGeom>
              <a:avLst/>
              <a:gdLst/>
              <a:ahLst/>
              <a:cxnLst>
                <a:cxn ang="0">
                  <a:pos x="134" y="0"/>
                </a:cxn>
                <a:cxn ang="0">
                  <a:pos x="117" y="78"/>
                </a:cxn>
                <a:cxn ang="0">
                  <a:pos x="109" y="81"/>
                </a:cxn>
                <a:cxn ang="0">
                  <a:pos x="89" y="90"/>
                </a:cxn>
                <a:cxn ang="0">
                  <a:pos x="80" y="98"/>
                </a:cxn>
                <a:cxn ang="0">
                  <a:pos x="71" y="109"/>
                </a:cxn>
                <a:cxn ang="0">
                  <a:pos x="66" y="124"/>
                </a:cxn>
                <a:cxn ang="0">
                  <a:pos x="65" y="142"/>
                </a:cxn>
                <a:cxn ang="0">
                  <a:pos x="66" y="152"/>
                </a:cxn>
                <a:cxn ang="0">
                  <a:pos x="63" y="159"/>
                </a:cxn>
                <a:cxn ang="0">
                  <a:pos x="54" y="171"/>
                </a:cxn>
                <a:cxn ang="0">
                  <a:pos x="62" y="178"/>
                </a:cxn>
                <a:cxn ang="0">
                  <a:pos x="63" y="188"/>
                </a:cxn>
                <a:cxn ang="0">
                  <a:pos x="56" y="206"/>
                </a:cxn>
                <a:cxn ang="0">
                  <a:pos x="48" y="230"/>
                </a:cxn>
                <a:cxn ang="0">
                  <a:pos x="38" y="281"/>
                </a:cxn>
                <a:cxn ang="0">
                  <a:pos x="29" y="333"/>
                </a:cxn>
                <a:cxn ang="0">
                  <a:pos x="18" y="372"/>
                </a:cxn>
                <a:cxn ang="0">
                  <a:pos x="10" y="384"/>
                </a:cxn>
                <a:cxn ang="0">
                  <a:pos x="4" y="385"/>
                </a:cxn>
                <a:cxn ang="0">
                  <a:pos x="0" y="392"/>
                </a:cxn>
                <a:cxn ang="0">
                  <a:pos x="272" y="559"/>
                </a:cxn>
                <a:cxn ang="0">
                  <a:pos x="422" y="574"/>
                </a:cxn>
                <a:cxn ang="0">
                  <a:pos x="494" y="60"/>
                </a:cxn>
                <a:cxn ang="0">
                  <a:pos x="134" y="0"/>
                </a:cxn>
              </a:cxnLst>
              <a:rect l="0" t="0" r="r" b="b"/>
              <a:pathLst>
                <a:path w="495" h="575">
                  <a:moveTo>
                    <a:pt x="134" y="0"/>
                  </a:moveTo>
                  <a:lnTo>
                    <a:pt x="117" y="78"/>
                  </a:lnTo>
                  <a:lnTo>
                    <a:pt x="109" y="81"/>
                  </a:lnTo>
                  <a:lnTo>
                    <a:pt x="89" y="90"/>
                  </a:lnTo>
                  <a:lnTo>
                    <a:pt x="80" y="98"/>
                  </a:lnTo>
                  <a:lnTo>
                    <a:pt x="71" y="109"/>
                  </a:lnTo>
                  <a:lnTo>
                    <a:pt x="66" y="124"/>
                  </a:lnTo>
                  <a:lnTo>
                    <a:pt x="65" y="142"/>
                  </a:lnTo>
                  <a:lnTo>
                    <a:pt x="66" y="152"/>
                  </a:lnTo>
                  <a:lnTo>
                    <a:pt x="63" y="159"/>
                  </a:lnTo>
                  <a:lnTo>
                    <a:pt x="54" y="171"/>
                  </a:lnTo>
                  <a:lnTo>
                    <a:pt x="62" y="178"/>
                  </a:lnTo>
                  <a:lnTo>
                    <a:pt x="63" y="188"/>
                  </a:lnTo>
                  <a:lnTo>
                    <a:pt x="56" y="206"/>
                  </a:lnTo>
                  <a:lnTo>
                    <a:pt x="48" y="230"/>
                  </a:lnTo>
                  <a:lnTo>
                    <a:pt x="38" y="281"/>
                  </a:lnTo>
                  <a:lnTo>
                    <a:pt x="29" y="333"/>
                  </a:lnTo>
                  <a:lnTo>
                    <a:pt x="18" y="372"/>
                  </a:lnTo>
                  <a:lnTo>
                    <a:pt x="10" y="384"/>
                  </a:lnTo>
                  <a:lnTo>
                    <a:pt x="4" y="385"/>
                  </a:lnTo>
                  <a:lnTo>
                    <a:pt x="0" y="392"/>
                  </a:lnTo>
                  <a:lnTo>
                    <a:pt x="272" y="559"/>
                  </a:lnTo>
                  <a:lnTo>
                    <a:pt x="422" y="574"/>
                  </a:lnTo>
                  <a:lnTo>
                    <a:pt x="494" y="60"/>
                  </a:lnTo>
                  <a:lnTo>
                    <a:pt x="134"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49" name="Freeform 125"/>
            <p:cNvSpPr>
              <a:spLocks/>
            </p:cNvSpPr>
            <p:nvPr/>
          </p:nvSpPr>
          <p:spPr bwMode="auto">
            <a:xfrm>
              <a:off x="1384" y="2770"/>
              <a:ext cx="501" cy="580"/>
            </a:xfrm>
            <a:custGeom>
              <a:avLst/>
              <a:gdLst/>
              <a:ahLst/>
              <a:cxnLst>
                <a:cxn ang="0">
                  <a:pos x="135" y="0"/>
                </a:cxn>
                <a:cxn ang="0">
                  <a:pos x="119" y="79"/>
                </a:cxn>
                <a:cxn ang="0">
                  <a:pos x="110" y="81"/>
                </a:cxn>
                <a:cxn ang="0">
                  <a:pos x="90" y="91"/>
                </a:cxn>
                <a:cxn ang="0">
                  <a:pos x="81" y="99"/>
                </a:cxn>
                <a:cxn ang="0">
                  <a:pos x="72" y="110"/>
                </a:cxn>
                <a:cxn ang="0">
                  <a:pos x="67" y="125"/>
                </a:cxn>
                <a:cxn ang="0">
                  <a:pos x="66" y="143"/>
                </a:cxn>
                <a:cxn ang="0">
                  <a:pos x="67" y="153"/>
                </a:cxn>
                <a:cxn ang="0">
                  <a:pos x="64" y="161"/>
                </a:cxn>
                <a:cxn ang="0">
                  <a:pos x="54" y="172"/>
                </a:cxn>
                <a:cxn ang="0">
                  <a:pos x="62" y="180"/>
                </a:cxn>
                <a:cxn ang="0">
                  <a:pos x="64" y="189"/>
                </a:cxn>
                <a:cxn ang="0">
                  <a:pos x="56" y="208"/>
                </a:cxn>
                <a:cxn ang="0">
                  <a:pos x="49" y="232"/>
                </a:cxn>
                <a:cxn ang="0">
                  <a:pos x="39" y="284"/>
                </a:cxn>
                <a:cxn ang="0">
                  <a:pos x="29" y="336"/>
                </a:cxn>
                <a:cxn ang="0">
                  <a:pos x="18" y="376"/>
                </a:cxn>
                <a:cxn ang="0">
                  <a:pos x="10" y="387"/>
                </a:cxn>
                <a:cxn ang="0">
                  <a:pos x="4" y="389"/>
                </a:cxn>
                <a:cxn ang="0">
                  <a:pos x="0" y="395"/>
                </a:cxn>
                <a:cxn ang="0">
                  <a:pos x="275" y="564"/>
                </a:cxn>
                <a:cxn ang="0">
                  <a:pos x="427" y="579"/>
                </a:cxn>
                <a:cxn ang="0">
                  <a:pos x="500" y="61"/>
                </a:cxn>
                <a:cxn ang="0">
                  <a:pos x="135" y="0"/>
                </a:cxn>
              </a:cxnLst>
              <a:rect l="0" t="0" r="r" b="b"/>
              <a:pathLst>
                <a:path w="501" h="580">
                  <a:moveTo>
                    <a:pt x="135" y="0"/>
                  </a:moveTo>
                  <a:lnTo>
                    <a:pt x="119" y="79"/>
                  </a:lnTo>
                  <a:lnTo>
                    <a:pt x="110" y="81"/>
                  </a:lnTo>
                  <a:lnTo>
                    <a:pt x="90" y="91"/>
                  </a:lnTo>
                  <a:lnTo>
                    <a:pt x="81" y="99"/>
                  </a:lnTo>
                  <a:lnTo>
                    <a:pt x="72" y="110"/>
                  </a:lnTo>
                  <a:lnTo>
                    <a:pt x="67" y="125"/>
                  </a:lnTo>
                  <a:lnTo>
                    <a:pt x="66" y="143"/>
                  </a:lnTo>
                  <a:lnTo>
                    <a:pt x="67" y="153"/>
                  </a:lnTo>
                  <a:lnTo>
                    <a:pt x="64" y="161"/>
                  </a:lnTo>
                  <a:lnTo>
                    <a:pt x="54" y="172"/>
                  </a:lnTo>
                  <a:lnTo>
                    <a:pt x="62" y="180"/>
                  </a:lnTo>
                  <a:lnTo>
                    <a:pt x="64" y="189"/>
                  </a:lnTo>
                  <a:lnTo>
                    <a:pt x="56" y="208"/>
                  </a:lnTo>
                  <a:lnTo>
                    <a:pt x="49" y="232"/>
                  </a:lnTo>
                  <a:lnTo>
                    <a:pt x="39" y="284"/>
                  </a:lnTo>
                  <a:lnTo>
                    <a:pt x="29" y="336"/>
                  </a:lnTo>
                  <a:lnTo>
                    <a:pt x="18" y="376"/>
                  </a:lnTo>
                  <a:lnTo>
                    <a:pt x="10" y="387"/>
                  </a:lnTo>
                  <a:lnTo>
                    <a:pt x="4" y="389"/>
                  </a:lnTo>
                  <a:lnTo>
                    <a:pt x="0" y="395"/>
                  </a:lnTo>
                  <a:lnTo>
                    <a:pt x="275" y="564"/>
                  </a:lnTo>
                  <a:lnTo>
                    <a:pt x="427" y="579"/>
                  </a:lnTo>
                  <a:lnTo>
                    <a:pt x="500" y="61"/>
                  </a:lnTo>
                  <a:lnTo>
                    <a:pt x="135"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0" name="Freeform 126"/>
            <p:cNvSpPr>
              <a:spLocks/>
            </p:cNvSpPr>
            <p:nvPr/>
          </p:nvSpPr>
          <p:spPr bwMode="auto">
            <a:xfrm>
              <a:off x="1516" y="2305"/>
              <a:ext cx="414" cy="520"/>
            </a:xfrm>
            <a:custGeom>
              <a:avLst/>
              <a:gdLst/>
              <a:ahLst/>
              <a:cxnLst>
                <a:cxn ang="0">
                  <a:pos x="92" y="0"/>
                </a:cxn>
                <a:cxn ang="0">
                  <a:pos x="296" y="40"/>
                </a:cxn>
                <a:cxn ang="0">
                  <a:pos x="283" y="138"/>
                </a:cxn>
                <a:cxn ang="0">
                  <a:pos x="413" y="156"/>
                </a:cxn>
                <a:cxn ang="0">
                  <a:pos x="359" y="519"/>
                </a:cxn>
                <a:cxn ang="0">
                  <a:pos x="0" y="459"/>
                </a:cxn>
                <a:cxn ang="0">
                  <a:pos x="92" y="0"/>
                </a:cxn>
              </a:cxnLst>
              <a:rect l="0" t="0" r="r" b="b"/>
              <a:pathLst>
                <a:path w="414" h="520">
                  <a:moveTo>
                    <a:pt x="92" y="0"/>
                  </a:moveTo>
                  <a:lnTo>
                    <a:pt x="296" y="40"/>
                  </a:lnTo>
                  <a:lnTo>
                    <a:pt x="283" y="138"/>
                  </a:lnTo>
                  <a:lnTo>
                    <a:pt x="413" y="156"/>
                  </a:lnTo>
                  <a:lnTo>
                    <a:pt x="359" y="519"/>
                  </a:lnTo>
                  <a:lnTo>
                    <a:pt x="0" y="459"/>
                  </a:lnTo>
                  <a:lnTo>
                    <a:pt x="92"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1" name="Freeform 127"/>
            <p:cNvSpPr>
              <a:spLocks/>
            </p:cNvSpPr>
            <p:nvPr/>
          </p:nvSpPr>
          <p:spPr bwMode="auto">
            <a:xfrm>
              <a:off x="1516" y="2305"/>
              <a:ext cx="420" cy="526"/>
            </a:xfrm>
            <a:custGeom>
              <a:avLst/>
              <a:gdLst/>
              <a:ahLst/>
              <a:cxnLst>
                <a:cxn ang="0">
                  <a:pos x="93" y="0"/>
                </a:cxn>
                <a:cxn ang="0">
                  <a:pos x="300" y="41"/>
                </a:cxn>
                <a:cxn ang="0">
                  <a:pos x="287" y="139"/>
                </a:cxn>
                <a:cxn ang="0">
                  <a:pos x="419" y="157"/>
                </a:cxn>
                <a:cxn ang="0">
                  <a:pos x="365" y="525"/>
                </a:cxn>
                <a:cxn ang="0">
                  <a:pos x="0" y="464"/>
                </a:cxn>
                <a:cxn ang="0">
                  <a:pos x="93" y="0"/>
                </a:cxn>
              </a:cxnLst>
              <a:rect l="0" t="0" r="r" b="b"/>
              <a:pathLst>
                <a:path w="420" h="526">
                  <a:moveTo>
                    <a:pt x="93" y="0"/>
                  </a:moveTo>
                  <a:lnTo>
                    <a:pt x="300" y="41"/>
                  </a:lnTo>
                  <a:lnTo>
                    <a:pt x="287" y="139"/>
                  </a:lnTo>
                  <a:lnTo>
                    <a:pt x="419" y="157"/>
                  </a:lnTo>
                  <a:lnTo>
                    <a:pt x="365" y="525"/>
                  </a:lnTo>
                  <a:lnTo>
                    <a:pt x="0" y="464"/>
                  </a:lnTo>
                  <a:lnTo>
                    <a:pt x="93"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2" name="Freeform 128"/>
            <p:cNvSpPr>
              <a:spLocks/>
            </p:cNvSpPr>
            <p:nvPr/>
          </p:nvSpPr>
          <p:spPr bwMode="auto">
            <a:xfrm>
              <a:off x="1802" y="2073"/>
              <a:ext cx="520" cy="431"/>
            </a:xfrm>
            <a:custGeom>
              <a:avLst/>
              <a:gdLst/>
              <a:ahLst/>
              <a:cxnLst>
                <a:cxn ang="0">
                  <a:pos x="57" y="0"/>
                </a:cxn>
                <a:cxn ang="0">
                  <a:pos x="517" y="58"/>
                </a:cxn>
                <a:cxn ang="0">
                  <a:pos x="485" y="430"/>
                </a:cxn>
                <a:cxn ang="0">
                  <a:pos x="0" y="367"/>
                </a:cxn>
                <a:cxn ang="0">
                  <a:pos x="57" y="0"/>
                </a:cxn>
              </a:cxnLst>
              <a:rect l="0" t="0" r="r" b="b"/>
              <a:pathLst>
                <a:path w="518" h="431">
                  <a:moveTo>
                    <a:pt x="57" y="0"/>
                  </a:moveTo>
                  <a:lnTo>
                    <a:pt x="517" y="58"/>
                  </a:lnTo>
                  <a:lnTo>
                    <a:pt x="485" y="430"/>
                  </a:lnTo>
                  <a:lnTo>
                    <a:pt x="0" y="367"/>
                  </a:lnTo>
                  <a:lnTo>
                    <a:pt x="57"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3" name="Freeform 129"/>
            <p:cNvSpPr>
              <a:spLocks/>
            </p:cNvSpPr>
            <p:nvPr/>
          </p:nvSpPr>
          <p:spPr bwMode="auto">
            <a:xfrm>
              <a:off x="1802" y="2073"/>
              <a:ext cx="524" cy="437"/>
            </a:xfrm>
            <a:custGeom>
              <a:avLst/>
              <a:gdLst/>
              <a:ahLst/>
              <a:cxnLst>
                <a:cxn ang="0">
                  <a:pos x="57" y="0"/>
                </a:cxn>
                <a:cxn ang="0">
                  <a:pos x="523" y="59"/>
                </a:cxn>
                <a:cxn ang="0">
                  <a:pos x="491" y="436"/>
                </a:cxn>
                <a:cxn ang="0">
                  <a:pos x="0" y="372"/>
                </a:cxn>
                <a:cxn ang="0">
                  <a:pos x="57" y="0"/>
                </a:cxn>
              </a:cxnLst>
              <a:rect l="0" t="0" r="r" b="b"/>
              <a:pathLst>
                <a:path w="524" h="437">
                  <a:moveTo>
                    <a:pt x="57" y="0"/>
                  </a:moveTo>
                  <a:lnTo>
                    <a:pt x="523" y="59"/>
                  </a:lnTo>
                  <a:lnTo>
                    <a:pt x="491" y="436"/>
                  </a:lnTo>
                  <a:lnTo>
                    <a:pt x="0" y="372"/>
                  </a:lnTo>
                  <a:lnTo>
                    <a:pt x="57"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4" name="Freeform 130"/>
            <p:cNvSpPr>
              <a:spLocks/>
            </p:cNvSpPr>
            <p:nvPr/>
          </p:nvSpPr>
          <p:spPr bwMode="auto">
            <a:xfrm>
              <a:off x="1880" y="2462"/>
              <a:ext cx="548" cy="428"/>
            </a:xfrm>
            <a:custGeom>
              <a:avLst/>
              <a:gdLst/>
              <a:ahLst/>
              <a:cxnLst>
                <a:cxn ang="0">
                  <a:pos x="54" y="0"/>
                </a:cxn>
                <a:cxn ang="0">
                  <a:pos x="300" y="33"/>
                </a:cxn>
                <a:cxn ang="0">
                  <a:pos x="423" y="48"/>
                </a:cxn>
                <a:cxn ang="0">
                  <a:pos x="547" y="59"/>
                </a:cxn>
                <a:cxn ang="0">
                  <a:pos x="526" y="427"/>
                </a:cxn>
                <a:cxn ang="0">
                  <a:pos x="260" y="400"/>
                </a:cxn>
                <a:cxn ang="0">
                  <a:pos x="129" y="384"/>
                </a:cxn>
                <a:cxn ang="0">
                  <a:pos x="64" y="374"/>
                </a:cxn>
                <a:cxn ang="0">
                  <a:pos x="0" y="362"/>
                </a:cxn>
                <a:cxn ang="0">
                  <a:pos x="54" y="0"/>
                </a:cxn>
              </a:cxnLst>
              <a:rect l="0" t="0" r="r" b="b"/>
              <a:pathLst>
                <a:path w="548" h="428">
                  <a:moveTo>
                    <a:pt x="54" y="0"/>
                  </a:moveTo>
                  <a:lnTo>
                    <a:pt x="300" y="33"/>
                  </a:lnTo>
                  <a:lnTo>
                    <a:pt x="423" y="48"/>
                  </a:lnTo>
                  <a:lnTo>
                    <a:pt x="547" y="59"/>
                  </a:lnTo>
                  <a:lnTo>
                    <a:pt x="526" y="427"/>
                  </a:lnTo>
                  <a:lnTo>
                    <a:pt x="260" y="400"/>
                  </a:lnTo>
                  <a:lnTo>
                    <a:pt x="129" y="384"/>
                  </a:lnTo>
                  <a:lnTo>
                    <a:pt x="64" y="374"/>
                  </a:lnTo>
                  <a:lnTo>
                    <a:pt x="0" y="362"/>
                  </a:lnTo>
                  <a:lnTo>
                    <a:pt x="54"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5" name="Freeform 131"/>
            <p:cNvSpPr>
              <a:spLocks/>
            </p:cNvSpPr>
            <p:nvPr/>
          </p:nvSpPr>
          <p:spPr bwMode="auto">
            <a:xfrm>
              <a:off x="1880" y="2462"/>
              <a:ext cx="554" cy="434"/>
            </a:xfrm>
            <a:custGeom>
              <a:avLst/>
              <a:gdLst/>
              <a:ahLst/>
              <a:cxnLst>
                <a:cxn ang="0">
                  <a:pos x="54" y="0"/>
                </a:cxn>
                <a:cxn ang="0">
                  <a:pos x="303" y="33"/>
                </a:cxn>
                <a:cxn ang="0">
                  <a:pos x="428" y="48"/>
                </a:cxn>
                <a:cxn ang="0">
                  <a:pos x="553" y="60"/>
                </a:cxn>
                <a:cxn ang="0">
                  <a:pos x="532" y="433"/>
                </a:cxn>
                <a:cxn ang="0">
                  <a:pos x="262" y="406"/>
                </a:cxn>
                <a:cxn ang="0">
                  <a:pos x="130" y="390"/>
                </a:cxn>
                <a:cxn ang="0">
                  <a:pos x="65" y="379"/>
                </a:cxn>
                <a:cxn ang="0">
                  <a:pos x="0" y="367"/>
                </a:cxn>
                <a:cxn ang="0">
                  <a:pos x="54" y="0"/>
                </a:cxn>
              </a:cxnLst>
              <a:rect l="0" t="0" r="r" b="b"/>
              <a:pathLst>
                <a:path w="554" h="434">
                  <a:moveTo>
                    <a:pt x="54" y="0"/>
                  </a:moveTo>
                  <a:lnTo>
                    <a:pt x="303" y="33"/>
                  </a:lnTo>
                  <a:lnTo>
                    <a:pt x="428" y="48"/>
                  </a:lnTo>
                  <a:lnTo>
                    <a:pt x="553" y="60"/>
                  </a:lnTo>
                  <a:lnTo>
                    <a:pt x="532" y="433"/>
                  </a:lnTo>
                  <a:lnTo>
                    <a:pt x="262" y="406"/>
                  </a:lnTo>
                  <a:lnTo>
                    <a:pt x="130" y="390"/>
                  </a:lnTo>
                  <a:lnTo>
                    <a:pt x="65" y="379"/>
                  </a:lnTo>
                  <a:lnTo>
                    <a:pt x="0" y="367"/>
                  </a:lnTo>
                  <a:lnTo>
                    <a:pt x="54"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6" name="Freeform 132"/>
            <p:cNvSpPr>
              <a:spLocks/>
            </p:cNvSpPr>
            <p:nvPr/>
          </p:nvSpPr>
          <p:spPr bwMode="auto">
            <a:xfrm>
              <a:off x="1809" y="2828"/>
              <a:ext cx="526" cy="528"/>
            </a:xfrm>
            <a:custGeom>
              <a:avLst/>
              <a:gdLst/>
              <a:ahLst/>
              <a:cxnLst>
                <a:cxn ang="0">
                  <a:pos x="71" y="0"/>
                </a:cxn>
                <a:cxn ang="0">
                  <a:pos x="186" y="21"/>
                </a:cxn>
                <a:cxn ang="0">
                  <a:pos x="298" y="37"/>
                </a:cxn>
                <a:cxn ang="0">
                  <a:pos x="411" y="49"/>
                </a:cxn>
                <a:cxn ang="0">
                  <a:pos x="525" y="59"/>
                </a:cxn>
                <a:cxn ang="0">
                  <a:pos x="485" y="513"/>
                </a:cxn>
                <a:cxn ang="0">
                  <a:pos x="208" y="491"/>
                </a:cxn>
                <a:cxn ang="0">
                  <a:pos x="200" y="511"/>
                </a:cxn>
                <a:cxn ang="0">
                  <a:pos x="74" y="497"/>
                </a:cxn>
                <a:cxn ang="0">
                  <a:pos x="67" y="527"/>
                </a:cxn>
                <a:cxn ang="0">
                  <a:pos x="0" y="521"/>
                </a:cxn>
                <a:cxn ang="0">
                  <a:pos x="71" y="0"/>
                </a:cxn>
              </a:cxnLst>
              <a:rect l="0" t="0" r="r" b="b"/>
              <a:pathLst>
                <a:path w="526" h="528">
                  <a:moveTo>
                    <a:pt x="71" y="0"/>
                  </a:moveTo>
                  <a:lnTo>
                    <a:pt x="186" y="21"/>
                  </a:lnTo>
                  <a:lnTo>
                    <a:pt x="298" y="37"/>
                  </a:lnTo>
                  <a:lnTo>
                    <a:pt x="411" y="49"/>
                  </a:lnTo>
                  <a:lnTo>
                    <a:pt x="525" y="59"/>
                  </a:lnTo>
                  <a:lnTo>
                    <a:pt x="485" y="513"/>
                  </a:lnTo>
                  <a:lnTo>
                    <a:pt x="208" y="491"/>
                  </a:lnTo>
                  <a:lnTo>
                    <a:pt x="200" y="511"/>
                  </a:lnTo>
                  <a:lnTo>
                    <a:pt x="74" y="497"/>
                  </a:lnTo>
                  <a:lnTo>
                    <a:pt x="67" y="527"/>
                  </a:lnTo>
                  <a:lnTo>
                    <a:pt x="0" y="521"/>
                  </a:lnTo>
                  <a:lnTo>
                    <a:pt x="7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7" name="Freeform 133"/>
            <p:cNvSpPr>
              <a:spLocks/>
            </p:cNvSpPr>
            <p:nvPr/>
          </p:nvSpPr>
          <p:spPr bwMode="auto">
            <a:xfrm>
              <a:off x="1809" y="2828"/>
              <a:ext cx="531" cy="534"/>
            </a:xfrm>
            <a:custGeom>
              <a:avLst/>
              <a:gdLst/>
              <a:ahLst/>
              <a:cxnLst>
                <a:cxn ang="0">
                  <a:pos x="72" y="0"/>
                </a:cxn>
                <a:cxn ang="0">
                  <a:pos x="188" y="21"/>
                </a:cxn>
                <a:cxn ang="0">
                  <a:pos x="301" y="37"/>
                </a:cxn>
                <a:cxn ang="0">
                  <a:pos x="415" y="49"/>
                </a:cxn>
                <a:cxn ang="0">
                  <a:pos x="531" y="60"/>
                </a:cxn>
                <a:cxn ang="0">
                  <a:pos x="490" y="519"/>
                </a:cxn>
                <a:cxn ang="0">
                  <a:pos x="210" y="497"/>
                </a:cxn>
                <a:cxn ang="0">
                  <a:pos x="202" y="517"/>
                </a:cxn>
                <a:cxn ang="0">
                  <a:pos x="75" y="503"/>
                </a:cxn>
                <a:cxn ang="0">
                  <a:pos x="68" y="533"/>
                </a:cxn>
                <a:cxn ang="0">
                  <a:pos x="0" y="527"/>
                </a:cxn>
                <a:cxn ang="0">
                  <a:pos x="72" y="0"/>
                </a:cxn>
              </a:cxnLst>
              <a:rect l="0" t="0" r="r" b="b"/>
              <a:pathLst>
                <a:path w="532" h="534">
                  <a:moveTo>
                    <a:pt x="72" y="0"/>
                  </a:moveTo>
                  <a:lnTo>
                    <a:pt x="188" y="21"/>
                  </a:lnTo>
                  <a:lnTo>
                    <a:pt x="301" y="37"/>
                  </a:lnTo>
                  <a:lnTo>
                    <a:pt x="415" y="49"/>
                  </a:lnTo>
                  <a:lnTo>
                    <a:pt x="531" y="60"/>
                  </a:lnTo>
                  <a:lnTo>
                    <a:pt x="490" y="519"/>
                  </a:lnTo>
                  <a:lnTo>
                    <a:pt x="210" y="497"/>
                  </a:lnTo>
                  <a:lnTo>
                    <a:pt x="202" y="517"/>
                  </a:lnTo>
                  <a:lnTo>
                    <a:pt x="75" y="503"/>
                  </a:lnTo>
                  <a:lnTo>
                    <a:pt x="68" y="533"/>
                  </a:lnTo>
                  <a:lnTo>
                    <a:pt x="0" y="527"/>
                  </a:lnTo>
                  <a:lnTo>
                    <a:pt x="72"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8" name="Freeform 134"/>
            <p:cNvSpPr>
              <a:spLocks/>
            </p:cNvSpPr>
            <p:nvPr/>
          </p:nvSpPr>
          <p:spPr bwMode="auto">
            <a:xfrm>
              <a:off x="2295" y="2322"/>
              <a:ext cx="614" cy="348"/>
            </a:xfrm>
            <a:custGeom>
              <a:avLst/>
              <a:gdLst/>
              <a:ahLst/>
              <a:cxnLst>
                <a:cxn ang="0">
                  <a:pos x="0" y="213"/>
                </a:cxn>
                <a:cxn ang="0">
                  <a:pos x="13" y="0"/>
                </a:cxn>
                <a:cxn ang="0">
                  <a:pos x="207" y="13"/>
                </a:cxn>
                <a:cxn ang="0">
                  <a:pos x="402" y="24"/>
                </a:cxn>
                <a:cxn ang="0">
                  <a:pos x="419" y="43"/>
                </a:cxn>
                <a:cxn ang="0">
                  <a:pos x="433" y="51"/>
                </a:cxn>
                <a:cxn ang="0">
                  <a:pos x="443" y="44"/>
                </a:cxn>
                <a:cxn ang="0">
                  <a:pos x="448" y="39"/>
                </a:cxn>
                <a:cxn ang="0">
                  <a:pos x="456" y="35"/>
                </a:cxn>
                <a:cxn ang="0">
                  <a:pos x="463" y="39"/>
                </a:cxn>
                <a:cxn ang="0">
                  <a:pos x="466" y="45"/>
                </a:cxn>
                <a:cxn ang="0">
                  <a:pos x="467" y="49"/>
                </a:cxn>
                <a:cxn ang="0">
                  <a:pos x="468" y="51"/>
                </a:cxn>
                <a:cxn ang="0">
                  <a:pos x="473" y="49"/>
                </a:cxn>
                <a:cxn ang="0">
                  <a:pos x="475" y="43"/>
                </a:cxn>
                <a:cxn ang="0">
                  <a:pos x="478" y="38"/>
                </a:cxn>
                <a:cxn ang="0">
                  <a:pos x="480" y="37"/>
                </a:cxn>
                <a:cxn ang="0">
                  <a:pos x="483" y="37"/>
                </a:cxn>
                <a:cxn ang="0">
                  <a:pos x="491" y="41"/>
                </a:cxn>
                <a:cxn ang="0">
                  <a:pos x="496" y="49"/>
                </a:cxn>
                <a:cxn ang="0">
                  <a:pos x="513" y="66"/>
                </a:cxn>
                <a:cxn ang="0">
                  <a:pos x="527" y="77"/>
                </a:cxn>
                <a:cxn ang="0">
                  <a:pos x="534" y="81"/>
                </a:cxn>
                <a:cxn ang="0">
                  <a:pos x="541" y="82"/>
                </a:cxn>
                <a:cxn ang="0">
                  <a:pos x="547" y="97"/>
                </a:cxn>
                <a:cxn ang="0">
                  <a:pos x="551" y="113"/>
                </a:cxn>
                <a:cxn ang="0">
                  <a:pos x="555" y="122"/>
                </a:cxn>
                <a:cxn ang="0">
                  <a:pos x="563" y="132"/>
                </a:cxn>
                <a:cxn ang="0">
                  <a:pos x="559" y="142"/>
                </a:cxn>
                <a:cxn ang="0">
                  <a:pos x="566" y="157"/>
                </a:cxn>
                <a:cxn ang="0">
                  <a:pos x="570" y="164"/>
                </a:cxn>
                <a:cxn ang="0">
                  <a:pos x="573" y="168"/>
                </a:cxn>
                <a:cxn ang="0">
                  <a:pos x="572" y="188"/>
                </a:cxn>
                <a:cxn ang="0">
                  <a:pos x="578" y="199"/>
                </a:cxn>
                <a:cxn ang="0">
                  <a:pos x="582" y="207"/>
                </a:cxn>
                <a:cxn ang="0">
                  <a:pos x="583" y="241"/>
                </a:cxn>
                <a:cxn ang="0">
                  <a:pos x="590" y="258"/>
                </a:cxn>
                <a:cxn ang="0">
                  <a:pos x="590" y="295"/>
                </a:cxn>
                <a:cxn ang="0">
                  <a:pos x="599" y="306"/>
                </a:cxn>
                <a:cxn ang="0">
                  <a:pos x="612" y="314"/>
                </a:cxn>
                <a:cxn ang="0">
                  <a:pos x="610" y="332"/>
                </a:cxn>
                <a:cxn ang="0">
                  <a:pos x="613" y="347"/>
                </a:cxn>
                <a:cxn ang="0">
                  <a:pos x="131" y="334"/>
                </a:cxn>
                <a:cxn ang="0">
                  <a:pos x="138" y="228"/>
                </a:cxn>
                <a:cxn ang="0">
                  <a:pos x="0" y="213"/>
                </a:cxn>
              </a:cxnLst>
              <a:rect l="0" t="0" r="r" b="b"/>
              <a:pathLst>
                <a:path w="614" h="348">
                  <a:moveTo>
                    <a:pt x="0" y="213"/>
                  </a:moveTo>
                  <a:lnTo>
                    <a:pt x="13" y="0"/>
                  </a:lnTo>
                  <a:lnTo>
                    <a:pt x="207" y="13"/>
                  </a:lnTo>
                  <a:lnTo>
                    <a:pt x="402" y="24"/>
                  </a:lnTo>
                  <a:lnTo>
                    <a:pt x="419" y="43"/>
                  </a:lnTo>
                  <a:lnTo>
                    <a:pt x="433" y="51"/>
                  </a:lnTo>
                  <a:lnTo>
                    <a:pt x="443" y="44"/>
                  </a:lnTo>
                  <a:lnTo>
                    <a:pt x="448" y="39"/>
                  </a:lnTo>
                  <a:lnTo>
                    <a:pt x="456" y="35"/>
                  </a:lnTo>
                  <a:lnTo>
                    <a:pt x="463" y="39"/>
                  </a:lnTo>
                  <a:lnTo>
                    <a:pt x="466" y="45"/>
                  </a:lnTo>
                  <a:lnTo>
                    <a:pt x="467" y="49"/>
                  </a:lnTo>
                  <a:lnTo>
                    <a:pt x="468" y="51"/>
                  </a:lnTo>
                  <a:lnTo>
                    <a:pt x="473" y="49"/>
                  </a:lnTo>
                  <a:lnTo>
                    <a:pt x="475" y="43"/>
                  </a:lnTo>
                  <a:lnTo>
                    <a:pt x="478" y="38"/>
                  </a:lnTo>
                  <a:lnTo>
                    <a:pt x="480" y="37"/>
                  </a:lnTo>
                  <a:lnTo>
                    <a:pt x="483" y="37"/>
                  </a:lnTo>
                  <a:lnTo>
                    <a:pt x="491" y="41"/>
                  </a:lnTo>
                  <a:lnTo>
                    <a:pt x="496" y="49"/>
                  </a:lnTo>
                  <a:lnTo>
                    <a:pt x="513" y="66"/>
                  </a:lnTo>
                  <a:lnTo>
                    <a:pt x="527" y="77"/>
                  </a:lnTo>
                  <a:lnTo>
                    <a:pt x="534" y="81"/>
                  </a:lnTo>
                  <a:lnTo>
                    <a:pt x="541" y="82"/>
                  </a:lnTo>
                  <a:lnTo>
                    <a:pt x="547" y="97"/>
                  </a:lnTo>
                  <a:lnTo>
                    <a:pt x="551" y="113"/>
                  </a:lnTo>
                  <a:lnTo>
                    <a:pt x="555" y="122"/>
                  </a:lnTo>
                  <a:lnTo>
                    <a:pt x="563" y="132"/>
                  </a:lnTo>
                  <a:lnTo>
                    <a:pt x="559" y="142"/>
                  </a:lnTo>
                  <a:lnTo>
                    <a:pt x="566" y="157"/>
                  </a:lnTo>
                  <a:lnTo>
                    <a:pt x="570" y="164"/>
                  </a:lnTo>
                  <a:lnTo>
                    <a:pt x="573" y="168"/>
                  </a:lnTo>
                  <a:lnTo>
                    <a:pt x="572" y="188"/>
                  </a:lnTo>
                  <a:lnTo>
                    <a:pt x="578" y="199"/>
                  </a:lnTo>
                  <a:lnTo>
                    <a:pt x="582" y="207"/>
                  </a:lnTo>
                  <a:lnTo>
                    <a:pt x="583" y="241"/>
                  </a:lnTo>
                  <a:lnTo>
                    <a:pt x="590" y="258"/>
                  </a:lnTo>
                  <a:lnTo>
                    <a:pt x="590" y="295"/>
                  </a:lnTo>
                  <a:lnTo>
                    <a:pt x="599" y="306"/>
                  </a:lnTo>
                  <a:lnTo>
                    <a:pt x="612" y="314"/>
                  </a:lnTo>
                  <a:lnTo>
                    <a:pt x="610" y="332"/>
                  </a:lnTo>
                  <a:lnTo>
                    <a:pt x="613" y="347"/>
                  </a:lnTo>
                  <a:lnTo>
                    <a:pt x="131" y="334"/>
                  </a:lnTo>
                  <a:lnTo>
                    <a:pt x="138" y="228"/>
                  </a:lnTo>
                  <a:lnTo>
                    <a:pt x="0" y="213"/>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59" name="Freeform 135"/>
            <p:cNvSpPr>
              <a:spLocks/>
            </p:cNvSpPr>
            <p:nvPr/>
          </p:nvSpPr>
          <p:spPr bwMode="auto">
            <a:xfrm>
              <a:off x="2295" y="2322"/>
              <a:ext cx="619" cy="354"/>
            </a:xfrm>
            <a:custGeom>
              <a:avLst/>
              <a:gdLst/>
              <a:ahLst/>
              <a:cxnLst>
                <a:cxn ang="0">
                  <a:pos x="0" y="216"/>
                </a:cxn>
                <a:cxn ang="0">
                  <a:pos x="14" y="0"/>
                </a:cxn>
                <a:cxn ang="0">
                  <a:pos x="209" y="13"/>
                </a:cxn>
                <a:cxn ang="0">
                  <a:pos x="405" y="25"/>
                </a:cxn>
                <a:cxn ang="0">
                  <a:pos x="423" y="44"/>
                </a:cxn>
                <a:cxn ang="0">
                  <a:pos x="436" y="52"/>
                </a:cxn>
                <a:cxn ang="0">
                  <a:pos x="447" y="45"/>
                </a:cxn>
                <a:cxn ang="0">
                  <a:pos x="452" y="40"/>
                </a:cxn>
                <a:cxn ang="0">
                  <a:pos x="460" y="36"/>
                </a:cxn>
                <a:cxn ang="0">
                  <a:pos x="466" y="40"/>
                </a:cxn>
                <a:cxn ang="0">
                  <a:pos x="469" y="46"/>
                </a:cxn>
                <a:cxn ang="0">
                  <a:pos x="471" y="50"/>
                </a:cxn>
                <a:cxn ang="0">
                  <a:pos x="472" y="52"/>
                </a:cxn>
                <a:cxn ang="0">
                  <a:pos x="477" y="49"/>
                </a:cxn>
                <a:cxn ang="0">
                  <a:pos x="479" y="44"/>
                </a:cxn>
                <a:cxn ang="0">
                  <a:pos x="482" y="39"/>
                </a:cxn>
                <a:cxn ang="0">
                  <a:pos x="484" y="38"/>
                </a:cxn>
                <a:cxn ang="0">
                  <a:pos x="487" y="38"/>
                </a:cxn>
                <a:cxn ang="0">
                  <a:pos x="495" y="42"/>
                </a:cxn>
                <a:cxn ang="0">
                  <a:pos x="500" y="49"/>
                </a:cxn>
                <a:cxn ang="0">
                  <a:pos x="517" y="67"/>
                </a:cxn>
                <a:cxn ang="0">
                  <a:pos x="532" y="79"/>
                </a:cxn>
                <a:cxn ang="0">
                  <a:pos x="538" y="83"/>
                </a:cxn>
                <a:cxn ang="0">
                  <a:pos x="545" y="84"/>
                </a:cxn>
                <a:cxn ang="0">
                  <a:pos x="552" y="99"/>
                </a:cxn>
                <a:cxn ang="0">
                  <a:pos x="556" y="115"/>
                </a:cxn>
                <a:cxn ang="0">
                  <a:pos x="560" y="124"/>
                </a:cxn>
                <a:cxn ang="0">
                  <a:pos x="567" y="134"/>
                </a:cxn>
                <a:cxn ang="0">
                  <a:pos x="564" y="144"/>
                </a:cxn>
                <a:cxn ang="0">
                  <a:pos x="570" y="159"/>
                </a:cxn>
                <a:cxn ang="0">
                  <a:pos x="574" y="167"/>
                </a:cxn>
                <a:cxn ang="0">
                  <a:pos x="578" y="171"/>
                </a:cxn>
                <a:cxn ang="0">
                  <a:pos x="576" y="192"/>
                </a:cxn>
                <a:cxn ang="0">
                  <a:pos x="583" y="202"/>
                </a:cxn>
                <a:cxn ang="0">
                  <a:pos x="587" y="211"/>
                </a:cxn>
                <a:cxn ang="0">
                  <a:pos x="588" y="245"/>
                </a:cxn>
                <a:cxn ang="0">
                  <a:pos x="595" y="263"/>
                </a:cxn>
                <a:cxn ang="0">
                  <a:pos x="595" y="300"/>
                </a:cxn>
                <a:cxn ang="0">
                  <a:pos x="603" y="311"/>
                </a:cxn>
                <a:cxn ang="0">
                  <a:pos x="617" y="320"/>
                </a:cxn>
                <a:cxn ang="0">
                  <a:pos x="615" y="338"/>
                </a:cxn>
                <a:cxn ang="0">
                  <a:pos x="618" y="353"/>
                </a:cxn>
                <a:cxn ang="0">
                  <a:pos x="132" y="340"/>
                </a:cxn>
                <a:cxn ang="0">
                  <a:pos x="139" y="232"/>
                </a:cxn>
                <a:cxn ang="0">
                  <a:pos x="0" y="216"/>
                </a:cxn>
              </a:cxnLst>
              <a:rect l="0" t="0" r="r" b="b"/>
              <a:pathLst>
                <a:path w="619" h="354">
                  <a:moveTo>
                    <a:pt x="0" y="216"/>
                  </a:moveTo>
                  <a:lnTo>
                    <a:pt x="14" y="0"/>
                  </a:lnTo>
                  <a:lnTo>
                    <a:pt x="209" y="13"/>
                  </a:lnTo>
                  <a:lnTo>
                    <a:pt x="405" y="25"/>
                  </a:lnTo>
                  <a:lnTo>
                    <a:pt x="423" y="44"/>
                  </a:lnTo>
                  <a:lnTo>
                    <a:pt x="436" y="52"/>
                  </a:lnTo>
                  <a:lnTo>
                    <a:pt x="447" y="45"/>
                  </a:lnTo>
                  <a:lnTo>
                    <a:pt x="452" y="40"/>
                  </a:lnTo>
                  <a:lnTo>
                    <a:pt x="460" y="36"/>
                  </a:lnTo>
                  <a:lnTo>
                    <a:pt x="466" y="40"/>
                  </a:lnTo>
                  <a:lnTo>
                    <a:pt x="469" y="46"/>
                  </a:lnTo>
                  <a:lnTo>
                    <a:pt x="471" y="50"/>
                  </a:lnTo>
                  <a:lnTo>
                    <a:pt x="472" y="52"/>
                  </a:lnTo>
                  <a:lnTo>
                    <a:pt x="477" y="49"/>
                  </a:lnTo>
                  <a:lnTo>
                    <a:pt x="479" y="44"/>
                  </a:lnTo>
                  <a:lnTo>
                    <a:pt x="482" y="39"/>
                  </a:lnTo>
                  <a:lnTo>
                    <a:pt x="484" y="38"/>
                  </a:lnTo>
                  <a:lnTo>
                    <a:pt x="487" y="38"/>
                  </a:lnTo>
                  <a:lnTo>
                    <a:pt x="495" y="42"/>
                  </a:lnTo>
                  <a:lnTo>
                    <a:pt x="500" y="49"/>
                  </a:lnTo>
                  <a:lnTo>
                    <a:pt x="517" y="67"/>
                  </a:lnTo>
                  <a:lnTo>
                    <a:pt x="532" y="79"/>
                  </a:lnTo>
                  <a:lnTo>
                    <a:pt x="538" y="83"/>
                  </a:lnTo>
                  <a:lnTo>
                    <a:pt x="545" y="84"/>
                  </a:lnTo>
                  <a:lnTo>
                    <a:pt x="552" y="99"/>
                  </a:lnTo>
                  <a:lnTo>
                    <a:pt x="556" y="115"/>
                  </a:lnTo>
                  <a:lnTo>
                    <a:pt x="560" y="124"/>
                  </a:lnTo>
                  <a:lnTo>
                    <a:pt x="567" y="134"/>
                  </a:lnTo>
                  <a:lnTo>
                    <a:pt x="564" y="144"/>
                  </a:lnTo>
                  <a:lnTo>
                    <a:pt x="570" y="159"/>
                  </a:lnTo>
                  <a:lnTo>
                    <a:pt x="574" y="167"/>
                  </a:lnTo>
                  <a:lnTo>
                    <a:pt x="578" y="171"/>
                  </a:lnTo>
                  <a:lnTo>
                    <a:pt x="576" y="192"/>
                  </a:lnTo>
                  <a:lnTo>
                    <a:pt x="583" y="202"/>
                  </a:lnTo>
                  <a:lnTo>
                    <a:pt x="587" y="211"/>
                  </a:lnTo>
                  <a:lnTo>
                    <a:pt x="588" y="245"/>
                  </a:lnTo>
                  <a:lnTo>
                    <a:pt x="595" y="263"/>
                  </a:lnTo>
                  <a:lnTo>
                    <a:pt x="595" y="300"/>
                  </a:lnTo>
                  <a:lnTo>
                    <a:pt x="603" y="311"/>
                  </a:lnTo>
                  <a:lnTo>
                    <a:pt x="617" y="320"/>
                  </a:lnTo>
                  <a:lnTo>
                    <a:pt x="615" y="338"/>
                  </a:lnTo>
                  <a:lnTo>
                    <a:pt x="618" y="353"/>
                  </a:lnTo>
                  <a:lnTo>
                    <a:pt x="132" y="340"/>
                  </a:lnTo>
                  <a:lnTo>
                    <a:pt x="139" y="232"/>
                  </a:lnTo>
                  <a:lnTo>
                    <a:pt x="0" y="216"/>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0" name="Freeform 136"/>
            <p:cNvSpPr>
              <a:spLocks/>
            </p:cNvSpPr>
            <p:nvPr/>
          </p:nvSpPr>
          <p:spPr bwMode="auto">
            <a:xfrm>
              <a:off x="2412" y="2613"/>
              <a:ext cx="562" cy="297"/>
            </a:xfrm>
            <a:custGeom>
              <a:avLst/>
              <a:gdLst/>
              <a:ahLst/>
              <a:cxnLst>
                <a:cxn ang="0">
                  <a:pos x="16" y="0"/>
                </a:cxn>
                <a:cxn ang="0">
                  <a:pos x="498" y="12"/>
                </a:cxn>
                <a:cxn ang="0">
                  <a:pos x="519" y="19"/>
                </a:cxn>
                <a:cxn ang="0">
                  <a:pos x="531" y="26"/>
                </a:cxn>
                <a:cxn ang="0">
                  <a:pos x="538" y="33"/>
                </a:cxn>
                <a:cxn ang="0">
                  <a:pos x="539" y="40"/>
                </a:cxn>
                <a:cxn ang="0">
                  <a:pos x="536" y="45"/>
                </a:cxn>
                <a:cxn ang="0">
                  <a:pos x="532" y="47"/>
                </a:cxn>
                <a:cxn ang="0">
                  <a:pos x="526" y="51"/>
                </a:cxn>
                <a:cxn ang="0">
                  <a:pos x="523" y="59"/>
                </a:cxn>
                <a:cxn ang="0">
                  <a:pos x="531" y="68"/>
                </a:cxn>
                <a:cxn ang="0">
                  <a:pos x="537" y="74"/>
                </a:cxn>
                <a:cxn ang="0">
                  <a:pos x="536" y="81"/>
                </a:cxn>
                <a:cxn ang="0">
                  <a:pos x="538" y="85"/>
                </a:cxn>
                <a:cxn ang="0">
                  <a:pos x="545" y="93"/>
                </a:cxn>
                <a:cxn ang="0">
                  <a:pos x="551" y="95"/>
                </a:cxn>
                <a:cxn ang="0">
                  <a:pos x="555" y="98"/>
                </a:cxn>
                <a:cxn ang="0">
                  <a:pos x="558" y="108"/>
                </a:cxn>
                <a:cxn ang="0">
                  <a:pos x="561" y="297"/>
                </a:cxn>
                <a:cxn ang="0">
                  <a:pos x="421" y="295"/>
                </a:cxn>
                <a:cxn ang="0">
                  <a:pos x="280" y="291"/>
                </a:cxn>
                <a:cxn ang="0">
                  <a:pos x="0" y="278"/>
                </a:cxn>
                <a:cxn ang="0">
                  <a:pos x="16" y="0"/>
                </a:cxn>
              </a:cxnLst>
              <a:rect l="0" t="0" r="r" b="b"/>
              <a:pathLst>
                <a:path w="562" h="298">
                  <a:moveTo>
                    <a:pt x="16" y="0"/>
                  </a:moveTo>
                  <a:lnTo>
                    <a:pt x="498" y="12"/>
                  </a:lnTo>
                  <a:lnTo>
                    <a:pt x="519" y="19"/>
                  </a:lnTo>
                  <a:lnTo>
                    <a:pt x="531" y="26"/>
                  </a:lnTo>
                  <a:lnTo>
                    <a:pt x="538" y="33"/>
                  </a:lnTo>
                  <a:lnTo>
                    <a:pt x="539" y="40"/>
                  </a:lnTo>
                  <a:lnTo>
                    <a:pt x="536" y="45"/>
                  </a:lnTo>
                  <a:lnTo>
                    <a:pt x="532" y="47"/>
                  </a:lnTo>
                  <a:lnTo>
                    <a:pt x="526" y="51"/>
                  </a:lnTo>
                  <a:lnTo>
                    <a:pt x="523" y="59"/>
                  </a:lnTo>
                  <a:lnTo>
                    <a:pt x="531" y="68"/>
                  </a:lnTo>
                  <a:lnTo>
                    <a:pt x="537" y="74"/>
                  </a:lnTo>
                  <a:lnTo>
                    <a:pt x="536" y="81"/>
                  </a:lnTo>
                  <a:lnTo>
                    <a:pt x="538" y="85"/>
                  </a:lnTo>
                  <a:lnTo>
                    <a:pt x="545" y="93"/>
                  </a:lnTo>
                  <a:lnTo>
                    <a:pt x="551" y="95"/>
                  </a:lnTo>
                  <a:lnTo>
                    <a:pt x="555" y="98"/>
                  </a:lnTo>
                  <a:lnTo>
                    <a:pt x="558" y="108"/>
                  </a:lnTo>
                  <a:lnTo>
                    <a:pt x="561" y="297"/>
                  </a:lnTo>
                  <a:lnTo>
                    <a:pt x="421" y="295"/>
                  </a:lnTo>
                  <a:lnTo>
                    <a:pt x="280" y="291"/>
                  </a:lnTo>
                  <a:lnTo>
                    <a:pt x="0" y="278"/>
                  </a:lnTo>
                  <a:lnTo>
                    <a:pt x="16" y="0"/>
                  </a:lnTo>
                </a:path>
              </a:pathLst>
            </a:custGeom>
            <a:solidFill>
              <a:srgbClr val="EAEC5E"/>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1" name="Freeform 137"/>
            <p:cNvSpPr>
              <a:spLocks/>
            </p:cNvSpPr>
            <p:nvPr/>
          </p:nvSpPr>
          <p:spPr bwMode="auto">
            <a:xfrm>
              <a:off x="2412" y="2613"/>
              <a:ext cx="568" cy="302"/>
            </a:xfrm>
            <a:custGeom>
              <a:avLst/>
              <a:gdLst/>
              <a:ahLst/>
              <a:cxnLst>
                <a:cxn ang="0">
                  <a:pos x="17" y="0"/>
                </a:cxn>
                <a:cxn ang="0">
                  <a:pos x="504" y="12"/>
                </a:cxn>
                <a:cxn ang="0">
                  <a:pos x="524" y="20"/>
                </a:cxn>
                <a:cxn ang="0">
                  <a:pos x="537" y="27"/>
                </a:cxn>
                <a:cxn ang="0">
                  <a:pos x="544" y="34"/>
                </a:cxn>
                <a:cxn ang="0">
                  <a:pos x="545" y="41"/>
                </a:cxn>
                <a:cxn ang="0">
                  <a:pos x="542" y="46"/>
                </a:cxn>
                <a:cxn ang="0">
                  <a:pos x="538" y="48"/>
                </a:cxn>
                <a:cxn ang="0">
                  <a:pos x="532" y="52"/>
                </a:cxn>
                <a:cxn ang="0">
                  <a:pos x="528" y="61"/>
                </a:cxn>
                <a:cxn ang="0">
                  <a:pos x="537" y="69"/>
                </a:cxn>
                <a:cxn ang="0">
                  <a:pos x="543" y="76"/>
                </a:cxn>
                <a:cxn ang="0">
                  <a:pos x="542" y="82"/>
                </a:cxn>
                <a:cxn ang="0">
                  <a:pos x="544" y="87"/>
                </a:cxn>
                <a:cxn ang="0">
                  <a:pos x="550" y="95"/>
                </a:cxn>
                <a:cxn ang="0">
                  <a:pos x="557" y="97"/>
                </a:cxn>
                <a:cxn ang="0">
                  <a:pos x="561" y="100"/>
                </a:cxn>
                <a:cxn ang="0">
                  <a:pos x="564" y="110"/>
                </a:cxn>
                <a:cxn ang="0">
                  <a:pos x="567" y="303"/>
                </a:cxn>
                <a:cxn ang="0">
                  <a:pos x="426" y="301"/>
                </a:cxn>
                <a:cxn ang="0">
                  <a:pos x="283" y="297"/>
                </a:cxn>
                <a:cxn ang="0">
                  <a:pos x="0" y="283"/>
                </a:cxn>
                <a:cxn ang="0">
                  <a:pos x="17" y="0"/>
                </a:cxn>
              </a:cxnLst>
              <a:rect l="0" t="0" r="r" b="b"/>
              <a:pathLst>
                <a:path w="568" h="304">
                  <a:moveTo>
                    <a:pt x="17" y="0"/>
                  </a:moveTo>
                  <a:lnTo>
                    <a:pt x="504" y="12"/>
                  </a:lnTo>
                  <a:lnTo>
                    <a:pt x="524" y="20"/>
                  </a:lnTo>
                  <a:lnTo>
                    <a:pt x="537" y="27"/>
                  </a:lnTo>
                  <a:lnTo>
                    <a:pt x="544" y="34"/>
                  </a:lnTo>
                  <a:lnTo>
                    <a:pt x="545" y="41"/>
                  </a:lnTo>
                  <a:lnTo>
                    <a:pt x="542" y="46"/>
                  </a:lnTo>
                  <a:lnTo>
                    <a:pt x="538" y="48"/>
                  </a:lnTo>
                  <a:lnTo>
                    <a:pt x="532" y="52"/>
                  </a:lnTo>
                  <a:lnTo>
                    <a:pt x="528" y="61"/>
                  </a:lnTo>
                  <a:lnTo>
                    <a:pt x="537" y="69"/>
                  </a:lnTo>
                  <a:lnTo>
                    <a:pt x="543" y="76"/>
                  </a:lnTo>
                  <a:lnTo>
                    <a:pt x="542" y="82"/>
                  </a:lnTo>
                  <a:lnTo>
                    <a:pt x="544" y="87"/>
                  </a:lnTo>
                  <a:lnTo>
                    <a:pt x="550" y="95"/>
                  </a:lnTo>
                  <a:lnTo>
                    <a:pt x="557" y="97"/>
                  </a:lnTo>
                  <a:lnTo>
                    <a:pt x="561" y="100"/>
                  </a:lnTo>
                  <a:lnTo>
                    <a:pt x="564" y="110"/>
                  </a:lnTo>
                  <a:lnTo>
                    <a:pt x="567" y="303"/>
                  </a:lnTo>
                  <a:lnTo>
                    <a:pt x="426" y="301"/>
                  </a:lnTo>
                  <a:lnTo>
                    <a:pt x="283" y="297"/>
                  </a:lnTo>
                  <a:lnTo>
                    <a:pt x="0" y="283"/>
                  </a:lnTo>
                  <a:lnTo>
                    <a:pt x="17"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2" name="Freeform 138"/>
            <p:cNvSpPr>
              <a:spLocks/>
            </p:cNvSpPr>
            <p:nvPr/>
          </p:nvSpPr>
          <p:spPr bwMode="auto">
            <a:xfrm>
              <a:off x="2336" y="2888"/>
              <a:ext cx="647" cy="327"/>
            </a:xfrm>
            <a:custGeom>
              <a:avLst/>
              <a:gdLst/>
              <a:ahLst/>
              <a:cxnLst>
                <a:cxn ang="0">
                  <a:pos x="4" y="0"/>
                </a:cxn>
                <a:cxn ang="0">
                  <a:pos x="83" y="7"/>
                </a:cxn>
                <a:cxn ang="0">
                  <a:pos x="162" y="14"/>
                </a:cxn>
                <a:cxn ang="0">
                  <a:pos x="241" y="19"/>
                </a:cxn>
                <a:cxn ang="0">
                  <a:pos x="320" y="21"/>
                </a:cxn>
                <a:cxn ang="0">
                  <a:pos x="479" y="25"/>
                </a:cxn>
                <a:cxn ang="0">
                  <a:pos x="637" y="28"/>
                </a:cxn>
                <a:cxn ang="0">
                  <a:pos x="637" y="72"/>
                </a:cxn>
                <a:cxn ang="0">
                  <a:pos x="645" y="132"/>
                </a:cxn>
                <a:cxn ang="0">
                  <a:pos x="646" y="326"/>
                </a:cxn>
                <a:cxn ang="0">
                  <a:pos x="622" y="326"/>
                </a:cxn>
                <a:cxn ang="0">
                  <a:pos x="614" y="310"/>
                </a:cxn>
                <a:cxn ang="0">
                  <a:pos x="603" y="300"/>
                </a:cxn>
                <a:cxn ang="0">
                  <a:pos x="594" y="303"/>
                </a:cxn>
                <a:cxn ang="0">
                  <a:pos x="589" y="308"/>
                </a:cxn>
                <a:cxn ang="0">
                  <a:pos x="584" y="316"/>
                </a:cxn>
                <a:cxn ang="0">
                  <a:pos x="579" y="319"/>
                </a:cxn>
                <a:cxn ang="0">
                  <a:pos x="574" y="317"/>
                </a:cxn>
                <a:cxn ang="0">
                  <a:pos x="569" y="313"/>
                </a:cxn>
                <a:cxn ang="0">
                  <a:pos x="565" y="308"/>
                </a:cxn>
                <a:cxn ang="0">
                  <a:pos x="557" y="306"/>
                </a:cxn>
                <a:cxn ang="0">
                  <a:pos x="540" y="315"/>
                </a:cxn>
                <a:cxn ang="0">
                  <a:pos x="529" y="319"/>
                </a:cxn>
                <a:cxn ang="0">
                  <a:pos x="517" y="319"/>
                </a:cxn>
                <a:cxn ang="0">
                  <a:pos x="498" y="314"/>
                </a:cxn>
                <a:cxn ang="0">
                  <a:pos x="476" y="308"/>
                </a:cxn>
                <a:cxn ang="0">
                  <a:pos x="461" y="315"/>
                </a:cxn>
                <a:cxn ang="0">
                  <a:pos x="444" y="319"/>
                </a:cxn>
                <a:cxn ang="0">
                  <a:pos x="434" y="313"/>
                </a:cxn>
                <a:cxn ang="0">
                  <a:pos x="428" y="308"/>
                </a:cxn>
                <a:cxn ang="0">
                  <a:pos x="404" y="306"/>
                </a:cxn>
                <a:cxn ang="0">
                  <a:pos x="391" y="306"/>
                </a:cxn>
                <a:cxn ang="0">
                  <a:pos x="381" y="301"/>
                </a:cxn>
                <a:cxn ang="0">
                  <a:pos x="375" y="294"/>
                </a:cxn>
                <a:cxn ang="0">
                  <a:pos x="370" y="285"/>
                </a:cxn>
                <a:cxn ang="0">
                  <a:pos x="365" y="277"/>
                </a:cxn>
                <a:cxn ang="0">
                  <a:pos x="354" y="273"/>
                </a:cxn>
                <a:cxn ang="0">
                  <a:pos x="348" y="273"/>
                </a:cxn>
                <a:cxn ang="0">
                  <a:pos x="342" y="276"/>
                </a:cxn>
                <a:cxn ang="0">
                  <a:pos x="336" y="280"/>
                </a:cxn>
                <a:cxn ang="0">
                  <a:pos x="323" y="284"/>
                </a:cxn>
                <a:cxn ang="0">
                  <a:pos x="301" y="279"/>
                </a:cxn>
                <a:cxn ang="0">
                  <a:pos x="293" y="275"/>
                </a:cxn>
                <a:cxn ang="0">
                  <a:pos x="288" y="271"/>
                </a:cxn>
                <a:cxn ang="0">
                  <a:pos x="285" y="254"/>
                </a:cxn>
                <a:cxn ang="0">
                  <a:pos x="283" y="248"/>
                </a:cxn>
                <a:cxn ang="0">
                  <a:pos x="275" y="244"/>
                </a:cxn>
                <a:cxn ang="0">
                  <a:pos x="261" y="252"/>
                </a:cxn>
                <a:cxn ang="0">
                  <a:pos x="254" y="254"/>
                </a:cxn>
                <a:cxn ang="0">
                  <a:pos x="245" y="255"/>
                </a:cxn>
                <a:cxn ang="0">
                  <a:pos x="238" y="252"/>
                </a:cxn>
                <a:cxn ang="0">
                  <a:pos x="233" y="245"/>
                </a:cxn>
                <a:cxn ang="0">
                  <a:pos x="229" y="234"/>
                </a:cxn>
                <a:cxn ang="0">
                  <a:pos x="224" y="226"/>
                </a:cxn>
                <a:cxn ang="0">
                  <a:pos x="224" y="61"/>
                </a:cxn>
                <a:cxn ang="0">
                  <a:pos x="0" y="46"/>
                </a:cxn>
                <a:cxn ang="0">
                  <a:pos x="4" y="0"/>
                </a:cxn>
              </a:cxnLst>
              <a:rect l="0" t="0" r="r" b="b"/>
              <a:pathLst>
                <a:path w="647" h="327">
                  <a:moveTo>
                    <a:pt x="4" y="0"/>
                  </a:moveTo>
                  <a:lnTo>
                    <a:pt x="83" y="7"/>
                  </a:lnTo>
                  <a:lnTo>
                    <a:pt x="162" y="14"/>
                  </a:lnTo>
                  <a:lnTo>
                    <a:pt x="241" y="19"/>
                  </a:lnTo>
                  <a:lnTo>
                    <a:pt x="320" y="21"/>
                  </a:lnTo>
                  <a:lnTo>
                    <a:pt x="479" y="25"/>
                  </a:lnTo>
                  <a:lnTo>
                    <a:pt x="637" y="28"/>
                  </a:lnTo>
                  <a:lnTo>
                    <a:pt x="637" y="72"/>
                  </a:lnTo>
                  <a:lnTo>
                    <a:pt x="645" y="132"/>
                  </a:lnTo>
                  <a:lnTo>
                    <a:pt x="646" y="326"/>
                  </a:lnTo>
                  <a:lnTo>
                    <a:pt x="622" y="326"/>
                  </a:lnTo>
                  <a:lnTo>
                    <a:pt x="614" y="310"/>
                  </a:lnTo>
                  <a:lnTo>
                    <a:pt x="603" y="300"/>
                  </a:lnTo>
                  <a:lnTo>
                    <a:pt x="594" y="303"/>
                  </a:lnTo>
                  <a:lnTo>
                    <a:pt x="589" y="308"/>
                  </a:lnTo>
                  <a:lnTo>
                    <a:pt x="584" y="316"/>
                  </a:lnTo>
                  <a:lnTo>
                    <a:pt x="579" y="319"/>
                  </a:lnTo>
                  <a:lnTo>
                    <a:pt x="574" y="317"/>
                  </a:lnTo>
                  <a:lnTo>
                    <a:pt x="569" y="313"/>
                  </a:lnTo>
                  <a:lnTo>
                    <a:pt x="565" y="308"/>
                  </a:lnTo>
                  <a:lnTo>
                    <a:pt x="557" y="306"/>
                  </a:lnTo>
                  <a:lnTo>
                    <a:pt x="540" y="315"/>
                  </a:lnTo>
                  <a:lnTo>
                    <a:pt x="529" y="319"/>
                  </a:lnTo>
                  <a:lnTo>
                    <a:pt x="517" y="319"/>
                  </a:lnTo>
                  <a:lnTo>
                    <a:pt x="498" y="314"/>
                  </a:lnTo>
                  <a:lnTo>
                    <a:pt x="476" y="308"/>
                  </a:lnTo>
                  <a:lnTo>
                    <a:pt x="461" y="315"/>
                  </a:lnTo>
                  <a:lnTo>
                    <a:pt x="444" y="319"/>
                  </a:lnTo>
                  <a:lnTo>
                    <a:pt x="434" y="313"/>
                  </a:lnTo>
                  <a:lnTo>
                    <a:pt x="428" y="308"/>
                  </a:lnTo>
                  <a:lnTo>
                    <a:pt x="404" y="306"/>
                  </a:lnTo>
                  <a:lnTo>
                    <a:pt x="391" y="306"/>
                  </a:lnTo>
                  <a:lnTo>
                    <a:pt x="381" y="301"/>
                  </a:lnTo>
                  <a:lnTo>
                    <a:pt x="375" y="294"/>
                  </a:lnTo>
                  <a:lnTo>
                    <a:pt x="370" y="285"/>
                  </a:lnTo>
                  <a:lnTo>
                    <a:pt x="365" y="277"/>
                  </a:lnTo>
                  <a:lnTo>
                    <a:pt x="354" y="273"/>
                  </a:lnTo>
                  <a:lnTo>
                    <a:pt x="348" y="273"/>
                  </a:lnTo>
                  <a:lnTo>
                    <a:pt x="342" y="276"/>
                  </a:lnTo>
                  <a:lnTo>
                    <a:pt x="336" y="280"/>
                  </a:lnTo>
                  <a:lnTo>
                    <a:pt x="323" y="284"/>
                  </a:lnTo>
                  <a:lnTo>
                    <a:pt x="301" y="279"/>
                  </a:lnTo>
                  <a:lnTo>
                    <a:pt x="293" y="275"/>
                  </a:lnTo>
                  <a:lnTo>
                    <a:pt x="288" y="271"/>
                  </a:lnTo>
                  <a:lnTo>
                    <a:pt x="285" y="254"/>
                  </a:lnTo>
                  <a:lnTo>
                    <a:pt x="283" y="248"/>
                  </a:lnTo>
                  <a:lnTo>
                    <a:pt x="275" y="244"/>
                  </a:lnTo>
                  <a:lnTo>
                    <a:pt x="261" y="252"/>
                  </a:lnTo>
                  <a:lnTo>
                    <a:pt x="254" y="254"/>
                  </a:lnTo>
                  <a:lnTo>
                    <a:pt x="245" y="255"/>
                  </a:lnTo>
                  <a:lnTo>
                    <a:pt x="238" y="252"/>
                  </a:lnTo>
                  <a:lnTo>
                    <a:pt x="233" y="245"/>
                  </a:lnTo>
                  <a:lnTo>
                    <a:pt x="229" y="234"/>
                  </a:lnTo>
                  <a:lnTo>
                    <a:pt x="224" y="226"/>
                  </a:lnTo>
                  <a:lnTo>
                    <a:pt x="224" y="61"/>
                  </a:lnTo>
                  <a:lnTo>
                    <a:pt x="0" y="46"/>
                  </a:lnTo>
                  <a:lnTo>
                    <a:pt x="4" y="0"/>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3" name="Freeform 139"/>
            <p:cNvSpPr>
              <a:spLocks/>
            </p:cNvSpPr>
            <p:nvPr/>
          </p:nvSpPr>
          <p:spPr bwMode="auto">
            <a:xfrm>
              <a:off x="2336" y="2888"/>
              <a:ext cx="652" cy="333"/>
            </a:xfrm>
            <a:custGeom>
              <a:avLst/>
              <a:gdLst/>
              <a:ahLst/>
              <a:cxnLst>
                <a:cxn ang="0">
                  <a:pos x="4" y="0"/>
                </a:cxn>
                <a:cxn ang="0">
                  <a:pos x="84" y="8"/>
                </a:cxn>
                <a:cxn ang="0">
                  <a:pos x="163" y="14"/>
                </a:cxn>
                <a:cxn ang="0">
                  <a:pos x="243" y="19"/>
                </a:cxn>
                <a:cxn ang="0">
                  <a:pos x="323" y="22"/>
                </a:cxn>
                <a:cxn ang="0">
                  <a:pos x="483" y="26"/>
                </a:cxn>
                <a:cxn ang="0">
                  <a:pos x="642" y="28"/>
                </a:cxn>
                <a:cxn ang="0">
                  <a:pos x="642" y="74"/>
                </a:cxn>
                <a:cxn ang="0">
                  <a:pos x="650" y="134"/>
                </a:cxn>
                <a:cxn ang="0">
                  <a:pos x="651" y="332"/>
                </a:cxn>
                <a:cxn ang="0">
                  <a:pos x="627" y="332"/>
                </a:cxn>
                <a:cxn ang="0">
                  <a:pos x="619" y="316"/>
                </a:cxn>
                <a:cxn ang="0">
                  <a:pos x="607" y="306"/>
                </a:cxn>
                <a:cxn ang="0">
                  <a:pos x="599" y="308"/>
                </a:cxn>
                <a:cxn ang="0">
                  <a:pos x="594" y="314"/>
                </a:cxn>
                <a:cxn ang="0">
                  <a:pos x="589" y="322"/>
                </a:cxn>
                <a:cxn ang="0">
                  <a:pos x="583" y="325"/>
                </a:cxn>
                <a:cxn ang="0">
                  <a:pos x="578" y="323"/>
                </a:cxn>
                <a:cxn ang="0">
                  <a:pos x="573" y="319"/>
                </a:cxn>
                <a:cxn ang="0">
                  <a:pos x="569" y="314"/>
                </a:cxn>
                <a:cxn ang="0">
                  <a:pos x="562" y="311"/>
                </a:cxn>
                <a:cxn ang="0">
                  <a:pos x="544" y="321"/>
                </a:cxn>
                <a:cxn ang="0">
                  <a:pos x="533" y="325"/>
                </a:cxn>
                <a:cxn ang="0">
                  <a:pos x="521" y="325"/>
                </a:cxn>
                <a:cxn ang="0">
                  <a:pos x="501" y="320"/>
                </a:cxn>
                <a:cxn ang="0">
                  <a:pos x="480" y="314"/>
                </a:cxn>
                <a:cxn ang="0">
                  <a:pos x="464" y="321"/>
                </a:cxn>
                <a:cxn ang="0">
                  <a:pos x="447" y="325"/>
                </a:cxn>
                <a:cxn ang="0">
                  <a:pos x="437" y="319"/>
                </a:cxn>
                <a:cxn ang="0">
                  <a:pos x="431" y="314"/>
                </a:cxn>
                <a:cxn ang="0">
                  <a:pos x="407" y="312"/>
                </a:cxn>
                <a:cxn ang="0">
                  <a:pos x="394" y="311"/>
                </a:cxn>
                <a:cxn ang="0">
                  <a:pos x="384" y="306"/>
                </a:cxn>
                <a:cxn ang="0">
                  <a:pos x="378" y="300"/>
                </a:cxn>
                <a:cxn ang="0">
                  <a:pos x="373" y="290"/>
                </a:cxn>
                <a:cxn ang="0">
                  <a:pos x="368" y="282"/>
                </a:cxn>
                <a:cxn ang="0">
                  <a:pos x="357" y="278"/>
                </a:cxn>
                <a:cxn ang="0">
                  <a:pos x="351" y="278"/>
                </a:cxn>
                <a:cxn ang="0">
                  <a:pos x="345" y="281"/>
                </a:cxn>
                <a:cxn ang="0">
                  <a:pos x="338" y="286"/>
                </a:cxn>
                <a:cxn ang="0">
                  <a:pos x="326" y="289"/>
                </a:cxn>
                <a:cxn ang="0">
                  <a:pos x="303" y="284"/>
                </a:cxn>
                <a:cxn ang="0">
                  <a:pos x="295" y="280"/>
                </a:cxn>
                <a:cxn ang="0">
                  <a:pos x="291" y="276"/>
                </a:cxn>
                <a:cxn ang="0">
                  <a:pos x="288" y="259"/>
                </a:cxn>
                <a:cxn ang="0">
                  <a:pos x="285" y="253"/>
                </a:cxn>
                <a:cxn ang="0">
                  <a:pos x="277" y="249"/>
                </a:cxn>
                <a:cxn ang="0">
                  <a:pos x="263" y="256"/>
                </a:cxn>
                <a:cxn ang="0">
                  <a:pos x="256" y="259"/>
                </a:cxn>
                <a:cxn ang="0">
                  <a:pos x="247" y="260"/>
                </a:cxn>
                <a:cxn ang="0">
                  <a:pos x="240" y="256"/>
                </a:cxn>
                <a:cxn ang="0">
                  <a:pos x="235" y="250"/>
                </a:cxn>
                <a:cxn ang="0">
                  <a:pos x="231" y="238"/>
                </a:cxn>
                <a:cxn ang="0">
                  <a:pos x="225" y="230"/>
                </a:cxn>
                <a:cxn ang="0">
                  <a:pos x="225" y="62"/>
                </a:cxn>
                <a:cxn ang="0">
                  <a:pos x="0" y="46"/>
                </a:cxn>
                <a:cxn ang="0">
                  <a:pos x="4" y="0"/>
                </a:cxn>
              </a:cxnLst>
              <a:rect l="0" t="0" r="r" b="b"/>
              <a:pathLst>
                <a:path w="652" h="333">
                  <a:moveTo>
                    <a:pt x="4" y="0"/>
                  </a:moveTo>
                  <a:lnTo>
                    <a:pt x="84" y="8"/>
                  </a:lnTo>
                  <a:lnTo>
                    <a:pt x="163" y="14"/>
                  </a:lnTo>
                  <a:lnTo>
                    <a:pt x="243" y="19"/>
                  </a:lnTo>
                  <a:lnTo>
                    <a:pt x="323" y="22"/>
                  </a:lnTo>
                  <a:lnTo>
                    <a:pt x="483" y="26"/>
                  </a:lnTo>
                  <a:lnTo>
                    <a:pt x="642" y="28"/>
                  </a:lnTo>
                  <a:lnTo>
                    <a:pt x="642" y="74"/>
                  </a:lnTo>
                  <a:lnTo>
                    <a:pt x="650" y="134"/>
                  </a:lnTo>
                  <a:lnTo>
                    <a:pt x="651" y="332"/>
                  </a:lnTo>
                  <a:lnTo>
                    <a:pt x="627" y="332"/>
                  </a:lnTo>
                  <a:lnTo>
                    <a:pt x="619" y="316"/>
                  </a:lnTo>
                  <a:lnTo>
                    <a:pt x="607" y="306"/>
                  </a:lnTo>
                  <a:lnTo>
                    <a:pt x="599" y="308"/>
                  </a:lnTo>
                  <a:lnTo>
                    <a:pt x="594" y="314"/>
                  </a:lnTo>
                  <a:lnTo>
                    <a:pt x="589" y="322"/>
                  </a:lnTo>
                  <a:lnTo>
                    <a:pt x="583" y="325"/>
                  </a:lnTo>
                  <a:lnTo>
                    <a:pt x="578" y="323"/>
                  </a:lnTo>
                  <a:lnTo>
                    <a:pt x="573" y="319"/>
                  </a:lnTo>
                  <a:lnTo>
                    <a:pt x="569" y="314"/>
                  </a:lnTo>
                  <a:lnTo>
                    <a:pt x="562" y="311"/>
                  </a:lnTo>
                  <a:lnTo>
                    <a:pt x="544" y="321"/>
                  </a:lnTo>
                  <a:lnTo>
                    <a:pt x="533" y="325"/>
                  </a:lnTo>
                  <a:lnTo>
                    <a:pt x="521" y="325"/>
                  </a:lnTo>
                  <a:lnTo>
                    <a:pt x="501" y="320"/>
                  </a:lnTo>
                  <a:lnTo>
                    <a:pt x="480" y="314"/>
                  </a:lnTo>
                  <a:lnTo>
                    <a:pt x="464" y="321"/>
                  </a:lnTo>
                  <a:lnTo>
                    <a:pt x="447" y="325"/>
                  </a:lnTo>
                  <a:lnTo>
                    <a:pt x="437" y="319"/>
                  </a:lnTo>
                  <a:lnTo>
                    <a:pt x="431" y="314"/>
                  </a:lnTo>
                  <a:lnTo>
                    <a:pt x="407" y="312"/>
                  </a:lnTo>
                  <a:lnTo>
                    <a:pt x="394" y="311"/>
                  </a:lnTo>
                  <a:lnTo>
                    <a:pt x="384" y="306"/>
                  </a:lnTo>
                  <a:lnTo>
                    <a:pt x="378" y="300"/>
                  </a:lnTo>
                  <a:lnTo>
                    <a:pt x="373" y="290"/>
                  </a:lnTo>
                  <a:lnTo>
                    <a:pt x="368" y="282"/>
                  </a:lnTo>
                  <a:lnTo>
                    <a:pt x="357" y="278"/>
                  </a:lnTo>
                  <a:lnTo>
                    <a:pt x="351" y="278"/>
                  </a:lnTo>
                  <a:lnTo>
                    <a:pt x="345" y="281"/>
                  </a:lnTo>
                  <a:lnTo>
                    <a:pt x="338" y="286"/>
                  </a:lnTo>
                  <a:lnTo>
                    <a:pt x="326" y="289"/>
                  </a:lnTo>
                  <a:lnTo>
                    <a:pt x="303" y="284"/>
                  </a:lnTo>
                  <a:lnTo>
                    <a:pt x="295" y="280"/>
                  </a:lnTo>
                  <a:lnTo>
                    <a:pt x="291" y="276"/>
                  </a:lnTo>
                  <a:lnTo>
                    <a:pt x="288" y="259"/>
                  </a:lnTo>
                  <a:lnTo>
                    <a:pt x="285" y="253"/>
                  </a:lnTo>
                  <a:lnTo>
                    <a:pt x="277" y="249"/>
                  </a:lnTo>
                  <a:lnTo>
                    <a:pt x="263" y="256"/>
                  </a:lnTo>
                  <a:lnTo>
                    <a:pt x="256" y="259"/>
                  </a:lnTo>
                  <a:lnTo>
                    <a:pt x="247" y="260"/>
                  </a:lnTo>
                  <a:lnTo>
                    <a:pt x="240" y="256"/>
                  </a:lnTo>
                  <a:lnTo>
                    <a:pt x="235" y="250"/>
                  </a:lnTo>
                  <a:lnTo>
                    <a:pt x="231" y="238"/>
                  </a:lnTo>
                  <a:lnTo>
                    <a:pt x="225" y="230"/>
                  </a:lnTo>
                  <a:lnTo>
                    <a:pt x="225" y="62"/>
                  </a:lnTo>
                  <a:lnTo>
                    <a:pt x="0" y="46"/>
                  </a:lnTo>
                  <a:lnTo>
                    <a:pt x="4" y="0"/>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4" name="Freeform 140"/>
            <p:cNvSpPr>
              <a:spLocks/>
            </p:cNvSpPr>
            <p:nvPr/>
          </p:nvSpPr>
          <p:spPr bwMode="auto">
            <a:xfrm>
              <a:off x="2011" y="2933"/>
              <a:ext cx="1058" cy="1022"/>
            </a:xfrm>
            <a:custGeom>
              <a:avLst/>
              <a:gdLst/>
              <a:ahLst/>
              <a:cxnLst>
                <a:cxn ang="0">
                  <a:pos x="548" y="17"/>
                </a:cxn>
                <a:cxn ang="0">
                  <a:pos x="559" y="208"/>
                </a:cxn>
                <a:cxn ang="0">
                  <a:pos x="599" y="202"/>
                </a:cxn>
                <a:cxn ang="0">
                  <a:pos x="618" y="234"/>
                </a:cxn>
                <a:cxn ang="0">
                  <a:pos x="662" y="237"/>
                </a:cxn>
                <a:cxn ang="0">
                  <a:pos x="695" y="245"/>
                </a:cxn>
                <a:cxn ang="0">
                  <a:pos x="752" y="267"/>
                </a:cxn>
                <a:cxn ang="0">
                  <a:pos x="776" y="279"/>
                </a:cxn>
                <a:cxn ang="0">
                  <a:pos x="853" y="279"/>
                </a:cxn>
                <a:cxn ang="0">
                  <a:pos x="895" y="273"/>
                </a:cxn>
                <a:cxn ang="0">
                  <a:pos x="914" y="268"/>
                </a:cxn>
                <a:cxn ang="0">
                  <a:pos x="947" y="285"/>
                </a:cxn>
                <a:cxn ang="0">
                  <a:pos x="992" y="299"/>
                </a:cxn>
                <a:cxn ang="0">
                  <a:pos x="1010" y="437"/>
                </a:cxn>
                <a:cxn ang="0">
                  <a:pos x="1034" y="477"/>
                </a:cxn>
                <a:cxn ang="0">
                  <a:pos x="1053" y="530"/>
                </a:cxn>
                <a:cxn ang="0">
                  <a:pos x="1045" y="582"/>
                </a:cxn>
                <a:cxn ang="0">
                  <a:pos x="1032" y="650"/>
                </a:cxn>
                <a:cxn ang="0">
                  <a:pos x="971" y="689"/>
                </a:cxn>
                <a:cxn ang="0">
                  <a:pos x="955" y="705"/>
                </a:cxn>
                <a:cxn ang="0">
                  <a:pos x="934" y="721"/>
                </a:cxn>
                <a:cxn ang="0">
                  <a:pos x="866" y="768"/>
                </a:cxn>
                <a:cxn ang="0">
                  <a:pos x="812" y="765"/>
                </a:cxn>
                <a:cxn ang="0">
                  <a:pos x="789" y="791"/>
                </a:cxn>
                <a:cxn ang="0">
                  <a:pos x="755" y="809"/>
                </a:cxn>
                <a:cxn ang="0">
                  <a:pos x="744" y="839"/>
                </a:cxn>
                <a:cxn ang="0">
                  <a:pos x="718" y="882"/>
                </a:cxn>
                <a:cxn ang="0">
                  <a:pos x="732" y="909"/>
                </a:cxn>
                <a:cxn ang="0">
                  <a:pos x="727" y="946"/>
                </a:cxn>
                <a:cxn ang="0">
                  <a:pos x="744" y="996"/>
                </a:cxn>
                <a:cxn ang="0">
                  <a:pos x="754" y="1008"/>
                </a:cxn>
                <a:cxn ang="0">
                  <a:pos x="731" y="1020"/>
                </a:cxn>
                <a:cxn ang="0">
                  <a:pos x="685" y="1010"/>
                </a:cxn>
                <a:cxn ang="0">
                  <a:pos x="618" y="986"/>
                </a:cxn>
                <a:cxn ang="0">
                  <a:pos x="578" y="946"/>
                </a:cxn>
                <a:cxn ang="0">
                  <a:pos x="557" y="893"/>
                </a:cxn>
                <a:cxn ang="0">
                  <a:pos x="559" y="862"/>
                </a:cxn>
                <a:cxn ang="0">
                  <a:pos x="513" y="817"/>
                </a:cxn>
                <a:cxn ang="0">
                  <a:pos x="473" y="738"/>
                </a:cxn>
                <a:cxn ang="0">
                  <a:pos x="447" y="689"/>
                </a:cxn>
                <a:cxn ang="0">
                  <a:pos x="409" y="650"/>
                </a:cxn>
                <a:cxn ang="0">
                  <a:pos x="338" y="630"/>
                </a:cxn>
                <a:cxn ang="0">
                  <a:pos x="298" y="639"/>
                </a:cxn>
                <a:cxn ang="0">
                  <a:pos x="273" y="691"/>
                </a:cxn>
                <a:cxn ang="0">
                  <a:pos x="232" y="695"/>
                </a:cxn>
                <a:cxn ang="0">
                  <a:pos x="191" y="674"/>
                </a:cxn>
                <a:cxn ang="0">
                  <a:pos x="149" y="630"/>
                </a:cxn>
                <a:cxn ang="0">
                  <a:pos x="134" y="594"/>
                </a:cxn>
                <a:cxn ang="0">
                  <a:pos x="125" y="525"/>
                </a:cxn>
                <a:cxn ang="0">
                  <a:pos x="86" y="502"/>
                </a:cxn>
                <a:cxn ang="0">
                  <a:pos x="61" y="474"/>
                </a:cxn>
                <a:cxn ang="0">
                  <a:pos x="33" y="452"/>
                </a:cxn>
                <a:cxn ang="0">
                  <a:pos x="0" y="409"/>
                </a:cxn>
              </a:cxnLst>
              <a:rect l="0" t="0" r="r" b="b"/>
              <a:pathLst>
                <a:path w="1058" h="1021">
                  <a:moveTo>
                    <a:pt x="8" y="389"/>
                  </a:moveTo>
                  <a:lnTo>
                    <a:pt x="286" y="411"/>
                  </a:lnTo>
                  <a:lnTo>
                    <a:pt x="323" y="0"/>
                  </a:lnTo>
                  <a:lnTo>
                    <a:pt x="548" y="17"/>
                  </a:lnTo>
                  <a:lnTo>
                    <a:pt x="546" y="183"/>
                  </a:lnTo>
                  <a:lnTo>
                    <a:pt x="554" y="192"/>
                  </a:lnTo>
                  <a:lnTo>
                    <a:pt x="557" y="203"/>
                  </a:lnTo>
                  <a:lnTo>
                    <a:pt x="559" y="208"/>
                  </a:lnTo>
                  <a:lnTo>
                    <a:pt x="562" y="212"/>
                  </a:lnTo>
                  <a:lnTo>
                    <a:pt x="569" y="214"/>
                  </a:lnTo>
                  <a:lnTo>
                    <a:pt x="582" y="210"/>
                  </a:lnTo>
                  <a:lnTo>
                    <a:pt x="599" y="202"/>
                  </a:lnTo>
                  <a:lnTo>
                    <a:pt x="606" y="206"/>
                  </a:lnTo>
                  <a:lnTo>
                    <a:pt x="609" y="214"/>
                  </a:lnTo>
                  <a:lnTo>
                    <a:pt x="612" y="230"/>
                  </a:lnTo>
                  <a:lnTo>
                    <a:pt x="618" y="234"/>
                  </a:lnTo>
                  <a:lnTo>
                    <a:pt x="628" y="238"/>
                  </a:lnTo>
                  <a:lnTo>
                    <a:pt x="647" y="242"/>
                  </a:lnTo>
                  <a:lnTo>
                    <a:pt x="655" y="241"/>
                  </a:lnTo>
                  <a:lnTo>
                    <a:pt x="662" y="237"/>
                  </a:lnTo>
                  <a:lnTo>
                    <a:pt x="670" y="232"/>
                  </a:lnTo>
                  <a:lnTo>
                    <a:pt x="679" y="231"/>
                  </a:lnTo>
                  <a:lnTo>
                    <a:pt x="689" y="235"/>
                  </a:lnTo>
                  <a:lnTo>
                    <a:pt x="695" y="245"/>
                  </a:lnTo>
                  <a:lnTo>
                    <a:pt x="705" y="260"/>
                  </a:lnTo>
                  <a:lnTo>
                    <a:pt x="714" y="264"/>
                  </a:lnTo>
                  <a:lnTo>
                    <a:pt x="727" y="266"/>
                  </a:lnTo>
                  <a:lnTo>
                    <a:pt x="752" y="267"/>
                  </a:lnTo>
                  <a:lnTo>
                    <a:pt x="761" y="274"/>
                  </a:lnTo>
                  <a:lnTo>
                    <a:pt x="764" y="278"/>
                  </a:lnTo>
                  <a:lnTo>
                    <a:pt x="768" y="279"/>
                  </a:lnTo>
                  <a:lnTo>
                    <a:pt x="776" y="279"/>
                  </a:lnTo>
                  <a:lnTo>
                    <a:pt x="785" y="275"/>
                  </a:lnTo>
                  <a:lnTo>
                    <a:pt x="801" y="267"/>
                  </a:lnTo>
                  <a:lnTo>
                    <a:pt x="841" y="279"/>
                  </a:lnTo>
                  <a:lnTo>
                    <a:pt x="853" y="279"/>
                  </a:lnTo>
                  <a:lnTo>
                    <a:pt x="864" y="275"/>
                  </a:lnTo>
                  <a:lnTo>
                    <a:pt x="882" y="264"/>
                  </a:lnTo>
                  <a:lnTo>
                    <a:pt x="890" y="267"/>
                  </a:lnTo>
                  <a:lnTo>
                    <a:pt x="895" y="273"/>
                  </a:lnTo>
                  <a:lnTo>
                    <a:pt x="898" y="278"/>
                  </a:lnTo>
                  <a:lnTo>
                    <a:pt x="903" y="279"/>
                  </a:lnTo>
                  <a:lnTo>
                    <a:pt x="909" y="275"/>
                  </a:lnTo>
                  <a:lnTo>
                    <a:pt x="914" y="268"/>
                  </a:lnTo>
                  <a:lnTo>
                    <a:pt x="920" y="262"/>
                  </a:lnTo>
                  <a:lnTo>
                    <a:pt x="926" y="259"/>
                  </a:lnTo>
                  <a:lnTo>
                    <a:pt x="938" y="268"/>
                  </a:lnTo>
                  <a:lnTo>
                    <a:pt x="947" y="285"/>
                  </a:lnTo>
                  <a:lnTo>
                    <a:pt x="971" y="285"/>
                  </a:lnTo>
                  <a:lnTo>
                    <a:pt x="974" y="298"/>
                  </a:lnTo>
                  <a:lnTo>
                    <a:pt x="981" y="299"/>
                  </a:lnTo>
                  <a:lnTo>
                    <a:pt x="992" y="299"/>
                  </a:lnTo>
                  <a:lnTo>
                    <a:pt x="1004" y="302"/>
                  </a:lnTo>
                  <a:lnTo>
                    <a:pt x="1008" y="305"/>
                  </a:lnTo>
                  <a:lnTo>
                    <a:pt x="1010" y="311"/>
                  </a:lnTo>
                  <a:lnTo>
                    <a:pt x="1010" y="437"/>
                  </a:lnTo>
                  <a:lnTo>
                    <a:pt x="1011" y="446"/>
                  </a:lnTo>
                  <a:lnTo>
                    <a:pt x="1014" y="453"/>
                  </a:lnTo>
                  <a:lnTo>
                    <a:pt x="1032" y="463"/>
                  </a:lnTo>
                  <a:lnTo>
                    <a:pt x="1034" y="477"/>
                  </a:lnTo>
                  <a:lnTo>
                    <a:pt x="1038" y="487"/>
                  </a:lnTo>
                  <a:lnTo>
                    <a:pt x="1041" y="502"/>
                  </a:lnTo>
                  <a:lnTo>
                    <a:pt x="1045" y="518"/>
                  </a:lnTo>
                  <a:lnTo>
                    <a:pt x="1053" y="530"/>
                  </a:lnTo>
                  <a:lnTo>
                    <a:pt x="1057" y="546"/>
                  </a:lnTo>
                  <a:lnTo>
                    <a:pt x="1056" y="555"/>
                  </a:lnTo>
                  <a:lnTo>
                    <a:pt x="1050" y="568"/>
                  </a:lnTo>
                  <a:lnTo>
                    <a:pt x="1045" y="582"/>
                  </a:lnTo>
                  <a:lnTo>
                    <a:pt x="1042" y="598"/>
                  </a:lnTo>
                  <a:lnTo>
                    <a:pt x="1045" y="614"/>
                  </a:lnTo>
                  <a:lnTo>
                    <a:pt x="1045" y="630"/>
                  </a:lnTo>
                  <a:lnTo>
                    <a:pt x="1032" y="650"/>
                  </a:lnTo>
                  <a:lnTo>
                    <a:pt x="1009" y="678"/>
                  </a:lnTo>
                  <a:lnTo>
                    <a:pt x="992" y="688"/>
                  </a:lnTo>
                  <a:lnTo>
                    <a:pt x="977" y="691"/>
                  </a:lnTo>
                  <a:lnTo>
                    <a:pt x="971" y="689"/>
                  </a:lnTo>
                  <a:lnTo>
                    <a:pt x="964" y="685"/>
                  </a:lnTo>
                  <a:lnTo>
                    <a:pt x="955" y="676"/>
                  </a:lnTo>
                  <a:lnTo>
                    <a:pt x="943" y="676"/>
                  </a:lnTo>
                  <a:lnTo>
                    <a:pt x="955" y="705"/>
                  </a:lnTo>
                  <a:lnTo>
                    <a:pt x="948" y="710"/>
                  </a:lnTo>
                  <a:lnTo>
                    <a:pt x="939" y="714"/>
                  </a:lnTo>
                  <a:lnTo>
                    <a:pt x="936" y="717"/>
                  </a:lnTo>
                  <a:lnTo>
                    <a:pt x="934" y="721"/>
                  </a:lnTo>
                  <a:lnTo>
                    <a:pt x="931" y="725"/>
                  </a:lnTo>
                  <a:lnTo>
                    <a:pt x="909" y="742"/>
                  </a:lnTo>
                  <a:lnTo>
                    <a:pt x="883" y="758"/>
                  </a:lnTo>
                  <a:lnTo>
                    <a:pt x="866" y="768"/>
                  </a:lnTo>
                  <a:lnTo>
                    <a:pt x="850" y="773"/>
                  </a:lnTo>
                  <a:lnTo>
                    <a:pt x="841" y="774"/>
                  </a:lnTo>
                  <a:lnTo>
                    <a:pt x="833" y="773"/>
                  </a:lnTo>
                  <a:lnTo>
                    <a:pt x="812" y="765"/>
                  </a:lnTo>
                  <a:lnTo>
                    <a:pt x="816" y="789"/>
                  </a:lnTo>
                  <a:lnTo>
                    <a:pt x="806" y="792"/>
                  </a:lnTo>
                  <a:lnTo>
                    <a:pt x="800" y="792"/>
                  </a:lnTo>
                  <a:lnTo>
                    <a:pt x="789" y="791"/>
                  </a:lnTo>
                  <a:lnTo>
                    <a:pt x="784" y="803"/>
                  </a:lnTo>
                  <a:lnTo>
                    <a:pt x="777" y="807"/>
                  </a:lnTo>
                  <a:lnTo>
                    <a:pt x="768" y="809"/>
                  </a:lnTo>
                  <a:lnTo>
                    <a:pt x="755" y="809"/>
                  </a:lnTo>
                  <a:lnTo>
                    <a:pt x="757" y="818"/>
                  </a:lnTo>
                  <a:lnTo>
                    <a:pt x="755" y="827"/>
                  </a:lnTo>
                  <a:lnTo>
                    <a:pt x="750" y="835"/>
                  </a:lnTo>
                  <a:lnTo>
                    <a:pt x="744" y="839"/>
                  </a:lnTo>
                  <a:lnTo>
                    <a:pt x="745" y="849"/>
                  </a:lnTo>
                  <a:lnTo>
                    <a:pt x="743" y="858"/>
                  </a:lnTo>
                  <a:lnTo>
                    <a:pt x="736" y="875"/>
                  </a:lnTo>
                  <a:lnTo>
                    <a:pt x="718" y="882"/>
                  </a:lnTo>
                  <a:lnTo>
                    <a:pt x="725" y="884"/>
                  </a:lnTo>
                  <a:lnTo>
                    <a:pt x="730" y="887"/>
                  </a:lnTo>
                  <a:lnTo>
                    <a:pt x="734" y="899"/>
                  </a:lnTo>
                  <a:lnTo>
                    <a:pt x="732" y="909"/>
                  </a:lnTo>
                  <a:lnTo>
                    <a:pt x="723" y="919"/>
                  </a:lnTo>
                  <a:lnTo>
                    <a:pt x="729" y="931"/>
                  </a:lnTo>
                  <a:lnTo>
                    <a:pt x="730" y="938"/>
                  </a:lnTo>
                  <a:lnTo>
                    <a:pt x="727" y="946"/>
                  </a:lnTo>
                  <a:lnTo>
                    <a:pt x="727" y="967"/>
                  </a:lnTo>
                  <a:lnTo>
                    <a:pt x="738" y="977"/>
                  </a:lnTo>
                  <a:lnTo>
                    <a:pt x="741" y="990"/>
                  </a:lnTo>
                  <a:lnTo>
                    <a:pt x="744" y="996"/>
                  </a:lnTo>
                  <a:lnTo>
                    <a:pt x="747" y="996"/>
                  </a:lnTo>
                  <a:lnTo>
                    <a:pt x="765" y="992"/>
                  </a:lnTo>
                  <a:lnTo>
                    <a:pt x="759" y="1003"/>
                  </a:lnTo>
                  <a:lnTo>
                    <a:pt x="754" y="1008"/>
                  </a:lnTo>
                  <a:lnTo>
                    <a:pt x="749" y="1012"/>
                  </a:lnTo>
                  <a:lnTo>
                    <a:pt x="741" y="1017"/>
                  </a:lnTo>
                  <a:lnTo>
                    <a:pt x="738" y="1020"/>
                  </a:lnTo>
                  <a:lnTo>
                    <a:pt x="731" y="1020"/>
                  </a:lnTo>
                  <a:lnTo>
                    <a:pt x="723" y="1020"/>
                  </a:lnTo>
                  <a:lnTo>
                    <a:pt x="717" y="1016"/>
                  </a:lnTo>
                  <a:lnTo>
                    <a:pt x="706" y="1007"/>
                  </a:lnTo>
                  <a:lnTo>
                    <a:pt x="685" y="1010"/>
                  </a:lnTo>
                  <a:lnTo>
                    <a:pt x="662" y="1006"/>
                  </a:lnTo>
                  <a:lnTo>
                    <a:pt x="651" y="1000"/>
                  </a:lnTo>
                  <a:lnTo>
                    <a:pt x="641" y="995"/>
                  </a:lnTo>
                  <a:lnTo>
                    <a:pt x="618" y="986"/>
                  </a:lnTo>
                  <a:lnTo>
                    <a:pt x="609" y="977"/>
                  </a:lnTo>
                  <a:lnTo>
                    <a:pt x="600" y="973"/>
                  </a:lnTo>
                  <a:lnTo>
                    <a:pt x="581" y="973"/>
                  </a:lnTo>
                  <a:lnTo>
                    <a:pt x="578" y="946"/>
                  </a:lnTo>
                  <a:lnTo>
                    <a:pt x="572" y="936"/>
                  </a:lnTo>
                  <a:lnTo>
                    <a:pt x="562" y="927"/>
                  </a:lnTo>
                  <a:lnTo>
                    <a:pt x="562" y="900"/>
                  </a:lnTo>
                  <a:lnTo>
                    <a:pt x="557" y="893"/>
                  </a:lnTo>
                  <a:lnTo>
                    <a:pt x="554" y="887"/>
                  </a:lnTo>
                  <a:lnTo>
                    <a:pt x="552" y="882"/>
                  </a:lnTo>
                  <a:lnTo>
                    <a:pt x="555" y="872"/>
                  </a:lnTo>
                  <a:lnTo>
                    <a:pt x="559" y="862"/>
                  </a:lnTo>
                  <a:lnTo>
                    <a:pt x="545" y="851"/>
                  </a:lnTo>
                  <a:lnTo>
                    <a:pt x="534" y="843"/>
                  </a:lnTo>
                  <a:lnTo>
                    <a:pt x="522" y="832"/>
                  </a:lnTo>
                  <a:lnTo>
                    <a:pt x="513" y="817"/>
                  </a:lnTo>
                  <a:lnTo>
                    <a:pt x="507" y="803"/>
                  </a:lnTo>
                  <a:lnTo>
                    <a:pt x="496" y="788"/>
                  </a:lnTo>
                  <a:lnTo>
                    <a:pt x="487" y="773"/>
                  </a:lnTo>
                  <a:lnTo>
                    <a:pt x="473" y="738"/>
                  </a:lnTo>
                  <a:lnTo>
                    <a:pt x="463" y="723"/>
                  </a:lnTo>
                  <a:lnTo>
                    <a:pt x="459" y="712"/>
                  </a:lnTo>
                  <a:lnTo>
                    <a:pt x="457" y="699"/>
                  </a:lnTo>
                  <a:lnTo>
                    <a:pt x="447" y="689"/>
                  </a:lnTo>
                  <a:lnTo>
                    <a:pt x="438" y="677"/>
                  </a:lnTo>
                  <a:lnTo>
                    <a:pt x="430" y="665"/>
                  </a:lnTo>
                  <a:lnTo>
                    <a:pt x="423" y="659"/>
                  </a:lnTo>
                  <a:lnTo>
                    <a:pt x="409" y="650"/>
                  </a:lnTo>
                  <a:lnTo>
                    <a:pt x="398" y="640"/>
                  </a:lnTo>
                  <a:lnTo>
                    <a:pt x="372" y="637"/>
                  </a:lnTo>
                  <a:lnTo>
                    <a:pt x="347" y="631"/>
                  </a:lnTo>
                  <a:lnTo>
                    <a:pt x="338" y="630"/>
                  </a:lnTo>
                  <a:lnTo>
                    <a:pt x="329" y="626"/>
                  </a:lnTo>
                  <a:lnTo>
                    <a:pt x="316" y="632"/>
                  </a:lnTo>
                  <a:lnTo>
                    <a:pt x="308" y="637"/>
                  </a:lnTo>
                  <a:lnTo>
                    <a:pt x="298" y="639"/>
                  </a:lnTo>
                  <a:lnTo>
                    <a:pt x="290" y="641"/>
                  </a:lnTo>
                  <a:lnTo>
                    <a:pt x="286" y="645"/>
                  </a:lnTo>
                  <a:lnTo>
                    <a:pt x="286" y="681"/>
                  </a:lnTo>
                  <a:lnTo>
                    <a:pt x="273" y="691"/>
                  </a:lnTo>
                  <a:lnTo>
                    <a:pt x="267" y="704"/>
                  </a:lnTo>
                  <a:lnTo>
                    <a:pt x="256" y="704"/>
                  </a:lnTo>
                  <a:lnTo>
                    <a:pt x="248" y="701"/>
                  </a:lnTo>
                  <a:lnTo>
                    <a:pt x="232" y="695"/>
                  </a:lnTo>
                  <a:lnTo>
                    <a:pt x="221" y="689"/>
                  </a:lnTo>
                  <a:lnTo>
                    <a:pt x="213" y="678"/>
                  </a:lnTo>
                  <a:lnTo>
                    <a:pt x="202" y="677"/>
                  </a:lnTo>
                  <a:lnTo>
                    <a:pt x="191" y="674"/>
                  </a:lnTo>
                  <a:lnTo>
                    <a:pt x="185" y="668"/>
                  </a:lnTo>
                  <a:lnTo>
                    <a:pt x="178" y="660"/>
                  </a:lnTo>
                  <a:lnTo>
                    <a:pt x="164" y="644"/>
                  </a:lnTo>
                  <a:lnTo>
                    <a:pt x="149" y="630"/>
                  </a:lnTo>
                  <a:lnTo>
                    <a:pt x="142" y="622"/>
                  </a:lnTo>
                  <a:lnTo>
                    <a:pt x="136" y="614"/>
                  </a:lnTo>
                  <a:lnTo>
                    <a:pt x="135" y="604"/>
                  </a:lnTo>
                  <a:lnTo>
                    <a:pt x="134" y="594"/>
                  </a:lnTo>
                  <a:lnTo>
                    <a:pt x="135" y="572"/>
                  </a:lnTo>
                  <a:lnTo>
                    <a:pt x="130" y="563"/>
                  </a:lnTo>
                  <a:lnTo>
                    <a:pt x="127" y="550"/>
                  </a:lnTo>
                  <a:lnTo>
                    <a:pt x="125" y="525"/>
                  </a:lnTo>
                  <a:lnTo>
                    <a:pt x="114" y="523"/>
                  </a:lnTo>
                  <a:lnTo>
                    <a:pt x="103" y="520"/>
                  </a:lnTo>
                  <a:lnTo>
                    <a:pt x="93" y="511"/>
                  </a:lnTo>
                  <a:lnTo>
                    <a:pt x="86" y="502"/>
                  </a:lnTo>
                  <a:lnTo>
                    <a:pt x="81" y="494"/>
                  </a:lnTo>
                  <a:lnTo>
                    <a:pt x="73" y="489"/>
                  </a:lnTo>
                  <a:lnTo>
                    <a:pt x="67" y="483"/>
                  </a:lnTo>
                  <a:lnTo>
                    <a:pt x="61" y="474"/>
                  </a:lnTo>
                  <a:lnTo>
                    <a:pt x="57" y="466"/>
                  </a:lnTo>
                  <a:lnTo>
                    <a:pt x="51" y="461"/>
                  </a:lnTo>
                  <a:lnTo>
                    <a:pt x="42" y="458"/>
                  </a:lnTo>
                  <a:lnTo>
                    <a:pt x="33" y="452"/>
                  </a:lnTo>
                  <a:lnTo>
                    <a:pt x="32" y="438"/>
                  </a:lnTo>
                  <a:lnTo>
                    <a:pt x="27" y="427"/>
                  </a:lnTo>
                  <a:lnTo>
                    <a:pt x="15" y="416"/>
                  </a:lnTo>
                  <a:lnTo>
                    <a:pt x="0" y="409"/>
                  </a:lnTo>
                  <a:lnTo>
                    <a:pt x="8" y="389"/>
                  </a:lnTo>
                </a:path>
              </a:pathLst>
            </a:custGeom>
            <a:solidFill>
              <a:srgbClr val="E5405D"/>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5" name="Freeform 141"/>
            <p:cNvSpPr>
              <a:spLocks/>
            </p:cNvSpPr>
            <p:nvPr/>
          </p:nvSpPr>
          <p:spPr bwMode="auto">
            <a:xfrm>
              <a:off x="2011" y="2933"/>
              <a:ext cx="1067" cy="1027"/>
            </a:xfrm>
            <a:custGeom>
              <a:avLst/>
              <a:gdLst/>
              <a:ahLst/>
              <a:cxnLst>
                <a:cxn ang="0">
                  <a:pos x="551" y="17"/>
                </a:cxn>
                <a:cxn ang="0">
                  <a:pos x="562" y="209"/>
                </a:cxn>
                <a:cxn ang="0">
                  <a:pos x="602" y="203"/>
                </a:cxn>
                <a:cxn ang="0">
                  <a:pos x="621" y="236"/>
                </a:cxn>
                <a:cxn ang="0">
                  <a:pos x="666" y="239"/>
                </a:cxn>
                <a:cxn ang="0">
                  <a:pos x="699" y="246"/>
                </a:cxn>
                <a:cxn ang="0">
                  <a:pos x="757" y="269"/>
                </a:cxn>
                <a:cxn ang="0">
                  <a:pos x="780" y="280"/>
                </a:cxn>
                <a:cxn ang="0">
                  <a:pos x="858" y="280"/>
                </a:cxn>
                <a:cxn ang="0">
                  <a:pos x="900" y="274"/>
                </a:cxn>
                <a:cxn ang="0">
                  <a:pos x="919" y="270"/>
                </a:cxn>
                <a:cxn ang="0">
                  <a:pos x="952" y="287"/>
                </a:cxn>
                <a:cxn ang="0">
                  <a:pos x="998" y="301"/>
                </a:cxn>
                <a:cxn ang="0">
                  <a:pos x="1015" y="439"/>
                </a:cxn>
                <a:cxn ang="0">
                  <a:pos x="1040" y="480"/>
                </a:cxn>
                <a:cxn ang="0">
                  <a:pos x="1059" y="533"/>
                </a:cxn>
                <a:cxn ang="0">
                  <a:pos x="1051" y="586"/>
                </a:cxn>
                <a:cxn ang="0">
                  <a:pos x="1038" y="654"/>
                </a:cxn>
                <a:cxn ang="0">
                  <a:pos x="976" y="693"/>
                </a:cxn>
                <a:cxn ang="0">
                  <a:pos x="961" y="709"/>
                </a:cxn>
                <a:cxn ang="0">
                  <a:pos x="939" y="725"/>
                </a:cxn>
                <a:cxn ang="0">
                  <a:pos x="870" y="772"/>
                </a:cxn>
                <a:cxn ang="0">
                  <a:pos x="817" y="770"/>
                </a:cxn>
                <a:cxn ang="0">
                  <a:pos x="794" y="796"/>
                </a:cxn>
                <a:cxn ang="0">
                  <a:pos x="760" y="814"/>
                </a:cxn>
                <a:cxn ang="0">
                  <a:pos x="748" y="844"/>
                </a:cxn>
                <a:cxn ang="0">
                  <a:pos x="722" y="887"/>
                </a:cxn>
                <a:cxn ang="0">
                  <a:pos x="736" y="914"/>
                </a:cxn>
                <a:cxn ang="0">
                  <a:pos x="731" y="951"/>
                </a:cxn>
                <a:cxn ang="0">
                  <a:pos x="748" y="1001"/>
                </a:cxn>
                <a:cxn ang="0">
                  <a:pos x="759" y="1014"/>
                </a:cxn>
                <a:cxn ang="0">
                  <a:pos x="735" y="1026"/>
                </a:cxn>
                <a:cxn ang="0">
                  <a:pos x="689" y="1016"/>
                </a:cxn>
                <a:cxn ang="0">
                  <a:pos x="621" y="992"/>
                </a:cxn>
                <a:cxn ang="0">
                  <a:pos x="582" y="951"/>
                </a:cxn>
                <a:cxn ang="0">
                  <a:pos x="560" y="898"/>
                </a:cxn>
                <a:cxn ang="0">
                  <a:pos x="562" y="867"/>
                </a:cxn>
                <a:cxn ang="0">
                  <a:pos x="515" y="822"/>
                </a:cxn>
                <a:cxn ang="0">
                  <a:pos x="476" y="742"/>
                </a:cxn>
                <a:cxn ang="0">
                  <a:pos x="449" y="693"/>
                </a:cxn>
                <a:cxn ang="0">
                  <a:pos x="411" y="654"/>
                </a:cxn>
                <a:cxn ang="0">
                  <a:pos x="340" y="634"/>
                </a:cxn>
                <a:cxn ang="0">
                  <a:pos x="300" y="643"/>
                </a:cxn>
                <a:cxn ang="0">
                  <a:pos x="274" y="695"/>
                </a:cxn>
                <a:cxn ang="0">
                  <a:pos x="233" y="699"/>
                </a:cxn>
                <a:cxn ang="0">
                  <a:pos x="193" y="678"/>
                </a:cxn>
                <a:cxn ang="0">
                  <a:pos x="150" y="633"/>
                </a:cxn>
                <a:cxn ang="0">
                  <a:pos x="135" y="597"/>
                </a:cxn>
                <a:cxn ang="0">
                  <a:pos x="125" y="528"/>
                </a:cxn>
                <a:cxn ang="0">
                  <a:pos x="87" y="504"/>
                </a:cxn>
                <a:cxn ang="0">
                  <a:pos x="61" y="477"/>
                </a:cxn>
                <a:cxn ang="0">
                  <a:pos x="33" y="454"/>
                </a:cxn>
                <a:cxn ang="0">
                  <a:pos x="0" y="412"/>
                </a:cxn>
              </a:cxnLst>
              <a:rect l="0" t="0" r="r" b="b"/>
              <a:pathLst>
                <a:path w="1064" h="1027">
                  <a:moveTo>
                    <a:pt x="8" y="391"/>
                  </a:moveTo>
                  <a:lnTo>
                    <a:pt x="288" y="414"/>
                  </a:lnTo>
                  <a:lnTo>
                    <a:pt x="325" y="0"/>
                  </a:lnTo>
                  <a:lnTo>
                    <a:pt x="551" y="17"/>
                  </a:lnTo>
                  <a:lnTo>
                    <a:pt x="549" y="185"/>
                  </a:lnTo>
                  <a:lnTo>
                    <a:pt x="557" y="193"/>
                  </a:lnTo>
                  <a:lnTo>
                    <a:pt x="560" y="204"/>
                  </a:lnTo>
                  <a:lnTo>
                    <a:pt x="562" y="209"/>
                  </a:lnTo>
                  <a:lnTo>
                    <a:pt x="565" y="213"/>
                  </a:lnTo>
                  <a:lnTo>
                    <a:pt x="572" y="215"/>
                  </a:lnTo>
                  <a:lnTo>
                    <a:pt x="585" y="211"/>
                  </a:lnTo>
                  <a:lnTo>
                    <a:pt x="602" y="203"/>
                  </a:lnTo>
                  <a:lnTo>
                    <a:pt x="610" y="207"/>
                  </a:lnTo>
                  <a:lnTo>
                    <a:pt x="613" y="215"/>
                  </a:lnTo>
                  <a:lnTo>
                    <a:pt x="616" y="231"/>
                  </a:lnTo>
                  <a:lnTo>
                    <a:pt x="621" y="236"/>
                  </a:lnTo>
                  <a:lnTo>
                    <a:pt x="631" y="239"/>
                  </a:lnTo>
                  <a:lnTo>
                    <a:pt x="651" y="243"/>
                  </a:lnTo>
                  <a:lnTo>
                    <a:pt x="658" y="242"/>
                  </a:lnTo>
                  <a:lnTo>
                    <a:pt x="666" y="239"/>
                  </a:lnTo>
                  <a:lnTo>
                    <a:pt x="674" y="234"/>
                  </a:lnTo>
                  <a:lnTo>
                    <a:pt x="683" y="233"/>
                  </a:lnTo>
                  <a:lnTo>
                    <a:pt x="692" y="237"/>
                  </a:lnTo>
                  <a:lnTo>
                    <a:pt x="699" y="246"/>
                  </a:lnTo>
                  <a:lnTo>
                    <a:pt x="709" y="261"/>
                  </a:lnTo>
                  <a:lnTo>
                    <a:pt x="718" y="266"/>
                  </a:lnTo>
                  <a:lnTo>
                    <a:pt x="731" y="268"/>
                  </a:lnTo>
                  <a:lnTo>
                    <a:pt x="757" y="269"/>
                  </a:lnTo>
                  <a:lnTo>
                    <a:pt x="765" y="275"/>
                  </a:lnTo>
                  <a:lnTo>
                    <a:pt x="768" y="279"/>
                  </a:lnTo>
                  <a:lnTo>
                    <a:pt x="772" y="280"/>
                  </a:lnTo>
                  <a:lnTo>
                    <a:pt x="780" y="280"/>
                  </a:lnTo>
                  <a:lnTo>
                    <a:pt x="790" y="276"/>
                  </a:lnTo>
                  <a:lnTo>
                    <a:pt x="805" y="269"/>
                  </a:lnTo>
                  <a:lnTo>
                    <a:pt x="846" y="280"/>
                  </a:lnTo>
                  <a:lnTo>
                    <a:pt x="858" y="280"/>
                  </a:lnTo>
                  <a:lnTo>
                    <a:pt x="868" y="276"/>
                  </a:lnTo>
                  <a:lnTo>
                    <a:pt x="887" y="266"/>
                  </a:lnTo>
                  <a:lnTo>
                    <a:pt x="895" y="269"/>
                  </a:lnTo>
                  <a:lnTo>
                    <a:pt x="900" y="274"/>
                  </a:lnTo>
                  <a:lnTo>
                    <a:pt x="904" y="279"/>
                  </a:lnTo>
                  <a:lnTo>
                    <a:pt x="908" y="280"/>
                  </a:lnTo>
                  <a:lnTo>
                    <a:pt x="914" y="276"/>
                  </a:lnTo>
                  <a:lnTo>
                    <a:pt x="919" y="270"/>
                  </a:lnTo>
                  <a:lnTo>
                    <a:pt x="925" y="263"/>
                  </a:lnTo>
                  <a:lnTo>
                    <a:pt x="932" y="260"/>
                  </a:lnTo>
                  <a:lnTo>
                    <a:pt x="943" y="270"/>
                  </a:lnTo>
                  <a:lnTo>
                    <a:pt x="952" y="287"/>
                  </a:lnTo>
                  <a:lnTo>
                    <a:pt x="976" y="287"/>
                  </a:lnTo>
                  <a:lnTo>
                    <a:pt x="979" y="300"/>
                  </a:lnTo>
                  <a:lnTo>
                    <a:pt x="986" y="301"/>
                  </a:lnTo>
                  <a:lnTo>
                    <a:pt x="998" y="301"/>
                  </a:lnTo>
                  <a:lnTo>
                    <a:pt x="1010" y="304"/>
                  </a:lnTo>
                  <a:lnTo>
                    <a:pt x="1013" y="307"/>
                  </a:lnTo>
                  <a:lnTo>
                    <a:pt x="1015" y="313"/>
                  </a:lnTo>
                  <a:lnTo>
                    <a:pt x="1015" y="439"/>
                  </a:lnTo>
                  <a:lnTo>
                    <a:pt x="1016" y="449"/>
                  </a:lnTo>
                  <a:lnTo>
                    <a:pt x="1020" y="455"/>
                  </a:lnTo>
                  <a:lnTo>
                    <a:pt x="1038" y="466"/>
                  </a:lnTo>
                  <a:lnTo>
                    <a:pt x="1040" y="480"/>
                  </a:lnTo>
                  <a:lnTo>
                    <a:pt x="1044" y="490"/>
                  </a:lnTo>
                  <a:lnTo>
                    <a:pt x="1046" y="505"/>
                  </a:lnTo>
                  <a:lnTo>
                    <a:pt x="1051" y="521"/>
                  </a:lnTo>
                  <a:lnTo>
                    <a:pt x="1059" y="533"/>
                  </a:lnTo>
                  <a:lnTo>
                    <a:pt x="1063" y="549"/>
                  </a:lnTo>
                  <a:lnTo>
                    <a:pt x="1062" y="558"/>
                  </a:lnTo>
                  <a:lnTo>
                    <a:pt x="1056" y="572"/>
                  </a:lnTo>
                  <a:lnTo>
                    <a:pt x="1051" y="586"/>
                  </a:lnTo>
                  <a:lnTo>
                    <a:pt x="1048" y="601"/>
                  </a:lnTo>
                  <a:lnTo>
                    <a:pt x="1051" y="617"/>
                  </a:lnTo>
                  <a:lnTo>
                    <a:pt x="1051" y="634"/>
                  </a:lnTo>
                  <a:lnTo>
                    <a:pt x="1038" y="654"/>
                  </a:lnTo>
                  <a:lnTo>
                    <a:pt x="1014" y="682"/>
                  </a:lnTo>
                  <a:lnTo>
                    <a:pt x="998" y="692"/>
                  </a:lnTo>
                  <a:lnTo>
                    <a:pt x="982" y="695"/>
                  </a:lnTo>
                  <a:lnTo>
                    <a:pt x="976" y="693"/>
                  </a:lnTo>
                  <a:lnTo>
                    <a:pt x="970" y="689"/>
                  </a:lnTo>
                  <a:lnTo>
                    <a:pt x="961" y="680"/>
                  </a:lnTo>
                  <a:lnTo>
                    <a:pt x="948" y="680"/>
                  </a:lnTo>
                  <a:lnTo>
                    <a:pt x="961" y="709"/>
                  </a:lnTo>
                  <a:lnTo>
                    <a:pt x="953" y="715"/>
                  </a:lnTo>
                  <a:lnTo>
                    <a:pt x="944" y="718"/>
                  </a:lnTo>
                  <a:lnTo>
                    <a:pt x="941" y="721"/>
                  </a:lnTo>
                  <a:lnTo>
                    <a:pt x="939" y="725"/>
                  </a:lnTo>
                  <a:lnTo>
                    <a:pt x="937" y="730"/>
                  </a:lnTo>
                  <a:lnTo>
                    <a:pt x="914" y="747"/>
                  </a:lnTo>
                  <a:lnTo>
                    <a:pt x="888" y="763"/>
                  </a:lnTo>
                  <a:lnTo>
                    <a:pt x="870" y="772"/>
                  </a:lnTo>
                  <a:lnTo>
                    <a:pt x="855" y="778"/>
                  </a:lnTo>
                  <a:lnTo>
                    <a:pt x="846" y="779"/>
                  </a:lnTo>
                  <a:lnTo>
                    <a:pt x="837" y="777"/>
                  </a:lnTo>
                  <a:lnTo>
                    <a:pt x="817" y="770"/>
                  </a:lnTo>
                  <a:lnTo>
                    <a:pt x="821" y="793"/>
                  </a:lnTo>
                  <a:lnTo>
                    <a:pt x="810" y="797"/>
                  </a:lnTo>
                  <a:lnTo>
                    <a:pt x="804" y="797"/>
                  </a:lnTo>
                  <a:lnTo>
                    <a:pt x="794" y="796"/>
                  </a:lnTo>
                  <a:lnTo>
                    <a:pt x="789" y="807"/>
                  </a:lnTo>
                  <a:lnTo>
                    <a:pt x="781" y="812"/>
                  </a:lnTo>
                  <a:lnTo>
                    <a:pt x="772" y="814"/>
                  </a:lnTo>
                  <a:lnTo>
                    <a:pt x="760" y="814"/>
                  </a:lnTo>
                  <a:lnTo>
                    <a:pt x="762" y="823"/>
                  </a:lnTo>
                  <a:lnTo>
                    <a:pt x="760" y="832"/>
                  </a:lnTo>
                  <a:lnTo>
                    <a:pt x="755" y="840"/>
                  </a:lnTo>
                  <a:lnTo>
                    <a:pt x="748" y="844"/>
                  </a:lnTo>
                  <a:lnTo>
                    <a:pt x="749" y="854"/>
                  </a:lnTo>
                  <a:lnTo>
                    <a:pt x="747" y="863"/>
                  </a:lnTo>
                  <a:lnTo>
                    <a:pt x="740" y="880"/>
                  </a:lnTo>
                  <a:lnTo>
                    <a:pt x="722" y="887"/>
                  </a:lnTo>
                  <a:lnTo>
                    <a:pt x="729" y="889"/>
                  </a:lnTo>
                  <a:lnTo>
                    <a:pt x="734" y="893"/>
                  </a:lnTo>
                  <a:lnTo>
                    <a:pt x="738" y="904"/>
                  </a:lnTo>
                  <a:lnTo>
                    <a:pt x="736" y="914"/>
                  </a:lnTo>
                  <a:lnTo>
                    <a:pt x="727" y="925"/>
                  </a:lnTo>
                  <a:lnTo>
                    <a:pt x="733" y="936"/>
                  </a:lnTo>
                  <a:lnTo>
                    <a:pt x="734" y="944"/>
                  </a:lnTo>
                  <a:lnTo>
                    <a:pt x="731" y="951"/>
                  </a:lnTo>
                  <a:lnTo>
                    <a:pt x="731" y="973"/>
                  </a:lnTo>
                  <a:lnTo>
                    <a:pt x="742" y="982"/>
                  </a:lnTo>
                  <a:lnTo>
                    <a:pt x="745" y="996"/>
                  </a:lnTo>
                  <a:lnTo>
                    <a:pt x="748" y="1001"/>
                  </a:lnTo>
                  <a:lnTo>
                    <a:pt x="751" y="1002"/>
                  </a:lnTo>
                  <a:lnTo>
                    <a:pt x="769" y="998"/>
                  </a:lnTo>
                  <a:lnTo>
                    <a:pt x="763" y="1009"/>
                  </a:lnTo>
                  <a:lnTo>
                    <a:pt x="759" y="1014"/>
                  </a:lnTo>
                  <a:lnTo>
                    <a:pt x="753" y="1017"/>
                  </a:lnTo>
                  <a:lnTo>
                    <a:pt x="745" y="1023"/>
                  </a:lnTo>
                  <a:lnTo>
                    <a:pt x="742" y="1026"/>
                  </a:lnTo>
                  <a:lnTo>
                    <a:pt x="735" y="1026"/>
                  </a:lnTo>
                  <a:lnTo>
                    <a:pt x="727" y="1026"/>
                  </a:lnTo>
                  <a:lnTo>
                    <a:pt x="721" y="1022"/>
                  </a:lnTo>
                  <a:lnTo>
                    <a:pt x="710" y="1013"/>
                  </a:lnTo>
                  <a:lnTo>
                    <a:pt x="689" y="1016"/>
                  </a:lnTo>
                  <a:lnTo>
                    <a:pt x="666" y="1012"/>
                  </a:lnTo>
                  <a:lnTo>
                    <a:pt x="655" y="1006"/>
                  </a:lnTo>
                  <a:lnTo>
                    <a:pt x="645" y="1000"/>
                  </a:lnTo>
                  <a:lnTo>
                    <a:pt x="621" y="992"/>
                  </a:lnTo>
                  <a:lnTo>
                    <a:pt x="613" y="982"/>
                  </a:lnTo>
                  <a:lnTo>
                    <a:pt x="603" y="979"/>
                  </a:lnTo>
                  <a:lnTo>
                    <a:pt x="585" y="979"/>
                  </a:lnTo>
                  <a:lnTo>
                    <a:pt x="582" y="951"/>
                  </a:lnTo>
                  <a:lnTo>
                    <a:pt x="575" y="942"/>
                  </a:lnTo>
                  <a:lnTo>
                    <a:pt x="565" y="932"/>
                  </a:lnTo>
                  <a:lnTo>
                    <a:pt x="565" y="906"/>
                  </a:lnTo>
                  <a:lnTo>
                    <a:pt x="560" y="898"/>
                  </a:lnTo>
                  <a:lnTo>
                    <a:pt x="557" y="893"/>
                  </a:lnTo>
                  <a:lnTo>
                    <a:pt x="555" y="887"/>
                  </a:lnTo>
                  <a:lnTo>
                    <a:pt x="558" y="877"/>
                  </a:lnTo>
                  <a:lnTo>
                    <a:pt x="562" y="867"/>
                  </a:lnTo>
                  <a:lnTo>
                    <a:pt x="549" y="856"/>
                  </a:lnTo>
                  <a:lnTo>
                    <a:pt x="537" y="848"/>
                  </a:lnTo>
                  <a:lnTo>
                    <a:pt x="525" y="837"/>
                  </a:lnTo>
                  <a:lnTo>
                    <a:pt x="515" y="822"/>
                  </a:lnTo>
                  <a:lnTo>
                    <a:pt x="510" y="807"/>
                  </a:lnTo>
                  <a:lnTo>
                    <a:pt x="499" y="792"/>
                  </a:lnTo>
                  <a:lnTo>
                    <a:pt x="490" y="777"/>
                  </a:lnTo>
                  <a:lnTo>
                    <a:pt x="476" y="742"/>
                  </a:lnTo>
                  <a:lnTo>
                    <a:pt x="466" y="727"/>
                  </a:lnTo>
                  <a:lnTo>
                    <a:pt x="462" y="716"/>
                  </a:lnTo>
                  <a:lnTo>
                    <a:pt x="460" y="703"/>
                  </a:lnTo>
                  <a:lnTo>
                    <a:pt x="449" y="693"/>
                  </a:lnTo>
                  <a:lnTo>
                    <a:pt x="441" y="681"/>
                  </a:lnTo>
                  <a:lnTo>
                    <a:pt x="433" y="669"/>
                  </a:lnTo>
                  <a:lnTo>
                    <a:pt x="425" y="663"/>
                  </a:lnTo>
                  <a:lnTo>
                    <a:pt x="411" y="654"/>
                  </a:lnTo>
                  <a:lnTo>
                    <a:pt x="401" y="644"/>
                  </a:lnTo>
                  <a:lnTo>
                    <a:pt x="374" y="641"/>
                  </a:lnTo>
                  <a:lnTo>
                    <a:pt x="349" y="635"/>
                  </a:lnTo>
                  <a:lnTo>
                    <a:pt x="340" y="634"/>
                  </a:lnTo>
                  <a:lnTo>
                    <a:pt x="331" y="629"/>
                  </a:lnTo>
                  <a:lnTo>
                    <a:pt x="318" y="636"/>
                  </a:lnTo>
                  <a:lnTo>
                    <a:pt x="310" y="641"/>
                  </a:lnTo>
                  <a:lnTo>
                    <a:pt x="300" y="643"/>
                  </a:lnTo>
                  <a:lnTo>
                    <a:pt x="292" y="645"/>
                  </a:lnTo>
                  <a:lnTo>
                    <a:pt x="288" y="648"/>
                  </a:lnTo>
                  <a:lnTo>
                    <a:pt x="288" y="685"/>
                  </a:lnTo>
                  <a:lnTo>
                    <a:pt x="274" y="695"/>
                  </a:lnTo>
                  <a:lnTo>
                    <a:pt x="268" y="708"/>
                  </a:lnTo>
                  <a:lnTo>
                    <a:pt x="258" y="708"/>
                  </a:lnTo>
                  <a:lnTo>
                    <a:pt x="249" y="705"/>
                  </a:lnTo>
                  <a:lnTo>
                    <a:pt x="233" y="699"/>
                  </a:lnTo>
                  <a:lnTo>
                    <a:pt x="223" y="693"/>
                  </a:lnTo>
                  <a:lnTo>
                    <a:pt x="214" y="682"/>
                  </a:lnTo>
                  <a:lnTo>
                    <a:pt x="203" y="681"/>
                  </a:lnTo>
                  <a:lnTo>
                    <a:pt x="193" y="678"/>
                  </a:lnTo>
                  <a:lnTo>
                    <a:pt x="186" y="672"/>
                  </a:lnTo>
                  <a:lnTo>
                    <a:pt x="179" y="663"/>
                  </a:lnTo>
                  <a:lnTo>
                    <a:pt x="165" y="647"/>
                  </a:lnTo>
                  <a:lnTo>
                    <a:pt x="150" y="633"/>
                  </a:lnTo>
                  <a:lnTo>
                    <a:pt x="143" y="626"/>
                  </a:lnTo>
                  <a:lnTo>
                    <a:pt x="137" y="617"/>
                  </a:lnTo>
                  <a:lnTo>
                    <a:pt x="136" y="608"/>
                  </a:lnTo>
                  <a:lnTo>
                    <a:pt x="135" y="597"/>
                  </a:lnTo>
                  <a:lnTo>
                    <a:pt x="136" y="575"/>
                  </a:lnTo>
                  <a:lnTo>
                    <a:pt x="130" y="566"/>
                  </a:lnTo>
                  <a:lnTo>
                    <a:pt x="127" y="553"/>
                  </a:lnTo>
                  <a:lnTo>
                    <a:pt x="125" y="528"/>
                  </a:lnTo>
                  <a:lnTo>
                    <a:pt x="115" y="526"/>
                  </a:lnTo>
                  <a:lnTo>
                    <a:pt x="103" y="523"/>
                  </a:lnTo>
                  <a:lnTo>
                    <a:pt x="93" y="514"/>
                  </a:lnTo>
                  <a:lnTo>
                    <a:pt x="87" y="504"/>
                  </a:lnTo>
                  <a:lnTo>
                    <a:pt x="82" y="497"/>
                  </a:lnTo>
                  <a:lnTo>
                    <a:pt x="74" y="492"/>
                  </a:lnTo>
                  <a:lnTo>
                    <a:pt x="67" y="486"/>
                  </a:lnTo>
                  <a:lnTo>
                    <a:pt x="61" y="477"/>
                  </a:lnTo>
                  <a:lnTo>
                    <a:pt x="57" y="469"/>
                  </a:lnTo>
                  <a:lnTo>
                    <a:pt x="52" y="464"/>
                  </a:lnTo>
                  <a:lnTo>
                    <a:pt x="42" y="461"/>
                  </a:lnTo>
                  <a:lnTo>
                    <a:pt x="33" y="454"/>
                  </a:lnTo>
                  <a:lnTo>
                    <a:pt x="32" y="441"/>
                  </a:lnTo>
                  <a:lnTo>
                    <a:pt x="27" y="430"/>
                  </a:lnTo>
                  <a:lnTo>
                    <a:pt x="16" y="418"/>
                  </a:lnTo>
                  <a:lnTo>
                    <a:pt x="0" y="412"/>
                  </a:lnTo>
                  <a:lnTo>
                    <a:pt x="8" y="391"/>
                  </a:lnTo>
                </a:path>
              </a:pathLst>
            </a:custGeom>
            <a:no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6" name="Freeform 142"/>
            <p:cNvSpPr>
              <a:spLocks/>
            </p:cNvSpPr>
            <p:nvPr/>
          </p:nvSpPr>
          <p:spPr bwMode="auto">
            <a:xfrm>
              <a:off x="741" y="3738"/>
              <a:ext cx="38" cy="35"/>
            </a:xfrm>
            <a:custGeom>
              <a:avLst/>
              <a:gdLst/>
              <a:ahLst/>
              <a:cxnLst>
                <a:cxn ang="0">
                  <a:pos x="0" y="18"/>
                </a:cxn>
                <a:cxn ang="0">
                  <a:pos x="0" y="15"/>
                </a:cxn>
                <a:cxn ang="0">
                  <a:pos x="3" y="10"/>
                </a:cxn>
                <a:cxn ang="0">
                  <a:pos x="3" y="4"/>
                </a:cxn>
                <a:cxn ang="0">
                  <a:pos x="4" y="1"/>
                </a:cxn>
                <a:cxn ang="0">
                  <a:pos x="7" y="0"/>
                </a:cxn>
                <a:cxn ang="0">
                  <a:pos x="12" y="3"/>
                </a:cxn>
                <a:cxn ang="0">
                  <a:pos x="13" y="9"/>
                </a:cxn>
                <a:cxn ang="0">
                  <a:pos x="16" y="11"/>
                </a:cxn>
                <a:cxn ang="0">
                  <a:pos x="18" y="12"/>
                </a:cxn>
                <a:cxn ang="0">
                  <a:pos x="23" y="15"/>
                </a:cxn>
                <a:cxn ang="0">
                  <a:pos x="24" y="19"/>
                </a:cxn>
                <a:cxn ang="0">
                  <a:pos x="27" y="23"/>
                </a:cxn>
                <a:cxn ang="0">
                  <a:pos x="35" y="29"/>
                </a:cxn>
                <a:cxn ang="0">
                  <a:pos x="32" y="33"/>
                </a:cxn>
                <a:cxn ang="0">
                  <a:pos x="24" y="34"/>
                </a:cxn>
                <a:cxn ang="0">
                  <a:pos x="20" y="34"/>
                </a:cxn>
                <a:cxn ang="0">
                  <a:pos x="18" y="33"/>
                </a:cxn>
                <a:cxn ang="0">
                  <a:pos x="14" y="28"/>
                </a:cxn>
                <a:cxn ang="0">
                  <a:pos x="13" y="22"/>
                </a:cxn>
                <a:cxn ang="0">
                  <a:pos x="6" y="19"/>
                </a:cxn>
                <a:cxn ang="0">
                  <a:pos x="3" y="19"/>
                </a:cxn>
                <a:cxn ang="0">
                  <a:pos x="0" y="18"/>
                </a:cxn>
              </a:cxnLst>
              <a:rect l="0" t="0" r="r" b="b"/>
              <a:pathLst>
                <a:path w="36" h="35">
                  <a:moveTo>
                    <a:pt x="0" y="18"/>
                  </a:moveTo>
                  <a:lnTo>
                    <a:pt x="0" y="15"/>
                  </a:lnTo>
                  <a:lnTo>
                    <a:pt x="3" y="10"/>
                  </a:lnTo>
                  <a:lnTo>
                    <a:pt x="3" y="4"/>
                  </a:lnTo>
                  <a:lnTo>
                    <a:pt x="4" y="1"/>
                  </a:lnTo>
                  <a:lnTo>
                    <a:pt x="7" y="0"/>
                  </a:lnTo>
                  <a:lnTo>
                    <a:pt x="12" y="3"/>
                  </a:lnTo>
                  <a:lnTo>
                    <a:pt x="13" y="9"/>
                  </a:lnTo>
                  <a:lnTo>
                    <a:pt x="16" y="11"/>
                  </a:lnTo>
                  <a:lnTo>
                    <a:pt x="18" y="12"/>
                  </a:lnTo>
                  <a:lnTo>
                    <a:pt x="23" y="15"/>
                  </a:lnTo>
                  <a:lnTo>
                    <a:pt x="24" y="19"/>
                  </a:lnTo>
                  <a:lnTo>
                    <a:pt x="27" y="23"/>
                  </a:lnTo>
                  <a:lnTo>
                    <a:pt x="35" y="29"/>
                  </a:lnTo>
                  <a:lnTo>
                    <a:pt x="32" y="33"/>
                  </a:lnTo>
                  <a:lnTo>
                    <a:pt x="24" y="34"/>
                  </a:lnTo>
                  <a:lnTo>
                    <a:pt x="20" y="34"/>
                  </a:lnTo>
                  <a:lnTo>
                    <a:pt x="18" y="33"/>
                  </a:lnTo>
                  <a:lnTo>
                    <a:pt x="14" y="28"/>
                  </a:lnTo>
                  <a:lnTo>
                    <a:pt x="13" y="22"/>
                  </a:lnTo>
                  <a:lnTo>
                    <a:pt x="6" y="19"/>
                  </a:lnTo>
                  <a:lnTo>
                    <a:pt x="3" y="19"/>
                  </a:lnTo>
                  <a:lnTo>
                    <a:pt x="0" y="18"/>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7" name="Freeform 143"/>
            <p:cNvSpPr>
              <a:spLocks/>
            </p:cNvSpPr>
            <p:nvPr/>
          </p:nvSpPr>
          <p:spPr bwMode="auto">
            <a:xfrm>
              <a:off x="741" y="3738"/>
              <a:ext cx="42" cy="41"/>
            </a:xfrm>
            <a:custGeom>
              <a:avLst/>
              <a:gdLst/>
              <a:ahLst/>
              <a:cxnLst>
                <a:cxn ang="0">
                  <a:pos x="0" y="21"/>
                </a:cxn>
                <a:cxn ang="0">
                  <a:pos x="0" y="17"/>
                </a:cxn>
                <a:cxn ang="0">
                  <a:pos x="3" y="11"/>
                </a:cxn>
                <a:cxn ang="0">
                  <a:pos x="3" y="5"/>
                </a:cxn>
                <a:cxn ang="0">
                  <a:pos x="5" y="1"/>
                </a:cxn>
                <a:cxn ang="0">
                  <a:pos x="8" y="0"/>
                </a:cxn>
                <a:cxn ang="0">
                  <a:pos x="14" y="4"/>
                </a:cxn>
                <a:cxn ang="0">
                  <a:pos x="16" y="10"/>
                </a:cxn>
                <a:cxn ang="0">
                  <a:pos x="19" y="12"/>
                </a:cxn>
                <a:cxn ang="0">
                  <a:pos x="21" y="14"/>
                </a:cxn>
                <a:cxn ang="0">
                  <a:pos x="26" y="17"/>
                </a:cxn>
                <a:cxn ang="0">
                  <a:pos x="28" y="23"/>
                </a:cxn>
                <a:cxn ang="0">
                  <a:pos x="31" y="28"/>
                </a:cxn>
                <a:cxn ang="0">
                  <a:pos x="41" y="34"/>
                </a:cxn>
                <a:cxn ang="0">
                  <a:pos x="37" y="39"/>
                </a:cxn>
                <a:cxn ang="0">
                  <a:pos x="28" y="40"/>
                </a:cxn>
                <a:cxn ang="0">
                  <a:pos x="23" y="40"/>
                </a:cxn>
                <a:cxn ang="0">
                  <a:pos x="21" y="39"/>
                </a:cxn>
                <a:cxn ang="0">
                  <a:pos x="17" y="33"/>
                </a:cxn>
                <a:cxn ang="0">
                  <a:pos x="15" y="26"/>
                </a:cxn>
                <a:cxn ang="0">
                  <a:pos x="7" y="22"/>
                </a:cxn>
                <a:cxn ang="0">
                  <a:pos x="4" y="22"/>
                </a:cxn>
                <a:cxn ang="0">
                  <a:pos x="0" y="21"/>
                </a:cxn>
              </a:cxnLst>
              <a:rect l="0" t="0" r="r" b="b"/>
              <a:pathLst>
                <a:path w="42" h="41">
                  <a:moveTo>
                    <a:pt x="0" y="21"/>
                  </a:moveTo>
                  <a:lnTo>
                    <a:pt x="0" y="17"/>
                  </a:lnTo>
                  <a:lnTo>
                    <a:pt x="3" y="11"/>
                  </a:lnTo>
                  <a:lnTo>
                    <a:pt x="3" y="5"/>
                  </a:lnTo>
                  <a:lnTo>
                    <a:pt x="5" y="1"/>
                  </a:lnTo>
                  <a:lnTo>
                    <a:pt x="8" y="0"/>
                  </a:lnTo>
                  <a:lnTo>
                    <a:pt x="14" y="4"/>
                  </a:lnTo>
                  <a:lnTo>
                    <a:pt x="16" y="10"/>
                  </a:lnTo>
                  <a:lnTo>
                    <a:pt x="19" y="12"/>
                  </a:lnTo>
                  <a:lnTo>
                    <a:pt x="21" y="14"/>
                  </a:lnTo>
                  <a:lnTo>
                    <a:pt x="26" y="17"/>
                  </a:lnTo>
                  <a:lnTo>
                    <a:pt x="28" y="23"/>
                  </a:lnTo>
                  <a:lnTo>
                    <a:pt x="31" y="28"/>
                  </a:lnTo>
                  <a:lnTo>
                    <a:pt x="41" y="34"/>
                  </a:lnTo>
                  <a:lnTo>
                    <a:pt x="37" y="39"/>
                  </a:lnTo>
                  <a:lnTo>
                    <a:pt x="28" y="40"/>
                  </a:lnTo>
                  <a:lnTo>
                    <a:pt x="23" y="40"/>
                  </a:lnTo>
                  <a:lnTo>
                    <a:pt x="21" y="39"/>
                  </a:lnTo>
                  <a:lnTo>
                    <a:pt x="17" y="33"/>
                  </a:lnTo>
                  <a:lnTo>
                    <a:pt x="15" y="26"/>
                  </a:lnTo>
                  <a:lnTo>
                    <a:pt x="7" y="22"/>
                  </a:lnTo>
                  <a:lnTo>
                    <a:pt x="4" y="22"/>
                  </a:lnTo>
                  <a:lnTo>
                    <a:pt x="0" y="21"/>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8" name="Freeform 144"/>
            <p:cNvSpPr>
              <a:spLocks/>
            </p:cNvSpPr>
            <p:nvPr/>
          </p:nvSpPr>
          <p:spPr bwMode="auto">
            <a:xfrm>
              <a:off x="775" y="3880"/>
              <a:ext cx="23" cy="19"/>
            </a:xfrm>
            <a:custGeom>
              <a:avLst/>
              <a:gdLst/>
              <a:ahLst/>
              <a:cxnLst>
                <a:cxn ang="0">
                  <a:pos x="11" y="0"/>
                </a:cxn>
                <a:cxn ang="0">
                  <a:pos x="19" y="4"/>
                </a:cxn>
                <a:cxn ang="0">
                  <a:pos x="22" y="12"/>
                </a:cxn>
                <a:cxn ang="0">
                  <a:pos x="19" y="17"/>
                </a:cxn>
                <a:cxn ang="0">
                  <a:pos x="11" y="18"/>
                </a:cxn>
                <a:cxn ang="0">
                  <a:pos x="3" y="13"/>
                </a:cxn>
                <a:cxn ang="0">
                  <a:pos x="1" y="9"/>
                </a:cxn>
                <a:cxn ang="0">
                  <a:pos x="0" y="6"/>
                </a:cxn>
                <a:cxn ang="0">
                  <a:pos x="1" y="3"/>
                </a:cxn>
                <a:cxn ang="0">
                  <a:pos x="3" y="0"/>
                </a:cxn>
                <a:cxn ang="0">
                  <a:pos x="11" y="0"/>
                </a:cxn>
              </a:cxnLst>
              <a:rect l="0" t="0" r="r" b="b"/>
              <a:pathLst>
                <a:path w="23" h="19">
                  <a:moveTo>
                    <a:pt x="11" y="0"/>
                  </a:moveTo>
                  <a:lnTo>
                    <a:pt x="19" y="4"/>
                  </a:lnTo>
                  <a:lnTo>
                    <a:pt x="22" y="12"/>
                  </a:lnTo>
                  <a:lnTo>
                    <a:pt x="19" y="17"/>
                  </a:lnTo>
                  <a:lnTo>
                    <a:pt x="11" y="18"/>
                  </a:lnTo>
                  <a:lnTo>
                    <a:pt x="3" y="13"/>
                  </a:lnTo>
                  <a:lnTo>
                    <a:pt x="1" y="9"/>
                  </a:lnTo>
                  <a:lnTo>
                    <a:pt x="0" y="6"/>
                  </a:lnTo>
                  <a:lnTo>
                    <a:pt x="1" y="3"/>
                  </a:lnTo>
                  <a:lnTo>
                    <a:pt x="3" y="0"/>
                  </a:lnTo>
                  <a:lnTo>
                    <a:pt x="1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69" name="Freeform 145"/>
            <p:cNvSpPr>
              <a:spLocks/>
            </p:cNvSpPr>
            <p:nvPr/>
          </p:nvSpPr>
          <p:spPr bwMode="auto">
            <a:xfrm>
              <a:off x="775" y="3880"/>
              <a:ext cx="28" cy="25"/>
            </a:xfrm>
            <a:custGeom>
              <a:avLst/>
              <a:gdLst/>
              <a:ahLst/>
              <a:cxnLst>
                <a:cxn ang="0">
                  <a:pos x="14" y="0"/>
                </a:cxn>
                <a:cxn ang="0">
                  <a:pos x="23" y="6"/>
                </a:cxn>
                <a:cxn ang="0">
                  <a:pos x="27" y="15"/>
                </a:cxn>
                <a:cxn ang="0">
                  <a:pos x="23" y="23"/>
                </a:cxn>
                <a:cxn ang="0">
                  <a:pos x="14" y="24"/>
                </a:cxn>
                <a:cxn ang="0">
                  <a:pos x="4" y="17"/>
                </a:cxn>
                <a:cxn ang="0">
                  <a:pos x="1" y="12"/>
                </a:cxn>
                <a:cxn ang="0">
                  <a:pos x="0" y="9"/>
                </a:cxn>
                <a:cxn ang="0">
                  <a:pos x="1" y="4"/>
                </a:cxn>
                <a:cxn ang="0">
                  <a:pos x="4" y="0"/>
                </a:cxn>
                <a:cxn ang="0">
                  <a:pos x="14" y="0"/>
                </a:cxn>
              </a:cxnLst>
              <a:rect l="0" t="0" r="r" b="b"/>
              <a:pathLst>
                <a:path w="28" h="25">
                  <a:moveTo>
                    <a:pt x="14" y="0"/>
                  </a:moveTo>
                  <a:lnTo>
                    <a:pt x="23" y="6"/>
                  </a:lnTo>
                  <a:lnTo>
                    <a:pt x="27" y="15"/>
                  </a:lnTo>
                  <a:lnTo>
                    <a:pt x="23" y="23"/>
                  </a:lnTo>
                  <a:lnTo>
                    <a:pt x="14" y="24"/>
                  </a:lnTo>
                  <a:lnTo>
                    <a:pt x="4" y="17"/>
                  </a:lnTo>
                  <a:lnTo>
                    <a:pt x="1" y="12"/>
                  </a:lnTo>
                  <a:lnTo>
                    <a:pt x="0" y="9"/>
                  </a:lnTo>
                  <a:lnTo>
                    <a:pt x="1" y="4"/>
                  </a:lnTo>
                  <a:lnTo>
                    <a:pt x="4" y="0"/>
                  </a:lnTo>
                  <a:lnTo>
                    <a:pt x="14"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0" name="Freeform 146"/>
            <p:cNvSpPr>
              <a:spLocks/>
            </p:cNvSpPr>
            <p:nvPr/>
          </p:nvSpPr>
          <p:spPr bwMode="auto">
            <a:xfrm>
              <a:off x="1029" y="4024"/>
              <a:ext cx="37" cy="41"/>
            </a:xfrm>
            <a:custGeom>
              <a:avLst/>
              <a:gdLst/>
              <a:ahLst/>
              <a:cxnLst>
                <a:cxn ang="0">
                  <a:pos x="0" y="28"/>
                </a:cxn>
                <a:cxn ang="0">
                  <a:pos x="3" y="24"/>
                </a:cxn>
                <a:cxn ang="0">
                  <a:pos x="8" y="23"/>
                </a:cxn>
                <a:cxn ang="0">
                  <a:pos x="9" y="19"/>
                </a:cxn>
                <a:cxn ang="0">
                  <a:pos x="11" y="14"/>
                </a:cxn>
                <a:cxn ang="0">
                  <a:pos x="17" y="12"/>
                </a:cxn>
                <a:cxn ang="0">
                  <a:pos x="23" y="10"/>
                </a:cxn>
                <a:cxn ang="0">
                  <a:pos x="28" y="4"/>
                </a:cxn>
                <a:cxn ang="0">
                  <a:pos x="33" y="0"/>
                </a:cxn>
                <a:cxn ang="0">
                  <a:pos x="34" y="4"/>
                </a:cxn>
                <a:cxn ang="0">
                  <a:pos x="36" y="9"/>
                </a:cxn>
                <a:cxn ang="0">
                  <a:pos x="33" y="14"/>
                </a:cxn>
                <a:cxn ang="0">
                  <a:pos x="30" y="16"/>
                </a:cxn>
                <a:cxn ang="0">
                  <a:pos x="28" y="18"/>
                </a:cxn>
                <a:cxn ang="0">
                  <a:pos x="33" y="24"/>
                </a:cxn>
                <a:cxn ang="0">
                  <a:pos x="27" y="31"/>
                </a:cxn>
                <a:cxn ang="0">
                  <a:pos x="23" y="32"/>
                </a:cxn>
                <a:cxn ang="0">
                  <a:pos x="20" y="35"/>
                </a:cxn>
                <a:cxn ang="0">
                  <a:pos x="13" y="41"/>
                </a:cxn>
                <a:cxn ang="0">
                  <a:pos x="9" y="41"/>
                </a:cxn>
                <a:cxn ang="0">
                  <a:pos x="4" y="39"/>
                </a:cxn>
                <a:cxn ang="0">
                  <a:pos x="3" y="34"/>
                </a:cxn>
                <a:cxn ang="0">
                  <a:pos x="0" y="28"/>
                </a:cxn>
              </a:cxnLst>
              <a:rect l="0" t="0" r="r" b="b"/>
              <a:pathLst>
                <a:path w="37" h="42">
                  <a:moveTo>
                    <a:pt x="0" y="28"/>
                  </a:moveTo>
                  <a:lnTo>
                    <a:pt x="3" y="24"/>
                  </a:lnTo>
                  <a:lnTo>
                    <a:pt x="8" y="23"/>
                  </a:lnTo>
                  <a:lnTo>
                    <a:pt x="9" y="19"/>
                  </a:lnTo>
                  <a:lnTo>
                    <a:pt x="11" y="14"/>
                  </a:lnTo>
                  <a:lnTo>
                    <a:pt x="17" y="12"/>
                  </a:lnTo>
                  <a:lnTo>
                    <a:pt x="23" y="10"/>
                  </a:lnTo>
                  <a:lnTo>
                    <a:pt x="28" y="4"/>
                  </a:lnTo>
                  <a:lnTo>
                    <a:pt x="33" y="0"/>
                  </a:lnTo>
                  <a:lnTo>
                    <a:pt x="34" y="4"/>
                  </a:lnTo>
                  <a:lnTo>
                    <a:pt x="36" y="9"/>
                  </a:lnTo>
                  <a:lnTo>
                    <a:pt x="33" y="14"/>
                  </a:lnTo>
                  <a:lnTo>
                    <a:pt x="30" y="16"/>
                  </a:lnTo>
                  <a:lnTo>
                    <a:pt x="28" y="18"/>
                  </a:lnTo>
                  <a:lnTo>
                    <a:pt x="33" y="24"/>
                  </a:lnTo>
                  <a:lnTo>
                    <a:pt x="27" y="31"/>
                  </a:lnTo>
                  <a:lnTo>
                    <a:pt x="23" y="32"/>
                  </a:lnTo>
                  <a:lnTo>
                    <a:pt x="20" y="35"/>
                  </a:lnTo>
                  <a:lnTo>
                    <a:pt x="13" y="41"/>
                  </a:lnTo>
                  <a:lnTo>
                    <a:pt x="9" y="41"/>
                  </a:lnTo>
                  <a:lnTo>
                    <a:pt x="4" y="39"/>
                  </a:lnTo>
                  <a:lnTo>
                    <a:pt x="3" y="34"/>
                  </a:lnTo>
                  <a:lnTo>
                    <a:pt x="0" y="28"/>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1" name="Freeform 147"/>
            <p:cNvSpPr>
              <a:spLocks/>
            </p:cNvSpPr>
            <p:nvPr/>
          </p:nvSpPr>
          <p:spPr bwMode="auto">
            <a:xfrm>
              <a:off x="1029" y="4024"/>
              <a:ext cx="39" cy="46"/>
            </a:xfrm>
            <a:custGeom>
              <a:avLst/>
              <a:gdLst/>
              <a:ahLst/>
              <a:cxnLst>
                <a:cxn ang="0">
                  <a:pos x="0" y="33"/>
                </a:cxn>
                <a:cxn ang="0">
                  <a:pos x="4" y="28"/>
                </a:cxn>
                <a:cxn ang="0">
                  <a:pos x="9" y="26"/>
                </a:cxn>
                <a:cxn ang="0">
                  <a:pos x="11" y="22"/>
                </a:cxn>
                <a:cxn ang="0">
                  <a:pos x="13" y="16"/>
                </a:cxn>
                <a:cxn ang="0">
                  <a:pos x="20" y="13"/>
                </a:cxn>
                <a:cxn ang="0">
                  <a:pos x="27" y="12"/>
                </a:cxn>
                <a:cxn ang="0">
                  <a:pos x="32" y="5"/>
                </a:cxn>
                <a:cxn ang="0">
                  <a:pos x="38" y="0"/>
                </a:cxn>
                <a:cxn ang="0">
                  <a:pos x="40" y="5"/>
                </a:cxn>
                <a:cxn ang="0">
                  <a:pos x="42" y="11"/>
                </a:cxn>
                <a:cxn ang="0">
                  <a:pos x="38" y="16"/>
                </a:cxn>
                <a:cxn ang="0">
                  <a:pos x="35" y="18"/>
                </a:cxn>
                <a:cxn ang="0">
                  <a:pos x="33" y="21"/>
                </a:cxn>
                <a:cxn ang="0">
                  <a:pos x="39" y="28"/>
                </a:cxn>
                <a:cxn ang="0">
                  <a:pos x="31" y="35"/>
                </a:cxn>
                <a:cxn ang="0">
                  <a:pos x="27" y="36"/>
                </a:cxn>
                <a:cxn ang="0">
                  <a:pos x="23" y="40"/>
                </a:cxn>
                <a:cxn ang="0">
                  <a:pos x="16" y="47"/>
                </a:cxn>
                <a:cxn ang="0">
                  <a:pos x="11" y="47"/>
                </a:cxn>
                <a:cxn ang="0">
                  <a:pos x="5" y="45"/>
                </a:cxn>
                <a:cxn ang="0">
                  <a:pos x="3" y="39"/>
                </a:cxn>
                <a:cxn ang="0">
                  <a:pos x="0" y="33"/>
                </a:cxn>
              </a:cxnLst>
              <a:rect l="0" t="0" r="r" b="b"/>
              <a:pathLst>
                <a:path w="43" h="48">
                  <a:moveTo>
                    <a:pt x="0" y="33"/>
                  </a:moveTo>
                  <a:lnTo>
                    <a:pt x="4" y="28"/>
                  </a:lnTo>
                  <a:lnTo>
                    <a:pt x="9" y="26"/>
                  </a:lnTo>
                  <a:lnTo>
                    <a:pt x="11" y="22"/>
                  </a:lnTo>
                  <a:lnTo>
                    <a:pt x="13" y="16"/>
                  </a:lnTo>
                  <a:lnTo>
                    <a:pt x="20" y="13"/>
                  </a:lnTo>
                  <a:lnTo>
                    <a:pt x="27" y="12"/>
                  </a:lnTo>
                  <a:lnTo>
                    <a:pt x="32" y="5"/>
                  </a:lnTo>
                  <a:lnTo>
                    <a:pt x="38" y="0"/>
                  </a:lnTo>
                  <a:lnTo>
                    <a:pt x="40" y="5"/>
                  </a:lnTo>
                  <a:lnTo>
                    <a:pt x="42" y="11"/>
                  </a:lnTo>
                  <a:lnTo>
                    <a:pt x="38" y="16"/>
                  </a:lnTo>
                  <a:lnTo>
                    <a:pt x="35" y="18"/>
                  </a:lnTo>
                  <a:lnTo>
                    <a:pt x="33" y="21"/>
                  </a:lnTo>
                  <a:lnTo>
                    <a:pt x="39" y="28"/>
                  </a:lnTo>
                  <a:lnTo>
                    <a:pt x="31" y="35"/>
                  </a:lnTo>
                  <a:lnTo>
                    <a:pt x="27" y="36"/>
                  </a:lnTo>
                  <a:lnTo>
                    <a:pt x="23" y="40"/>
                  </a:lnTo>
                  <a:lnTo>
                    <a:pt x="16" y="47"/>
                  </a:lnTo>
                  <a:lnTo>
                    <a:pt x="11" y="47"/>
                  </a:lnTo>
                  <a:lnTo>
                    <a:pt x="5" y="45"/>
                  </a:lnTo>
                  <a:lnTo>
                    <a:pt x="3" y="39"/>
                  </a:lnTo>
                  <a:lnTo>
                    <a:pt x="0" y="33"/>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2" name="Freeform 148"/>
            <p:cNvSpPr>
              <a:spLocks/>
            </p:cNvSpPr>
            <p:nvPr/>
          </p:nvSpPr>
          <p:spPr bwMode="auto">
            <a:xfrm>
              <a:off x="1414" y="4106"/>
              <a:ext cx="27" cy="35"/>
            </a:xfrm>
            <a:custGeom>
              <a:avLst/>
              <a:gdLst/>
              <a:ahLst/>
              <a:cxnLst>
                <a:cxn ang="0">
                  <a:pos x="1" y="0"/>
                </a:cxn>
                <a:cxn ang="0">
                  <a:pos x="0" y="8"/>
                </a:cxn>
                <a:cxn ang="0">
                  <a:pos x="2" y="15"/>
                </a:cxn>
                <a:cxn ang="0">
                  <a:pos x="6" y="22"/>
                </a:cxn>
                <a:cxn ang="0">
                  <a:pos x="10" y="31"/>
                </a:cxn>
                <a:cxn ang="0">
                  <a:pos x="18" y="34"/>
                </a:cxn>
                <a:cxn ang="0">
                  <a:pos x="23" y="35"/>
                </a:cxn>
                <a:cxn ang="0">
                  <a:pos x="27" y="35"/>
                </a:cxn>
                <a:cxn ang="0">
                  <a:pos x="27" y="30"/>
                </a:cxn>
                <a:cxn ang="0">
                  <a:pos x="22" y="24"/>
                </a:cxn>
                <a:cxn ang="0">
                  <a:pos x="20" y="20"/>
                </a:cxn>
                <a:cxn ang="0">
                  <a:pos x="21" y="13"/>
                </a:cxn>
                <a:cxn ang="0">
                  <a:pos x="21" y="6"/>
                </a:cxn>
                <a:cxn ang="0">
                  <a:pos x="19" y="0"/>
                </a:cxn>
                <a:cxn ang="0">
                  <a:pos x="1" y="0"/>
                </a:cxn>
              </a:cxnLst>
              <a:rect l="0" t="0" r="r" b="b"/>
              <a:pathLst>
                <a:path w="28" h="36">
                  <a:moveTo>
                    <a:pt x="1" y="0"/>
                  </a:moveTo>
                  <a:lnTo>
                    <a:pt x="0" y="8"/>
                  </a:lnTo>
                  <a:lnTo>
                    <a:pt x="2" y="15"/>
                  </a:lnTo>
                  <a:lnTo>
                    <a:pt x="6" y="22"/>
                  </a:lnTo>
                  <a:lnTo>
                    <a:pt x="10" y="31"/>
                  </a:lnTo>
                  <a:lnTo>
                    <a:pt x="18" y="34"/>
                  </a:lnTo>
                  <a:lnTo>
                    <a:pt x="23" y="35"/>
                  </a:lnTo>
                  <a:lnTo>
                    <a:pt x="27" y="35"/>
                  </a:lnTo>
                  <a:lnTo>
                    <a:pt x="27" y="30"/>
                  </a:lnTo>
                  <a:lnTo>
                    <a:pt x="22" y="24"/>
                  </a:lnTo>
                  <a:lnTo>
                    <a:pt x="20" y="20"/>
                  </a:lnTo>
                  <a:lnTo>
                    <a:pt x="21" y="13"/>
                  </a:lnTo>
                  <a:lnTo>
                    <a:pt x="21" y="6"/>
                  </a:lnTo>
                  <a:lnTo>
                    <a:pt x="19" y="0"/>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3" name="Freeform 149"/>
            <p:cNvSpPr>
              <a:spLocks/>
            </p:cNvSpPr>
            <p:nvPr/>
          </p:nvSpPr>
          <p:spPr bwMode="auto">
            <a:xfrm>
              <a:off x="1414" y="4106"/>
              <a:ext cx="34" cy="41"/>
            </a:xfrm>
            <a:custGeom>
              <a:avLst/>
              <a:gdLst/>
              <a:ahLst/>
              <a:cxnLst>
                <a:cxn ang="0">
                  <a:pos x="1" y="0"/>
                </a:cxn>
                <a:cxn ang="0">
                  <a:pos x="0" y="9"/>
                </a:cxn>
                <a:cxn ang="0">
                  <a:pos x="2" y="18"/>
                </a:cxn>
                <a:cxn ang="0">
                  <a:pos x="8" y="25"/>
                </a:cxn>
                <a:cxn ang="0">
                  <a:pos x="12" y="35"/>
                </a:cxn>
                <a:cxn ang="0">
                  <a:pos x="22" y="39"/>
                </a:cxn>
                <a:cxn ang="0">
                  <a:pos x="28" y="40"/>
                </a:cxn>
                <a:cxn ang="0">
                  <a:pos x="33" y="40"/>
                </a:cxn>
                <a:cxn ang="0">
                  <a:pos x="33" y="34"/>
                </a:cxn>
                <a:cxn ang="0">
                  <a:pos x="27" y="28"/>
                </a:cxn>
                <a:cxn ang="0">
                  <a:pos x="24" y="22"/>
                </a:cxn>
                <a:cxn ang="0">
                  <a:pos x="25" y="15"/>
                </a:cxn>
                <a:cxn ang="0">
                  <a:pos x="26" y="7"/>
                </a:cxn>
                <a:cxn ang="0">
                  <a:pos x="23" y="0"/>
                </a:cxn>
                <a:cxn ang="0">
                  <a:pos x="1" y="0"/>
                </a:cxn>
              </a:cxnLst>
              <a:rect l="0" t="0" r="r" b="b"/>
              <a:pathLst>
                <a:path w="34" h="41">
                  <a:moveTo>
                    <a:pt x="1" y="0"/>
                  </a:moveTo>
                  <a:lnTo>
                    <a:pt x="0" y="9"/>
                  </a:lnTo>
                  <a:lnTo>
                    <a:pt x="2" y="18"/>
                  </a:lnTo>
                  <a:lnTo>
                    <a:pt x="8" y="25"/>
                  </a:lnTo>
                  <a:lnTo>
                    <a:pt x="12" y="35"/>
                  </a:lnTo>
                  <a:lnTo>
                    <a:pt x="22" y="39"/>
                  </a:lnTo>
                  <a:lnTo>
                    <a:pt x="28" y="40"/>
                  </a:lnTo>
                  <a:lnTo>
                    <a:pt x="33" y="40"/>
                  </a:lnTo>
                  <a:lnTo>
                    <a:pt x="33" y="34"/>
                  </a:lnTo>
                  <a:lnTo>
                    <a:pt x="27" y="28"/>
                  </a:lnTo>
                  <a:lnTo>
                    <a:pt x="24" y="22"/>
                  </a:lnTo>
                  <a:lnTo>
                    <a:pt x="25" y="15"/>
                  </a:lnTo>
                  <a:lnTo>
                    <a:pt x="26" y="7"/>
                  </a:lnTo>
                  <a:lnTo>
                    <a:pt x="23" y="0"/>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4" name="Freeform 150"/>
            <p:cNvSpPr>
              <a:spLocks/>
            </p:cNvSpPr>
            <p:nvPr/>
          </p:nvSpPr>
          <p:spPr bwMode="auto">
            <a:xfrm>
              <a:off x="760" y="3540"/>
              <a:ext cx="690" cy="556"/>
            </a:xfrm>
            <a:custGeom>
              <a:avLst/>
              <a:gdLst/>
              <a:ahLst/>
              <a:cxnLst>
                <a:cxn ang="0">
                  <a:pos x="378" y="47"/>
                </a:cxn>
                <a:cxn ang="0">
                  <a:pos x="346" y="40"/>
                </a:cxn>
                <a:cxn ang="0">
                  <a:pos x="297" y="35"/>
                </a:cxn>
                <a:cxn ang="0">
                  <a:pos x="260" y="11"/>
                </a:cxn>
                <a:cxn ang="0">
                  <a:pos x="227" y="10"/>
                </a:cxn>
                <a:cxn ang="0">
                  <a:pos x="189" y="24"/>
                </a:cxn>
                <a:cxn ang="0">
                  <a:pos x="146" y="62"/>
                </a:cxn>
                <a:cxn ang="0">
                  <a:pos x="102" y="73"/>
                </a:cxn>
                <a:cxn ang="0">
                  <a:pos x="129" y="117"/>
                </a:cxn>
                <a:cxn ang="0">
                  <a:pos x="151" y="153"/>
                </a:cxn>
                <a:cxn ang="0">
                  <a:pos x="135" y="160"/>
                </a:cxn>
                <a:cxn ang="0">
                  <a:pos x="95" y="148"/>
                </a:cxn>
                <a:cxn ang="0">
                  <a:pos x="61" y="153"/>
                </a:cxn>
                <a:cxn ang="0">
                  <a:pos x="72" y="200"/>
                </a:cxn>
                <a:cxn ang="0">
                  <a:pos x="101" y="216"/>
                </a:cxn>
                <a:cxn ang="0">
                  <a:pos x="129" y="216"/>
                </a:cxn>
                <a:cxn ang="0">
                  <a:pos x="147" y="220"/>
                </a:cxn>
                <a:cxn ang="0">
                  <a:pos x="133" y="252"/>
                </a:cxn>
                <a:cxn ang="0">
                  <a:pos x="93" y="255"/>
                </a:cxn>
                <a:cxn ang="0">
                  <a:pos x="66" y="275"/>
                </a:cxn>
                <a:cxn ang="0">
                  <a:pos x="57" y="332"/>
                </a:cxn>
                <a:cxn ang="0">
                  <a:pos x="65" y="368"/>
                </a:cxn>
                <a:cxn ang="0">
                  <a:pos x="95" y="354"/>
                </a:cxn>
                <a:cxn ang="0">
                  <a:pos x="109" y="386"/>
                </a:cxn>
                <a:cxn ang="0">
                  <a:pos x="108" y="416"/>
                </a:cxn>
                <a:cxn ang="0">
                  <a:pos x="151" y="425"/>
                </a:cxn>
                <a:cxn ang="0">
                  <a:pos x="182" y="419"/>
                </a:cxn>
                <a:cxn ang="0">
                  <a:pos x="185" y="445"/>
                </a:cxn>
                <a:cxn ang="0">
                  <a:pos x="179" y="460"/>
                </a:cxn>
                <a:cxn ang="0">
                  <a:pos x="137" y="477"/>
                </a:cxn>
                <a:cxn ang="0">
                  <a:pos x="109" y="501"/>
                </a:cxn>
                <a:cxn ang="0">
                  <a:pos x="77" y="508"/>
                </a:cxn>
                <a:cxn ang="0">
                  <a:pos x="45" y="527"/>
                </a:cxn>
                <a:cxn ang="0">
                  <a:pos x="21" y="532"/>
                </a:cxn>
                <a:cxn ang="0">
                  <a:pos x="0" y="540"/>
                </a:cxn>
                <a:cxn ang="0">
                  <a:pos x="25" y="549"/>
                </a:cxn>
                <a:cxn ang="0">
                  <a:pos x="75" y="531"/>
                </a:cxn>
                <a:cxn ang="0">
                  <a:pos x="138" y="517"/>
                </a:cxn>
                <a:cxn ang="0">
                  <a:pos x="158" y="494"/>
                </a:cxn>
                <a:cxn ang="0">
                  <a:pos x="199" y="472"/>
                </a:cxn>
                <a:cxn ang="0">
                  <a:pos x="234" y="440"/>
                </a:cxn>
                <a:cxn ang="0">
                  <a:pos x="266" y="404"/>
                </a:cxn>
                <a:cxn ang="0">
                  <a:pos x="294" y="407"/>
                </a:cxn>
                <a:cxn ang="0">
                  <a:pos x="331" y="397"/>
                </a:cxn>
                <a:cxn ang="0">
                  <a:pos x="360" y="372"/>
                </a:cxn>
                <a:cxn ang="0">
                  <a:pos x="404" y="396"/>
                </a:cxn>
                <a:cxn ang="0">
                  <a:pos x="447" y="394"/>
                </a:cxn>
                <a:cxn ang="0">
                  <a:pos x="481" y="408"/>
                </a:cxn>
                <a:cxn ang="0">
                  <a:pos x="506" y="412"/>
                </a:cxn>
                <a:cxn ang="0">
                  <a:pos x="533" y="425"/>
                </a:cxn>
                <a:cxn ang="0">
                  <a:pos x="558" y="446"/>
                </a:cxn>
                <a:cxn ang="0">
                  <a:pos x="574" y="467"/>
                </a:cxn>
                <a:cxn ang="0">
                  <a:pos x="611" y="476"/>
                </a:cxn>
                <a:cxn ang="0">
                  <a:pos x="630" y="489"/>
                </a:cxn>
                <a:cxn ang="0">
                  <a:pos x="658" y="505"/>
                </a:cxn>
                <a:cxn ang="0">
                  <a:pos x="689" y="508"/>
                </a:cxn>
                <a:cxn ang="0">
                  <a:pos x="658" y="475"/>
                </a:cxn>
                <a:cxn ang="0">
                  <a:pos x="634" y="450"/>
                </a:cxn>
                <a:cxn ang="0">
                  <a:pos x="589" y="404"/>
                </a:cxn>
                <a:cxn ang="0">
                  <a:pos x="549" y="385"/>
                </a:cxn>
                <a:cxn ang="0">
                  <a:pos x="526" y="406"/>
                </a:cxn>
                <a:cxn ang="0">
                  <a:pos x="494" y="379"/>
                </a:cxn>
                <a:cxn ang="0">
                  <a:pos x="416" y="55"/>
                </a:cxn>
              </a:cxnLst>
              <a:rect l="0" t="0" r="r" b="b"/>
              <a:pathLst>
                <a:path w="690" h="556">
                  <a:moveTo>
                    <a:pt x="416" y="55"/>
                  </a:moveTo>
                  <a:lnTo>
                    <a:pt x="402" y="48"/>
                  </a:lnTo>
                  <a:lnTo>
                    <a:pt x="389" y="42"/>
                  </a:lnTo>
                  <a:lnTo>
                    <a:pt x="384" y="43"/>
                  </a:lnTo>
                  <a:lnTo>
                    <a:pt x="378" y="47"/>
                  </a:lnTo>
                  <a:lnTo>
                    <a:pt x="371" y="51"/>
                  </a:lnTo>
                  <a:lnTo>
                    <a:pt x="366" y="52"/>
                  </a:lnTo>
                  <a:lnTo>
                    <a:pt x="361" y="51"/>
                  </a:lnTo>
                  <a:lnTo>
                    <a:pt x="356" y="47"/>
                  </a:lnTo>
                  <a:lnTo>
                    <a:pt x="346" y="40"/>
                  </a:lnTo>
                  <a:lnTo>
                    <a:pt x="340" y="43"/>
                  </a:lnTo>
                  <a:lnTo>
                    <a:pt x="334" y="43"/>
                  </a:lnTo>
                  <a:lnTo>
                    <a:pt x="317" y="31"/>
                  </a:lnTo>
                  <a:lnTo>
                    <a:pt x="302" y="37"/>
                  </a:lnTo>
                  <a:lnTo>
                    <a:pt x="297" y="35"/>
                  </a:lnTo>
                  <a:lnTo>
                    <a:pt x="291" y="30"/>
                  </a:lnTo>
                  <a:lnTo>
                    <a:pt x="278" y="22"/>
                  </a:lnTo>
                  <a:lnTo>
                    <a:pt x="270" y="18"/>
                  </a:lnTo>
                  <a:lnTo>
                    <a:pt x="267" y="13"/>
                  </a:lnTo>
                  <a:lnTo>
                    <a:pt x="260" y="11"/>
                  </a:lnTo>
                  <a:lnTo>
                    <a:pt x="253" y="12"/>
                  </a:lnTo>
                  <a:lnTo>
                    <a:pt x="248" y="6"/>
                  </a:lnTo>
                  <a:lnTo>
                    <a:pt x="242" y="0"/>
                  </a:lnTo>
                  <a:lnTo>
                    <a:pt x="232" y="6"/>
                  </a:lnTo>
                  <a:lnTo>
                    <a:pt x="227" y="10"/>
                  </a:lnTo>
                  <a:lnTo>
                    <a:pt x="221" y="16"/>
                  </a:lnTo>
                  <a:lnTo>
                    <a:pt x="213" y="17"/>
                  </a:lnTo>
                  <a:lnTo>
                    <a:pt x="198" y="18"/>
                  </a:lnTo>
                  <a:lnTo>
                    <a:pt x="194" y="20"/>
                  </a:lnTo>
                  <a:lnTo>
                    <a:pt x="189" y="24"/>
                  </a:lnTo>
                  <a:lnTo>
                    <a:pt x="182" y="33"/>
                  </a:lnTo>
                  <a:lnTo>
                    <a:pt x="171" y="37"/>
                  </a:lnTo>
                  <a:lnTo>
                    <a:pt x="161" y="39"/>
                  </a:lnTo>
                  <a:lnTo>
                    <a:pt x="151" y="50"/>
                  </a:lnTo>
                  <a:lnTo>
                    <a:pt x="146" y="62"/>
                  </a:lnTo>
                  <a:lnTo>
                    <a:pt x="133" y="60"/>
                  </a:lnTo>
                  <a:lnTo>
                    <a:pt x="119" y="57"/>
                  </a:lnTo>
                  <a:lnTo>
                    <a:pt x="114" y="59"/>
                  </a:lnTo>
                  <a:lnTo>
                    <a:pt x="110" y="64"/>
                  </a:lnTo>
                  <a:lnTo>
                    <a:pt x="102" y="73"/>
                  </a:lnTo>
                  <a:lnTo>
                    <a:pt x="112" y="80"/>
                  </a:lnTo>
                  <a:lnTo>
                    <a:pt x="113" y="93"/>
                  </a:lnTo>
                  <a:lnTo>
                    <a:pt x="124" y="103"/>
                  </a:lnTo>
                  <a:lnTo>
                    <a:pt x="126" y="110"/>
                  </a:lnTo>
                  <a:lnTo>
                    <a:pt x="129" y="117"/>
                  </a:lnTo>
                  <a:lnTo>
                    <a:pt x="140" y="130"/>
                  </a:lnTo>
                  <a:lnTo>
                    <a:pt x="146" y="135"/>
                  </a:lnTo>
                  <a:lnTo>
                    <a:pt x="147" y="141"/>
                  </a:lnTo>
                  <a:lnTo>
                    <a:pt x="150" y="146"/>
                  </a:lnTo>
                  <a:lnTo>
                    <a:pt x="151" y="153"/>
                  </a:lnTo>
                  <a:lnTo>
                    <a:pt x="156" y="160"/>
                  </a:lnTo>
                  <a:lnTo>
                    <a:pt x="144" y="166"/>
                  </a:lnTo>
                  <a:lnTo>
                    <a:pt x="140" y="166"/>
                  </a:lnTo>
                  <a:lnTo>
                    <a:pt x="138" y="164"/>
                  </a:lnTo>
                  <a:lnTo>
                    <a:pt x="135" y="160"/>
                  </a:lnTo>
                  <a:lnTo>
                    <a:pt x="119" y="159"/>
                  </a:lnTo>
                  <a:lnTo>
                    <a:pt x="119" y="146"/>
                  </a:lnTo>
                  <a:lnTo>
                    <a:pt x="117" y="143"/>
                  </a:lnTo>
                  <a:lnTo>
                    <a:pt x="112" y="140"/>
                  </a:lnTo>
                  <a:lnTo>
                    <a:pt x="95" y="148"/>
                  </a:lnTo>
                  <a:lnTo>
                    <a:pt x="87" y="148"/>
                  </a:lnTo>
                  <a:lnTo>
                    <a:pt x="79" y="152"/>
                  </a:lnTo>
                  <a:lnTo>
                    <a:pt x="71" y="152"/>
                  </a:lnTo>
                  <a:lnTo>
                    <a:pt x="64" y="151"/>
                  </a:lnTo>
                  <a:lnTo>
                    <a:pt x="61" y="153"/>
                  </a:lnTo>
                  <a:lnTo>
                    <a:pt x="62" y="158"/>
                  </a:lnTo>
                  <a:lnTo>
                    <a:pt x="74" y="172"/>
                  </a:lnTo>
                  <a:lnTo>
                    <a:pt x="74" y="183"/>
                  </a:lnTo>
                  <a:lnTo>
                    <a:pt x="70" y="197"/>
                  </a:lnTo>
                  <a:lnTo>
                    <a:pt x="72" y="200"/>
                  </a:lnTo>
                  <a:lnTo>
                    <a:pt x="75" y="202"/>
                  </a:lnTo>
                  <a:lnTo>
                    <a:pt x="82" y="203"/>
                  </a:lnTo>
                  <a:lnTo>
                    <a:pt x="89" y="208"/>
                  </a:lnTo>
                  <a:lnTo>
                    <a:pt x="93" y="214"/>
                  </a:lnTo>
                  <a:lnTo>
                    <a:pt x="101" y="216"/>
                  </a:lnTo>
                  <a:lnTo>
                    <a:pt x="107" y="213"/>
                  </a:lnTo>
                  <a:lnTo>
                    <a:pt x="113" y="211"/>
                  </a:lnTo>
                  <a:lnTo>
                    <a:pt x="119" y="213"/>
                  </a:lnTo>
                  <a:lnTo>
                    <a:pt x="123" y="215"/>
                  </a:lnTo>
                  <a:lnTo>
                    <a:pt x="129" y="216"/>
                  </a:lnTo>
                  <a:lnTo>
                    <a:pt x="137" y="211"/>
                  </a:lnTo>
                  <a:lnTo>
                    <a:pt x="144" y="207"/>
                  </a:lnTo>
                  <a:lnTo>
                    <a:pt x="148" y="211"/>
                  </a:lnTo>
                  <a:lnTo>
                    <a:pt x="152" y="216"/>
                  </a:lnTo>
                  <a:lnTo>
                    <a:pt x="147" y="220"/>
                  </a:lnTo>
                  <a:lnTo>
                    <a:pt x="142" y="226"/>
                  </a:lnTo>
                  <a:lnTo>
                    <a:pt x="147" y="241"/>
                  </a:lnTo>
                  <a:lnTo>
                    <a:pt x="146" y="248"/>
                  </a:lnTo>
                  <a:lnTo>
                    <a:pt x="142" y="254"/>
                  </a:lnTo>
                  <a:lnTo>
                    <a:pt x="133" y="252"/>
                  </a:lnTo>
                  <a:lnTo>
                    <a:pt x="124" y="255"/>
                  </a:lnTo>
                  <a:lnTo>
                    <a:pt x="116" y="262"/>
                  </a:lnTo>
                  <a:lnTo>
                    <a:pt x="107" y="265"/>
                  </a:lnTo>
                  <a:lnTo>
                    <a:pt x="100" y="259"/>
                  </a:lnTo>
                  <a:lnTo>
                    <a:pt x="93" y="255"/>
                  </a:lnTo>
                  <a:lnTo>
                    <a:pt x="88" y="256"/>
                  </a:lnTo>
                  <a:lnTo>
                    <a:pt x="84" y="259"/>
                  </a:lnTo>
                  <a:lnTo>
                    <a:pt x="77" y="270"/>
                  </a:lnTo>
                  <a:lnTo>
                    <a:pt x="71" y="272"/>
                  </a:lnTo>
                  <a:lnTo>
                    <a:pt x="66" y="275"/>
                  </a:lnTo>
                  <a:lnTo>
                    <a:pt x="59" y="287"/>
                  </a:lnTo>
                  <a:lnTo>
                    <a:pt x="52" y="292"/>
                  </a:lnTo>
                  <a:lnTo>
                    <a:pt x="47" y="299"/>
                  </a:lnTo>
                  <a:lnTo>
                    <a:pt x="51" y="327"/>
                  </a:lnTo>
                  <a:lnTo>
                    <a:pt x="57" y="332"/>
                  </a:lnTo>
                  <a:lnTo>
                    <a:pt x="54" y="346"/>
                  </a:lnTo>
                  <a:lnTo>
                    <a:pt x="59" y="354"/>
                  </a:lnTo>
                  <a:lnTo>
                    <a:pt x="63" y="360"/>
                  </a:lnTo>
                  <a:lnTo>
                    <a:pt x="63" y="364"/>
                  </a:lnTo>
                  <a:lnTo>
                    <a:pt x="65" y="368"/>
                  </a:lnTo>
                  <a:lnTo>
                    <a:pt x="69" y="372"/>
                  </a:lnTo>
                  <a:lnTo>
                    <a:pt x="75" y="372"/>
                  </a:lnTo>
                  <a:lnTo>
                    <a:pt x="83" y="369"/>
                  </a:lnTo>
                  <a:lnTo>
                    <a:pt x="89" y="361"/>
                  </a:lnTo>
                  <a:lnTo>
                    <a:pt x="95" y="354"/>
                  </a:lnTo>
                  <a:lnTo>
                    <a:pt x="101" y="351"/>
                  </a:lnTo>
                  <a:lnTo>
                    <a:pt x="104" y="354"/>
                  </a:lnTo>
                  <a:lnTo>
                    <a:pt x="104" y="360"/>
                  </a:lnTo>
                  <a:lnTo>
                    <a:pt x="103" y="373"/>
                  </a:lnTo>
                  <a:lnTo>
                    <a:pt x="109" y="386"/>
                  </a:lnTo>
                  <a:lnTo>
                    <a:pt x="99" y="398"/>
                  </a:lnTo>
                  <a:lnTo>
                    <a:pt x="100" y="407"/>
                  </a:lnTo>
                  <a:lnTo>
                    <a:pt x="97" y="416"/>
                  </a:lnTo>
                  <a:lnTo>
                    <a:pt x="102" y="419"/>
                  </a:lnTo>
                  <a:lnTo>
                    <a:pt x="108" y="416"/>
                  </a:lnTo>
                  <a:lnTo>
                    <a:pt x="116" y="413"/>
                  </a:lnTo>
                  <a:lnTo>
                    <a:pt x="122" y="411"/>
                  </a:lnTo>
                  <a:lnTo>
                    <a:pt x="135" y="421"/>
                  </a:lnTo>
                  <a:lnTo>
                    <a:pt x="146" y="431"/>
                  </a:lnTo>
                  <a:lnTo>
                    <a:pt x="151" y="425"/>
                  </a:lnTo>
                  <a:lnTo>
                    <a:pt x="156" y="416"/>
                  </a:lnTo>
                  <a:lnTo>
                    <a:pt x="162" y="419"/>
                  </a:lnTo>
                  <a:lnTo>
                    <a:pt x="170" y="424"/>
                  </a:lnTo>
                  <a:lnTo>
                    <a:pt x="178" y="421"/>
                  </a:lnTo>
                  <a:lnTo>
                    <a:pt x="182" y="419"/>
                  </a:lnTo>
                  <a:lnTo>
                    <a:pt x="186" y="422"/>
                  </a:lnTo>
                  <a:lnTo>
                    <a:pt x="185" y="430"/>
                  </a:lnTo>
                  <a:lnTo>
                    <a:pt x="183" y="434"/>
                  </a:lnTo>
                  <a:lnTo>
                    <a:pt x="182" y="440"/>
                  </a:lnTo>
                  <a:lnTo>
                    <a:pt x="185" y="445"/>
                  </a:lnTo>
                  <a:lnTo>
                    <a:pt x="194" y="442"/>
                  </a:lnTo>
                  <a:lnTo>
                    <a:pt x="205" y="439"/>
                  </a:lnTo>
                  <a:lnTo>
                    <a:pt x="189" y="447"/>
                  </a:lnTo>
                  <a:lnTo>
                    <a:pt x="183" y="452"/>
                  </a:lnTo>
                  <a:lnTo>
                    <a:pt x="179" y="460"/>
                  </a:lnTo>
                  <a:lnTo>
                    <a:pt x="170" y="460"/>
                  </a:lnTo>
                  <a:lnTo>
                    <a:pt x="162" y="461"/>
                  </a:lnTo>
                  <a:lnTo>
                    <a:pt x="155" y="471"/>
                  </a:lnTo>
                  <a:lnTo>
                    <a:pt x="145" y="471"/>
                  </a:lnTo>
                  <a:lnTo>
                    <a:pt x="137" y="477"/>
                  </a:lnTo>
                  <a:lnTo>
                    <a:pt x="128" y="481"/>
                  </a:lnTo>
                  <a:lnTo>
                    <a:pt x="124" y="488"/>
                  </a:lnTo>
                  <a:lnTo>
                    <a:pt x="119" y="492"/>
                  </a:lnTo>
                  <a:lnTo>
                    <a:pt x="111" y="496"/>
                  </a:lnTo>
                  <a:lnTo>
                    <a:pt x="109" y="501"/>
                  </a:lnTo>
                  <a:lnTo>
                    <a:pt x="108" y="504"/>
                  </a:lnTo>
                  <a:lnTo>
                    <a:pt x="104" y="504"/>
                  </a:lnTo>
                  <a:lnTo>
                    <a:pt x="98" y="504"/>
                  </a:lnTo>
                  <a:lnTo>
                    <a:pt x="86" y="503"/>
                  </a:lnTo>
                  <a:lnTo>
                    <a:pt x="77" y="508"/>
                  </a:lnTo>
                  <a:lnTo>
                    <a:pt x="72" y="514"/>
                  </a:lnTo>
                  <a:lnTo>
                    <a:pt x="64" y="515"/>
                  </a:lnTo>
                  <a:lnTo>
                    <a:pt x="58" y="517"/>
                  </a:lnTo>
                  <a:lnTo>
                    <a:pt x="51" y="527"/>
                  </a:lnTo>
                  <a:lnTo>
                    <a:pt x="45" y="527"/>
                  </a:lnTo>
                  <a:lnTo>
                    <a:pt x="40" y="525"/>
                  </a:lnTo>
                  <a:lnTo>
                    <a:pt x="32" y="524"/>
                  </a:lnTo>
                  <a:lnTo>
                    <a:pt x="27" y="526"/>
                  </a:lnTo>
                  <a:lnTo>
                    <a:pt x="23" y="530"/>
                  </a:lnTo>
                  <a:lnTo>
                    <a:pt x="21" y="532"/>
                  </a:lnTo>
                  <a:lnTo>
                    <a:pt x="19" y="531"/>
                  </a:lnTo>
                  <a:lnTo>
                    <a:pt x="15" y="530"/>
                  </a:lnTo>
                  <a:lnTo>
                    <a:pt x="7" y="533"/>
                  </a:lnTo>
                  <a:lnTo>
                    <a:pt x="2" y="537"/>
                  </a:lnTo>
                  <a:lnTo>
                    <a:pt x="0" y="540"/>
                  </a:lnTo>
                  <a:lnTo>
                    <a:pt x="6" y="545"/>
                  </a:lnTo>
                  <a:lnTo>
                    <a:pt x="11" y="552"/>
                  </a:lnTo>
                  <a:lnTo>
                    <a:pt x="14" y="555"/>
                  </a:lnTo>
                  <a:lnTo>
                    <a:pt x="19" y="553"/>
                  </a:lnTo>
                  <a:lnTo>
                    <a:pt x="25" y="549"/>
                  </a:lnTo>
                  <a:lnTo>
                    <a:pt x="40" y="546"/>
                  </a:lnTo>
                  <a:lnTo>
                    <a:pt x="48" y="542"/>
                  </a:lnTo>
                  <a:lnTo>
                    <a:pt x="55" y="537"/>
                  </a:lnTo>
                  <a:lnTo>
                    <a:pt x="68" y="534"/>
                  </a:lnTo>
                  <a:lnTo>
                    <a:pt x="75" y="531"/>
                  </a:lnTo>
                  <a:lnTo>
                    <a:pt x="79" y="524"/>
                  </a:lnTo>
                  <a:lnTo>
                    <a:pt x="93" y="528"/>
                  </a:lnTo>
                  <a:lnTo>
                    <a:pt x="106" y="526"/>
                  </a:lnTo>
                  <a:lnTo>
                    <a:pt x="124" y="518"/>
                  </a:lnTo>
                  <a:lnTo>
                    <a:pt x="138" y="517"/>
                  </a:lnTo>
                  <a:lnTo>
                    <a:pt x="146" y="514"/>
                  </a:lnTo>
                  <a:lnTo>
                    <a:pt x="151" y="509"/>
                  </a:lnTo>
                  <a:lnTo>
                    <a:pt x="154" y="500"/>
                  </a:lnTo>
                  <a:lnTo>
                    <a:pt x="155" y="495"/>
                  </a:lnTo>
                  <a:lnTo>
                    <a:pt x="158" y="494"/>
                  </a:lnTo>
                  <a:lnTo>
                    <a:pt x="164" y="496"/>
                  </a:lnTo>
                  <a:lnTo>
                    <a:pt x="172" y="494"/>
                  </a:lnTo>
                  <a:lnTo>
                    <a:pt x="180" y="487"/>
                  </a:lnTo>
                  <a:lnTo>
                    <a:pt x="185" y="479"/>
                  </a:lnTo>
                  <a:lnTo>
                    <a:pt x="199" y="472"/>
                  </a:lnTo>
                  <a:lnTo>
                    <a:pt x="207" y="462"/>
                  </a:lnTo>
                  <a:lnTo>
                    <a:pt x="214" y="455"/>
                  </a:lnTo>
                  <a:lnTo>
                    <a:pt x="225" y="453"/>
                  </a:lnTo>
                  <a:lnTo>
                    <a:pt x="230" y="448"/>
                  </a:lnTo>
                  <a:lnTo>
                    <a:pt x="234" y="440"/>
                  </a:lnTo>
                  <a:lnTo>
                    <a:pt x="238" y="431"/>
                  </a:lnTo>
                  <a:lnTo>
                    <a:pt x="244" y="422"/>
                  </a:lnTo>
                  <a:lnTo>
                    <a:pt x="249" y="416"/>
                  </a:lnTo>
                  <a:lnTo>
                    <a:pt x="255" y="409"/>
                  </a:lnTo>
                  <a:lnTo>
                    <a:pt x="266" y="404"/>
                  </a:lnTo>
                  <a:lnTo>
                    <a:pt x="273" y="404"/>
                  </a:lnTo>
                  <a:lnTo>
                    <a:pt x="279" y="401"/>
                  </a:lnTo>
                  <a:lnTo>
                    <a:pt x="284" y="398"/>
                  </a:lnTo>
                  <a:lnTo>
                    <a:pt x="291" y="398"/>
                  </a:lnTo>
                  <a:lnTo>
                    <a:pt x="294" y="407"/>
                  </a:lnTo>
                  <a:lnTo>
                    <a:pt x="300" y="413"/>
                  </a:lnTo>
                  <a:lnTo>
                    <a:pt x="306" y="410"/>
                  </a:lnTo>
                  <a:lnTo>
                    <a:pt x="312" y="403"/>
                  </a:lnTo>
                  <a:lnTo>
                    <a:pt x="321" y="397"/>
                  </a:lnTo>
                  <a:lnTo>
                    <a:pt x="331" y="397"/>
                  </a:lnTo>
                  <a:lnTo>
                    <a:pt x="340" y="395"/>
                  </a:lnTo>
                  <a:lnTo>
                    <a:pt x="344" y="387"/>
                  </a:lnTo>
                  <a:lnTo>
                    <a:pt x="349" y="378"/>
                  </a:lnTo>
                  <a:lnTo>
                    <a:pt x="356" y="372"/>
                  </a:lnTo>
                  <a:lnTo>
                    <a:pt x="360" y="372"/>
                  </a:lnTo>
                  <a:lnTo>
                    <a:pt x="371" y="381"/>
                  </a:lnTo>
                  <a:lnTo>
                    <a:pt x="381" y="375"/>
                  </a:lnTo>
                  <a:lnTo>
                    <a:pt x="392" y="376"/>
                  </a:lnTo>
                  <a:lnTo>
                    <a:pt x="401" y="383"/>
                  </a:lnTo>
                  <a:lnTo>
                    <a:pt x="404" y="396"/>
                  </a:lnTo>
                  <a:lnTo>
                    <a:pt x="419" y="394"/>
                  </a:lnTo>
                  <a:lnTo>
                    <a:pt x="431" y="387"/>
                  </a:lnTo>
                  <a:lnTo>
                    <a:pt x="437" y="387"/>
                  </a:lnTo>
                  <a:lnTo>
                    <a:pt x="441" y="390"/>
                  </a:lnTo>
                  <a:lnTo>
                    <a:pt x="447" y="394"/>
                  </a:lnTo>
                  <a:lnTo>
                    <a:pt x="454" y="396"/>
                  </a:lnTo>
                  <a:lnTo>
                    <a:pt x="466" y="393"/>
                  </a:lnTo>
                  <a:lnTo>
                    <a:pt x="472" y="392"/>
                  </a:lnTo>
                  <a:lnTo>
                    <a:pt x="475" y="395"/>
                  </a:lnTo>
                  <a:lnTo>
                    <a:pt x="481" y="408"/>
                  </a:lnTo>
                  <a:lnTo>
                    <a:pt x="488" y="400"/>
                  </a:lnTo>
                  <a:lnTo>
                    <a:pt x="495" y="396"/>
                  </a:lnTo>
                  <a:lnTo>
                    <a:pt x="500" y="402"/>
                  </a:lnTo>
                  <a:lnTo>
                    <a:pt x="502" y="407"/>
                  </a:lnTo>
                  <a:lnTo>
                    <a:pt x="506" y="412"/>
                  </a:lnTo>
                  <a:lnTo>
                    <a:pt x="511" y="414"/>
                  </a:lnTo>
                  <a:lnTo>
                    <a:pt x="515" y="416"/>
                  </a:lnTo>
                  <a:lnTo>
                    <a:pt x="522" y="416"/>
                  </a:lnTo>
                  <a:lnTo>
                    <a:pt x="529" y="423"/>
                  </a:lnTo>
                  <a:lnTo>
                    <a:pt x="533" y="425"/>
                  </a:lnTo>
                  <a:lnTo>
                    <a:pt x="538" y="424"/>
                  </a:lnTo>
                  <a:lnTo>
                    <a:pt x="553" y="426"/>
                  </a:lnTo>
                  <a:lnTo>
                    <a:pt x="560" y="430"/>
                  </a:lnTo>
                  <a:lnTo>
                    <a:pt x="562" y="433"/>
                  </a:lnTo>
                  <a:lnTo>
                    <a:pt x="558" y="446"/>
                  </a:lnTo>
                  <a:lnTo>
                    <a:pt x="563" y="449"/>
                  </a:lnTo>
                  <a:lnTo>
                    <a:pt x="570" y="454"/>
                  </a:lnTo>
                  <a:lnTo>
                    <a:pt x="571" y="460"/>
                  </a:lnTo>
                  <a:lnTo>
                    <a:pt x="571" y="464"/>
                  </a:lnTo>
                  <a:lnTo>
                    <a:pt x="574" y="467"/>
                  </a:lnTo>
                  <a:lnTo>
                    <a:pt x="583" y="468"/>
                  </a:lnTo>
                  <a:lnTo>
                    <a:pt x="588" y="472"/>
                  </a:lnTo>
                  <a:lnTo>
                    <a:pt x="595" y="483"/>
                  </a:lnTo>
                  <a:lnTo>
                    <a:pt x="601" y="474"/>
                  </a:lnTo>
                  <a:lnTo>
                    <a:pt x="611" y="476"/>
                  </a:lnTo>
                  <a:lnTo>
                    <a:pt x="609" y="484"/>
                  </a:lnTo>
                  <a:lnTo>
                    <a:pt x="611" y="490"/>
                  </a:lnTo>
                  <a:lnTo>
                    <a:pt x="617" y="489"/>
                  </a:lnTo>
                  <a:lnTo>
                    <a:pt x="623" y="485"/>
                  </a:lnTo>
                  <a:lnTo>
                    <a:pt x="630" y="489"/>
                  </a:lnTo>
                  <a:lnTo>
                    <a:pt x="627" y="503"/>
                  </a:lnTo>
                  <a:lnTo>
                    <a:pt x="640" y="513"/>
                  </a:lnTo>
                  <a:lnTo>
                    <a:pt x="652" y="525"/>
                  </a:lnTo>
                  <a:lnTo>
                    <a:pt x="651" y="507"/>
                  </a:lnTo>
                  <a:lnTo>
                    <a:pt x="658" y="505"/>
                  </a:lnTo>
                  <a:lnTo>
                    <a:pt x="663" y="517"/>
                  </a:lnTo>
                  <a:lnTo>
                    <a:pt x="666" y="520"/>
                  </a:lnTo>
                  <a:lnTo>
                    <a:pt x="669" y="521"/>
                  </a:lnTo>
                  <a:lnTo>
                    <a:pt x="683" y="518"/>
                  </a:lnTo>
                  <a:lnTo>
                    <a:pt x="689" y="508"/>
                  </a:lnTo>
                  <a:lnTo>
                    <a:pt x="689" y="498"/>
                  </a:lnTo>
                  <a:lnTo>
                    <a:pt x="683" y="487"/>
                  </a:lnTo>
                  <a:lnTo>
                    <a:pt x="673" y="482"/>
                  </a:lnTo>
                  <a:lnTo>
                    <a:pt x="662" y="476"/>
                  </a:lnTo>
                  <a:lnTo>
                    <a:pt x="658" y="475"/>
                  </a:lnTo>
                  <a:lnTo>
                    <a:pt x="654" y="476"/>
                  </a:lnTo>
                  <a:lnTo>
                    <a:pt x="651" y="479"/>
                  </a:lnTo>
                  <a:lnTo>
                    <a:pt x="648" y="478"/>
                  </a:lnTo>
                  <a:lnTo>
                    <a:pt x="642" y="464"/>
                  </a:lnTo>
                  <a:lnTo>
                    <a:pt x="634" y="450"/>
                  </a:lnTo>
                  <a:lnTo>
                    <a:pt x="625" y="446"/>
                  </a:lnTo>
                  <a:lnTo>
                    <a:pt x="617" y="441"/>
                  </a:lnTo>
                  <a:lnTo>
                    <a:pt x="611" y="428"/>
                  </a:lnTo>
                  <a:lnTo>
                    <a:pt x="600" y="415"/>
                  </a:lnTo>
                  <a:lnTo>
                    <a:pt x="589" y="404"/>
                  </a:lnTo>
                  <a:lnTo>
                    <a:pt x="574" y="401"/>
                  </a:lnTo>
                  <a:lnTo>
                    <a:pt x="572" y="388"/>
                  </a:lnTo>
                  <a:lnTo>
                    <a:pt x="567" y="385"/>
                  </a:lnTo>
                  <a:lnTo>
                    <a:pt x="559" y="384"/>
                  </a:lnTo>
                  <a:lnTo>
                    <a:pt x="549" y="385"/>
                  </a:lnTo>
                  <a:lnTo>
                    <a:pt x="546" y="389"/>
                  </a:lnTo>
                  <a:lnTo>
                    <a:pt x="546" y="396"/>
                  </a:lnTo>
                  <a:lnTo>
                    <a:pt x="547" y="404"/>
                  </a:lnTo>
                  <a:lnTo>
                    <a:pt x="537" y="406"/>
                  </a:lnTo>
                  <a:lnTo>
                    <a:pt x="526" y="406"/>
                  </a:lnTo>
                  <a:lnTo>
                    <a:pt x="520" y="398"/>
                  </a:lnTo>
                  <a:lnTo>
                    <a:pt x="514" y="388"/>
                  </a:lnTo>
                  <a:lnTo>
                    <a:pt x="508" y="386"/>
                  </a:lnTo>
                  <a:lnTo>
                    <a:pt x="500" y="385"/>
                  </a:lnTo>
                  <a:lnTo>
                    <a:pt x="494" y="379"/>
                  </a:lnTo>
                  <a:lnTo>
                    <a:pt x="489" y="373"/>
                  </a:lnTo>
                  <a:lnTo>
                    <a:pt x="481" y="372"/>
                  </a:lnTo>
                  <a:lnTo>
                    <a:pt x="474" y="372"/>
                  </a:lnTo>
                  <a:lnTo>
                    <a:pt x="462" y="372"/>
                  </a:lnTo>
                  <a:lnTo>
                    <a:pt x="416" y="55"/>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5" name="Freeform 151"/>
            <p:cNvSpPr>
              <a:spLocks/>
            </p:cNvSpPr>
            <p:nvPr/>
          </p:nvSpPr>
          <p:spPr bwMode="auto">
            <a:xfrm>
              <a:off x="760" y="3540"/>
              <a:ext cx="696" cy="562"/>
            </a:xfrm>
            <a:custGeom>
              <a:avLst/>
              <a:gdLst/>
              <a:ahLst/>
              <a:cxnLst>
                <a:cxn ang="0">
                  <a:pos x="381" y="47"/>
                </a:cxn>
                <a:cxn ang="0">
                  <a:pos x="349" y="41"/>
                </a:cxn>
                <a:cxn ang="0">
                  <a:pos x="299" y="35"/>
                </a:cxn>
                <a:cxn ang="0">
                  <a:pos x="262" y="11"/>
                </a:cxn>
                <a:cxn ang="0">
                  <a:pos x="229" y="10"/>
                </a:cxn>
                <a:cxn ang="0">
                  <a:pos x="191" y="25"/>
                </a:cxn>
                <a:cxn ang="0">
                  <a:pos x="148" y="62"/>
                </a:cxn>
                <a:cxn ang="0">
                  <a:pos x="103" y="74"/>
                </a:cxn>
                <a:cxn ang="0">
                  <a:pos x="130" y="118"/>
                </a:cxn>
                <a:cxn ang="0">
                  <a:pos x="153" y="154"/>
                </a:cxn>
                <a:cxn ang="0">
                  <a:pos x="136" y="162"/>
                </a:cxn>
                <a:cxn ang="0">
                  <a:pos x="96" y="149"/>
                </a:cxn>
                <a:cxn ang="0">
                  <a:pos x="61" y="155"/>
                </a:cxn>
                <a:cxn ang="0">
                  <a:pos x="73" y="202"/>
                </a:cxn>
                <a:cxn ang="0">
                  <a:pos x="102" y="219"/>
                </a:cxn>
                <a:cxn ang="0">
                  <a:pos x="130" y="219"/>
                </a:cxn>
                <a:cxn ang="0">
                  <a:pos x="149" y="222"/>
                </a:cxn>
                <a:cxn ang="0">
                  <a:pos x="134" y="254"/>
                </a:cxn>
                <a:cxn ang="0">
                  <a:pos x="94" y="257"/>
                </a:cxn>
                <a:cxn ang="0">
                  <a:pos x="66" y="278"/>
                </a:cxn>
                <a:cxn ang="0">
                  <a:pos x="57" y="336"/>
                </a:cxn>
                <a:cxn ang="0">
                  <a:pos x="65" y="372"/>
                </a:cxn>
                <a:cxn ang="0">
                  <a:pos x="96" y="358"/>
                </a:cxn>
                <a:cxn ang="0">
                  <a:pos x="110" y="390"/>
                </a:cxn>
                <a:cxn ang="0">
                  <a:pos x="109" y="421"/>
                </a:cxn>
                <a:cxn ang="0">
                  <a:pos x="153" y="430"/>
                </a:cxn>
                <a:cxn ang="0">
                  <a:pos x="184" y="424"/>
                </a:cxn>
                <a:cxn ang="0">
                  <a:pos x="187" y="450"/>
                </a:cxn>
                <a:cxn ang="0">
                  <a:pos x="181" y="465"/>
                </a:cxn>
                <a:cxn ang="0">
                  <a:pos x="138" y="482"/>
                </a:cxn>
                <a:cxn ang="0">
                  <a:pos x="110" y="506"/>
                </a:cxn>
                <a:cxn ang="0">
                  <a:pos x="78" y="514"/>
                </a:cxn>
                <a:cxn ang="0">
                  <a:pos x="46" y="533"/>
                </a:cxn>
                <a:cxn ang="0">
                  <a:pos x="21" y="537"/>
                </a:cxn>
                <a:cxn ang="0">
                  <a:pos x="0" y="546"/>
                </a:cxn>
                <a:cxn ang="0">
                  <a:pos x="25" y="555"/>
                </a:cxn>
                <a:cxn ang="0">
                  <a:pos x="76" y="536"/>
                </a:cxn>
                <a:cxn ang="0">
                  <a:pos x="139" y="522"/>
                </a:cxn>
                <a:cxn ang="0">
                  <a:pos x="159" y="500"/>
                </a:cxn>
                <a:cxn ang="0">
                  <a:pos x="201" y="477"/>
                </a:cxn>
                <a:cxn ang="0">
                  <a:pos x="236" y="445"/>
                </a:cxn>
                <a:cxn ang="0">
                  <a:pos x="268" y="409"/>
                </a:cxn>
                <a:cxn ang="0">
                  <a:pos x="296" y="412"/>
                </a:cxn>
                <a:cxn ang="0">
                  <a:pos x="333" y="401"/>
                </a:cxn>
                <a:cxn ang="0">
                  <a:pos x="364" y="377"/>
                </a:cxn>
                <a:cxn ang="0">
                  <a:pos x="407" y="400"/>
                </a:cxn>
                <a:cxn ang="0">
                  <a:pos x="451" y="398"/>
                </a:cxn>
                <a:cxn ang="0">
                  <a:pos x="485" y="412"/>
                </a:cxn>
                <a:cxn ang="0">
                  <a:pos x="510" y="416"/>
                </a:cxn>
                <a:cxn ang="0">
                  <a:pos x="538" y="430"/>
                </a:cxn>
                <a:cxn ang="0">
                  <a:pos x="563" y="451"/>
                </a:cxn>
                <a:cxn ang="0">
                  <a:pos x="579" y="472"/>
                </a:cxn>
                <a:cxn ang="0">
                  <a:pos x="616" y="482"/>
                </a:cxn>
                <a:cxn ang="0">
                  <a:pos x="636" y="494"/>
                </a:cxn>
                <a:cxn ang="0">
                  <a:pos x="664" y="511"/>
                </a:cxn>
                <a:cxn ang="0">
                  <a:pos x="695" y="514"/>
                </a:cxn>
                <a:cxn ang="0">
                  <a:pos x="664" y="480"/>
                </a:cxn>
                <a:cxn ang="0">
                  <a:pos x="640" y="455"/>
                </a:cxn>
                <a:cxn ang="0">
                  <a:pos x="594" y="409"/>
                </a:cxn>
                <a:cxn ang="0">
                  <a:pos x="554" y="389"/>
                </a:cxn>
                <a:cxn ang="0">
                  <a:pos x="531" y="411"/>
                </a:cxn>
                <a:cxn ang="0">
                  <a:pos x="499" y="383"/>
                </a:cxn>
                <a:cxn ang="0">
                  <a:pos x="420" y="56"/>
                </a:cxn>
              </a:cxnLst>
              <a:rect l="0" t="0" r="r" b="b"/>
              <a:pathLst>
                <a:path w="696" h="562">
                  <a:moveTo>
                    <a:pt x="420" y="56"/>
                  </a:moveTo>
                  <a:lnTo>
                    <a:pt x="405" y="48"/>
                  </a:lnTo>
                  <a:lnTo>
                    <a:pt x="393" y="43"/>
                  </a:lnTo>
                  <a:lnTo>
                    <a:pt x="387" y="44"/>
                  </a:lnTo>
                  <a:lnTo>
                    <a:pt x="381" y="47"/>
                  </a:lnTo>
                  <a:lnTo>
                    <a:pt x="374" y="51"/>
                  </a:lnTo>
                  <a:lnTo>
                    <a:pt x="369" y="53"/>
                  </a:lnTo>
                  <a:lnTo>
                    <a:pt x="365" y="52"/>
                  </a:lnTo>
                  <a:lnTo>
                    <a:pt x="359" y="47"/>
                  </a:lnTo>
                  <a:lnTo>
                    <a:pt x="349" y="41"/>
                  </a:lnTo>
                  <a:lnTo>
                    <a:pt x="343" y="44"/>
                  </a:lnTo>
                  <a:lnTo>
                    <a:pt x="337" y="44"/>
                  </a:lnTo>
                  <a:lnTo>
                    <a:pt x="320" y="31"/>
                  </a:lnTo>
                  <a:lnTo>
                    <a:pt x="304" y="37"/>
                  </a:lnTo>
                  <a:lnTo>
                    <a:pt x="299" y="35"/>
                  </a:lnTo>
                  <a:lnTo>
                    <a:pt x="294" y="30"/>
                  </a:lnTo>
                  <a:lnTo>
                    <a:pt x="280" y="22"/>
                  </a:lnTo>
                  <a:lnTo>
                    <a:pt x="272" y="18"/>
                  </a:lnTo>
                  <a:lnTo>
                    <a:pt x="269" y="13"/>
                  </a:lnTo>
                  <a:lnTo>
                    <a:pt x="262" y="11"/>
                  </a:lnTo>
                  <a:lnTo>
                    <a:pt x="256" y="12"/>
                  </a:lnTo>
                  <a:lnTo>
                    <a:pt x="250" y="6"/>
                  </a:lnTo>
                  <a:lnTo>
                    <a:pt x="244" y="0"/>
                  </a:lnTo>
                  <a:lnTo>
                    <a:pt x="234" y="6"/>
                  </a:lnTo>
                  <a:lnTo>
                    <a:pt x="229" y="10"/>
                  </a:lnTo>
                  <a:lnTo>
                    <a:pt x="223" y="16"/>
                  </a:lnTo>
                  <a:lnTo>
                    <a:pt x="215" y="17"/>
                  </a:lnTo>
                  <a:lnTo>
                    <a:pt x="199" y="18"/>
                  </a:lnTo>
                  <a:lnTo>
                    <a:pt x="195" y="20"/>
                  </a:lnTo>
                  <a:lnTo>
                    <a:pt x="191" y="25"/>
                  </a:lnTo>
                  <a:lnTo>
                    <a:pt x="184" y="33"/>
                  </a:lnTo>
                  <a:lnTo>
                    <a:pt x="172" y="37"/>
                  </a:lnTo>
                  <a:lnTo>
                    <a:pt x="162" y="40"/>
                  </a:lnTo>
                  <a:lnTo>
                    <a:pt x="153" y="50"/>
                  </a:lnTo>
                  <a:lnTo>
                    <a:pt x="148" y="62"/>
                  </a:lnTo>
                  <a:lnTo>
                    <a:pt x="134" y="61"/>
                  </a:lnTo>
                  <a:lnTo>
                    <a:pt x="121" y="58"/>
                  </a:lnTo>
                  <a:lnTo>
                    <a:pt x="115" y="60"/>
                  </a:lnTo>
                  <a:lnTo>
                    <a:pt x="111" y="64"/>
                  </a:lnTo>
                  <a:lnTo>
                    <a:pt x="103" y="74"/>
                  </a:lnTo>
                  <a:lnTo>
                    <a:pt x="113" y="80"/>
                  </a:lnTo>
                  <a:lnTo>
                    <a:pt x="114" y="94"/>
                  </a:lnTo>
                  <a:lnTo>
                    <a:pt x="125" y="104"/>
                  </a:lnTo>
                  <a:lnTo>
                    <a:pt x="127" y="112"/>
                  </a:lnTo>
                  <a:lnTo>
                    <a:pt x="130" y="118"/>
                  </a:lnTo>
                  <a:lnTo>
                    <a:pt x="141" y="131"/>
                  </a:lnTo>
                  <a:lnTo>
                    <a:pt x="148" y="136"/>
                  </a:lnTo>
                  <a:lnTo>
                    <a:pt x="149" y="143"/>
                  </a:lnTo>
                  <a:lnTo>
                    <a:pt x="152" y="148"/>
                  </a:lnTo>
                  <a:lnTo>
                    <a:pt x="153" y="154"/>
                  </a:lnTo>
                  <a:lnTo>
                    <a:pt x="157" y="162"/>
                  </a:lnTo>
                  <a:lnTo>
                    <a:pt x="145" y="167"/>
                  </a:lnTo>
                  <a:lnTo>
                    <a:pt x="141" y="167"/>
                  </a:lnTo>
                  <a:lnTo>
                    <a:pt x="139" y="166"/>
                  </a:lnTo>
                  <a:lnTo>
                    <a:pt x="136" y="162"/>
                  </a:lnTo>
                  <a:lnTo>
                    <a:pt x="121" y="161"/>
                  </a:lnTo>
                  <a:lnTo>
                    <a:pt x="121" y="148"/>
                  </a:lnTo>
                  <a:lnTo>
                    <a:pt x="118" y="145"/>
                  </a:lnTo>
                  <a:lnTo>
                    <a:pt x="113" y="142"/>
                  </a:lnTo>
                  <a:lnTo>
                    <a:pt x="96" y="149"/>
                  </a:lnTo>
                  <a:lnTo>
                    <a:pt x="87" y="149"/>
                  </a:lnTo>
                  <a:lnTo>
                    <a:pt x="80" y="153"/>
                  </a:lnTo>
                  <a:lnTo>
                    <a:pt x="72" y="153"/>
                  </a:lnTo>
                  <a:lnTo>
                    <a:pt x="64" y="152"/>
                  </a:lnTo>
                  <a:lnTo>
                    <a:pt x="61" y="155"/>
                  </a:lnTo>
                  <a:lnTo>
                    <a:pt x="62" y="160"/>
                  </a:lnTo>
                  <a:lnTo>
                    <a:pt x="75" y="174"/>
                  </a:lnTo>
                  <a:lnTo>
                    <a:pt x="75" y="185"/>
                  </a:lnTo>
                  <a:lnTo>
                    <a:pt x="71" y="199"/>
                  </a:lnTo>
                  <a:lnTo>
                    <a:pt x="73" y="202"/>
                  </a:lnTo>
                  <a:lnTo>
                    <a:pt x="76" y="204"/>
                  </a:lnTo>
                  <a:lnTo>
                    <a:pt x="83" y="205"/>
                  </a:lnTo>
                  <a:lnTo>
                    <a:pt x="89" y="210"/>
                  </a:lnTo>
                  <a:lnTo>
                    <a:pt x="94" y="217"/>
                  </a:lnTo>
                  <a:lnTo>
                    <a:pt x="102" y="219"/>
                  </a:lnTo>
                  <a:lnTo>
                    <a:pt x="108" y="216"/>
                  </a:lnTo>
                  <a:lnTo>
                    <a:pt x="114" y="213"/>
                  </a:lnTo>
                  <a:lnTo>
                    <a:pt x="121" y="216"/>
                  </a:lnTo>
                  <a:lnTo>
                    <a:pt x="124" y="218"/>
                  </a:lnTo>
                  <a:lnTo>
                    <a:pt x="130" y="219"/>
                  </a:lnTo>
                  <a:lnTo>
                    <a:pt x="138" y="213"/>
                  </a:lnTo>
                  <a:lnTo>
                    <a:pt x="145" y="209"/>
                  </a:lnTo>
                  <a:lnTo>
                    <a:pt x="150" y="213"/>
                  </a:lnTo>
                  <a:lnTo>
                    <a:pt x="154" y="219"/>
                  </a:lnTo>
                  <a:lnTo>
                    <a:pt x="149" y="222"/>
                  </a:lnTo>
                  <a:lnTo>
                    <a:pt x="143" y="228"/>
                  </a:lnTo>
                  <a:lnTo>
                    <a:pt x="149" y="243"/>
                  </a:lnTo>
                  <a:lnTo>
                    <a:pt x="148" y="251"/>
                  </a:lnTo>
                  <a:lnTo>
                    <a:pt x="143" y="256"/>
                  </a:lnTo>
                  <a:lnTo>
                    <a:pt x="134" y="254"/>
                  </a:lnTo>
                  <a:lnTo>
                    <a:pt x="125" y="257"/>
                  </a:lnTo>
                  <a:lnTo>
                    <a:pt x="117" y="265"/>
                  </a:lnTo>
                  <a:lnTo>
                    <a:pt x="108" y="268"/>
                  </a:lnTo>
                  <a:lnTo>
                    <a:pt x="101" y="262"/>
                  </a:lnTo>
                  <a:lnTo>
                    <a:pt x="94" y="257"/>
                  </a:lnTo>
                  <a:lnTo>
                    <a:pt x="88" y="259"/>
                  </a:lnTo>
                  <a:lnTo>
                    <a:pt x="85" y="262"/>
                  </a:lnTo>
                  <a:lnTo>
                    <a:pt x="78" y="272"/>
                  </a:lnTo>
                  <a:lnTo>
                    <a:pt x="72" y="275"/>
                  </a:lnTo>
                  <a:lnTo>
                    <a:pt x="66" y="278"/>
                  </a:lnTo>
                  <a:lnTo>
                    <a:pt x="59" y="290"/>
                  </a:lnTo>
                  <a:lnTo>
                    <a:pt x="52" y="295"/>
                  </a:lnTo>
                  <a:lnTo>
                    <a:pt x="48" y="303"/>
                  </a:lnTo>
                  <a:lnTo>
                    <a:pt x="52" y="330"/>
                  </a:lnTo>
                  <a:lnTo>
                    <a:pt x="57" y="336"/>
                  </a:lnTo>
                  <a:lnTo>
                    <a:pt x="54" y="350"/>
                  </a:lnTo>
                  <a:lnTo>
                    <a:pt x="59" y="358"/>
                  </a:lnTo>
                  <a:lnTo>
                    <a:pt x="63" y="364"/>
                  </a:lnTo>
                  <a:lnTo>
                    <a:pt x="63" y="368"/>
                  </a:lnTo>
                  <a:lnTo>
                    <a:pt x="65" y="372"/>
                  </a:lnTo>
                  <a:lnTo>
                    <a:pt x="70" y="376"/>
                  </a:lnTo>
                  <a:lnTo>
                    <a:pt x="76" y="377"/>
                  </a:lnTo>
                  <a:lnTo>
                    <a:pt x="84" y="373"/>
                  </a:lnTo>
                  <a:lnTo>
                    <a:pt x="89" y="365"/>
                  </a:lnTo>
                  <a:lnTo>
                    <a:pt x="96" y="358"/>
                  </a:lnTo>
                  <a:lnTo>
                    <a:pt x="102" y="355"/>
                  </a:lnTo>
                  <a:lnTo>
                    <a:pt x="105" y="358"/>
                  </a:lnTo>
                  <a:lnTo>
                    <a:pt x="105" y="364"/>
                  </a:lnTo>
                  <a:lnTo>
                    <a:pt x="104" y="377"/>
                  </a:lnTo>
                  <a:lnTo>
                    <a:pt x="110" y="390"/>
                  </a:lnTo>
                  <a:lnTo>
                    <a:pt x="100" y="402"/>
                  </a:lnTo>
                  <a:lnTo>
                    <a:pt x="101" y="412"/>
                  </a:lnTo>
                  <a:lnTo>
                    <a:pt x="98" y="421"/>
                  </a:lnTo>
                  <a:lnTo>
                    <a:pt x="103" y="424"/>
                  </a:lnTo>
                  <a:lnTo>
                    <a:pt x="109" y="421"/>
                  </a:lnTo>
                  <a:lnTo>
                    <a:pt x="117" y="417"/>
                  </a:lnTo>
                  <a:lnTo>
                    <a:pt x="123" y="415"/>
                  </a:lnTo>
                  <a:lnTo>
                    <a:pt x="136" y="426"/>
                  </a:lnTo>
                  <a:lnTo>
                    <a:pt x="147" y="436"/>
                  </a:lnTo>
                  <a:lnTo>
                    <a:pt x="153" y="430"/>
                  </a:lnTo>
                  <a:lnTo>
                    <a:pt x="157" y="420"/>
                  </a:lnTo>
                  <a:lnTo>
                    <a:pt x="163" y="424"/>
                  </a:lnTo>
                  <a:lnTo>
                    <a:pt x="171" y="429"/>
                  </a:lnTo>
                  <a:lnTo>
                    <a:pt x="180" y="426"/>
                  </a:lnTo>
                  <a:lnTo>
                    <a:pt x="184" y="424"/>
                  </a:lnTo>
                  <a:lnTo>
                    <a:pt x="188" y="427"/>
                  </a:lnTo>
                  <a:lnTo>
                    <a:pt x="187" y="434"/>
                  </a:lnTo>
                  <a:lnTo>
                    <a:pt x="185" y="439"/>
                  </a:lnTo>
                  <a:lnTo>
                    <a:pt x="184" y="445"/>
                  </a:lnTo>
                  <a:lnTo>
                    <a:pt x="187" y="450"/>
                  </a:lnTo>
                  <a:lnTo>
                    <a:pt x="195" y="447"/>
                  </a:lnTo>
                  <a:lnTo>
                    <a:pt x="207" y="444"/>
                  </a:lnTo>
                  <a:lnTo>
                    <a:pt x="191" y="452"/>
                  </a:lnTo>
                  <a:lnTo>
                    <a:pt x="185" y="457"/>
                  </a:lnTo>
                  <a:lnTo>
                    <a:pt x="181" y="465"/>
                  </a:lnTo>
                  <a:lnTo>
                    <a:pt x="171" y="465"/>
                  </a:lnTo>
                  <a:lnTo>
                    <a:pt x="163" y="466"/>
                  </a:lnTo>
                  <a:lnTo>
                    <a:pt x="156" y="476"/>
                  </a:lnTo>
                  <a:lnTo>
                    <a:pt x="146" y="476"/>
                  </a:lnTo>
                  <a:lnTo>
                    <a:pt x="138" y="482"/>
                  </a:lnTo>
                  <a:lnTo>
                    <a:pt x="129" y="486"/>
                  </a:lnTo>
                  <a:lnTo>
                    <a:pt x="125" y="493"/>
                  </a:lnTo>
                  <a:lnTo>
                    <a:pt x="121" y="498"/>
                  </a:lnTo>
                  <a:lnTo>
                    <a:pt x="112" y="501"/>
                  </a:lnTo>
                  <a:lnTo>
                    <a:pt x="110" y="506"/>
                  </a:lnTo>
                  <a:lnTo>
                    <a:pt x="109" y="510"/>
                  </a:lnTo>
                  <a:lnTo>
                    <a:pt x="105" y="510"/>
                  </a:lnTo>
                  <a:lnTo>
                    <a:pt x="99" y="509"/>
                  </a:lnTo>
                  <a:lnTo>
                    <a:pt x="87" y="508"/>
                  </a:lnTo>
                  <a:lnTo>
                    <a:pt x="78" y="514"/>
                  </a:lnTo>
                  <a:lnTo>
                    <a:pt x="73" y="519"/>
                  </a:lnTo>
                  <a:lnTo>
                    <a:pt x="64" y="520"/>
                  </a:lnTo>
                  <a:lnTo>
                    <a:pt x="58" y="522"/>
                  </a:lnTo>
                  <a:lnTo>
                    <a:pt x="52" y="533"/>
                  </a:lnTo>
                  <a:lnTo>
                    <a:pt x="46" y="533"/>
                  </a:lnTo>
                  <a:lnTo>
                    <a:pt x="41" y="531"/>
                  </a:lnTo>
                  <a:lnTo>
                    <a:pt x="32" y="530"/>
                  </a:lnTo>
                  <a:lnTo>
                    <a:pt x="27" y="532"/>
                  </a:lnTo>
                  <a:lnTo>
                    <a:pt x="23" y="535"/>
                  </a:lnTo>
                  <a:lnTo>
                    <a:pt x="21" y="537"/>
                  </a:lnTo>
                  <a:lnTo>
                    <a:pt x="19" y="536"/>
                  </a:lnTo>
                  <a:lnTo>
                    <a:pt x="16" y="535"/>
                  </a:lnTo>
                  <a:lnTo>
                    <a:pt x="7" y="538"/>
                  </a:lnTo>
                  <a:lnTo>
                    <a:pt x="2" y="543"/>
                  </a:lnTo>
                  <a:lnTo>
                    <a:pt x="0" y="546"/>
                  </a:lnTo>
                  <a:lnTo>
                    <a:pt x="6" y="551"/>
                  </a:lnTo>
                  <a:lnTo>
                    <a:pt x="11" y="558"/>
                  </a:lnTo>
                  <a:lnTo>
                    <a:pt x="15" y="561"/>
                  </a:lnTo>
                  <a:lnTo>
                    <a:pt x="19" y="559"/>
                  </a:lnTo>
                  <a:lnTo>
                    <a:pt x="25" y="555"/>
                  </a:lnTo>
                  <a:lnTo>
                    <a:pt x="41" y="552"/>
                  </a:lnTo>
                  <a:lnTo>
                    <a:pt x="49" y="548"/>
                  </a:lnTo>
                  <a:lnTo>
                    <a:pt x="55" y="543"/>
                  </a:lnTo>
                  <a:lnTo>
                    <a:pt x="69" y="540"/>
                  </a:lnTo>
                  <a:lnTo>
                    <a:pt x="76" y="536"/>
                  </a:lnTo>
                  <a:lnTo>
                    <a:pt x="80" y="530"/>
                  </a:lnTo>
                  <a:lnTo>
                    <a:pt x="94" y="534"/>
                  </a:lnTo>
                  <a:lnTo>
                    <a:pt x="107" y="532"/>
                  </a:lnTo>
                  <a:lnTo>
                    <a:pt x="125" y="523"/>
                  </a:lnTo>
                  <a:lnTo>
                    <a:pt x="139" y="522"/>
                  </a:lnTo>
                  <a:lnTo>
                    <a:pt x="147" y="519"/>
                  </a:lnTo>
                  <a:lnTo>
                    <a:pt x="153" y="515"/>
                  </a:lnTo>
                  <a:lnTo>
                    <a:pt x="156" y="505"/>
                  </a:lnTo>
                  <a:lnTo>
                    <a:pt x="156" y="500"/>
                  </a:lnTo>
                  <a:lnTo>
                    <a:pt x="159" y="500"/>
                  </a:lnTo>
                  <a:lnTo>
                    <a:pt x="165" y="501"/>
                  </a:lnTo>
                  <a:lnTo>
                    <a:pt x="174" y="500"/>
                  </a:lnTo>
                  <a:lnTo>
                    <a:pt x="182" y="492"/>
                  </a:lnTo>
                  <a:lnTo>
                    <a:pt x="187" y="484"/>
                  </a:lnTo>
                  <a:lnTo>
                    <a:pt x="201" y="477"/>
                  </a:lnTo>
                  <a:lnTo>
                    <a:pt x="209" y="467"/>
                  </a:lnTo>
                  <a:lnTo>
                    <a:pt x="216" y="460"/>
                  </a:lnTo>
                  <a:lnTo>
                    <a:pt x="227" y="458"/>
                  </a:lnTo>
                  <a:lnTo>
                    <a:pt x="232" y="453"/>
                  </a:lnTo>
                  <a:lnTo>
                    <a:pt x="236" y="445"/>
                  </a:lnTo>
                  <a:lnTo>
                    <a:pt x="240" y="435"/>
                  </a:lnTo>
                  <a:lnTo>
                    <a:pt x="246" y="427"/>
                  </a:lnTo>
                  <a:lnTo>
                    <a:pt x="251" y="420"/>
                  </a:lnTo>
                  <a:lnTo>
                    <a:pt x="258" y="413"/>
                  </a:lnTo>
                  <a:lnTo>
                    <a:pt x="268" y="409"/>
                  </a:lnTo>
                  <a:lnTo>
                    <a:pt x="275" y="409"/>
                  </a:lnTo>
                  <a:lnTo>
                    <a:pt x="282" y="405"/>
                  </a:lnTo>
                  <a:lnTo>
                    <a:pt x="287" y="402"/>
                  </a:lnTo>
                  <a:lnTo>
                    <a:pt x="294" y="402"/>
                  </a:lnTo>
                  <a:lnTo>
                    <a:pt x="296" y="412"/>
                  </a:lnTo>
                  <a:lnTo>
                    <a:pt x="302" y="417"/>
                  </a:lnTo>
                  <a:lnTo>
                    <a:pt x="309" y="414"/>
                  </a:lnTo>
                  <a:lnTo>
                    <a:pt x="315" y="408"/>
                  </a:lnTo>
                  <a:lnTo>
                    <a:pt x="324" y="401"/>
                  </a:lnTo>
                  <a:lnTo>
                    <a:pt x="333" y="401"/>
                  </a:lnTo>
                  <a:lnTo>
                    <a:pt x="343" y="399"/>
                  </a:lnTo>
                  <a:lnTo>
                    <a:pt x="347" y="391"/>
                  </a:lnTo>
                  <a:lnTo>
                    <a:pt x="352" y="382"/>
                  </a:lnTo>
                  <a:lnTo>
                    <a:pt x="359" y="377"/>
                  </a:lnTo>
                  <a:lnTo>
                    <a:pt x="364" y="377"/>
                  </a:lnTo>
                  <a:lnTo>
                    <a:pt x="374" y="385"/>
                  </a:lnTo>
                  <a:lnTo>
                    <a:pt x="384" y="379"/>
                  </a:lnTo>
                  <a:lnTo>
                    <a:pt x="396" y="380"/>
                  </a:lnTo>
                  <a:lnTo>
                    <a:pt x="404" y="387"/>
                  </a:lnTo>
                  <a:lnTo>
                    <a:pt x="407" y="400"/>
                  </a:lnTo>
                  <a:lnTo>
                    <a:pt x="423" y="398"/>
                  </a:lnTo>
                  <a:lnTo>
                    <a:pt x="434" y="392"/>
                  </a:lnTo>
                  <a:lnTo>
                    <a:pt x="440" y="391"/>
                  </a:lnTo>
                  <a:lnTo>
                    <a:pt x="445" y="394"/>
                  </a:lnTo>
                  <a:lnTo>
                    <a:pt x="451" y="398"/>
                  </a:lnTo>
                  <a:lnTo>
                    <a:pt x="458" y="400"/>
                  </a:lnTo>
                  <a:lnTo>
                    <a:pt x="470" y="397"/>
                  </a:lnTo>
                  <a:lnTo>
                    <a:pt x="476" y="396"/>
                  </a:lnTo>
                  <a:lnTo>
                    <a:pt x="479" y="399"/>
                  </a:lnTo>
                  <a:lnTo>
                    <a:pt x="485" y="412"/>
                  </a:lnTo>
                  <a:lnTo>
                    <a:pt x="492" y="404"/>
                  </a:lnTo>
                  <a:lnTo>
                    <a:pt x="500" y="400"/>
                  </a:lnTo>
                  <a:lnTo>
                    <a:pt x="504" y="407"/>
                  </a:lnTo>
                  <a:lnTo>
                    <a:pt x="506" y="412"/>
                  </a:lnTo>
                  <a:lnTo>
                    <a:pt x="510" y="416"/>
                  </a:lnTo>
                  <a:lnTo>
                    <a:pt x="515" y="418"/>
                  </a:lnTo>
                  <a:lnTo>
                    <a:pt x="519" y="420"/>
                  </a:lnTo>
                  <a:lnTo>
                    <a:pt x="527" y="421"/>
                  </a:lnTo>
                  <a:lnTo>
                    <a:pt x="534" y="428"/>
                  </a:lnTo>
                  <a:lnTo>
                    <a:pt x="538" y="430"/>
                  </a:lnTo>
                  <a:lnTo>
                    <a:pt x="542" y="429"/>
                  </a:lnTo>
                  <a:lnTo>
                    <a:pt x="558" y="430"/>
                  </a:lnTo>
                  <a:lnTo>
                    <a:pt x="565" y="434"/>
                  </a:lnTo>
                  <a:lnTo>
                    <a:pt x="567" y="438"/>
                  </a:lnTo>
                  <a:lnTo>
                    <a:pt x="563" y="451"/>
                  </a:lnTo>
                  <a:lnTo>
                    <a:pt x="568" y="454"/>
                  </a:lnTo>
                  <a:lnTo>
                    <a:pt x="574" y="459"/>
                  </a:lnTo>
                  <a:lnTo>
                    <a:pt x="576" y="465"/>
                  </a:lnTo>
                  <a:lnTo>
                    <a:pt x="576" y="469"/>
                  </a:lnTo>
                  <a:lnTo>
                    <a:pt x="579" y="472"/>
                  </a:lnTo>
                  <a:lnTo>
                    <a:pt x="588" y="473"/>
                  </a:lnTo>
                  <a:lnTo>
                    <a:pt x="593" y="477"/>
                  </a:lnTo>
                  <a:lnTo>
                    <a:pt x="600" y="488"/>
                  </a:lnTo>
                  <a:lnTo>
                    <a:pt x="607" y="479"/>
                  </a:lnTo>
                  <a:lnTo>
                    <a:pt x="616" y="482"/>
                  </a:lnTo>
                  <a:lnTo>
                    <a:pt x="614" y="489"/>
                  </a:lnTo>
                  <a:lnTo>
                    <a:pt x="616" y="496"/>
                  </a:lnTo>
                  <a:lnTo>
                    <a:pt x="622" y="494"/>
                  </a:lnTo>
                  <a:lnTo>
                    <a:pt x="628" y="490"/>
                  </a:lnTo>
                  <a:lnTo>
                    <a:pt x="636" y="494"/>
                  </a:lnTo>
                  <a:lnTo>
                    <a:pt x="633" y="508"/>
                  </a:lnTo>
                  <a:lnTo>
                    <a:pt x="645" y="518"/>
                  </a:lnTo>
                  <a:lnTo>
                    <a:pt x="658" y="531"/>
                  </a:lnTo>
                  <a:lnTo>
                    <a:pt x="657" y="513"/>
                  </a:lnTo>
                  <a:lnTo>
                    <a:pt x="664" y="511"/>
                  </a:lnTo>
                  <a:lnTo>
                    <a:pt x="669" y="522"/>
                  </a:lnTo>
                  <a:lnTo>
                    <a:pt x="672" y="526"/>
                  </a:lnTo>
                  <a:lnTo>
                    <a:pt x="675" y="527"/>
                  </a:lnTo>
                  <a:lnTo>
                    <a:pt x="689" y="524"/>
                  </a:lnTo>
                  <a:lnTo>
                    <a:pt x="695" y="514"/>
                  </a:lnTo>
                  <a:lnTo>
                    <a:pt x="695" y="503"/>
                  </a:lnTo>
                  <a:lnTo>
                    <a:pt x="689" y="492"/>
                  </a:lnTo>
                  <a:lnTo>
                    <a:pt x="678" y="487"/>
                  </a:lnTo>
                  <a:lnTo>
                    <a:pt x="668" y="482"/>
                  </a:lnTo>
                  <a:lnTo>
                    <a:pt x="664" y="480"/>
                  </a:lnTo>
                  <a:lnTo>
                    <a:pt x="660" y="482"/>
                  </a:lnTo>
                  <a:lnTo>
                    <a:pt x="657" y="484"/>
                  </a:lnTo>
                  <a:lnTo>
                    <a:pt x="653" y="483"/>
                  </a:lnTo>
                  <a:lnTo>
                    <a:pt x="647" y="469"/>
                  </a:lnTo>
                  <a:lnTo>
                    <a:pt x="640" y="455"/>
                  </a:lnTo>
                  <a:lnTo>
                    <a:pt x="631" y="451"/>
                  </a:lnTo>
                  <a:lnTo>
                    <a:pt x="622" y="446"/>
                  </a:lnTo>
                  <a:lnTo>
                    <a:pt x="616" y="432"/>
                  </a:lnTo>
                  <a:lnTo>
                    <a:pt x="606" y="419"/>
                  </a:lnTo>
                  <a:lnTo>
                    <a:pt x="594" y="409"/>
                  </a:lnTo>
                  <a:lnTo>
                    <a:pt x="579" y="405"/>
                  </a:lnTo>
                  <a:lnTo>
                    <a:pt x="577" y="393"/>
                  </a:lnTo>
                  <a:lnTo>
                    <a:pt x="572" y="389"/>
                  </a:lnTo>
                  <a:lnTo>
                    <a:pt x="564" y="388"/>
                  </a:lnTo>
                  <a:lnTo>
                    <a:pt x="554" y="389"/>
                  </a:lnTo>
                  <a:lnTo>
                    <a:pt x="551" y="394"/>
                  </a:lnTo>
                  <a:lnTo>
                    <a:pt x="551" y="400"/>
                  </a:lnTo>
                  <a:lnTo>
                    <a:pt x="552" y="409"/>
                  </a:lnTo>
                  <a:lnTo>
                    <a:pt x="541" y="411"/>
                  </a:lnTo>
                  <a:lnTo>
                    <a:pt x="531" y="411"/>
                  </a:lnTo>
                  <a:lnTo>
                    <a:pt x="525" y="402"/>
                  </a:lnTo>
                  <a:lnTo>
                    <a:pt x="518" y="393"/>
                  </a:lnTo>
                  <a:lnTo>
                    <a:pt x="512" y="390"/>
                  </a:lnTo>
                  <a:lnTo>
                    <a:pt x="504" y="389"/>
                  </a:lnTo>
                  <a:lnTo>
                    <a:pt x="499" y="383"/>
                  </a:lnTo>
                  <a:lnTo>
                    <a:pt x="493" y="377"/>
                  </a:lnTo>
                  <a:lnTo>
                    <a:pt x="485" y="376"/>
                  </a:lnTo>
                  <a:lnTo>
                    <a:pt x="478" y="377"/>
                  </a:lnTo>
                  <a:lnTo>
                    <a:pt x="466" y="377"/>
                  </a:lnTo>
                  <a:lnTo>
                    <a:pt x="420" y="56"/>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6" name="Freeform 152"/>
            <p:cNvSpPr>
              <a:spLocks/>
            </p:cNvSpPr>
            <p:nvPr/>
          </p:nvSpPr>
          <p:spPr bwMode="auto">
            <a:xfrm>
              <a:off x="644" y="4111"/>
              <a:ext cx="16" cy="9"/>
            </a:xfrm>
            <a:custGeom>
              <a:avLst/>
              <a:gdLst/>
              <a:ahLst/>
              <a:cxnLst>
                <a:cxn ang="0">
                  <a:pos x="5" y="1"/>
                </a:cxn>
                <a:cxn ang="0">
                  <a:pos x="10" y="0"/>
                </a:cxn>
                <a:cxn ang="0">
                  <a:pos x="13" y="2"/>
                </a:cxn>
                <a:cxn ang="0">
                  <a:pos x="12" y="5"/>
                </a:cxn>
                <a:cxn ang="0">
                  <a:pos x="8" y="7"/>
                </a:cxn>
                <a:cxn ang="0">
                  <a:pos x="3" y="8"/>
                </a:cxn>
                <a:cxn ang="0">
                  <a:pos x="0" y="6"/>
                </a:cxn>
                <a:cxn ang="0">
                  <a:pos x="1" y="3"/>
                </a:cxn>
                <a:cxn ang="0">
                  <a:pos x="5" y="1"/>
                </a:cxn>
              </a:cxnLst>
              <a:rect l="0" t="0" r="r" b="b"/>
              <a:pathLst>
                <a:path w="14" h="9">
                  <a:moveTo>
                    <a:pt x="5" y="1"/>
                  </a:moveTo>
                  <a:lnTo>
                    <a:pt x="10" y="0"/>
                  </a:lnTo>
                  <a:lnTo>
                    <a:pt x="13" y="2"/>
                  </a:lnTo>
                  <a:lnTo>
                    <a:pt x="12" y="5"/>
                  </a:lnTo>
                  <a:lnTo>
                    <a:pt x="8" y="7"/>
                  </a:lnTo>
                  <a:lnTo>
                    <a:pt x="3" y="8"/>
                  </a:lnTo>
                  <a:lnTo>
                    <a:pt x="0" y="6"/>
                  </a:lnTo>
                  <a:lnTo>
                    <a:pt x="1" y="3"/>
                  </a:lnTo>
                  <a:lnTo>
                    <a:pt x="5" y="1"/>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7" name="Freeform 153"/>
            <p:cNvSpPr>
              <a:spLocks/>
            </p:cNvSpPr>
            <p:nvPr/>
          </p:nvSpPr>
          <p:spPr bwMode="auto">
            <a:xfrm>
              <a:off x="644" y="4111"/>
              <a:ext cx="19" cy="14"/>
            </a:xfrm>
            <a:custGeom>
              <a:avLst/>
              <a:gdLst/>
              <a:ahLst/>
              <a:cxnLst>
                <a:cxn ang="0">
                  <a:pos x="8" y="1"/>
                </a:cxn>
                <a:cxn ang="0">
                  <a:pos x="14" y="0"/>
                </a:cxn>
                <a:cxn ang="0">
                  <a:pos x="18" y="4"/>
                </a:cxn>
                <a:cxn ang="0">
                  <a:pos x="17" y="8"/>
                </a:cxn>
                <a:cxn ang="0">
                  <a:pos x="10" y="12"/>
                </a:cxn>
                <a:cxn ang="0">
                  <a:pos x="4" y="13"/>
                </a:cxn>
                <a:cxn ang="0">
                  <a:pos x="0" y="10"/>
                </a:cxn>
                <a:cxn ang="0">
                  <a:pos x="1" y="5"/>
                </a:cxn>
                <a:cxn ang="0">
                  <a:pos x="8" y="1"/>
                </a:cxn>
              </a:cxnLst>
              <a:rect l="0" t="0" r="r" b="b"/>
              <a:pathLst>
                <a:path w="19" h="14">
                  <a:moveTo>
                    <a:pt x="8" y="1"/>
                  </a:moveTo>
                  <a:lnTo>
                    <a:pt x="14" y="0"/>
                  </a:lnTo>
                  <a:lnTo>
                    <a:pt x="18" y="4"/>
                  </a:lnTo>
                  <a:lnTo>
                    <a:pt x="17" y="8"/>
                  </a:lnTo>
                  <a:lnTo>
                    <a:pt x="10" y="12"/>
                  </a:lnTo>
                  <a:lnTo>
                    <a:pt x="4" y="13"/>
                  </a:lnTo>
                  <a:lnTo>
                    <a:pt x="0" y="10"/>
                  </a:lnTo>
                  <a:lnTo>
                    <a:pt x="1" y="5"/>
                  </a:lnTo>
                  <a:lnTo>
                    <a:pt x="8" y="1"/>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8" name="Freeform 154"/>
            <p:cNvSpPr>
              <a:spLocks/>
            </p:cNvSpPr>
            <p:nvPr/>
          </p:nvSpPr>
          <p:spPr bwMode="auto">
            <a:xfrm>
              <a:off x="678" y="4106"/>
              <a:ext cx="19" cy="13"/>
            </a:xfrm>
            <a:custGeom>
              <a:avLst/>
              <a:gdLst/>
              <a:ahLst/>
              <a:cxnLst>
                <a:cxn ang="0">
                  <a:pos x="7" y="1"/>
                </a:cxn>
                <a:cxn ang="0">
                  <a:pos x="14" y="0"/>
                </a:cxn>
                <a:cxn ang="0">
                  <a:pos x="18" y="2"/>
                </a:cxn>
                <a:cxn ang="0">
                  <a:pos x="18" y="6"/>
                </a:cxn>
                <a:cxn ang="0">
                  <a:pos x="13" y="11"/>
                </a:cxn>
                <a:cxn ang="0">
                  <a:pos x="5" y="12"/>
                </a:cxn>
                <a:cxn ang="0">
                  <a:pos x="0" y="10"/>
                </a:cxn>
                <a:cxn ang="0">
                  <a:pos x="1" y="6"/>
                </a:cxn>
                <a:cxn ang="0">
                  <a:pos x="7" y="1"/>
                </a:cxn>
              </a:cxnLst>
              <a:rect l="0" t="0" r="r" b="b"/>
              <a:pathLst>
                <a:path w="19" h="13">
                  <a:moveTo>
                    <a:pt x="7" y="1"/>
                  </a:moveTo>
                  <a:lnTo>
                    <a:pt x="14" y="0"/>
                  </a:lnTo>
                  <a:lnTo>
                    <a:pt x="18" y="2"/>
                  </a:lnTo>
                  <a:lnTo>
                    <a:pt x="18" y="6"/>
                  </a:lnTo>
                  <a:lnTo>
                    <a:pt x="13" y="11"/>
                  </a:lnTo>
                  <a:lnTo>
                    <a:pt x="5" y="12"/>
                  </a:lnTo>
                  <a:lnTo>
                    <a:pt x="0" y="10"/>
                  </a:lnTo>
                  <a:lnTo>
                    <a:pt x="1" y="6"/>
                  </a:lnTo>
                  <a:lnTo>
                    <a:pt x="7" y="1"/>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79" name="Freeform 155"/>
            <p:cNvSpPr>
              <a:spLocks/>
            </p:cNvSpPr>
            <p:nvPr/>
          </p:nvSpPr>
          <p:spPr bwMode="auto">
            <a:xfrm>
              <a:off x="678" y="4106"/>
              <a:ext cx="27" cy="19"/>
            </a:xfrm>
            <a:custGeom>
              <a:avLst/>
              <a:gdLst/>
              <a:ahLst/>
              <a:cxnLst>
                <a:cxn ang="0">
                  <a:pos x="9" y="2"/>
                </a:cxn>
                <a:cxn ang="0">
                  <a:pos x="17" y="0"/>
                </a:cxn>
                <a:cxn ang="0">
                  <a:pos x="23" y="3"/>
                </a:cxn>
                <a:cxn ang="0">
                  <a:pos x="23" y="9"/>
                </a:cxn>
                <a:cxn ang="0">
                  <a:pos x="16" y="16"/>
                </a:cxn>
                <a:cxn ang="0">
                  <a:pos x="7" y="18"/>
                </a:cxn>
                <a:cxn ang="0">
                  <a:pos x="0" y="15"/>
                </a:cxn>
                <a:cxn ang="0">
                  <a:pos x="1" y="9"/>
                </a:cxn>
                <a:cxn ang="0">
                  <a:pos x="9" y="2"/>
                </a:cxn>
              </a:cxnLst>
              <a:rect l="0" t="0" r="r" b="b"/>
              <a:pathLst>
                <a:path w="24" h="19">
                  <a:moveTo>
                    <a:pt x="9" y="2"/>
                  </a:moveTo>
                  <a:lnTo>
                    <a:pt x="17" y="0"/>
                  </a:lnTo>
                  <a:lnTo>
                    <a:pt x="23" y="3"/>
                  </a:lnTo>
                  <a:lnTo>
                    <a:pt x="23" y="9"/>
                  </a:lnTo>
                  <a:lnTo>
                    <a:pt x="16" y="16"/>
                  </a:lnTo>
                  <a:lnTo>
                    <a:pt x="7" y="18"/>
                  </a:lnTo>
                  <a:lnTo>
                    <a:pt x="0" y="15"/>
                  </a:lnTo>
                  <a:lnTo>
                    <a:pt x="1" y="9"/>
                  </a:lnTo>
                  <a:lnTo>
                    <a:pt x="9" y="2"/>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0" name="Freeform 156"/>
            <p:cNvSpPr>
              <a:spLocks/>
            </p:cNvSpPr>
            <p:nvPr/>
          </p:nvSpPr>
          <p:spPr bwMode="auto">
            <a:xfrm>
              <a:off x="709" y="4101"/>
              <a:ext cx="22" cy="12"/>
            </a:xfrm>
            <a:custGeom>
              <a:avLst/>
              <a:gdLst/>
              <a:ahLst/>
              <a:cxnLst>
                <a:cxn ang="0">
                  <a:pos x="9" y="0"/>
                </a:cxn>
                <a:cxn ang="0">
                  <a:pos x="16" y="0"/>
                </a:cxn>
                <a:cxn ang="0">
                  <a:pos x="21" y="3"/>
                </a:cxn>
                <a:cxn ang="0">
                  <a:pos x="19" y="8"/>
                </a:cxn>
                <a:cxn ang="0">
                  <a:pos x="13" y="11"/>
                </a:cxn>
                <a:cxn ang="0">
                  <a:pos x="5" y="11"/>
                </a:cxn>
                <a:cxn ang="0">
                  <a:pos x="0" y="8"/>
                </a:cxn>
                <a:cxn ang="0">
                  <a:pos x="2" y="4"/>
                </a:cxn>
                <a:cxn ang="0">
                  <a:pos x="9" y="0"/>
                </a:cxn>
              </a:cxnLst>
              <a:rect l="0" t="0" r="r" b="b"/>
              <a:pathLst>
                <a:path w="22" h="12">
                  <a:moveTo>
                    <a:pt x="9" y="0"/>
                  </a:moveTo>
                  <a:lnTo>
                    <a:pt x="16" y="0"/>
                  </a:lnTo>
                  <a:lnTo>
                    <a:pt x="21" y="3"/>
                  </a:lnTo>
                  <a:lnTo>
                    <a:pt x="19" y="8"/>
                  </a:lnTo>
                  <a:lnTo>
                    <a:pt x="13" y="11"/>
                  </a:lnTo>
                  <a:lnTo>
                    <a:pt x="5" y="11"/>
                  </a:lnTo>
                  <a:lnTo>
                    <a:pt x="0" y="8"/>
                  </a:lnTo>
                  <a:lnTo>
                    <a:pt x="2" y="4"/>
                  </a:lnTo>
                  <a:lnTo>
                    <a:pt x="9"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1" name="Freeform 157"/>
            <p:cNvSpPr>
              <a:spLocks/>
            </p:cNvSpPr>
            <p:nvPr/>
          </p:nvSpPr>
          <p:spPr bwMode="auto">
            <a:xfrm>
              <a:off x="709" y="4101"/>
              <a:ext cx="27" cy="18"/>
            </a:xfrm>
            <a:custGeom>
              <a:avLst/>
              <a:gdLst/>
              <a:ahLst/>
              <a:cxnLst>
                <a:cxn ang="0">
                  <a:pos x="11" y="0"/>
                </a:cxn>
                <a:cxn ang="0">
                  <a:pos x="20" y="0"/>
                </a:cxn>
                <a:cxn ang="0">
                  <a:pos x="26" y="5"/>
                </a:cxn>
                <a:cxn ang="0">
                  <a:pos x="24" y="12"/>
                </a:cxn>
                <a:cxn ang="0">
                  <a:pos x="16" y="17"/>
                </a:cxn>
                <a:cxn ang="0">
                  <a:pos x="6" y="17"/>
                </a:cxn>
                <a:cxn ang="0">
                  <a:pos x="0" y="12"/>
                </a:cxn>
                <a:cxn ang="0">
                  <a:pos x="3" y="6"/>
                </a:cxn>
                <a:cxn ang="0">
                  <a:pos x="11" y="0"/>
                </a:cxn>
              </a:cxnLst>
              <a:rect l="0" t="0" r="r" b="b"/>
              <a:pathLst>
                <a:path w="27" h="18">
                  <a:moveTo>
                    <a:pt x="11" y="0"/>
                  </a:moveTo>
                  <a:lnTo>
                    <a:pt x="20" y="0"/>
                  </a:lnTo>
                  <a:lnTo>
                    <a:pt x="26" y="5"/>
                  </a:lnTo>
                  <a:lnTo>
                    <a:pt x="24" y="12"/>
                  </a:lnTo>
                  <a:lnTo>
                    <a:pt x="16" y="17"/>
                  </a:lnTo>
                  <a:lnTo>
                    <a:pt x="6" y="17"/>
                  </a:lnTo>
                  <a:lnTo>
                    <a:pt x="0" y="12"/>
                  </a:lnTo>
                  <a:lnTo>
                    <a:pt x="3" y="6"/>
                  </a:lnTo>
                  <a:lnTo>
                    <a:pt x="1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2" name="Freeform 158"/>
            <p:cNvSpPr>
              <a:spLocks/>
            </p:cNvSpPr>
            <p:nvPr/>
          </p:nvSpPr>
          <p:spPr bwMode="auto">
            <a:xfrm>
              <a:off x="742" y="4089"/>
              <a:ext cx="6" cy="5"/>
            </a:xfrm>
            <a:custGeom>
              <a:avLst/>
              <a:gdLst/>
              <a:ahLst/>
              <a:cxnLst>
                <a:cxn ang="0">
                  <a:pos x="3" y="0"/>
                </a:cxn>
                <a:cxn ang="0">
                  <a:pos x="5" y="2"/>
                </a:cxn>
                <a:cxn ang="0">
                  <a:pos x="4" y="3"/>
                </a:cxn>
                <a:cxn ang="0">
                  <a:pos x="3" y="4"/>
                </a:cxn>
                <a:cxn ang="0">
                  <a:pos x="1" y="3"/>
                </a:cxn>
                <a:cxn ang="0">
                  <a:pos x="0" y="2"/>
                </a:cxn>
                <a:cxn ang="0">
                  <a:pos x="1" y="1"/>
                </a:cxn>
                <a:cxn ang="0">
                  <a:pos x="3" y="0"/>
                </a:cxn>
              </a:cxnLst>
              <a:rect l="0" t="0" r="r" b="b"/>
              <a:pathLst>
                <a:path w="6" h="5">
                  <a:moveTo>
                    <a:pt x="3" y="0"/>
                  </a:moveTo>
                  <a:lnTo>
                    <a:pt x="5" y="2"/>
                  </a:lnTo>
                  <a:lnTo>
                    <a:pt x="4" y="3"/>
                  </a:lnTo>
                  <a:lnTo>
                    <a:pt x="3" y="4"/>
                  </a:lnTo>
                  <a:lnTo>
                    <a:pt x="1" y="3"/>
                  </a:lnTo>
                  <a:lnTo>
                    <a:pt x="0" y="2"/>
                  </a:lnTo>
                  <a:lnTo>
                    <a:pt x="1" y="1"/>
                  </a:lnTo>
                  <a:lnTo>
                    <a:pt x="3"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3" name="Freeform 159"/>
            <p:cNvSpPr>
              <a:spLocks/>
            </p:cNvSpPr>
            <p:nvPr/>
          </p:nvSpPr>
          <p:spPr bwMode="auto">
            <a:xfrm>
              <a:off x="742" y="4089"/>
              <a:ext cx="12" cy="11"/>
            </a:xfrm>
            <a:custGeom>
              <a:avLst/>
              <a:gdLst/>
              <a:ahLst/>
              <a:cxnLst>
                <a:cxn ang="0">
                  <a:pos x="6" y="0"/>
                </a:cxn>
                <a:cxn ang="0">
                  <a:pos x="11" y="5"/>
                </a:cxn>
                <a:cxn ang="0">
                  <a:pos x="9" y="8"/>
                </a:cxn>
                <a:cxn ang="0">
                  <a:pos x="6" y="10"/>
                </a:cxn>
                <a:cxn ang="0">
                  <a:pos x="2" y="8"/>
                </a:cxn>
                <a:cxn ang="0">
                  <a:pos x="0" y="5"/>
                </a:cxn>
                <a:cxn ang="0">
                  <a:pos x="2" y="2"/>
                </a:cxn>
                <a:cxn ang="0">
                  <a:pos x="6" y="0"/>
                </a:cxn>
              </a:cxnLst>
              <a:rect l="0" t="0" r="r" b="b"/>
              <a:pathLst>
                <a:path w="12" h="11">
                  <a:moveTo>
                    <a:pt x="6" y="0"/>
                  </a:moveTo>
                  <a:lnTo>
                    <a:pt x="11" y="5"/>
                  </a:lnTo>
                  <a:lnTo>
                    <a:pt x="9" y="8"/>
                  </a:lnTo>
                  <a:lnTo>
                    <a:pt x="6" y="10"/>
                  </a:lnTo>
                  <a:lnTo>
                    <a:pt x="2" y="8"/>
                  </a:lnTo>
                  <a:lnTo>
                    <a:pt x="0" y="5"/>
                  </a:lnTo>
                  <a:lnTo>
                    <a:pt x="2" y="2"/>
                  </a:lnTo>
                  <a:lnTo>
                    <a:pt x="6"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4" name="Freeform 160"/>
            <p:cNvSpPr>
              <a:spLocks/>
            </p:cNvSpPr>
            <p:nvPr/>
          </p:nvSpPr>
          <p:spPr bwMode="auto">
            <a:xfrm>
              <a:off x="432" y="4109"/>
              <a:ext cx="11" cy="7"/>
            </a:xfrm>
            <a:custGeom>
              <a:avLst/>
              <a:gdLst/>
              <a:ahLst/>
              <a:cxnLst>
                <a:cxn ang="0">
                  <a:pos x="5" y="0"/>
                </a:cxn>
                <a:cxn ang="0">
                  <a:pos x="9" y="1"/>
                </a:cxn>
                <a:cxn ang="0">
                  <a:pos x="10" y="4"/>
                </a:cxn>
                <a:cxn ang="0">
                  <a:pos x="9" y="6"/>
                </a:cxn>
                <a:cxn ang="0">
                  <a:pos x="5" y="6"/>
                </a:cxn>
                <a:cxn ang="0">
                  <a:pos x="1" y="6"/>
                </a:cxn>
                <a:cxn ang="0">
                  <a:pos x="0" y="4"/>
                </a:cxn>
                <a:cxn ang="0">
                  <a:pos x="1" y="1"/>
                </a:cxn>
                <a:cxn ang="0">
                  <a:pos x="5" y="0"/>
                </a:cxn>
              </a:cxnLst>
              <a:rect l="0" t="0" r="r" b="b"/>
              <a:pathLst>
                <a:path w="11" h="7">
                  <a:moveTo>
                    <a:pt x="5" y="0"/>
                  </a:moveTo>
                  <a:lnTo>
                    <a:pt x="9" y="1"/>
                  </a:lnTo>
                  <a:lnTo>
                    <a:pt x="10" y="4"/>
                  </a:lnTo>
                  <a:lnTo>
                    <a:pt x="9" y="6"/>
                  </a:lnTo>
                  <a:lnTo>
                    <a:pt x="5" y="6"/>
                  </a:lnTo>
                  <a:lnTo>
                    <a:pt x="1" y="6"/>
                  </a:lnTo>
                  <a:lnTo>
                    <a:pt x="0" y="4"/>
                  </a:lnTo>
                  <a:lnTo>
                    <a:pt x="1" y="1"/>
                  </a:lnTo>
                  <a:lnTo>
                    <a:pt x="5"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5" name="Freeform 161"/>
            <p:cNvSpPr>
              <a:spLocks/>
            </p:cNvSpPr>
            <p:nvPr/>
          </p:nvSpPr>
          <p:spPr bwMode="auto">
            <a:xfrm>
              <a:off x="432" y="4109"/>
              <a:ext cx="17" cy="13"/>
            </a:xfrm>
            <a:custGeom>
              <a:avLst/>
              <a:gdLst/>
              <a:ahLst/>
              <a:cxnLst>
                <a:cxn ang="0">
                  <a:pos x="8" y="0"/>
                </a:cxn>
                <a:cxn ang="0">
                  <a:pos x="14" y="2"/>
                </a:cxn>
                <a:cxn ang="0">
                  <a:pos x="16" y="7"/>
                </a:cxn>
                <a:cxn ang="0">
                  <a:pos x="14" y="11"/>
                </a:cxn>
                <a:cxn ang="0">
                  <a:pos x="8" y="12"/>
                </a:cxn>
                <a:cxn ang="0">
                  <a:pos x="2" y="11"/>
                </a:cxn>
                <a:cxn ang="0">
                  <a:pos x="0" y="7"/>
                </a:cxn>
                <a:cxn ang="0">
                  <a:pos x="2" y="2"/>
                </a:cxn>
                <a:cxn ang="0">
                  <a:pos x="8" y="0"/>
                </a:cxn>
              </a:cxnLst>
              <a:rect l="0" t="0" r="r" b="b"/>
              <a:pathLst>
                <a:path w="17" h="13">
                  <a:moveTo>
                    <a:pt x="8" y="0"/>
                  </a:moveTo>
                  <a:lnTo>
                    <a:pt x="14" y="2"/>
                  </a:lnTo>
                  <a:lnTo>
                    <a:pt x="16" y="7"/>
                  </a:lnTo>
                  <a:lnTo>
                    <a:pt x="14" y="11"/>
                  </a:lnTo>
                  <a:lnTo>
                    <a:pt x="8" y="12"/>
                  </a:lnTo>
                  <a:lnTo>
                    <a:pt x="2" y="11"/>
                  </a:lnTo>
                  <a:lnTo>
                    <a:pt x="0" y="7"/>
                  </a:lnTo>
                  <a:lnTo>
                    <a:pt x="2" y="2"/>
                  </a:lnTo>
                  <a:lnTo>
                    <a:pt x="8"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6" name="Freeform 162"/>
            <p:cNvSpPr>
              <a:spLocks/>
            </p:cNvSpPr>
            <p:nvPr/>
          </p:nvSpPr>
          <p:spPr bwMode="auto">
            <a:xfrm>
              <a:off x="453" y="4116"/>
              <a:ext cx="3" cy="3"/>
            </a:xfrm>
            <a:custGeom>
              <a:avLst/>
              <a:gdLst/>
              <a:ahLst/>
              <a:cxnLst>
                <a:cxn ang="0">
                  <a:pos x="1" y="0"/>
                </a:cxn>
                <a:cxn ang="0">
                  <a:pos x="0" y="0"/>
                </a:cxn>
                <a:cxn ang="0">
                  <a:pos x="1" y="0"/>
                </a:cxn>
                <a:cxn ang="0">
                  <a:pos x="2" y="0"/>
                </a:cxn>
                <a:cxn ang="0">
                  <a:pos x="1" y="0"/>
                </a:cxn>
              </a:cxnLst>
              <a:rect l="0" t="0" r="r" b="b"/>
              <a:pathLst>
                <a:path w="3" h="1">
                  <a:moveTo>
                    <a:pt x="1" y="0"/>
                  </a:moveTo>
                  <a:lnTo>
                    <a:pt x="0" y="0"/>
                  </a:lnTo>
                  <a:lnTo>
                    <a:pt x="1" y="0"/>
                  </a:lnTo>
                  <a:lnTo>
                    <a:pt x="2" y="0"/>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7" name="Freeform 163"/>
            <p:cNvSpPr>
              <a:spLocks/>
            </p:cNvSpPr>
            <p:nvPr/>
          </p:nvSpPr>
          <p:spPr bwMode="auto">
            <a:xfrm>
              <a:off x="455" y="4116"/>
              <a:ext cx="5" cy="8"/>
            </a:xfrm>
            <a:custGeom>
              <a:avLst/>
              <a:gdLst/>
              <a:ahLst/>
              <a:cxnLst>
                <a:cxn ang="0">
                  <a:pos x="1" y="0"/>
                </a:cxn>
                <a:cxn ang="0">
                  <a:pos x="4" y="3"/>
                </a:cxn>
                <a:cxn ang="0">
                  <a:pos x="1" y="6"/>
                </a:cxn>
                <a:cxn ang="0">
                  <a:pos x="0" y="3"/>
                </a:cxn>
                <a:cxn ang="0">
                  <a:pos x="1" y="0"/>
                </a:cxn>
              </a:cxnLst>
              <a:rect l="0" t="0" r="r" b="b"/>
              <a:pathLst>
                <a:path w="5" h="7">
                  <a:moveTo>
                    <a:pt x="1" y="0"/>
                  </a:moveTo>
                  <a:lnTo>
                    <a:pt x="4" y="3"/>
                  </a:lnTo>
                  <a:lnTo>
                    <a:pt x="1" y="6"/>
                  </a:lnTo>
                  <a:lnTo>
                    <a:pt x="0" y="3"/>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8" name="Freeform 164"/>
            <p:cNvSpPr>
              <a:spLocks/>
            </p:cNvSpPr>
            <p:nvPr/>
          </p:nvSpPr>
          <p:spPr bwMode="auto">
            <a:xfrm>
              <a:off x="447" y="4124"/>
              <a:ext cx="5" cy="3"/>
            </a:xfrm>
            <a:custGeom>
              <a:avLst/>
              <a:gdLst/>
              <a:ahLst/>
              <a:cxnLst>
                <a:cxn ang="0">
                  <a:pos x="1" y="2"/>
                </a:cxn>
                <a:cxn ang="0">
                  <a:pos x="3" y="1"/>
                </a:cxn>
                <a:cxn ang="0">
                  <a:pos x="1" y="0"/>
                </a:cxn>
                <a:cxn ang="0">
                  <a:pos x="0" y="1"/>
                </a:cxn>
                <a:cxn ang="0">
                  <a:pos x="1" y="2"/>
                </a:cxn>
              </a:cxnLst>
              <a:rect l="0" t="0" r="r" b="b"/>
              <a:pathLst>
                <a:path w="4" h="3">
                  <a:moveTo>
                    <a:pt x="1" y="2"/>
                  </a:moveTo>
                  <a:lnTo>
                    <a:pt x="3" y="1"/>
                  </a:lnTo>
                  <a:lnTo>
                    <a:pt x="1" y="0"/>
                  </a:lnTo>
                  <a:lnTo>
                    <a:pt x="0" y="1"/>
                  </a:lnTo>
                  <a:lnTo>
                    <a:pt x="1" y="2"/>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89" name="Freeform 165"/>
            <p:cNvSpPr>
              <a:spLocks/>
            </p:cNvSpPr>
            <p:nvPr/>
          </p:nvSpPr>
          <p:spPr bwMode="auto">
            <a:xfrm>
              <a:off x="447" y="4126"/>
              <a:ext cx="9" cy="5"/>
            </a:xfrm>
            <a:custGeom>
              <a:avLst/>
              <a:gdLst/>
              <a:ahLst/>
              <a:cxnLst>
                <a:cxn ang="0">
                  <a:pos x="4" y="0"/>
                </a:cxn>
                <a:cxn ang="0">
                  <a:pos x="8" y="2"/>
                </a:cxn>
                <a:cxn ang="0">
                  <a:pos x="4" y="4"/>
                </a:cxn>
                <a:cxn ang="0">
                  <a:pos x="0" y="2"/>
                </a:cxn>
                <a:cxn ang="0">
                  <a:pos x="4" y="0"/>
                </a:cxn>
              </a:cxnLst>
              <a:rect l="0" t="0" r="r" b="b"/>
              <a:pathLst>
                <a:path w="9" h="5">
                  <a:moveTo>
                    <a:pt x="4" y="0"/>
                  </a:moveTo>
                  <a:lnTo>
                    <a:pt x="8" y="2"/>
                  </a:lnTo>
                  <a:lnTo>
                    <a:pt x="4" y="4"/>
                  </a:lnTo>
                  <a:lnTo>
                    <a:pt x="0" y="2"/>
                  </a:lnTo>
                  <a:lnTo>
                    <a:pt x="4"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0" name="Freeform 166"/>
            <p:cNvSpPr>
              <a:spLocks/>
            </p:cNvSpPr>
            <p:nvPr/>
          </p:nvSpPr>
          <p:spPr bwMode="auto">
            <a:xfrm>
              <a:off x="500" y="4134"/>
              <a:ext cx="5" cy="6"/>
            </a:xfrm>
            <a:custGeom>
              <a:avLst/>
              <a:gdLst/>
              <a:ahLst/>
              <a:cxnLst>
                <a:cxn ang="0">
                  <a:pos x="2" y="0"/>
                </a:cxn>
                <a:cxn ang="0">
                  <a:pos x="4" y="3"/>
                </a:cxn>
                <a:cxn ang="0">
                  <a:pos x="3" y="5"/>
                </a:cxn>
                <a:cxn ang="0">
                  <a:pos x="2" y="5"/>
                </a:cxn>
                <a:cxn ang="0">
                  <a:pos x="0" y="5"/>
                </a:cxn>
                <a:cxn ang="0">
                  <a:pos x="0" y="3"/>
                </a:cxn>
                <a:cxn ang="0">
                  <a:pos x="0" y="1"/>
                </a:cxn>
                <a:cxn ang="0">
                  <a:pos x="2" y="0"/>
                </a:cxn>
              </a:cxnLst>
              <a:rect l="0" t="0" r="r" b="b"/>
              <a:pathLst>
                <a:path w="5" h="6">
                  <a:moveTo>
                    <a:pt x="2" y="0"/>
                  </a:moveTo>
                  <a:lnTo>
                    <a:pt x="4" y="3"/>
                  </a:lnTo>
                  <a:lnTo>
                    <a:pt x="3" y="5"/>
                  </a:lnTo>
                  <a:lnTo>
                    <a:pt x="2" y="5"/>
                  </a:lnTo>
                  <a:lnTo>
                    <a:pt x="0" y="5"/>
                  </a:lnTo>
                  <a:lnTo>
                    <a:pt x="0" y="3"/>
                  </a:lnTo>
                  <a:lnTo>
                    <a:pt x="0" y="1"/>
                  </a:lnTo>
                  <a:lnTo>
                    <a:pt x="2"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1" name="Freeform 167"/>
            <p:cNvSpPr>
              <a:spLocks/>
            </p:cNvSpPr>
            <p:nvPr/>
          </p:nvSpPr>
          <p:spPr bwMode="auto">
            <a:xfrm>
              <a:off x="500" y="4134"/>
              <a:ext cx="11" cy="11"/>
            </a:xfrm>
            <a:custGeom>
              <a:avLst/>
              <a:gdLst/>
              <a:ahLst/>
              <a:cxnLst>
                <a:cxn ang="0">
                  <a:pos x="5" y="0"/>
                </a:cxn>
                <a:cxn ang="0">
                  <a:pos x="10" y="5"/>
                </a:cxn>
                <a:cxn ang="0">
                  <a:pos x="8" y="9"/>
                </a:cxn>
                <a:cxn ang="0">
                  <a:pos x="5" y="10"/>
                </a:cxn>
                <a:cxn ang="0">
                  <a:pos x="1" y="9"/>
                </a:cxn>
                <a:cxn ang="0">
                  <a:pos x="0" y="5"/>
                </a:cxn>
                <a:cxn ang="0">
                  <a:pos x="1" y="2"/>
                </a:cxn>
                <a:cxn ang="0">
                  <a:pos x="5" y="0"/>
                </a:cxn>
              </a:cxnLst>
              <a:rect l="0" t="0" r="r" b="b"/>
              <a:pathLst>
                <a:path w="11" h="11">
                  <a:moveTo>
                    <a:pt x="5" y="0"/>
                  </a:moveTo>
                  <a:lnTo>
                    <a:pt x="10" y="5"/>
                  </a:lnTo>
                  <a:lnTo>
                    <a:pt x="8" y="9"/>
                  </a:lnTo>
                  <a:lnTo>
                    <a:pt x="5" y="10"/>
                  </a:lnTo>
                  <a:lnTo>
                    <a:pt x="1" y="9"/>
                  </a:lnTo>
                  <a:lnTo>
                    <a:pt x="0" y="5"/>
                  </a:lnTo>
                  <a:lnTo>
                    <a:pt x="1" y="2"/>
                  </a:lnTo>
                  <a:lnTo>
                    <a:pt x="5"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2" name="Freeform 168"/>
            <p:cNvSpPr>
              <a:spLocks/>
            </p:cNvSpPr>
            <p:nvPr/>
          </p:nvSpPr>
          <p:spPr bwMode="auto">
            <a:xfrm>
              <a:off x="515" y="4136"/>
              <a:ext cx="3" cy="1"/>
            </a:xfrm>
            <a:custGeom>
              <a:avLst/>
              <a:gdLst/>
              <a:ahLst/>
              <a:cxnLst>
                <a:cxn ang="0">
                  <a:pos x="1" y="0"/>
                </a:cxn>
                <a:cxn ang="0">
                  <a:pos x="0" y="0"/>
                </a:cxn>
                <a:cxn ang="0">
                  <a:pos x="1" y="0"/>
                </a:cxn>
                <a:cxn ang="0">
                  <a:pos x="2" y="0"/>
                </a:cxn>
                <a:cxn ang="0">
                  <a:pos x="1" y="0"/>
                </a:cxn>
              </a:cxnLst>
              <a:rect l="0" t="0" r="r" b="b"/>
              <a:pathLst>
                <a:path w="3" h="1">
                  <a:moveTo>
                    <a:pt x="1" y="0"/>
                  </a:moveTo>
                  <a:lnTo>
                    <a:pt x="0" y="0"/>
                  </a:lnTo>
                  <a:lnTo>
                    <a:pt x="1" y="0"/>
                  </a:lnTo>
                  <a:lnTo>
                    <a:pt x="2" y="0"/>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3" name="Freeform 169"/>
            <p:cNvSpPr>
              <a:spLocks/>
            </p:cNvSpPr>
            <p:nvPr/>
          </p:nvSpPr>
          <p:spPr bwMode="auto">
            <a:xfrm>
              <a:off x="517" y="4136"/>
              <a:ext cx="4" cy="7"/>
            </a:xfrm>
            <a:custGeom>
              <a:avLst/>
              <a:gdLst/>
              <a:ahLst/>
              <a:cxnLst>
                <a:cxn ang="0">
                  <a:pos x="2" y="0"/>
                </a:cxn>
                <a:cxn ang="0">
                  <a:pos x="3" y="3"/>
                </a:cxn>
                <a:cxn ang="0">
                  <a:pos x="2" y="6"/>
                </a:cxn>
                <a:cxn ang="0">
                  <a:pos x="0" y="3"/>
                </a:cxn>
                <a:cxn ang="0">
                  <a:pos x="2" y="0"/>
                </a:cxn>
              </a:cxnLst>
              <a:rect l="0" t="0" r="r" b="b"/>
              <a:pathLst>
                <a:path w="4" h="7">
                  <a:moveTo>
                    <a:pt x="2" y="0"/>
                  </a:moveTo>
                  <a:lnTo>
                    <a:pt x="3" y="3"/>
                  </a:lnTo>
                  <a:lnTo>
                    <a:pt x="2" y="6"/>
                  </a:lnTo>
                  <a:lnTo>
                    <a:pt x="0" y="3"/>
                  </a:lnTo>
                  <a:lnTo>
                    <a:pt x="2"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4" name="Freeform 170"/>
            <p:cNvSpPr>
              <a:spLocks/>
            </p:cNvSpPr>
            <p:nvPr/>
          </p:nvSpPr>
          <p:spPr bwMode="auto">
            <a:xfrm>
              <a:off x="530" y="4132"/>
              <a:ext cx="3" cy="3"/>
            </a:xfrm>
            <a:custGeom>
              <a:avLst/>
              <a:gdLst/>
              <a:ahLst/>
              <a:cxnLst>
                <a:cxn ang="0">
                  <a:pos x="1" y="1"/>
                </a:cxn>
                <a:cxn ang="0">
                  <a:pos x="0" y="0"/>
                </a:cxn>
                <a:cxn ang="0">
                  <a:pos x="1" y="0"/>
                </a:cxn>
                <a:cxn ang="0">
                  <a:pos x="2" y="0"/>
                </a:cxn>
                <a:cxn ang="0">
                  <a:pos x="1" y="1"/>
                </a:cxn>
              </a:cxnLst>
              <a:rect l="0" t="0" r="r" b="b"/>
              <a:pathLst>
                <a:path w="3" h="2">
                  <a:moveTo>
                    <a:pt x="1" y="1"/>
                  </a:moveTo>
                  <a:lnTo>
                    <a:pt x="0" y="0"/>
                  </a:lnTo>
                  <a:lnTo>
                    <a:pt x="1" y="0"/>
                  </a:lnTo>
                  <a:lnTo>
                    <a:pt x="2" y="0"/>
                  </a:lnTo>
                  <a:lnTo>
                    <a:pt x="1" y="1"/>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5" name="Freeform 171"/>
            <p:cNvSpPr>
              <a:spLocks/>
            </p:cNvSpPr>
            <p:nvPr/>
          </p:nvSpPr>
          <p:spPr bwMode="auto">
            <a:xfrm>
              <a:off x="532" y="4133"/>
              <a:ext cx="5" cy="6"/>
            </a:xfrm>
            <a:custGeom>
              <a:avLst/>
              <a:gdLst/>
              <a:ahLst/>
              <a:cxnLst>
                <a:cxn ang="0">
                  <a:pos x="2" y="0"/>
                </a:cxn>
                <a:cxn ang="0">
                  <a:pos x="4" y="3"/>
                </a:cxn>
                <a:cxn ang="0">
                  <a:pos x="2" y="5"/>
                </a:cxn>
                <a:cxn ang="0">
                  <a:pos x="0" y="3"/>
                </a:cxn>
                <a:cxn ang="0">
                  <a:pos x="2" y="0"/>
                </a:cxn>
              </a:cxnLst>
              <a:rect l="0" t="0" r="r" b="b"/>
              <a:pathLst>
                <a:path w="5" h="6">
                  <a:moveTo>
                    <a:pt x="2" y="0"/>
                  </a:moveTo>
                  <a:lnTo>
                    <a:pt x="4" y="3"/>
                  </a:lnTo>
                  <a:lnTo>
                    <a:pt x="2" y="5"/>
                  </a:lnTo>
                  <a:lnTo>
                    <a:pt x="0" y="3"/>
                  </a:lnTo>
                  <a:lnTo>
                    <a:pt x="2"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6" name="Freeform 172"/>
            <p:cNvSpPr>
              <a:spLocks/>
            </p:cNvSpPr>
            <p:nvPr/>
          </p:nvSpPr>
          <p:spPr bwMode="auto">
            <a:xfrm>
              <a:off x="524" y="4142"/>
              <a:ext cx="6" cy="3"/>
            </a:xfrm>
            <a:custGeom>
              <a:avLst/>
              <a:gdLst/>
              <a:ahLst/>
              <a:cxnLst>
                <a:cxn ang="0">
                  <a:pos x="2" y="2"/>
                </a:cxn>
                <a:cxn ang="0">
                  <a:pos x="5" y="1"/>
                </a:cxn>
                <a:cxn ang="0">
                  <a:pos x="2" y="0"/>
                </a:cxn>
                <a:cxn ang="0">
                  <a:pos x="0" y="1"/>
                </a:cxn>
                <a:cxn ang="0">
                  <a:pos x="2" y="2"/>
                </a:cxn>
              </a:cxnLst>
              <a:rect l="0" t="0" r="r" b="b"/>
              <a:pathLst>
                <a:path w="6" h="3">
                  <a:moveTo>
                    <a:pt x="2" y="2"/>
                  </a:moveTo>
                  <a:lnTo>
                    <a:pt x="5" y="1"/>
                  </a:lnTo>
                  <a:lnTo>
                    <a:pt x="2" y="0"/>
                  </a:lnTo>
                  <a:lnTo>
                    <a:pt x="0" y="1"/>
                  </a:lnTo>
                  <a:lnTo>
                    <a:pt x="2" y="2"/>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7" name="Freeform 173"/>
            <p:cNvSpPr>
              <a:spLocks/>
            </p:cNvSpPr>
            <p:nvPr/>
          </p:nvSpPr>
          <p:spPr bwMode="auto">
            <a:xfrm>
              <a:off x="524" y="4144"/>
              <a:ext cx="16" cy="3"/>
            </a:xfrm>
            <a:custGeom>
              <a:avLst/>
              <a:gdLst/>
              <a:ahLst/>
              <a:cxnLst>
                <a:cxn ang="0">
                  <a:pos x="5" y="0"/>
                </a:cxn>
                <a:cxn ang="0">
                  <a:pos x="11" y="2"/>
                </a:cxn>
                <a:cxn ang="0">
                  <a:pos x="5" y="4"/>
                </a:cxn>
                <a:cxn ang="0">
                  <a:pos x="0" y="2"/>
                </a:cxn>
                <a:cxn ang="0">
                  <a:pos x="5" y="0"/>
                </a:cxn>
              </a:cxnLst>
              <a:rect l="0" t="0" r="r" b="b"/>
              <a:pathLst>
                <a:path w="12" h="5">
                  <a:moveTo>
                    <a:pt x="5" y="0"/>
                  </a:moveTo>
                  <a:lnTo>
                    <a:pt x="11" y="2"/>
                  </a:lnTo>
                  <a:lnTo>
                    <a:pt x="5" y="4"/>
                  </a:lnTo>
                  <a:lnTo>
                    <a:pt x="0" y="2"/>
                  </a:lnTo>
                  <a:lnTo>
                    <a:pt x="5"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8" name="Freeform 174"/>
            <p:cNvSpPr>
              <a:spLocks/>
            </p:cNvSpPr>
            <p:nvPr/>
          </p:nvSpPr>
          <p:spPr bwMode="auto">
            <a:xfrm>
              <a:off x="552" y="4134"/>
              <a:ext cx="4" cy="5"/>
            </a:xfrm>
            <a:custGeom>
              <a:avLst/>
              <a:gdLst/>
              <a:ahLst/>
              <a:cxnLst>
                <a:cxn ang="0">
                  <a:pos x="1" y="4"/>
                </a:cxn>
                <a:cxn ang="0">
                  <a:pos x="0" y="2"/>
                </a:cxn>
                <a:cxn ang="0">
                  <a:pos x="1" y="0"/>
                </a:cxn>
                <a:cxn ang="0">
                  <a:pos x="3" y="2"/>
                </a:cxn>
                <a:cxn ang="0">
                  <a:pos x="1" y="4"/>
                </a:cxn>
              </a:cxnLst>
              <a:rect l="0" t="0" r="r" b="b"/>
              <a:pathLst>
                <a:path w="4" h="5">
                  <a:moveTo>
                    <a:pt x="1" y="4"/>
                  </a:moveTo>
                  <a:lnTo>
                    <a:pt x="0" y="2"/>
                  </a:lnTo>
                  <a:lnTo>
                    <a:pt x="1" y="0"/>
                  </a:lnTo>
                  <a:lnTo>
                    <a:pt x="3" y="2"/>
                  </a:lnTo>
                  <a:lnTo>
                    <a:pt x="1" y="4"/>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399" name="Freeform 175"/>
            <p:cNvSpPr>
              <a:spLocks/>
            </p:cNvSpPr>
            <p:nvPr/>
          </p:nvSpPr>
          <p:spPr bwMode="auto">
            <a:xfrm>
              <a:off x="555" y="4138"/>
              <a:ext cx="5" cy="3"/>
            </a:xfrm>
            <a:custGeom>
              <a:avLst/>
              <a:gdLst/>
              <a:ahLst/>
              <a:cxnLst>
                <a:cxn ang="0">
                  <a:pos x="1" y="0"/>
                </a:cxn>
                <a:cxn ang="0">
                  <a:pos x="2" y="1"/>
                </a:cxn>
                <a:cxn ang="0">
                  <a:pos x="1" y="2"/>
                </a:cxn>
                <a:cxn ang="0">
                  <a:pos x="0" y="1"/>
                </a:cxn>
                <a:cxn ang="0">
                  <a:pos x="1" y="0"/>
                </a:cxn>
              </a:cxnLst>
              <a:rect l="0" t="0" r="r" b="b"/>
              <a:pathLst>
                <a:path w="3" h="3">
                  <a:moveTo>
                    <a:pt x="1" y="0"/>
                  </a:moveTo>
                  <a:lnTo>
                    <a:pt x="2" y="1"/>
                  </a:lnTo>
                  <a:lnTo>
                    <a:pt x="1" y="2"/>
                  </a:lnTo>
                  <a:lnTo>
                    <a:pt x="0" y="1"/>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0" name="Freeform 176"/>
            <p:cNvSpPr>
              <a:spLocks/>
            </p:cNvSpPr>
            <p:nvPr/>
          </p:nvSpPr>
          <p:spPr bwMode="auto">
            <a:xfrm>
              <a:off x="553" y="4144"/>
              <a:ext cx="4" cy="2"/>
            </a:xfrm>
            <a:custGeom>
              <a:avLst/>
              <a:gdLst/>
              <a:ahLst/>
              <a:cxnLst>
                <a:cxn ang="0">
                  <a:pos x="1" y="0"/>
                </a:cxn>
                <a:cxn ang="0">
                  <a:pos x="0" y="0"/>
                </a:cxn>
                <a:cxn ang="0">
                  <a:pos x="1" y="1"/>
                </a:cxn>
                <a:cxn ang="0">
                  <a:pos x="3" y="0"/>
                </a:cxn>
                <a:cxn ang="0">
                  <a:pos x="1" y="0"/>
                </a:cxn>
              </a:cxnLst>
              <a:rect l="0" t="0" r="r" b="b"/>
              <a:pathLst>
                <a:path w="4" h="2">
                  <a:moveTo>
                    <a:pt x="1" y="0"/>
                  </a:moveTo>
                  <a:lnTo>
                    <a:pt x="0" y="0"/>
                  </a:lnTo>
                  <a:lnTo>
                    <a:pt x="1" y="1"/>
                  </a:lnTo>
                  <a:lnTo>
                    <a:pt x="3" y="0"/>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1" name="Freeform 177"/>
            <p:cNvSpPr>
              <a:spLocks/>
            </p:cNvSpPr>
            <p:nvPr/>
          </p:nvSpPr>
          <p:spPr bwMode="auto">
            <a:xfrm>
              <a:off x="556" y="4144"/>
              <a:ext cx="5" cy="8"/>
            </a:xfrm>
            <a:custGeom>
              <a:avLst/>
              <a:gdLst/>
              <a:ahLst/>
              <a:cxnLst>
                <a:cxn ang="0">
                  <a:pos x="1" y="0"/>
                </a:cxn>
                <a:cxn ang="0">
                  <a:pos x="2" y="3"/>
                </a:cxn>
                <a:cxn ang="0">
                  <a:pos x="1" y="7"/>
                </a:cxn>
                <a:cxn ang="0">
                  <a:pos x="0" y="3"/>
                </a:cxn>
                <a:cxn ang="0">
                  <a:pos x="1" y="0"/>
                </a:cxn>
              </a:cxnLst>
              <a:rect l="0" t="0" r="r" b="b"/>
              <a:pathLst>
                <a:path w="3" h="8">
                  <a:moveTo>
                    <a:pt x="1" y="0"/>
                  </a:moveTo>
                  <a:lnTo>
                    <a:pt x="2" y="3"/>
                  </a:lnTo>
                  <a:lnTo>
                    <a:pt x="1" y="7"/>
                  </a:lnTo>
                  <a:lnTo>
                    <a:pt x="0" y="3"/>
                  </a:lnTo>
                  <a:lnTo>
                    <a:pt x="1"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2" name="Freeform 178"/>
            <p:cNvSpPr>
              <a:spLocks/>
            </p:cNvSpPr>
            <p:nvPr/>
          </p:nvSpPr>
          <p:spPr bwMode="auto">
            <a:xfrm>
              <a:off x="564" y="4129"/>
              <a:ext cx="33" cy="10"/>
            </a:xfrm>
            <a:custGeom>
              <a:avLst/>
              <a:gdLst/>
              <a:ahLst/>
              <a:cxnLst>
                <a:cxn ang="0">
                  <a:pos x="15" y="0"/>
                </a:cxn>
                <a:cxn ang="0">
                  <a:pos x="26" y="0"/>
                </a:cxn>
                <a:cxn ang="0">
                  <a:pos x="32" y="2"/>
                </a:cxn>
                <a:cxn ang="0">
                  <a:pos x="29" y="6"/>
                </a:cxn>
                <a:cxn ang="0">
                  <a:pos x="17" y="9"/>
                </a:cxn>
                <a:cxn ang="0">
                  <a:pos x="5" y="9"/>
                </a:cxn>
                <a:cxn ang="0">
                  <a:pos x="2" y="8"/>
                </a:cxn>
                <a:cxn ang="0">
                  <a:pos x="0" y="7"/>
                </a:cxn>
                <a:cxn ang="0">
                  <a:pos x="1" y="4"/>
                </a:cxn>
                <a:cxn ang="0">
                  <a:pos x="3" y="2"/>
                </a:cxn>
                <a:cxn ang="0">
                  <a:pos x="15" y="0"/>
                </a:cxn>
              </a:cxnLst>
              <a:rect l="0" t="0" r="r" b="b"/>
              <a:pathLst>
                <a:path w="33" h="10">
                  <a:moveTo>
                    <a:pt x="15" y="0"/>
                  </a:moveTo>
                  <a:lnTo>
                    <a:pt x="26" y="0"/>
                  </a:lnTo>
                  <a:lnTo>
                    <a:pt x="32" y="2"/>
                  </a:lnTo>
                  <a:lnTo>
                    <a:pt x="29" y="6"/>
                  </a:lnTo>
                  <a:lnTo>
                    <a:pt x="17" y="9"/>
                  </a:lnTo>
                  <a:lnTo>
                    <a:pt x="5" y="9"/>
                  </a:lnTo>
                  <a:lnTo>
                    <a:pt x="2" y="8"/>
                  </a:lnTo>
                  <a:lnTo>
                    <a:pt x="0" y="7"/>
                  </a:lnTo>
                  <a:lnTo>
                    <a:pt x="1" y="4"/>
                  </a:lnTo>
                  <a:lnTo>
                    <a:pt x="3" y="2"/>
                  </a:lnTo>
                  <a:lnTo>
                    <a:pt x="15"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3" name="Freeform 179"/>
            <p:cNvSpPr>
              <a:spLocks/>
            </p:cNvSpPr>
            <p:nvPr/>
          </p:nvSpPr>
          <p:spPr bwMode="auto">
            <a:xfrm>
              <a:off x="564" y="4129"/>
              <a:ext cx="39" cy="15"/>
            </a:xfrm>
            <a:custGeom>
              <a:avLst/>
              <a:gdLst/>
              <a:ahLst/>
              <a:cxnLst>
                <a:cxn ang="0">
                  <a:pos x="18" y="0"/>
                </a:cxn>
                <a:cxn ang="0">
                  <a:pos x="31" y="0"/>
                </a:cxn>
                <a:cxn ang="0">
                  <a:pos x="38" y="3"/>
                </a:cxn>
                <a:cxn ang="0">
                  <a:pos x="34" y="9"/>
                </a:cxn>
                <a:cxn ang="0">
                  <a:pos x="20" y="14"/>
                </a:cxn>
                <a:cxn ang="0">
                  <a:pos x="6" y="14"/>
                </a:cxn>
                <a:cxn ang="0">
                  <a:pos x="2" y="12"/>
                </a:cxn>
                <a:cxn ang="0">
                  <a:pos x="0" y="10"/>
                </a:cxn>
                <a:cxn ang="0">
                  <a:pos x="1" y="7"/>
                </a:cxn>
                <a:cxn ang="0">
                  <a:pos x="4" y="4"/>
                </a:cxn>
                <a:cxn ang="0">
                  <a:pos x="18" y="0"/>
                </a:cxn>
              </a:cxnLst>
              <a:rect l="0" t="0" r="r" b="b"/>
              <a:pathLst>
                <a:path w="39" h="15">
                  <a:moveTo>
                    <a:pt x="18" y="0"/>
                  </a:moveTo>
                  <a:lnTo>
                    <a:pt x="31" y="0"/>
                  </a:lnTo>
                  <a:lnTo>
                    <a:pt x="38" y="3"/>
                  </a:lnTo>
                  <a:lnTo>
                    <a:pt x="34" y="9"/>
                  </a:lnTo>
                  <a:lnTo>
                    <a:pt x="20" y="14"/>
                  </a:lnTo>
                  <a:lnTo>
                    <a:pt x="6" y="14"/>
                  </a:lnTo>
                  <a:lnTo>
                    <a:pt x="2" y="12"/>
                  </a:lnTo>
                  <a:lnTo>
                    <a:pt x="0" y="10"/>
                  </a:lnTo>
                  <a:lnTo>
                    <a:pt x="1" y="7"/>
                  </a:lnTo>
                  <a:lnTo>
                    <a:pt x="4" y="4"/>
                  </a:lnTo>
                  <a:lnTo>
                    <a:pt x="18"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4" name="Freeform 180"/>
            <p:cNvSpPr>
              <a:spLocks/>
            </p:cNvSpPr>
            <p:nvPr/>
          </p:nvSpPr>
          <p:spPr bwMode="auto">
            <a:xfrm>
              <a:off x="608" y="4118"/>
              <a:ext cx="20" cy="8"/>
            </a:xfrm>
            <a:custGeom>
              <a:avLst/>
              <a:gdLst/>
              <a:ahLst/>
              <a:cxnLst>
                <a:cxn ang="0">
                  <a:pos x="12" y="7"/>
                </a:cxn>
                <a:cxn ang="0">
                  <a:pos x="18" y="5"/>
                </a:cxn>
                <a:cxn ang="0">
                  <a:pos x="19" y="2"/>
                </a:cxn>
                <a:cxn ang="0">
                  <a:pos x="15" y="0"/>
                </a:cxn>
                <a:cxn ang="0">
                  <a:pos x="7" y="1"/>
                </a:cxn>
                <a:cxn ang="0">
                  <a:pos x="1" y="3"/>
                </a:cxn>
                <a:cxn ang="0">
                  <a:pos x="0" y="5"/>
                </a:cxn>
                <a:cxn ang="0">
                  <a:pos x="4" y="7"/>
                </a:cxn>
                <a:cxn ang="0">
                  <a:pos x="12" y="7"/>
                </a:cxn>
              </a:cxnLst>
              <a:rect l="0" t="0" r="r" b="b"/>
              <a:pathLst>
                <a:path w="20" h="8">
                  <a:moveTo>
                    <a:pt x="12" y="7"/>
                  </a:moveTo>
                  <a:lnTo>
                    <a:pt x="18" y="5"/>
                  </a:lnTo>
                  <a:lnTo>
                    <a:pt x="19" y="2"/>
                  </a:lnTo>
                  <a:lnTo>
                    <a:pt x="15" y="0"/>
                  </a:lnTo>
                  <a:lnTo>
                    <a:pt x="7" y="1"/>
                  </a:lnTo>
                  <a:lnTo>
                    <a:pt x="1" y="3"/>
                  </a:lnTo>
                  <a:lnTo>
                    <a:pt x="0" y="5"/>
                  </a:lnTo>
                  <a:lnTo>
                    <a:pt x="4" y="7"/>
                  </a:lnTo>
                  <a:lnTo>
                    <a:pt x="12" y="7"/>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5" name="Freeform 181"/>
            <p:cNvSpPr>
              <a:spLocks/>
            </p:cNvSpPr>
            <p:nvPr/>
          </p:nvSpPr>
          <p:spPr bwMode="auto">
            <a:xfrm>
              <a:off x="608" y="4118"/>
              <a:ext cx="26" cy="14"/>
            </a:xfrm>
            <a:custGeom>
              <a:avLst/>
              <a:gdLst/>
              <a:ahLst/>
              <a:cxnLst>
                <a:cxn ang="0">
                  <a:pos x="16" y="12"/>
                </a:cxn>
                <a:cxn ang="0">
                  <a:pos x="23" y="8"/>
                </a:cxn>
                <a:cxn ang="0">
                  <a:pos x="25" y="3"/>
                </a:cxn>
                <a:cxn ang="0">
                  <a:pos x="19" y="0"/>
                </a:cxn>
                <a:cxn ang="0">
                  <a:pos x="10" y="1"/>
                </a:cxn>
                <a:cxn ang="0">
                  <a:pos x="2" y="5"/>
                </a:cxn>
                <a:cxn ang="0">
                  <a:pos x="0" y="9"/>
                </a:cxn>
                <a:cxn ang="0">
                  <a:pos x="6" y="13"/>
                </a:cxn>
                <a:cxn ang="0">
                  <a:pos x="16" y="12"/>
                </a:cxn>
              </a:cxnLst>
              <a:rect l="0" t="0" r="r" b="b"/>
              <a:pathLst>
                <a:path w="26" h="14">
                  <a:moveTo>
                    <a:pt x="16" y="12"/>
                  </a:moveTo>
                  <a:lnTo>
                    <a:pt x="23" y="8"/>
                  </a:lnTo>
                  <a:lnTo>
                    <a:pt x="25" y="3"/>
                  </a:lnTo>
                  <a:lnTo>
                    <a:pt x="19" y="0"/>
                  </a:lnTo>
                  <a:lnTo>
                    <a:pt x="10" y="1"/>
                  </a:lnTo>
                  <a:lnTo>
                    <a:pt x="2" y="5"/>
                  </a:lnTo>
                  <a:lnTo>
                    <a:pt x="0" y="9"/>
                  </a:lnTo>
                  <a:lnTo>
                    <a:pt x="6" y="13"/>
                  </a:lnTo>
                  <a:lnTo>
                    <a:pt x="16" y="12"/>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6" name="Freeform 182"/>
            <p:cNvSpPr>
              <a:spLocks/>
            </p:cNvSpPr>
            <p:nvPr/>
          </p:nvSpPr>
          <p:spPr bwMode="auto">
            <a:xfrm>
              <a:off x="1578" y="3737"/>
              <a:ext cx="9" cy="10"/>
            </a:xfrm>
            <a:custGeom>
              <a:avLst/>
              <a:gdLst/>
              <a:ahLst/>
              <a:cxnLst>
                <a:cxn ang="0">
                  <a:pos x="0" y="4"/>
                </a:cxn>
                <a:cxn ang="0">
                  <a:pos x="3" y="2"/>
                </a:cxn>
                <a:cxn ang="0">
                  <a:pos x="6" y="0"/>
                </a:cxn>
                <a:cxn ang="0">
                  <a:pos x="7" y="1"/>
                </a:cxn>
                <a:cxn ang="0">
                  <a:pos x="8" y="1"/>
                </a:cxn>
                <a:cxn ang="0">
                  <a:pos x="7" y="1"/>
                </a:cxn>
                <a:cxn ang="0">
                  <a:pos x="7" y="4"/>
                </a:cxn>
                <a:cxn ang="0">
                  <a:pos x="3" y="6"/>
                </a:cxn>
                <a:cxn ang="0">
                  <a:pos x="2" y="9"/>
                </a:cxn>
                <a:cxn ang="0">
                  <a:pos x="0" y="8"/>
                </a:cxn>
                <a:cxn ang="0">
                  <a:pos x="0" y="4"/>
                </a:cxn>
              </a:cxnLst>
              <a:rect l="0" t="0" r="r" b="b"/>
              <a:pathLst>
                <a:path w="9" h="10">
                  <a:moveTo>
                    <a:pt x="0" y="4"/>
                  </a:moveTo>
                  <a:lnTo>
                    <a:pt x="3" y="2"/>
                  </a:lnTo>
                  <a:lnTo>
                    <a:pt x="6" y="0"/>
                  </a:lnTo>
                  <a:lnTo>
                    <a:pt x="7" y="1"/>
                  </a:lnTo>
                  <a:lnTo>
                    <a:pt x="8" y="1"/>
                  </a:lnTo>
                  <a:lnTo>
                    <a:pt x="7" y="1"/>
                  </a:lnTo>
                  <a:lnTo>
                    <a:pt x="7" y="4"/>
                  </a:lnTo>
                  <a:lnTo>
                    <a:pt x="3" y="6"/>
                  </a:lnTo>
                  <a:lnTo>
                    <a:pt x="2" y="9"/>
                  </a:lnTo>
                  <a:lnTo>
                    <a:pt x="0" y="8"/>
                  </a:lnTo>
                  <a:lnTo>
                    <a:pt x="0" y="4"/>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7" name="Freeform 183"/>
            <p:cNvSpPr>
              <a:spLocks/>
            </p:cNvSpPr>
            <p:nvPr/>
          </p:nvSpPr>
          <p:spPr bwMode="auto">
            <a:xfrm>
              <a:off x="1578" y="3737"/>
              <a:ext cx="15" cy="16"/>
            </a:xfrm>
            <a:custGeom>
              <a:avLst/>
              <a:gdLst/>
              <a:ahLst/>
              <a:cxnLst>
                <a:cxn ang="0">
                  <a:pos x="0" y="7"/>
                </a:cxn>
                <a:cxn ang="0">
                  <a:pos x="5" y="4"/>
                </a:cxn>
                <a:cxn ang="0">
                  <a:pos x="10" y="0"/>
                </a:cxn>
                <a:cxn ang="0">
                  <a:pos x="13" y="1"/>
                </a:cxn>
                <a:cxn ang="0">
                  <a:pos x="14" y="2"/>
                </a:cxn>
                <a:cxn ang="0">
                  <a:pos x="12" y="2"/>
                </a:cxn>
                <a:cxn ang="0">
                  <a:pos x="12" y="7"/>
                </a:cxn>
                <a:cxn ang="0">
                  <a:pos x="5" y="10"/>
                </a:cxn>
                <a:cxn ang="0">
                  <a:pos x="3" y="15"/>
                </a:cxn>
                <a:cxn ang="0">
                  <a:pos x="0" y="14"/>
                </a:cxn>
                <a:cxn ang="0">
                  <a:pos x="0" y="7"/>
                </a:cxn>
              </a:cxnLst>
              <a:rect l="0" t="0" r="r" b="b"/>
              <a:pathLst>
                <a:path w="15" h="16">
                  <a:moveTo>
                    <a:pt x="0" y="7"/>
                  </a:moveTo>
                  <a:lnTo>
                    <a:pt x="5" y="4"/>
                  </a:lnTo>
                  <a:lnTo>
                    <a:pt x="10" y="0"/>
                  </a:lnTo>
                  <a:lnTo>
                    <a:pt x="13" y="1"/>
                  </a:lnTo>
                  <a:lnTo>
                    <a:pt x="14" y="2"/>
                  </a:lnTo>
                  <a:lnTo>
                    <a:pt x="12" y="2"/>
                  </a:lnTo>
                  <a:lnTo>
                    <a:pt x="12" y="7"/>
                  </a:lnTo>
                  <a:lnTo>
                    <a:pt x="5" y="10"/>
                  </a:lnTo>
                  <a:lnTo>
                    <a:pt x="3" y="15"/>
                  </a:lnTo>
                  <a:lnTo>
                    <a:pt x="0" y="14"/>
                  </a:lnTo>
                  <a:lnTo>
                    <a:pt x="0" y="7"/>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8" name="Freeform 184"/>
            <p:cNvSpPr>
              <a:spLocks/>
            </p:cNvSpPr>
            <p:nvPr/>
          </p:nvSpPr>
          <p:spPr bwMode="auto">
            <a:xfrm>
              <a:off x="1606" y="3722"/>
              <a:ext cx="27" cy="19"/>
            </a:xfrm>
            <a:custGeom>
              <a:avLst/>
              <a:gdLst/>
              <a:ahLst/>
              <a:cxnLst>
                <a:cxn ang="0">
                  <a:pos x="2" y="6"/>
                </a:cxn>
                <a:cxn ang="0">
                  <a:pos x="4" y="4"/>
                </a:cxn>
                <a:cxn ang="0">
                  <a:pos x="6" y="4"/>
                </a:cxn>
                <a:cxn ang="0">
                  <a:pos x="9" y="1"/>
                </a:cxn>
                <a:cxn ang="0">
                  <a:pos x="13" y="1"/>
                </a:cxn>
                <a:cxn ang="0">
                  <a:pos x="19" y="0"/>
                </a:cxn>
                <a:cxn ang="0">
                  <a:pos x="21" y="2"/>
                </a:cxn>
                <a:cxn ang="0">
                  <a:pos x="24" y="2"/>
                </a:cxn>
                <a:cxn ang="0">
                  <a:pos x="22" y="4"/>
                </a:cxn>
                <a:cxn ang="0">
                  <a:pos x="24" y="6"/>
                </a:cxn>
                <a:cxn ang="0">
                  <a:pos x="22" y="8"/>
                </a:cxn>
                <a:cxn ang="0">
                  <a:pos x="22" y="11"/>
                </a:cxn>
                <a:cxn ang="0">
                  <a:pos x="22" y="13"/>
                </a:cxn>
                <a:cxn ang="0">
                  <a:pos x="18" y="17"/>
                </a:cxn>
                <a:cxn ang="0">
                  <a:pos x="16" y="18"/>
                </a:cxn>
                <a:cxn ang="0">
                  <a:pos x="15" y="17"/>
                </a:cxn>
                <a:cxn ang="0">
                  <a:pos x="12" y="17"/>
                </a:cxn>
                <a:cxn ang="0">
                  <a:pos x="9" y="17"/>
                </a:cxn>
                <a:cxn ang="0">
                  <a:pos x="8" y="17"/>
                </a:cxn>
                <a:cxn ang="0">
                  <a:pos x="6" y="14"/>
                </a:cxn>
                <a:cxn ang="0">
                  <a:pos x="2" y="13"/>
                </a:cxn>
                <a:cxn ang="0">
                  <a:pos x="0" y="11"/>
                </a:cxn>
                <a:cxn ang="0">
                  <a:pos x="0" y="9"/>
                </a:cxn>
                <a:cxn ang="0">
                  <a:pos x="2" y="6"/>
                </a:cxn>
              </a:cxnLst>
              <a:rect l="0" t="0" r="r" b="b"/>
              <a:pathLst>
                <a:path w="25" h="19">
                  <a:moveTo>
                    <a:pt x="2" y="6"/>
                  </a:moveTo>
                  <a:lnTo>
                    <a:pt x="4" y="4"/>
                  </a:lnTo>
                  <a:lnTo>
                    <a:pt x="6" y="4"/>
                  </a:lnTo>
                  <a:lnTo>
                    <a:pt x="9" y="1"/>
                  </a:lnTo>
                  <a:lnTo>
                    <a:pt x="13" y="1"/>
                  </a:lnTo>
                  <a:lnTo>
                    <a:pt x="19" y="0"/>
                  </a:lnTo>
                  <a:lnTo>
                    <a:pt x="21" y="2"/>
                  </a:lnTo>
                  <a:lnTo>
                    <a:pt x="24" y="2"/>
                  </a:lnTo>
                  <a:lnTo>
                    <a:pt x="22" y="4"/>
                  </a:lnTo>
                  <a:lnTo>
                    <a:pt x="24" y="6"/>
                  </a:lnTo>
                  <a:lnTo>
                    <a:pt x="22" y="8"/>
                  </a:lnTo>
                  <a:lnTo>
                    <a:pt x="22" y="11"/>
                  </a:lnTo>
                  <a:lnTo>
                    <a:pt x="22" y="13"/>
                  </a:lnTo>
                  <a:lnTo>
                    <a:pt x="18" y="17"/>
                  </a:lnTo>
                  <a:lnTo>
                    <a:pt x="16" y="18"/>
                  </a:lnTo>
                  <a:lnTo>
                    <a:pt x="15" y="17"/>
                  </a:lnTo>
                  <a:lnTo>
                    <a:pt x="12" y="17"/>
                  </a:lnTo>
                  <a:lnTo>
                    <a:pt x="9" y="17"/>
                  </a:lnTo>
                  <a:lnTo>
                    <a:pt x="8" y="17"/>
                  </a:lnTo>
                  <a:lnTo>
                    <a:pt x="6" y="14"/>
                  </a:lnTo>
                  <a:lnTo>
                    <a:pt x="2" y="13"/>
                  </a:lnTo>
                  <a:lnTo>
                    <a:pt x="0" y="11"/>
                  </a:lnTo>
                  <a:lnTo>
                    <a:pt x="0" y="9"/>
                  </a:lnTo>
                  <a:lnTo>
                    <a:pt x="2" y="6"/>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09" name="Freeform 185"/>
            <p:cNvSpPr>
              <a:spLocks/>
            </p:cNvSpPr>
            <p:nvPr/>
          </p:nvSpPr>
          <p:spPr bwMode="auto">
            <a:xfrm>
              <a:off x="1606" y="3722"/>
              <a:ext cx="31" cy="25"/>
            </a:xfrm>
            <a:custGeom>
              <a:avLst/>
              <a:gdLst/>
              <a:ahLst/>
              <a:cxnLst>
                <a:cxn ang="0">
                  <a:pos x="3" y="9"/>
                </a:cxn>
                <a:cxn ang="0">
                  <a:pos x="5" y="5"/>
                </a:cxn>
                <a:cxn ang="0">
                  <a:pos x="8" y="5"/>
                </a:cxn>
                <a:cxn ang="0">
                  <a:pos x="11" y="2"/>
                </a:cxn>
                <a:cxn ang="0">
                  <a:pos x="16" y="2"/>
                </a:cxn>
                <a:cxn ang="0">
                  <a:pos x="23" y="0"/>
                </a:cxn>
                <a:cxn ang="0">
                  <a:pos x="26" y="3"/>
                </a:cxn>
                <a:cxn ang="0">
                  <a:pos x="30" y="3"/>
                </a:cxn>
                <a:cxn ang="0">
                  <a:pos x="28" y="5"/>
                </a:cxn>
                <a:cxn ang="0">
                  <a:pos x="30" y="8"/>
                </a:cxn>
                <a:cxn ang="0">
                  <a:pos x="28" y="11"/>
                </a:cxn>
                <a:cxn ang="0">
                  <a:pos x="27" y="14"/>
                </a:cxn>
                <a:cxn ang="0">
                  <a:pos x="27" y="17"/>
                </a:cxn>
                <a:cxn ang="0">
                  <a:pos x="22" y="22"/>
                </a:cxn>
                <a:cxn ang="0">
                  <a:pos x="20" y="24"/>
                </a:cxn>
                <a:cxn ang="0">
                  <a:pos x="19" y="23"/>
                </a:cxn>
                <a:cxn ang="0">
                  <a:pos x="15" y="23"/>
                </a:cxn>
                <a:cxn ang="0">
                  <a:pos x="12" y="22"/>
                </a:cxn>
                <a:cxn ang="0">
                  <a:pos x="10" y="22"/>
                </a:cxn>
                <a:cxn ang="0">
                  <a:pos x="8" y="19"/>
                </a:cxn>
                <a:cxn ang="0">
                  <a:pos x="3" y="17"/>
                </a:cxn>
                <a:cxn ang="0">
                  <a:pos x="0" y="14"/>
                </a:cxn>
                <a:cxn ang="0">
                  <a:pos x="0" y="12"/>
                </a:cxn>
                <a:cxn ang="0">
                  <a:pos x="3" y="9"/>
                </a:cxn>
              </a:cxnLst>
              <a:rect l="0" t="0" r="r" b="b"/>
              <a:pathLst>
                <a:path w="31" h="25">
                  <a:moveTo>
                    <a:pt x="3" y="9"/>
                  </a:moveTo>
                  <a:lnTo>
                    <a:pt x="5" y="5"/>
                  </a:lnTo>
                  <a:lnTo>
                    <a:pt x="8" y="5"/>
                  </a:lnTo>
                  <a:lnTo>
                    <a:pt x="11" y="2"/>
                  </a:lnTo>
                  <a:lnTo>
                    <a:pt x="16" y="2"/>
                  </a:lnTo>
                  <a:lnTo>
                    <a:pt x="23" y="0"/>
                  </a:lnTo>
                  <a:lnTo>
                    <a:pt x="26" y="3"/>
                  </a:lnTo>
                  <a:lnTo>
                    <a:pt x="30" y="3"/>
                  </a:lnTo>
                  <a:lnTo>
                    <a:pt x="28" y="5"/>
                  </a:lnTo>
                  <a:lnTo>
                    <a:pt x="30" y="8"/>
                  </a:lnTo>
                  <a:lnTo>
                    <a:pt x="28" y="11"/>
                  </a:lnTo>
                  <a:lnTo>
                    <a:pt x="27" y="14"/>
                  </a:lnTo>
                  <a:lnTo>
                    <a:pt x="27" y="17"/>
                  </a:lnTo>
                  <a:lnTo>
                    <a:pt x="22" y="22"/>
                  </a:lnTo>
                  <a:lnTo>
                    <a:pt x="20" y="24"/>
                  </a:lnTo>
                  <a:lnTo>
                    <a:pt x="19" y="23"/>
                  </a:lnTo>
                  <a:lnTo>
                    <a:pt x="15" y="23"/>
                  </a:lnTo>
                  <a:lnTo>
                    <a:pt x="12" y="22"/>
                  </a:lnTo>
                  <a:lnTo>
                    <a:pt x="10" y="22"/>
                  </a:lnTo>
                  <a:lnTo>
                    <a:pt x="8" y="19"/>
                  </a:lnTo>
                  <a:lnTo>
                    <a:pt x="3" y="17"/>
                  </a:lnTo>
                  <a:lnTo>
                    <a:pt x="0" y="14"/>
                  </a:lnTo>
                  <a:lnTo>
                    <a:pt x="0" y="12"/>
                  </a:lnTo>
                  <a:lnTo>
                    <a:pt x="3" y="9"/>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0" name="Freeform 186"/>
            <p:cNvSpPr>
              <a:spLocks/>
            </p:cNvSpPr>
            <p:nvPr/>
          </p:nvSpPr>
          <p:spPr bwMode="auto">
            <a:xfrm>
              <a:off x="1583" y="3731"/>
              <a:ext cx="5" cy="5"/>
            </a:xfrm>
            <a:custGeom>
              <a:avLst/>
              <a:gdLst/>
              <a:ahLst/>
              <a:cxnLst>
                <a:cxn ang="0">
                  <a:pos x="1" y="4"/>
                </a:cxn>
                <a:cxn ang="0">
                  <a:pos x="0" y="2"/>
                </a:cxn>
                <a:cxn ang="0">
                  <a:pos x="1" y="0"/>
                </a:cxn>
                <a:cxn ang="0">
                  <a:pos x="3" y="2"/>
                </a:cxn>
                <a:cxn ang="0">
                  <a:pos x="1" y="4"/>
                </a:cxn>
              </a:cxnLst>
              <a:rect l="0" t="0" r="r" b="b"/>
              <a:pathLst>
                <a:path w="4" h="5">
                  <a:moveTo>
                    <a:pt x="1" y="4"/>
                  </a:moveTo>
                  <a:lnTo>
                    <a:pt x="0" y="2"/>
                  </a:lnTo>
                  <a:lnTo>
                    <a:pt x="1" y="0"/>
                  </a:lnTo>
                  <a:lnTo>
                    <a:pt x="3" y="2"/>
                  </a:lnTo>
                  <a:lnTo>
                    <a:pt x="1" y="4"/>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1" name="Freeform 187"/>
            <p:cNvSpPr>
              <a:spLocks/>
            </p:cNvSpPr>
            <p:nvPr/>
          </p:nvSpPr>
          <p:spPr bwMode="auto">
            <a:xfrm>
              <a:off x="1586" y="3735"/>
              <a:ext cx="5" cy="3"/>
            </a:xfrm>
            <a:custGeom>
              <a:avLst/>
              <a:gdLst/>
              <a:ahLst/>
              <a:cxnLst>
                <a:cxn ang="0">
                  <a:pos x="2" y="0"/>
                </a:cxn>
                <a:cxn ang="0">
                  <a:pos x="3" y="1"/>
                </a:cxn>
                <a:cxn ang="0">
                  <a:pos x="2" y="1"/>
                </a:cxn>
                <a:cxn ang="0">
                  <a:pos x="0" y="1"/>
                </a:cxn>
                <a:cxn ang="0">
                  <a:pos x="2" y="0"/>
                </a:cxn>
              </a:cxnLst>
              <a:rect l="0" t="0" r="r" b="b"/>
              <a:pathLst>
                <a:path w="4" h="2">
                  <a:moveTo>
                    <a:pt x="2" y="0"/>
                  </a:moveTo>
                  <a:lnTo>
                    <a:pt x="3" y="1"/>
                  </a:lnTo>
                  <a:lnTo>
                    <a:pt x="2" y="1"/>
                  </a:lnTo>
                  <a:lnTo>
                    <a:pt x="0" y="1"/>
                  </a:lnTo>
                  <a:lnTo>
                    <a:pt x="2"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2" name="Freeform 188"/>
            <p:cNvSpPr>
              <a:spLocks/>
            </p:cNvSpPr>
            <p:nvPr/>
          </p:nvSpPr>
          <p:spPr bwMode="auto">
            <a:xfrm>
              <a:off x="1694" y="3755"/>
              <a:ext cx="33" cy="25"/>
            </a:xfrm>
            <a:custGeom>
              <a:avLst/>
              <a:gdLst/>
              <a:ahLst/>
              <a:cxnLst>
                <a:cxn ang="0">
                  <a:pos x="2" y="9"/>
                </a:cxn>
                <a:cxn ang="0">
                  <a:pos x="0" y="8"/>
                </a:cxn>
                <a:cxn ang="0">
                  <a:pos x="0" y="6"/>
                </a:cxn>
                <a:cxn ang="0">
                  <a:pos x="1" y="7"/>
                </a:cxn>
                <a:cxn ang="0">
                  <a:pos x="4" y="6"/>
                </a:cxn>
                <a:cxn ang="0">
                  <a:pos x="8" y="7"/>
                </a:cxn>
                <a:cxn ang="0">
                  <a:pos x="10" y="5"/>
                </a:cxn>
                <a:cxn ang="0">
                  <a:pos x="10" y="5"/>
                </a:cxn>
                <a:cxn ang="0">
                  <a:pos x="11" y="5"/>
                </a:cxn>
                <a:cxn ang="0">
                  <a:pos x="11" y="3"/>
                </a:cxn>
                <a:cxn ang="0">
                  <a:pos x="12" y="2"/>
                </a:cxn>
                <a:cxn ang="0">
                  <a:pos x="16" y="0"/>
                </a:cxn>
                <a:cxn ang="0">
                  <a:pos x="16" y="2"/>
                </a:cxn>
                <a:cxn ang="0">
                  <a:pos x="17" y="2"/>
                </a:cxn>
                <a:cxn ang="0">
                  <a:pos x="18" y="4"/>
                </a:cxn>
                <a:cxn ang="0">
                  <a:pos x="19" y="4"/>
                </a:cxn>
                <a:cxn ang="0">
                  <a:pos x="19" y="5"/>
                </a:cxn>
                <a:cxn ang="0">
                  <a:pos x="20" y="5"/>
                </a:cxn>
                <a:cxn ang="0">
                  <a:pos x="21" y="7"/>
                </a:cxn>
                <a:cxn ang="0">
                  <a:pos x="22" y="8"/>
                </a:cxn>
                <a:cxn ang="0">
                  <a:pos x="22" y="9"/>
                </a:cxn>
                <a:cxn ang="0">
                  <a:pos x="24" y="9"/>
                </a:cxn>
                <a:cxn ang="0">
                  <a:pos x="24" y="12"/>
                </a:cxn>
                <a:cxn ang="0">
                  <a:pos x="22" y="12"/>
                </a:cxn>
                <a:cxn ang="0">
                  <a:pos x="22" y="12"/>
                </a:cxn>
                <a:cxn ang="0">
                  <a:pos x="24" y="14"/>
                </a:cxn>
                <a:cxn ang="0">
                  <a:pos x="25" y="15"/>
                </a:cxn>
                <a:cxn ang="0">
                  <a:pos x="25" y="15"/>
                </a:cxn>
                <a:cxn ang="0">
                  <a:pos x="25" y="14"/>
                </a:cxn>
                <a:cxn ang="0">
                  <a:pos x="26" y="13"/>
                </a:cxn>
                <a:cxn ang="0">
                  <a:pos x="27" y="13"/>
                </a:cxn>
                <a:cxn ang="0">
                  <a:pos x="29" y="13"/>
                </a:cxn>
                <a:cxn ang="0">
                  <a:pos x="28" y="14"/>
                </a:cxn>
                <a:cxn ang="0">
                  <a:pos x="27" y="15"/>
                </a:cxn>
                <a:cxn ang="0">
                  <a:pos x="27" y="15"/>
                </a:cxn>
                <a:cxn ang="0">
                  <a:pos x="29" y="16"/>
                </a:cxn>
                <a:cxn ang="0">
                  <a:pos x="28" y="17"/>
                </a:cxn>
                <a:cxn ang="0">
                  <a:pos x="29" y="19"/>
                </a:cxn>
                <a:cxn ang="0">
                  <a:pos x="32" y="22"/>
                </a:cxn>
                <a:cxn ang="0">
                  <a:pos x="30" y="22"/>
                </a:cxn>
                <a:cxn ang="0">
                  <a:pos x="28" y="24"/>
                </a:cxn>
                <a:cxn ang="0">
                  <a:pos x="27" y="22"/>
                </a:cxn>
                <a:cxn ang="0">
                  <a:pos x="25" y="23"/>
                </a:cxn>
                <a:cxn ang="0">
                  <a:pos x="25" y="24"/>
                </a:cxn>
                <a:cxn ang="0">
                  <a:pos x="24" y="24"/>
                </a:cxn>
                <a:cxn ang="0">
                  <a:pos x="22" y="22"/>
                </a:cxn>
                <a:cxn ang="0">
                  <a:pos x="20" y="22"/>
                </a:cxn>
                <a:cxn ang="0">
                  <a:pos x="20" y="20"/>
                </a:cxn>
                <a:cxn ang="0">
                  <a:pos x="18" y="21"/>
                </a:cxn>
                <a:cxn ang="0">
                  <a:pos x="15" y="20"/>
                </a:cxn>
                <a:cxn ang="0">
                  <a:pos x="8" y="22"/>
                </a:cxn>
                <a:cxn ang="0">
                  <a:pos x="7" y="18"/>
                </a:cxn>
                <a:cxn ang="0">
                  <a:pos x="5" y="16"/>
                </a:cxn>
                <a:cxn ang="0">
                  <a:pos x="5" y="15"/>
                </a:cxn>
                <a:cxn ang="0">
                  <a:pos x="5" y="14"/>
                </a:cxn>
                <a:cxn ang="0">
                  <a:pos x="2" y="12"/>
                </a:cxn>
                <a:cxn ang="0">
                  <a:pos x="2" y="9"/>
                </a:cxn>
              </a:cxnLst>
              <a:rect l="0" t="0" r="r" b="b"/>
              <a:pathLst>
                <a:path w="33" h="25">
                  <a:moveTo>
                    <a:pt x="2" y="9"/>
                  </a:moveTo>
                  <a:lnTo>
                    <a:pt x="0" y="8"/>
                  </a:lnTo>
                  <a:lnTo>
                    <a:pt x="0" y="6"/>
                  </a:lnTo>
                  <a:lnTo>
                    <a:pt x="1" y="7"/>
                  </a:lnTo>
                  <a:lnTo>
                    <a:pt x="4" y="6"/>
                  </a:lnTo>
                  <a:lnTo>
                    <a:pt x="8" y="7"/>
                  </a:lnTo>
                  <a:lnTo>
                    <a:pt x="10" y="5"/>
                  </a:lnTo>
                  <a:lnTo>
                    <a:pt x="10" y="5"/>
                  </a:lnTo>
                  <a:lnTo>
                    <a:pt x="11" y="5"/>
                  </a:lnTo>
                  <a:lnTo>
                    <a:pt x="11" y="3"/>
                  </a:lnTo>
                  <a:lnTo>
                    <a:pt x="12" y="2"/>
                  </a:lnTo>
                  <a:lnTo>
                    <a:pt x="16" y="0"/>
                  </a:lnTo>
                  <a:lnTo>
                    <a:pt x="16" y="2"/>
                  </a:lnTo>
                  <a:lnTo>
                    <a:pt x="17" y="2"/>
                  </a:lnTo>
                  <a:lnTo>
                    <a:pt x="18" y="4"/>
                  </a:lnTo>
                  <a:lnTo>
                    <a:pt x="19" y="4"/>
                  </a:lnTo>
                  <a:lnTo>
                    <a:pt x="19" y="5"/>
                  </a:lnTo>
                  <a:lnTo>
                    <a:pt x="20" y="5"/>
                  </a:lnTo>
                  <a:lnTo>
                    <a:pt x="21" y="7"/>
                  </a:lnTo>
                  <a:lnTo>
                    <a:pt x="22" y="8"/>
                  </a:lnTo>
                  <a:lnTo>
                    <a:pt x="22" y="9"/>
                  </a:lnTo>
                  <a:lnTo>
                    <a:pt x="24" y="9"/>
                  </a:lnTo>
                  <a:lnTo>
                    <a:pt x="24" y="12"/>
                  </a:lnTo>
                  <a:lnTo>
                    <a:pt x="22" y="12"/>
                  </a:lnTo>
                  <a:lnTo>
                    <a:pt x="22" y="12"/>
                  </a:lnTo>
                  <a:lnTo>
                    <a:pt x="24" y="14"/>
                  </a:lnTo>
                  <a:lnTo>
                    <a:pt x="25" y="15"/>
                  </a:lnTo>
                  <a:lnTo>
                    <a:pt x="25" y="15"/>
                  </a:lnTo>
                  <a:lnTo>
                    <a:pt x="25" y="14"/>
                  </a:lnTo>
                  <a:lnTo>
                    <a:pt x="26" y="13"/>
                  </a:lnTo>
                  <a:lnTo>
                    <a:pt x="27" y="13"/>
                  </a:lnTo>
                  <a:lnTo>
                    <a:pt x="29" y="13"/>
                  </a:lnTo>
                  <a:lnTo>
                    <a:pt x="28" y="14"/>
                  </a:lnTo>
                  <a:lnTo>
                    <a:pt x="27" y="15"/>
                  </a:lnTo>
                  <a:lnTo>
                    <a:pt x="27" y="15"/>
                  </a:lnTo>
                  <a:lnTo>
                    <a:pt x="29" y="16"/>
                  </a:lnTo>
                  <a:lnTo>
                    <a:pt x="28" y="17"/>
                  </a:lnTo>
                  <a:lnTo>
                    <a:pt x="29" y="19"/>
                  </a:lnTo>
                  <a:lnTo>
                    <a:pt x="32" y="22"/>
                  </a:lnTo>
                  <a:lnTo>
                    <a:pt x="30" y="22"/>
                  </a:lnTo>
                  <a:lnTo>
                    <a:pt x="28" y="24"/>
                  </a:lnTo>
                  <a:lnTo>
                    <a:pt x="27" y="22"/>
                  </a:lnTo>
                  <a:lnTo>
                    <a:pt x="25" y="23"/>
                  </a:lnTo>
                  <a:lnTo>
                    <a:pt x="25" y="24"/>
                  </a:lnTo>
                  <a:lnTo>
                    <a:pt x="24" y="24"/>
                  </a:lnTo>
                  <a:lnTo>
                    <a:pt x="22" y="22"/>
                  </a:lnTo>
                  <a:lnTo>
                    <a:pt x="20" y="22"/>
                  </a:lnTo>
                  <a:lnTo>
                    <a:pt x="20" y="20"/>
                  </a:lnTo>
                  <a:lnTo>
                    <a:pt x="18" y="21"/>
                  </a:lnTo>
                  <a:lnTo>
                    <a:pt x="15" y="20"/>
                  </a:lnTo>
                  <a:lnTo>
                    <a:pt x="8" y="22"/>
                  </a:lnTo>
                  <a:lnTo>
                    <a:pt x="7" y="18"/>
                  </a:lnTo>
                  <a:lnTo>
                    <a:pt x="5" y="16"/>
                  </a:lnTo>
                  <a:lnTo>
                    <a:pt x="5" y="15"/>
                  </a:lnTo>
                  <a:lnTo>
                    <a:pt x="5" y="14"/>
                  </a:lnTo>
                  <a:lnTo>
                    <a:pt x="2" y="12"/>
                  </a:lnTo>
                  <a:lnTo>
                    <a:pt x="2" y="9"/>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3" name="Freeform 189"/>
            <p:cNvSpPr>
              <a:spLocks/>
            </p:cNvSpPr>
            <p:nvPr/>
          </p:nvSpPr>
          <p:spPr bwMode="auto">
            <a:xfrm>
              <a:off x="1694" y="3755"/>
              <a:ext cx="39" cy="31"/>
            </a:xfrm>
            <a:custGeom>
              <a:avLst/>
              <a:gdLst/>
              <a:ahLst/>
              <a:cxnLst>
                <a:cxn ang="0">
                  <a:pos x="3" y="12"/>
                </a:cxn>
                <a:cxn ang="0">
                  <a:pos x="0" y="10"/>
                </a:cxn>
                <a:cxn ang="0">
                  <a:pos x="0" y="8"/>
                </a:cxn>
                <a:cxn ang="0">
                  <a:pos x="1" y="9"/>
                </a:cxn>
                <a:cxn ang="0">
                  <a:pos x="5" y="8"/>
                </a:cxn>
                <a:cxn ang="0">
                  <a:pos x="10" y="9"/>
                </a:cxn>
                <a:cxn ang="0">
                  <a:pos x="12" y="7"/>
                </a:cxn>
                <a:cxn ang="0">
                  <a:pos x="12" y="6"/>
                </a:cxn>
                <a:cxn ang="0">
                  <a:pos x="13" y="6"/>
                </a:cxn>
                <a:cxn ang="0">
                  <a:pos x="13" y="4"/>
                </a:cxn>
                <a:cxn ang="0">
                  <a:pos x="15" y="2"/>
                </a:cxn>
                <a:cxn ang="0">
                  <a:pos x="19" y="0"/>
                </a:cxn>
                <a:cxn ang="0">
                  <a:pos x="19" y="2"/>
                </a:cxn>
                <a:cxn ang="0">
                  <a:pos x="20" y="3"/>
                </a:cxn>
                <a:cxn ang="0">
                  <a:pos x="21" y="5"/>
                </a:cxn>
                <a:cxn ang="0">
                  <a:pos x="22" y="5"/>
                </a:cxn>
                <a:cxn ang="0">
                  <a:pos x="22" y="6"/>
                </a:cxn>
                <a:cxn ang="0">
                  <a:pos x="23" y="6"/>
                </a:cxn>
                <a:cxn ang="0">
                  <a:pos x="25" y="9"/>
                </a:cxn>
                <a:cxn ang="0">
                  <a:pos x="26" y="10"/>
                </a:cxn>
                <a:cxn ang="0">
                  <a:pos x="26" y="12"/>
                </a:cxn>
                <a:cxn ang="0">
                  <a:pos x="28" y="12"/>
                </a:cxn>
                <a:cxn ang="0">
                  <a:pos x="28" y="15"/>
                </a:cxn>
                <a:cxn ang="0">
                  <a:pos x="26" y="15"/>
                </a:cxn>
                <a:cxn ang="0">
                  <a:pos x="26" y="15"/>
                </a:cxn>
                <a:cxn ang="0">
                  <a:pos x="28" y="17"/>
                </a:cxn>
                <a:cxn ang="0">
                  <a:pos x="30" y="19"/>
                </a:cxn>
                <a:cxn ang="0">
                  <a:pos x="30" y="18"/>
                </a:cxn>
                <a:cxn ang="0">
                  <a:pos x="29" y="17"/>
                </a:cxn>
                <a:cxn ang="0">
                  <a:pos x="31" y="16"/>
                </a:cxn>
                <a:cxn ang="0">
                  <a:pos x="32" y="16"/>
                </a:cxn>
                <a:cxn ang="0">
                  <a:pos x="34" y="16"/>
                </a:cxn>
                <a:cxn ang="0">
                  <a:pos x="33" y="17"/>
                </a:cxn>
                <a:cxn ang="0">
                  <a:pos x="32" y="18"/>
                </a:cxn>
                <a:cxn ang="0">
                  <a:pos x="32" y="19"/>
                </a:cxn>
                <a:cxn ang="0">
                  <a:pos x="34" y="20"/>
                </a:cxn>
                <a:cxn ang="0">
                  <a:pos x="33" y="21"/>
                </a:cxn>
                <a:cxn ang="0">
                  <a:pos x="34" y="24"/>
                </a:cxn>
                <a:cxn ang="0">
                  <a:pos x="38" y="27"/>
                </a:cxn>
                <a:cxn ang="0">
                  <a:pos x="36" y="28"/>
                </a:cxn>
                <a:cxn ang="0">
                  <a:pos x="33" y="30"/>
                </a:cxn>
                <a:cxn ang="0">
                  <a:pos x="32" y="28"/>
                </a:cxn>
                <a:cxn ang="0">
                  <a:pos x="30" y="29"/>
                </a:cxn>
                <a:cxn ang="0">
                  <a:pos x="30" y="30"/>
                </a:cxn>
                <a:cxn ang="0">
                  <a:pos x="28" y="30"/>
                </a:cxn>
                <a:cxn ang="0">
                  <a:pos x="26" y="27"/>
                </a:cxn>
                <a:cxn ang="0">
                  <a:pos x="23" y="27"/>
                </a:cxn>
                <a:cxn ang="0">
                  <a:pos x="23" y="25"/>
                </a:cxn>
                <a:cxn ang="0">
                  <a:pos x="21" y="26"/>
                </a:cxn>
                <a:cxn ang="0">
                  <a:pos x="18" y="25"/>
                </a:cxn>
                <a:cxn ang="0">
                  <a:pos x="10" y="27"/>
                </a:cxn>
                <a:cxn ang="0">
                  <a:pos x="9" y="22"/>
                </a:cxn>
                <a:cxn ang="0">
                  <a:pos x="6" y="20"/>
                </a:cxn>
                <a:cxn ang="0">
                  <a:pos x="6" y="18"/>
                </a:cxn>
                <a:cxn ang="0">
                  <a:pos x="6" y="17"/>
                </a:cxn>
                <a:cxn ang="0">
                  <a:pos x="3" y="15"/>
                </a:cxn>
                <a:cxn ang="0">
                  <a:pos x="3" y="12"/>
                </a:cxn>
              </a:cxnLst>
              <a:rect l="0" t="0" r="r" b="b"/>
              <a:pathLst>
                <a:path w="39" h="31">
                  <a:moveTo>
                    <a:pt x="3" y="12"/>
                  </a:moveTo>
                  <a:lnTo>
                    <a:pt x="0" y="10"/>
                  </a:lnTo>
                  <a:lnTo>
                    <a:pt x="0" y="8"/>
                  </a:lnTo>
                  <a:lnTo>
                    <a:pt x="1" y="9"/>
                  </a:lnTo>
                  <a:lnTo>
                    <a:pt x="5" y="8"/>
                  </a:lnTo>
                  <a:lnTo>
                    <a:pt x="10" y="9"/>
                  </a:lnTo>
                  <a:lnTo>
                    <a:pt x="12" y="7"/>
                  </a:lnTo>
                  <a:lnTo>
                    <a:pt x="12" y="6"/>
                  </a:lnTo>
                  <a:lnTo>
                    <a:pt x="13" y="6"/>
                  </a:lnTo>
                  <a:lnTo>
                    <a:pt x="13" y="4"/>
                  </a:lnTo>
                  <a:lnTo>
                    <a:pt x="15" y="2"/>
                  </a:lnTo>
                  <a:lnTo>
                    <a:pt x="19" y="0"/>
                  </a:lnTo>
                  <a:lnTo>
                    <a:pt x="19" y="2"/>
                  </a:lnTo>
                  <a:lnTo>
                    <a:pt x="20" y="3"/>
                  </a:lnTo>
                  <a:lnTo>
                    <a:pt x="21" y="5"/>
                  </a:lnTo>
                  <a:lnTo>
                    <a:pt x="22" y="5"/>
                  </a:lnTo>
                  <a:lnTo>
                    <a:pt x="22" y="6"/>
                  </a:lnTo>
                  <a:lnTo>
                    <a:pt x="23" y="6"/>
                  </a:lnTo>
                  <a:lnTo>
                    <a:pt x="25" y="9"/>
                  </a:lnTo>
                  <a:lnTo>
                    <a:pt x="26" y="10"/>
                  </a:lnTo>
                  <a:lnTo>
                    <a:pt x="26" y="12"/>
                  </a:lnTo>
                  <a:lnTo>
                    <a:pt x="28" y="12"/>
                  </a:lnTo>
                  <a:lnTo>
                    <a:pt x="28" y="15"/>
                  </a:lnTo>
                  <a:lnTo>
                    <a:pt x="26" y="15"/>
                  </a:lnTo>
                  <a:lnTo>
                    <a:pt x="26" y="15"/>
                  </a:lnTo>
                  <a:lnTo>
                    <a:pt x="28" y="17"/>
                  </a:lnTo>
                  <a:lnTo>
                    <a:pt x="30" y="19"/>
                  </a:lnTo>
                  <a:lnTo>
                    <a:pt x="30" y="18"/>
                  </a:lnTo>
                  <a:lnTo>
                    <a:pt x="29" y="17"/>
                  </a:lnTo>
                  <a:lnTo>
                    <a:pt x="31" y="16"/>
                  </a:lnTo>
                  <a:lnTo>
                    <a:pt x="32" y="16"/>
                  </a:lnTo>
                  <a:lnTo>
                    <a:pt x="34" y="16"/>
                  </a:lnTo>
                  <a:lnTo>
                    <a:pt x="33" y="17"/>
                  </a:lnTo>
                  <a:lnTo>
                    <a:pt x="32" y="18"/>
                  </a:lnTo>
                  <a:lnTo>
                    <a:pt x="32" y="19"/>
                  </a:lnTo>
                  <a:lnTo>
                    <a:pt x="34" y="20"/>
                  </a:lnTo>
                  <a:lnTo>
                    <a:pt x="33" y="21"/>
                  </a:lnTo>
                  <a:lnTo>
                    <a:pt x="34" y="24"/>
                  </a:lnTo>
                  <a:lnTo>
                    <a:pt x="38" y="27"/>
                  </a:lnTo>
                  <a:lnTo>
                    <a:pt x="36" y="28"/>
                  </a:lnTo>
                  <a:lnTo>
                    <a:pt x="33" y="30"/>
                  </a:lnTo>
                  <a:lnTo>
                    <a:pt x="32" y="28"/>
                  </a:lnTo>
                  <a:lnTo>
                    <a:pt x="30" y="29"/>
                  </a:lnTo>
                  <a:lnTo>
                    <a:pt x="30" y="30"/>
                  </a:lnTo>
                  <a:lnTo>
                    <a:pt x="28" y="30"/>
                  </a:lnTo>
                  <a:lnTo>
                    <a:pt x="26" y="27"/>
                  </a:lnTo>
                  <a:lnTo>
                    <a:pt x="23" y="27"/>
                  </a:lnTo>
                  <a:lnTo>
                    <a:pt x="23" y="25"/>
                  </a:lnTo>
                  <a:lnTo>
                    <a:pt x="21" y="26"/>
                  </a:lnTo>
                  <a:lnTo>
                    <a:pt x="18" y="25"/>
                  </a:lnTo>
                  <a:lnTo>
                    <a:pt x="10" y="27"/>
                  </a:lnTo>
                  <a:lnTo>
                    <a:pt x="9" y="22"/>
                  </a:lnTo>
                  <a:lnTo>
                    <a:pt x="6" y="20"/>
                  </a:lnTo>
                  <a:lnTo>
                    <a:pt x="6" y="18"/>
                  </a:lnTo>
                  <a:lnTo>
                    <a:pt x="6" y="17"/>
                  </a:lnTo>
                  <a:lnTo>
                    <a:pt x="3" y="15"/>
                  </a:lnTo>
                  <a:lnTo>
                    <a:pt x="3" y="12"/>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4" name="Freeform 190"/>
            <p:cNvSpPr>
              <a:spLocks/>
            </p:cNvSpPr>
            <p:nvPr/>
          </p:nvSpPr>
          <p:spPr bwMode="auto">
            <a:xfrm>
              <a:off x="1751" y="3786"/>
              <a:ext cx="28" cy="6"/>
            </a:xfrm>
            <a:custGeom>
              <a:avLst/>
              <a:gdLst/>
              <a:ahLst/>
              <a:cxnLst>
                <a:cxn ang="0">
                  <a:pos x="2" y="3"/>
                </a:cxn>
                <a:cxn ang="0">
                  <a:pos x="3" y="2"/>
                </a:cxn>
                <a:cxn ang="0">
                  <a:pos x="3" y="1"/>
                </a:cxn>
                <a:cxn ang="0">
                  <a:pos x="3" y="0"/>
                </a:cxn>
                <a:cxn ang="0">
                  <a:pos x="5" y="1"/>
                </a:cxn>
                <a:cxn ang="0">
                  <a:pos x="7" y="0"/>
                </a:cxn>
                <a:cxn ang="0">
                  <a:pos x="13" y="1"/>
                </a:cxn>
                <a:cxn ang="0">
                  <a:pos x="16" y="1"/>
                </a:cxn>
                <a:cxn ang="0">
                  <a:pos x="18" y="0"/>
                </a:cxn>
                <a:cxn ang="0">
                  <a:pos x="19" y="2"/>
                </a:cxn>
                <a:cxn ang="0">
                  <a:pos x="26" y="2"/>
                </a:cxn>
                <a:cxn ang="0">
                  <a:pos x="30" y="1"/>
                </a:cxn>
                <a:cxn ang="0">
                  <a:pos x="29" y="2"/>
                </a:cxn>
                <a:cxn ang="0">
                  <a:pos x="31" y="3"/>
                </a:cxn>
                <a:cxn ang="0">
                  <a:pos x="29" y="4"/>
                </a:cxn>
                <a:cxn ang="0">
                  <a:pos x="27" y="4"/>
                </a:cxn>
                <a:cxn ang="0">
                  <a:pos x="25" y="5"/>
                </a:cxn>
                <a:cxn ang="0">
                  <a:pos x="22" y="5"/>
                </a:cxn>
                <a:cxn ang="0">
                  <a:pos x="17" y="4"/>
                </a:cxn>
                <a:cxn ang="0">
                  <a:pos x="13" y="4"/>
                </a:cxn>
                <a:cxn ang="0">
                  <a:pos x="11" y="3"/>
                </a:cxn>
                <a:cxn ang="0">
                  <a:pos x="8" y="4"/>
                </a:cxn>
                <a:cxn ang="0">
                  <a:pos x="0" y="3"/>
                </a:cxn>
                <a:cxn ang="0">
                  <a:pos x="2" y="3"/>
                </a:cxn>
              </a:cxnLst>
              <a:rect l="0" t="0" r="r" b="b"/>
              <a:pathLst>
                <a:path w="32" h="6">
                  <a:moveTo>
                    <a:pt x="2" y="3"/>
                  </a:moveTo>
                  <a:lnTo>
                    <a:pt x="3" y="2"/>
                  </a:lnTo>
                  <a:lnTo>
                    <a:pt x="3" y="1"/>
                  </a:lnTo>
                  <a:lnTo>
                    <a:pt x="3" y="0"/>
                  </a:lnTo>
                  <a:lnTo>
                    <a:pt x="5" y="1"/>
                  </a:lnTo>
                  <a:lnTo>
                    <a:pt x="7" y="0"/>
                  </a:lnTo>
                  <a:lnTo>
                    <a:pt x="13" y="1"/>
                  </a:lnTo>
                  <a:lnTo>
                    <a:pt x="16" y="1"/>
                  </a:lnTo>
                  <a:lnTo>
                    <a:pt x="18" y="0"/>
                  </a:lnTo>
                  <a:lnTo>
                    <a:pt x="19" y="2"/>
                  </a:lnTo>
                  <a:lnTo>
                    <a:pt x="26" y="2"/>
                  </a:lnTo>
                  <a:lnTo>
                    <a:pt x="30" y="1"/>
                  </a:lnTo>
                  <a:lnTo>
                    <a:pt x="29" y="2"/>
                  </a:lnTo>
                  <a:lnTo>
                    <a:pt x="31" y="3"/>
                  </a:lnTo>
                  <a:lnTo>
                    <a:pt x="29" y="4"/>
                  </a:lnTo>
                  <a:lnTo>
                    <a:pt x="27" y="4"/>
                  </a:lnTo>
                  <a:lnTo>
                    <a:pt x="25" y="5"/>
                  </a:lnTo>
                  <a:lnTo>
                    <a:pt x="22" y="5"/>
                  </a:lnTo>
                  <a:lnTo>
                    <a:pt x="17" y="4"/>
                  </a:lnTo>
                  <a:lnTo>
                    <a:pt x="13" y="4"/>
                  </a:lnTo>
                  <a:lnTo>
                    <a:pt x="11" y="3"/>
                  </a:lnTo>
                  <a:lnTo>
                    <a:pt x="8" y="4"/>
                  </a:lnTo>
                  <a:lnTo>
                    <a:pt x="0" y="3"/>
                  </a:lnTo>
                  <a:lnTo>
                    <a:pt x="2" y="3"/>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5" name="Freeform 191"/>
            <p:cNvSpPr>
              <a:spLocks/>
            </p:cNvSpPr>
            <p:nvPr/>
          </p:nvSpPr>
          <p:spPr bwMode="auto">
            <a:xfrm>
              <a:off x="1751" y="3786"/>
              <a:ext cx="37" cy="12"/>
            </a:xfrm>
            <a:custGeom>
              <a:avLst/>
              <a:gdLst/>
              <a:ahLst/>
              <a:cxnLst>
                <a:cxn ang="0">
                  <a:pos x="2" y="6"/>
                </a:cxn>
                <a:cxn ang="0">
                  <a:pos x="3" y="5"/>
                </a:cxn>
                <a:cxn ang="0">
                  <a:pos x="4" y="2"/>
                </a:cxn>
                <a:cxn ang="0">
                  <a:pos x="3" y="0"/>
                </a:cxn>
                <a:cxn ang="0">
                  <a:pos x="6" y="2"/>
                </a:cxn>
                <a:cxn ang="0">
                  <a:pos x="8" y="0"/>
                </a:cxn>
                <a:cxn ang="0">
                  <a:pos x="15" y="2"/>
                </a:cxn>
                <a:cxn ang="0">
                  <a:pos x="18" y="3"/>
                </a:cxn>
                <a:cxn ang="0">
                  <a:pos x="21" y="1"/>
                </a:cxn>
                <a:cxn ang="0">
                  <a:pos x="22" y="4"/>
                </a:cxn>
                <a:cxn ang="0">
                  <a:pos x="30" y="4"/>
                </a:cxn>
                <a:cxn ang="0">
                  <a:pos x="35" y="3"/>
                </a:cxn>
                <a:cxn ang="0">
                  <a:pos x="34" y="5"/>
                </a:cxn>
                <a:cxn ang="0">
                  <a:pos x="36" y="6"/>
                </a:cxn>
                <a:cxn ang="0">
                  <a:pos x="34" y="8"/>
                </a:cxn>
                <a:cxn ang="0">
                  <a:pos x="31" y="9"/>
                </a:cxn>
                <a:cxn ang="0">
                  <a:pos x="29" y="11"/>
                </a:cxn>
                <a:cxn ang="0">
                  <a:pos x="25" y="11"/>
                </a:cxn>
                <a:cxn ang="0">
                  <a:pos x="19" y="9"/>
                </a:cxn>
                <a:cxn ang="0">
                  <a:pos x="15" y="8"/>
                </a:cxn>
                <a:cxn ang="0">
                  <a:pos x="13" y="6"/>
                </a:cxn>
                <a:cxn ang="0">
                  <a:pos x="10" y="8"/>
                </a:cxn>
                <a:cxn ang="0">
                  <a:pos x="0" y="7"/>
                </a:cxn>
                <a:cxn ang="0">
                  <a:pos x="2" y="6"/>
                </a:cxn>
              </a:cxnLst>
              <a:rect l="0" t="0" r="r" b="b"/>
              <a:pathLst>
                <a:path w="37" h="12">
                  <a:moveTo>
                    <a:pt x="2" y="6"/>
                  </a:moveTo>
                  <a:lnTo>
                    <a:pt x="3" y="5"/>
                  </a:lnTo>
                  <a:lnTo>
                    <a:pt x="4" y="2"/>
                  </a:lnTo>
                  <a:lnTo>
                    <a:pt x="3" y="0"/>
                  </a:lnTo>
                  <a:lnTo>
                    <a:pt x="6" y="2"/>
                  </a:lnTo>
                  <a:lnTo>
                    <a:pt x="8" y="0"/>
                  </a:lnTo>
                  <a:lnTo>
                    <a:pt x="15" y="2"/>
                  </a:lnTo>
                  <a:lnTo>
                    <a:pt x="18" y="3"/>
                  </a:lnTo>
                  <a:lnTo>
                    <a:pt x="21" y="1"/>
                  </a:lnTo>
                  <a:lnTo>
                    <a:pt x="22" y="4"/>
                  </a:lnTo>
                  <a:lnTo>
                    <a:pt x="30" y="4"/>
                  </a:lnTo>
                  <a:lnTo>
                    <a:pt x="35" y="3"/>
                  </a:lnTo>
                  <a:lnTo>
                    <a:pt x="34" y="5"/>
                  </a:lnTo>
                  <a:lnTo>
                    <a:pt x="36" y="6"/>
                  </a:lnTo>
                  <a:lnTo>
                    <a:pt x="34" y="8"/>
                  </a:lnTo>
                  <a:lnTo>
                    <a:pt x="31" y="9"/>
                  </a:lnTo>
                  <a:lnTo>
                    <a:pt x="29" y="11"/>
                  </a:lnTo>
                  <a:lnTo>
                    <a:pt x="25" y="11"/>
                  </a:lnTo>
                  <a:lnTo>
                    <a:pt x="19" y="9"/>
                  </a:lnTo>
                  <a:lnTo>
                    <a:pt x="15" y="8"/>
                  </a:lnTo>
                  <a:lnTo>
                    <a:pt x="13" y="6"/>
                  </a:lnTo>
                  <a:lnTo>
                    <a:pt x="10" y="8"/>
                  </a:lnTo>
                  <a:lnTo>
                    <a:pt x="0" y="7"/>
                  </a:lnTo>
                  <a:lnTo>
                    <a:pt x="2" y="6"/>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6" name="Freeform 192"/>
            <p:cNvSpPr>
              <a:spLocks/>
            </p:cNvSpPr>
            <p:nvPr/>
          </p:nvSpPr>
          <p:spPr bwMode="auto">
            <a:xfrm>
              <a:off x="1767" y="3804"/>
              <a:ext cx="11" cy="7"/>
            </a:xfrm>
            <a:custGeom>
              <a:avLst/>
              <a:gdLst/>
              <a:ahLst/>
              <a:cxnLst>
                <a:cxn ang="0">
                  <a:pos x="0" y="1"/>
                </a:cxn>
                <a:cxn ang="0">
                  <a:pos x="3" y="0"/>
                </a:cxn>
                <a:cxn ang="0">
                  <a:pos x="4" y="0"/>
                </a:cxn>
                <a:cxn ang="0">
                  <a:pos x="8" y="1"/>
                </a:cxn>
                <a:cxn ang="0">
                  <a:pos x="8" y="3"/>
                </a:cxn>
                <a:cxn ang="0">
                  <a:pos x="9" y="3"/>
                </a:cxn>
                <a:cxn ang="0">
                  <a:pos x="10" y="5"/>
                </a:cxn>
                <a:cxn ang="0">
                  <a:pos x="8" y="6"/>
                </a:cxn>
                <a:cxn ang="0">
                  <a:pos x="6" y="6"/>
                </a:cxn>
                <a:cxn ang="0">
                  <a:pos x="4" y="6"/>
                </a:cxn>
                <a:cxn ang="0">
                  <a:pos x="3" y="5"/>
                </a:cxn>
                <a:cxn ang="0">
                  <a:pos x="3" y="3"/>
                </a:cxn>
                <a:cxn ang="0">
                  <a:pos x="1" y="3"/>
                </a:cxn>
                <a:cxn ang="0">
                  <a:pos x="0" y="1"/>
                </a:cxn>
              </a:cxnLst>
              <a:rect l="0" t="0" r="r" b="b"/>
              <a:pathLst>
                <a:path w="11" h="7">
                  <a:moveTo>
                    <a:pt x="0" y="1"/>
                  </a:moveTo>
                  <a:lnTo>
                    <a:pt x="3" y="0"/>
                  </a:lnTo>
                  <a:lnTo>
                    <a:pt x="4" y="0"/>
                  </a:lnTo>
                  <a:lnTo>
                    <a:pt x="8" y="1"/>
                  </a:lnTo>
                  <a:lnTo>
                    <a:pt x="8" y="3"/>
                  </a:lnTo>
                  <a:lnTo>
                    <a:pt x="9" y="3"/>
                  </a:lnTo>
                  <a:lnTo>
                    <a:pt x="10" y="5"/>
                  </a:lnTo>
                  <a:lnTo>
                    <a:pt x="8" y="6"/>
                  </a:lnTo>
                  <a:lnTo>
                    <a:pt x="6" y="6"/>
                  </a:lnTo>
                  <a:lnTo>
                    <a:pt x="4" y="6"/>
                  </a:lnTo>
                  <a:lnTo>
                    <a:pt x="3" y="5"/>
                  </a:lnTo>
                  <a:lnTo>
                    <a:pt x="3" y="3"/>
                  </a:lnTo>
                  <a:lnTo>
                    <a:pt x="1" y="3"/>
                  </a:lnTo>
                  <a:lnTo>
                    <a:pt x="0" y="1"/>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7" name="Freeform 193"/>
            <p:cNvSpPr>
              <a:spLocks/>
            </p:cNvSpPr>
            <p:nvPr/>
          </p:nvSpPr>
          <p:spPr bwMode="auto">
            <a:xfrm>
              <a:off x="1767" y="3804"/>
              <a:ext cx="17" cy="14"/>
            </a:xfrm>
            <a:custGeom>
              <a:avLst/>
              <a:gdLst/>
              <a:ahLst/>
              <a:cxnLst>
                <a:cxn ang="0">
                  <a:pos x="0" y="3"/>
                </a:cxn>
                <a:cxn ang="0">
                  <a:pos x="4" y="0"/>
                </a:cxn>
                <a:cxn ang="0">
                  <a:pos x="7" y="1"/>
                </a:cxn>
                <a:cxn ang="0">
                  <a:pos x="12" y="3"/>
                </a:cxn>
                <a:cxn ang="0">
                  <a:pos x="12" y="6"/>
                </a:cxn>
                <a:cxn ang="0">
                  <a:pos x="15" y="6"/>
                </a:cxn>
                <a:cxn ang="0">
                  <a:pos x="16" y="9"/>
                </a:cxn>
                <a:cxn ang="0">
                  <a:pos x="13" y="11"/>
                </a:cxn>
                <a:cxn ang="0">
                  <a:pos x="10" y="12"/>
                </a:cxn>
                <a:cxn ang="0">
                  <a:pos x="6" y="12"/>
                </a:cxn>
                <a:cxn ang="0">
                  <a:pos x="5" y="10"/>
                </a:cxn>
                <a:cxn ang="0">
                  <a:pos x="5" y="6"/>
                </a:cxn>
                <a:cxn ang="0">
                  <a:pos x="1" y="6"/>
                </a:cxn>
                <a:cxn ang="0">
                  <a:pos x="0" y="3"/>
                </a:cxn>
              </a:cxnLst>
              <a:rect l="0" t="0" r="r" b="b"/>
              <a:pathLst>
                <a:path w="17" h="13">
                  <a:moveTo>
                    <a:pt x="0" y="3"/>
                  </a:moveTo>
                  <a:lnTo>
                    <a:pt x="4" y="0"/>
                  </a:lnTo>
                  <a:lnTo>
                    <a:pt x="7" y="1"/>
                  </a:lnTo>
                  <a:lnTo>
                    <a:pt x="12" y="3"/>
                  </a:lnTo>
                  <a:lnTo>
                    <a:pt x="12" y="6"/>
                  </a:lnTo>
                  <a:lnTo>
                    <a:pt x="15" y="6"/>
                  </a:lnTo>
                  <a:lnTo>
                    <a:pt x="16" y="9"/>
                  </a:lnTo>
                  <a:lnTo>
                    <a:pt x="13" y="11"/>
                  </a:lnTo>
                  <a:lnTo>
                    <a:pt x="10" y="12"/>
                  </a:lnTo>
                  <a:lnTo>
                    <a:pt x="6" y="12"/>
                  </a:lnTo>
                  <a:lnTo>
                    <a:pt x="5" y="10"/>
                  </a:lnTo>
                  <a:lnTo>
                    <a:pt x="5" y="6"/>
                  </a:lnTo>
                  <a:lnTo>
                    <a:pt x="1" y="6"/>
                  </a:lnTo>
                  <a:lnTo>
                    <a:pt x="0" y="3"/>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8" name="Freeform 194"/>
            <p:cNvSpPr>
              <a:spLocks/>
            </p:cNvSpPr>
            <p:nvPr/>
          </p:nvSpPr>
          <p:spPr bwMode="auto">
            <a:xfrm>
              <a:off x="1787" y="3799"/>
              <a:ext cx="38" cy="23"/>
            </a:xfrm>
            <a:custGeom>
              <a:avLst/>
              <a:gdLst/>
              <a:ahLst/>
              <a:cxnLst>
                <a:cxn ang="0">
                  <a:pos x="0" y="5"/>
                </a:cxn>
                <a:cxn ang="0">
                  <a:pos x="2" y="3"/>
                </a:cxn>
                <a:cxn ang="0">
                  <a:pos x="3" y="0"/>
                </a:cxn>
                <a:cxn ang="0">
                  <a:pos x="8" y="0"/>
                </a:cxn>
                <a:cxn ang="0">
                  <a:pos x="10" y="4"/>
                </a:cxn>
                <a:cxn ang="0">
                  <a:pos x="12" y="6"/>
                </a:cxn>
                <a:cxn ang="0">
                  <a:pos x="17" y="6"/>
                </a:cxn>
                <a:cxn ang="0">
                  <a:pos x="21" y="4"/>
                </a:cxn>
                <a:cxn ang="0">
                  <a:pos x="24" y="5"/>
                </a:cxn>
                <a:cxn ang="0">
                  <a:pos x="26" y="7"/>
                </a:cxn>
                <a:cxn ang="0">
                  <a:pos x="29" y="8"/>
                </a:cxn>
                <a:cxn ang="0">
                  <a:pos x="31" y="9"/>
                </a:cxn>
                <a:cxn ang="0">
                  <a:pos x="34" y="10"/>
                </a:cxn>
                <a:cxn ang="0">
                  <a:pos x="36" y="11"/>
                </a:cxn>
                <a:cxn ang="0">
                  <a:pos x="38" y="14"/>
                </a:cxn>
                <a:cxn ang="0">
                  <a:pos x="37" y="16"/>
                </a:cxn>
                <a:cxn ang="0">
                  <a:pos x="36" y="17"/>
                </a:cxn>
                <a:cxn ang="0">
                  <a:pos x="34" y="19"/>
                </a:cxn>
                <a:cxn ang="0">
                  <a:pos x="30" y="20"/>
                </a:cxn>
                <a:cxn ang="0">
                  <a:pos x="27" y="20"/>
                </a:cxn>
                <a:cxn ang="0">
                  <a:pos x="24" y="21"/>
                </a:cxn>
                <a:cxn ang="0">
                  <a:pos x="18" y="22"/>
                </a:cxn>
                <a:cxn ang="0">
                  <a:pos x="15" y="22"/>
                </a:cxn>
                <a:cxn ang="0">
                  <a:pos x="15" y="21"/>
                </a:cxn>
                <a:cxn ang="0">
                  <a:pos x="14" y="20"/>
                </a:cxn>
                <a:cxn ang="0">
                  <a:pos x="13" y="15"/>
                </a:cxn>
                <a:cxn ang="0">
                  <a:pos x="12" y="11"/>
                </a:cxn>
                <a:cxn ang="0">
                  <a:pos x="9" y="13"/>
                </a:cxn>
                <a:cxn ang="0">
                  <a:pos x="8" y="11"/>
                </a:cxn>
                <a:cxn ang="0">
                  <a:pos x="7" y="11"/>
                </a:cxn>
                <a:cxn ang="0">
                  <a:pos x="6" y="11"/>
                </a:cxn>
                <a:cxn ang="0">
                  <a:pos x="4" y="11"/>
                </a:cxn>
                <a:cxn ang="0">
                  <a:pos x="3" y="9"/>
                </a:cxn>
                <a:cxn ang="0">
                  <a:pos x="2" y="8"/>
                </a:cxn>
                <a:cxn ang="0">
                  <a:pos x="1" y="7"/>
                </a:cxn>
                <a:cxn ang="0">
                  <a:pos x="0" y="5"/>
                </a:cxn>
              </a:cxnLst>
              <a:rect l="0" t="0" r="r" b="b"/>
              <a:pathLst>
                <a:path w="39" h="23">
                  <a:moveTo>
                    <a:pt x="0" y="5"/>
                  </a:moveTo>
                  <a:lnTo>
                    <a:pt x="2" y="3"/>
                  </a:lnTo>
                  <a:lnTo>
                    <a:pt x="3" y="0"/>
                  </a:lnTo>
                  <a:lnTo>
                    <a:pt x="8" y="0"/>
                  </a:lnTo>
                  <a:lnTo>
                    <a:pt x="10" y="4"/>
                  </a:lnTo>
                  <a:lnTo>
                    <a:pt x="12" y="6"/>
                  </a:lnTo>
                  <a:lnTo>
                    <a:pt x="17" y="6"/>
                  </a:lnTo>
                  <a:lnTo>
                    <a:pt x="21" y="4"/>
                  </a:lnTo>
                  <a:lnTo>
                    <a:pt x="24" y="5"/>
                  </a:lnTo>
                  <a:lnTo>
                    <a:pt x="26" y="7"/>
                  </a:lnTo>
                  <a:lnTo>
                    <a:pt x="29" y="8"/>
                  </a:lnTo>
                  <a:lnTo>
                    <a:pt x="31" y="9"/>
                  </a:lnTo>
                  <a:lnTo>
                    <a:pt x="34" y="10"/>
                  </a:lnTo>
                  <a:lnTo>
                    <a:pt x="36" y="11"/>
                  </a:lnTo>
                  <a:lnTo>
                    <a:pt x="38" y="14"/>
                  </a:lnTo>
                  <a:lnTo>
                    <a:pt x="37" y="16"/>
                  </a:lnTo>
                  <a:lnTo>
                    <a:pt x="36" y="17"/>
                  </a:lnTo>
                  <a:lnTo>
                    <a:pt x="34" y="19"/>
                  </a:lnTo>
                  <a:lnTo>
                    <a:pt x="30" y="20"/>
                  </a:lnTo>
                  <a:lnTo>
                    <a:pt x="27" y="20"/>
                  </a:lnTo>
                  <a:lnTo>
                    <a:pt x="24" y="21"/>
                  </a:lnTo>
                  <a:lnTo>
                    <a:pt x="18" y="22"/>
                  </a:lnTo>
                  <a:lnTo>
                    <a:pt x="15" y="22"/>
                  </a:lnTo>
                  <a:lnTo>
                    <a:pt x="15" y="21"/>
                  </a:lnTo>
                  <a:lnTo>
                    <a:pt x="14" y="20"/>
                  </a:lnTo>
                  <a:lnTo>
                    <a:pt x="13" y="15"/>
                  </a:lnTo>
                  <a:lnTo>
                    <a:pt x="12" y="11"/>
                  </a:lnTo>
                  <a:lnTo>
                    <a:pt x="9" y="13"/>
                  </a:lnTo>
                  <a:lnTo>
                    <a:pt x="8" y="11"/>
                  </a:lnTo>
                  <a:lnTo>
                    <a:pt x="7" y="11"/>
                  </a:lnTo>
                  <a:lnTo>
                    <a:pt x="6" y="11"/>
                  </a:lnTo>
                  <a:lnTo>
                    <a:pt x="4" y="11"/>
                  </a:lnTo>
                  <a:lnTo>
                    <a:pt x="3" y="9"/>
                  </a:lnTo>
                  <a:lnTo>
                    <a:pt x="2" y="8"/>
                  </a:lnTo>
                  <a:lnTo>
                    <a:pt x="1" y="7"/>
                  </a:lnTo>
                  <a:lnTo>
                    <a:pt x="0" y="5"/>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19" name="Freeform 195"/>
            <p:cNvSpPr>
              <a:spLocks/>
            </p:cNvSpPr>
            <p:nvPr/>
          </p:nvSpPr>
          <p:spPr bwMode="auto">
            <a:xfrm>
              <a:off x="1787" y="3799"/>
              <a:ext cx="45" cy="28"/>
            </a:xfrm>
            <a:custGeom>
              <a:avLst/>
              <a:gdLst/>
              <a:ahLst/>
              <a:cxnLst>
                <a:cxn ang="0">
                  <a:pos x="0" y="6"/>
                </a:cxn>
                <a:cxn ang="0">
                  <a:pos x="2" y="4"/>
                </a:cxn>
                <a:cxn ang="0">
                  <a:pos x="3" y="0"/>
                </a:cxn>
                <a:cxn ang="0">
                  <a:pos x="9" y="0"/>
                </a:cxn>
                <a:cxn ang="0">
                  <a:pos x="12" y="5"/>
                </a:cxn>
                <a:cxn ang="0">
                  <a:pos x="14" y="7"/>
                </a:cxn>
                <a:cxn ang="0">
                  <a:pos x="20" y="7"/>
                </a:cxn>
                <a:cxn ang="0">
                  <a:pos x="24" y="5"/>
                </a:cxn>
                <a:cxn ang="0">
                  <a:pos x="28" y="6"/>
                </a:cxn>
                <a:cxn ang="0">
                  <a:pos x="30" y="8"/>
                </a:cxn>
                <a:cxn ang="0">
                  <a:pos x="33" y="10"/>
                </a:cxn>
                <a:cxn ang="0">
                  <a:pos x="36" y="11"/>
                </a:cxn>
                <a:cxn ang="0">
                  <a:pos x="39" y="12"/>
                </a:cxn>
                <a:cxn ang="0">
                  <a:pos x="42" y="14"/>
                </a:cxn>
                <a:cxn ang="0">
                  <a:pos x="44" y="17"/>
                </a:cxn>
                <a:cxn ang="0">
                  <a:pos x="43" y="20"/>
                </a:cxn>
                <a:cxn ang="0">
                  <a:pos x="42" y="21"/>
                </a:cxn>
                <a:cxn ang="0">
                  <a:pos x="39" y="23"/>
                </a:cxn>
                <a:cxn ang="0">
                  <a:pos x="34" y="24"/>
                </a:cxn>
                <a:cxn ang="0">
                  <a:pos x="31" y="24"/>
                </a:cxn>
                <a:cxn ang="0">
                  <a:pos x="27" y="26"/>
                </a:cxn>
                <a:cxn ang="0">
                  <a:pos x="21" y="27"/>
                </a:cxn>
                <a:cxn ang="0">
                  <a:pos x="18" y="27"/>
                </a:cxn>
                <a:cxn ang="0">
                  <a:pos x="18" y="26"/>
                </a:cxn>
                <a:cxn ang="0">
                  <a:pos x="17" y="25"/>
                </a:cxn>
                <a:cxn ang="0">
                  <a:pos x="15" y="19"/>
                </a:cxn>
                <a:cxn ang="0">
                  <a:pos x="14" y="14"/>
                </a:cxn>
                <a:cxn ang="0">
                  <a:pos x="11" y="16"/>
                </a:cxn>
                <a:cxn ang="0">
                  <a:pos x="10" y="14"/>
                </a:cxn>
                <a:cxn ang="0">
                  <a:pos x="8" y="14"/>
                </a:cxn>
                <a:cxn ang="0">
                  <a:pos x="7" y="13"/>
                </a:cxn>
                <a:cxn ang="0">
                  <a:pos x="5" y="13"/>
                </a:cxn>
                <a:cxn ang="0">
                  <a:pos x="4" y="11"/>
                </a:cxn>
                <a:cxn ang="0">
                  <a:pos x="2" y="10"/>
                </a:cxn>
                <a:cxn ang="0">
                  <a:pos x="1" y="8"/>
                </a:cxn>
                <a:cxn ang="0">
                  <a:pos x="0" y="6"/>
                </a:cxn>
              </a:cxnLst>
              <a:rect l="0" t="0" r="r" b="b"/>
              <a:pathLst>
                <a:path w="45" h="28">
                  <a:moveTo>
                    <a:pt x="0" y="6"/>
                  </a:moveTo>
                  <a:lnTo>
                    <a:pt x="2" y="4"/>
                  </a:lnTo>
                  <a:lnTo>
                    <a:pt x="3" y="0"/>
                  </a:lnTo>
                  <a:lnTo>
                    <a:pt x="9" y="0"/>
                  </a:lnTo>
                  <a:lnTo>
                    <a:pt x="12" y="5"/>
                  </a:lnTo>
                  <a:lnTo>
                    <a:pt x="14" y="7"/>
                  </a:lnTo>
                  <a:lnTo>
                    <a:pt x="20" y="7"/>
                  </a:lnTo>
                  <a:lnTo>
                    <a:pt x="24" y="5"/>
                  </a:lnTo>
                  <a:lnTo>
                    <a:pt x="28" y="6"/>
                  </a:lnTo>
                  <a:lnTo>
                    <a:pt x="30" y="8"/>
                  </a:lnTo>
                  <a:lnTo>
                    <a:pt x="33" y="10"/>
                  </a:lnTo>
                  <a:lnTo>
                    <a:pt x="36" y="11"/>
                  </a:lnTo>
                  <a:lnTo>
                    <a:pt x="39" y="12"/>
                  </a:lnTo>
                  <a:lnTo>
                    <a:pt x="42" y="14"/>
                  </a:lnTo>
                  <a:lnTo>
                    <a:pt x="44" y="17"/>
                  </a:lnTo>
                  <a:lnTo>
                    <a:pt x="43" y="20"/>
                  </a:lnTo>
                  <a:lnTo>
                    <a:pt x="42" y="21"/>
                  </a:lnTo>
                  <a:lnTo>
                    <a:pt x="39" y="23"/>
                  </a:lnTo>
                  <a:lnTo>
                    <a:pt x="34" y="24"/>
                  </a:lnTo>
                  <a:lnTo>
                    <a:pt x="31" y="24"/>
                  </a:lnTo>
                  <a:lnTo>
                    <a:pt x="27" y="26"/>
                  </a:lnTo>
                  <a:lnTo>
                    <a:pt x="21" y="27"/>
                  </a:lnTo>
                  <a:lnTo>
                    <a:pt x="18" y="27"/>
                  </a:lnTo>
                  <a:lnTo>
                    <a:pt x="18" y="26"/>
                  </a:lnTo>
                  <a:lnTo>
                    <a:pt x="17" y="25"/>
                  </a:lnTo>
                  <a:lnTo>
                    <a:pt x="15" y="19"/>
                  </a:lnTo>
                  <a:lnTo>
                    <a:pt x="14" y="14"/>
                  </a:lnTo>
                  <a:lnTo>
                    <a:pt x="11" y="16"/>
                  </a:lnTo>
                  <a:lnTo>
                    <a:pt x="10" y="14"/>
                  </a:lnTo>
                  <a:lnTo>
                    <a:pt x="8" y="14"/>
                  </a:lnTo>
                  <a:lnTo>
                    <a:pt x="7" y="13"/>
                  </a:lnTo>
                  <a:lnTo>
                    <a:pt x="5" y="13"/>
                  </a:lnTo>
                  <a:lnTo>
                    <a:pt x="4" y="11"/>
                  </a:lnTo>
                  <a:lnTo>
                    <a:pt x="2" y="10"/>
                  </a:lnTo>
                  <a:lnTo>
                    <a:pt x="1" y="8"/>
                  </a:lnTo>
                  <a:lnTo>
                    <a:pt x="0" y="6"/>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20" name="Freeform 196"/>
            <p:cNvSpPr>
              <a:spLocks/>
            </p:cNvSpPr>
            <p:nvPr/>
          </p:nvSpPr>
          <p:spPr bwMode="auto">
            <a:xfrm>
              <a:off x="1788" y="3824"/>
              <a:ext cx="5" cy="1"/>
            </a:xfrm>
            <a:custGeom>
              <a:avLst/>
              <a:gdLst/>
              <a:ahLst/>
              <a:cxnLst>
                <a:cxn ang="0">
                  <a:pos x="0" y="0"/>
                </a:cxn>
                <a:cxn ang="0">
                  <a:pos x="2" y="0"/>
                </a:cxn>
                <a:cxn ang="0">
                  <a:pos x="2" y="0"/>
                </a:cxn>
                <a:cxn ang="0">
                  <a:pos x="3" y="0"/>
                </a:cxn>
                <a:cxn ang="0">
                  <a:pos x="4" y="0"/>
                </a:cxn>
                <a:cxn ang="0">
                  <a:pos x="4" y="0"/>
                </a:cxn>
                <a:cxn ang="0">
                  <a:pos x="4" y="0"/>
                </a:cxn>
                <a:cxn ang="0">
                  <a:pos x="1" y="0"/>
                </a:cxn>
                <a:cxn ang="0">
                  <a:pos x="0" y="0"/>
                </a:cxn>
              </a:cxnLst>
              <a:rect l="0" t="0" r="r" b="b"/>
              <a:pathLst>
                <a:path w="5" h="1">
                  <a:moveTo>
                    <a:pt x="0" y="0"/>
                  </a:moveTo>
                  <a:lnTo>
                    <a:pt x="2" y="0"/>
                  </a:lnTo>
                  <a:lnTo>
                    <a:pt x="2" y="0"/>
                  </a:lnTo>
                  <a:lnTo>
                    <a:pt x="3" y="0"/>
                  </a:lnTo>
                  <a:lnTo>
                    <a:pt x="4" y="0"/>
                  </a:lnTo>
                  <a:lnTo>
                    <a:pt x="4" y="0"/>
                  </a:lnTo>
                  <a:lnTo>
                    <a:pt x="4" y="0"/>
                  </a:lnTo>
                  <a:lnTo>
                    <a:pt x="1" y="0"/>
                  </a:lnTo>
                  <a:lnTo>
                    <a:pt x="0"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21" name="Freeform 197"/>
            <p:cNvSpPr>
              <a:spLocks/>
            </p:cNvSpPr>
            <p:nvPr/>
          </p:nvSpPr>
          <p:spPr bwMode="auto">
            <a:xfrm>
              <a:off x="1788" y="3824"/>
              <a:ext cx="11" cy="7"/>
            </a:xfrm>
            <a:custGeom>
              <a:avLst/>
              <a:gdLst/>
              <a:ahLst/>
              <a:cxnLst>
                <a:cxn ang="0">
                  <a:pos x="0" y="4"/>
                </a:cxn>
                <a:cxn ang="0">
                  <a:pos x="4" y="3"/>
                </a:cxn>
                <a:cxn ang="0">
                  <a:pos x="5" y="2"/>
                </a:cxn>
                <a:cxn ang="0">
                  <a:pos x="8" y="0"/>
                </a:cxn>
                <a:cxn ang="0">
                  <a:pos x="10" y="2"/>
                </a:cxn>
                <a:cxn ang="0">
                  <a:pos x="9" y="4"/>
                </a:cxn>
                <a:cxn ang="0">
                  <a:pos x="10" y="5"/>
                </a:cxn>
                <a:cxn ang="0">
                  <a:pos x="2" y="6"/>
                </a:cxn>
                <a:cxn ang="0">
                  <a:pos x="0" y="4"/>
                </a:cxn>
              </a:cxnLst>
              <a:rect l="0" t="0" r="r" b="b"/>
              <a:pathLst>
                <a:path w="11" h="7">
                  <a:moveTo>
                    <a:pt x="0" y="4"/>
                  </a:moveTo>
                  <a:lnTo>
                    <a:pt x="4" y="3"/>
                  </a:lnTo>
                  <a:lnTo>
                    <a:pt x="5" y="2"/>
                  </a:lnTo>
                  <a:lnTo>
                    <a:pt x="8" y="0"/>
                  </a:lnTo>
                  <a:lnTo>
                    <a:pt x="10" y="2"/>
                  </a:lnTo>
                  <a:lnTo>
                    <a:pt x="9" y="4"/>
                  </a:lnTo>
                  <a:lnTo>
                    <a:pt x="10" y="5"/>
                  </a:lnTo>
                  <a:lnTo>
                    <a:pt x="2" y="6"/>
                  </a:lnTo>
                  <a:lnTo>
                    <a:pt x="0" y="4"/>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22" name="Freeform 198"/>
            <p:cNvSpPr>
              <a:spLocks/>
            </p:cNvSpPr>
            <p:nvPr/>
          </p:nvSpPr>
          <p:spPr bwMode="auto">
            <a:xfrm>
              <a:off x="1795" y="3818"/>
              <a:ext cx="5" cy="6"/>
            </a:xfrm>
            <a:custGeom>
              <a:avLst/>
              <a:gdLst/>
              <a:ahLst/>
              <a:cxnLst>
                <a:cxn ang="0">
                  <a:pos x="0" y="5"/>
                </a:cxn>
                <a:cxn ang="0">
                  <a:pos x="0" y="5"/>
                </a:cxn>
                <a:cxn ang="0">
                  <a:pos x="0" y="0"/>
                </a:cxn>
                <a:cxn ang="0">
                  <a:pos x="4" y="5"/>
                </a:cxn>
                <a:cxn ang="0">
                  <a:pos x="0" y="5"/>
                </a:cxn>
              </a:cxnLst>
              <a:rect l="0" t="0" r="r" b="b"/>
              <a:pathLst>
                <a:path w="5" h="6">
                  <a:moveTo>
                    <a:pt x="0" y="5"/>
                  </a:moveTo>
                  <a:lnTo>
                    <a:pt x="0" y="5"/>
                  </a:lnTo>
                  <a:lnTo>
                    <a:pt x="0" y="0"/>
                  </a:lnTo>
                  <a:lnTo>
                    <a:pt x="4" y="5"/>
                  </a:lnTo>
                  <a:lnTo>
                    <a:pt x="0" y="5"/>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23" name="Freeform 199"/>
            <p:cNvSpPr>
              <a:spLocks/>
            </p:cNvSpPr>
            <p:nvPr/>
          </p:nvSpPr>
          <p:spPr bwMode="auto">
            <a:xfrm>
              <a:off x="1799" y="3823"/>
              <a:ext cx="3" cy="2"/>
            </a:xfrm>
            <a:custGeom>
              <a:avLst/>
              <a:gdLst/>
              <a:ahLst/>
              <a:cxnLst>
                <a:cxn ang="0">
                  <a:pos x="2" y="0"/>
                </a:cxn>
                <a:cxn ang="0">
                  <a:pos x="2" y="0"/>
                </a:cxn>
                <a:cxn ang="0">
                  <a:pos x="2" y="1"/>
                </a:cxn>
                <a:cxn ang="0">
                  <a:pos x="0" y="0"/>
                </a:cxn>
                <a:cxn ang="0">
                  <a:pos x="2" y="0"/>
                </a:cxn>
              </a:cxnLst>
              <a:rect l="0" t="0" r="r" b="b"/>
              <a:pathLst>
                <a:path w="3" h="2">
                  <a:moveTo>
                    <a:pt x="2" y="0"/>
                  </a:moveTo>
                  <a:lnTo>
                    <a:pt x="2" y="0"/>
                  </a:lnTo>
                  <a:lnTo>
                    <a:pt x="2" y="1"/>
                  </a:lnTo>
                  <a:lnTo>
                    <a:pt x="0" y="0"/>
                  </a:lnTo>
                  <a:lnTo>
                    <a:pt x="2" y="0"/>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24" name="Freeform 200"/>
            <p:cNvSpPr>
              <a:spLocks/>
            </p:cNvSpPr>
            <p:nvPr/>
          </p:nvSpPr>
          <p:spPr bwMode="auto">
            <a:xfrm>
              <a:off x="1827" y="3846"/>
              <a:ext cx="71" cy="78"/>
            </a:xfrm>
            <a:custGeom>
              <a:avLst/>
              <a:gdLst/>
              <a:ahLst/>
              <a:cxnLst>
                <a:cxn ang="0">
                  <a:pos x="13" y="14"/>
                </a:cxn>
                <a:cxn ang="0">
                  <a:pos x="9" y="7"/>
                </a:cxn>
                <a:cxn ang="0">
                  <a:pos x="7" y="4"/>
                </a:cxn>
                <a:cxn ang="0">
                  <a:pos x="9" y="0"/>
                </a:cxn>
                <a:cxn ang="0">
                  <a:pos x="15" y="1"/>
                </a:cxn>
                <a:cxn ang="0">
                  <a:pos x="18" y="4"/>
                </a:cxn>
                <a:cxn ang="0">
                  <a:pos x="22" y="6"/>
                </a:cxn>
                <a:cxn ang="0">
                  <a:pos x="25" y="8"/>
                </a:cxn>
                <a:cxn ang="0">
                  <a:pos x="40" y="12"/>
                </a:cxn>
                <a:cxn ang="0">
                  <a:pos x="54" y="22"/>
                </a:cxn>
                <a:cxn ang="0">
                  <a:pos x="53" y="30"/>
                </a:cxn>
                <a:cxn ang="0">
                  <a:pos x="57" y="29"/>
                </a:cxn>
                <a:cxn ang="0">
                  <a:pos x="59" y="31"/>
                </a:cxn>
                <a:cxn ang="0">
                  <a:pos x="59" y="35"/>
                </a:cxn>
                <a:cxn ang="0">
                  <a:pos x="65" y="41"/>
                </a:cxn>
                <a:cxn ang="0">
                  <a:pos x="70" y="42"/>
                </a:cxn>
                <a:cxn ang="0">
                  <a:pos x="68" y="45"/>
                </a:cxn>
                <a:cxn ang="0">
                  <a:pos x="64" y="50"/>
                </a:cxn>
                <a:cxn ang="0">
                  <a:pos x="61" y="52"/>
                </a:cxn>
                <a:cxn ang="0">
                  <a:pos x="56" y="54"/>
                </a:cxn>
                <a:cxn ang="0">
                  <a:pos x="49" y="58"/>
                </a:cxn>
                <a:cxn ang="0">
                  <a:pos x="46" y="58"/>
                </a:cxn>
                <a:cxn ang="0">
                  <a:pos x="43" y="56"/>
                </a:cxn>
                <a:cxn ang="0">
                  <a:pos x="36" y="62"/>
                </a:cxn>
                <a:cxn ang="0">
                  <a:pos x="30" y="65"/>
                </a:cxn>
                <a:cxn ang="0">
                  <a:pos x="28" y="69"/>
                </a:cxn>
                <a:cxn ang="0">
                  <a:pos x="26" y="73"/>
                </a:cxn>
                <a:cxn ang="0">
                  <a:pos x="21" y="77"/>
                </a:cxn>
                <a:cxn ang="0">
                  <a:pos x="15" y="72"/>
                </a:cxn>
                <a:cxn ang="0">
                  <a:pos x="11" y="70"/>
                </a:cxn>
                <a:cxn ang="0">
                  <a:pos x="8" y="66"/>
                </a:cxn>
                <a:cxn ang="0">
                  <a:pos x="7" y="62"/>
                </a:cxn>
                <a:cxn ang="0">
                  <a:pos x="8" y="58"/>
                </a:cxn>
                <a:cxn ang="0">
                  <a:pos x="8" y="49"/>
                </a:cxn>
                <a:cxn ang="0">
                  <a:pos x="6" y="43"/>
                </a:cxn>
                <a:cxn ang="0">
                  <a:pos x="4" y="37"/>
                </a:cxn>
                <a:cxn ang="0">
                  <a:pos x="2" y="33"/>
                </a:cxn>
                <a:cxn ang="0">
                  <a:pos x="0" y="31"/>
                </a:cxn>
                <a:cxn ang="0">
                  <a:pos x="0" y="28"/>
                </a:cxn>
                <a:cxn ang="0">
                  <a:pos x="4" y="22"/>
                </a:cxn>
                <a:cxn ang="0">
                  <a:pos x="7" y="23"/>
                </a:cxn>
                <a:cxn ang="0">
                  <a:pos x="9" y="19"/>
                </a:cxn>
                <a:cxn ang="0">
                  <a:pos x="12" y="17"/>
                </a:cxn>
                <a:cxn ang="0">
                  <a:pos x="13" y="14"/>
                </a:cxn>
              </a:cxnLst>
              <a:rect l="0" t="0" r="r" b="b"/>
              <a:pathLst>
                <a:path w="71" h="78">
                  <a:moveTo>
                    <a:pt x="13" y="14"/>
                  </a:moveTo>
                  <a:lnTo>
                    <a:pt x="9" y="7"/>
                  </a:lnTo>
                  <a:lnTo>
                    <a:pt x="7" y="4"/>
                  </a:lnTo>
                  <a:lnTo>
                    <a:pt x="9" y="0"/>
                  </a:lnTo>
                  <a:lnTo>
                    <a:pt x="15" y="1"/>
                  </a:lnTo>
                  <a:lnTo>
                    <a:pt x="18" y="4"/>
                  </a:lnTo>
                  <a:lnTo>
                    <a:pt x="22" y="6"/>
                  </a:lnTo>
                  <a:lnTo>
                    <a:pt x="25" y="8"/>
                  </a:lnTo>
                  <a:lnTo>
                    <a:pt x="40" y="12"/>
                  </a:lnTo>
                  <a:lnTo>
                    <a:pt x="54" y="22"/>
                  </a:lnTo>
                  <a:lnTo>
                    <a:pt x="53" y="30"/>
                  </a:lnTo>
                  <a:lnTo>
                    <a:pt x="57" y="29"/>
                  </a:lnTo>
                  <a:lnTo>
                    <a:pt x="59" y="31"/>
                  </a:lnTo>
                  <a:lnTo>
                    <a:pt x="59" y="35"/>
                  </a:lnTo>
                  <a:lnTo>
                    <a:pt x="65" y="41"/>
                  </a:lnTo>
                  <a:lnTo>
                    <a:pt x="70" y="42"/>
                  </a:lnTo>
                  <a:lnTo>
                    <a:pt x="68" y="45"/>
                  </a:lnTo>
                  <a:lnTo>
                    <a:pt x="64" y="50"/>
                  </a:lnTo>
                  <a:lnTo>
                    <a:pt x="61" y="52"/>
                  </a:lnTo>
                  <a:lnTo>
                    <a:pt x="56" y="54"/>
                  </a:lnTo>
                  <a:lnTo>
                    <a:pt x="49" y="58"/>
                  </a:lnTo>
                  <a:lnTo>
                    <a:pt x="46" y="58"/>
                  </a:lnTo>
                  <a:lnTo>
                    <a:pt x="43" y="56"/>
                  </a:lnTo>
                  <a:lnTo>
                    <a:pt x="36" y="62"/>
                  </a:lnTo>
                  <a:lnTo>
                    <a:pt x="30" y="65"/>
                  </a:lnTo>
                  <a:lnTo>
                    <a:pt x="28" y="69"/>
                  </a:lnTo>
                  <a:lnTo>
                    <a:pt x="26" y="73"/>
                  </a:lnTo>
                  <a:lnTo>
                    <a:pt x="21" y="77"/>
                  </a:lnTo>
                  <a:lnTo>
                    <a:pt x="15" y="72"/>
                  </a:lnTo>
                  <a:lnTo>
                    <a:pt x="11" y="70"/>
                  </a:lnTo>
                  <a:lnTo>
                    <a:pt x="8" y="66"/>
                  </a:lnTo>
                  <a:lnTo>
                    <a:pt x="7" y="62"/>
                  </a:lnTo>
                  <a:lnTo>
                    <a:pt x="8" y="58"/>
                  </a:lnTo>
                  <a:lnTo>
                    <a:pt x="8" y="49"/>
                  </a:lnTo>
                  <a:lnTo>
                    <a:pt x="6" y="43"/>
                  </a:lnTo>
                  <a:lnTo>
                    <a:pt x="4" y="37"/>
                  </a:lnTo>
                  <a:lnTo>
                    <a:pt x="2" y="33"/>
                  </a:lnTo>
                  <a:lnTo>
                    <a:pt x="0" y="31"/>
                  </a:lnTo>
                  <a:lnTo>
                    <a:pt x="0" y="28"/>
                  </a:lnTo>
                  <a:lnTo>
                    <a:pt x="4" y="22"/>
                  </a:lnTo>
                  <a:lnTo>
                    <a:pt x="7" y="23"/>
                  </a:lnTo>
                  <a:lnTo>
                    <a:pt x="9" y="19"/>
                  </a:lnTo>
                  <a:lnTo>
                    <a:pt x="12" y="17"/>
                  </a:lnTo>
                  <a:lnTo>
                    <a:pt x="13" y="14"/>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sp>
          <p:nvSpPr>
            <p:cNvPr id="564425" name="Freeform 201"/>
            <p:cNvSpPr>
              <a:spLocks/>
            </p:cNvSpPr>
            <p:nvPr/>
          </p:nvSpPr>
          <p:spPr bwMode="auto">
            <a:xfrm>
              <a:off x="1827" y="3846"/>
              <a:ext cx="77" cy="84"/>
            </a:xfrm>
            <a:custGeom>
              <a:avLst/>
              <a:gdLst/>
              <a:ahLst/>
              <a:cxnLst>
                <a:cxn ang="0">
                  <a:pos x="14" y="15"/>
                </a:cxn>
                <a:cxn ang="0">
                  <a:pos x="10" y="8"/>
                </a:cxn>
                <a:cxn ang="0">
                  <a:pos x="8" y="4"/>
                </a:cxn>
                <a:cxn ang="0">
                  <a:pos x="10" y="0"/>
                </a:cxn>
                <a:cxn ang="0">
                  <a:pos x="17" y="1"/>
                </a:cxn>
                <a:cxn ang="0">
                  <a:pos x="19" y="4"/>
                </a:cxn>
                <a:cxn ang="0">
                  <a:pos x="24" y="7"/>
                </a:cxn>
                <a:cxn ang="0">
                  <a:pos x="27" y="9"/>
                </a:cxn>
                <a:cxn ang="0">
                  <a:pos x="44" y="13"/>
                </a:cxn>
                <a:cxn ang="0">
                  <a:pos x="58" y="24"/>
                </a:cxn>
                <a:cxn ang="0">
                  <a:pos x="57" y="32"/>
                </a:cxn>
                <a:cxn ang="0">
                  <a:pos x="61" y="31"/>
                </a:cxn>
                <a:cxn ang="0">
                  <a:pos x="64" y="33"/>
                </a:cxn>
                <a:cxn ang="0">
                  <a:pos x="64" y="38"/>
                </a:cxn>
                <a:cxn ang="0">
                  <a:pos x="70" y="44"/>
                </a:cxn>
                <a:cxn ang="0">
                  <a:pos x="76" y="46"/>
                </a:cxn>
                <a:cxn ang="0">
                  <a:pos x="74" y="49"/>
                </a:cxn>
                <a:cxn ang="0">
                  <a:pos x="69" y="53"/>
                </a:cxn>
                <a:cxn ang="0">
                  <a:pos x="66" y="56"/>
                </a:cxn>
                <a:cxn ang="0">
                  <a:pos x="60" y="58"/>
                </a:cxn>
                <a:cxn ang="0">
                  <a:pos x="54" y="62"/>
                </a:cxn>
                <a:cxn ang="0">
                  <a:pos x="50" y="62"/>
                </a:cxn>
                <a:cxn ang="0">
                  <a:pos x="47" y="60"/>
                </a:cxn>
                <a:cxn ang="0">
                  <a:pos x="39" y="67"/>
                </a:cxn>
                <a:cxn ang="0">
                  <a:pos x="32" y="71"/>
                </a:cxn>
                <a:cxn ang="0">
                  <a:pos x="30" y="74"/>
                </a:cxn>
                <a:cxn ang="0">
                  <a:pos x="28" y="79"/>
                </a:cxn>
                <a:cxn ang="0">
                  <a:pos x="22" y="83"/>
                </a:cxn>
                <a:cxn ang="0">
                  <a:pos x="17" y="77"/>
                </a:cxn>
                <a:cxn ang="0">
                  <a:pos x="12" y="75"/>
                </a:cxn>
                <a:cxn ang="0">
                  <a:pos x="9" y="72"/>
                </a:cxn>
                <a:cxn ang="0">
                  <a:pos x="8" y="67"/>
                </a:cxn>
                <a:cxn ang="0">
                  <a:pos x="9" y="62"/>
                </a:cxn>
                <a:cxn ang="0">
                  <a:pos x="9" y="52"/>
                </a:cxn>
                <a:cxn ang="0">
                  <a:pos x="7" y="47"/>
                </a:cxn>
                <a:cxn ang="0">
                  <a:pos x="5" y="40"/>
                </a:cxn>
                <a:cxn ang="0">
                  <a:pos x="2" y="35"/>
                </a:cxn>
                <a:cxn ang="0">
                  <a:pos x="0" y="33"/>
                </a:cxn>
                <a:cxn ang="0">
                  <a:pos x="0" y="31"/>
                </a:cxn>
                <a:cxn ang="0">
                  <a:pos x="5" y="24"/>
                </a:cxn>
                <a:cxn ang="0">
                  <a:pos x="8" y="25"/>
                </a:cxn>
                <a:cxn ang="0">
                  <a:pos x="10" y="20"/>
                </a:cxn>
                <a:cxn ang="0">
                  <a:pos x="13" y="18"/>
                </a:cxn>
                <a:cxn ang="0">
                  <a:pos x="14" y="15"/>
                </a:cxn>
              </a:cxnLst>
              <a:rect l="0" t="0" r="r" b="b"/>
              <a:pathLst>
                <a:path w="77" h="84">
                  <a:moveTo>
                    <a:pt x="14" y="15"/>
                  </a:moveTo>
                  <a:lnTo>
                    <a:pt x="10" y="8"/>
                  </a:lnTo>
                  <a:lnTo>
                    <a:pt x="8" y="4"/>
                  </a:lnTo>
                  <a:lnTo>
                    <a:pt x="10" y="0"/>
                  </a:lnTo>
                  <a:lnTo>
                    <a:pt x="17" y="1"/>
                  </a:lnTo>
                  <a:lnTo>
                    <a:pt x="19" y="4"/>
                  </a:lnTo>
                  <a:lnTo>
                    <a:pt x="24" y="7"/>
                  </a:lnTo>
                  <a:lnTo>
                    <a:pt x="27" y="9"/>
                  </a:lnTo>
                  <a:lnTo>
                    <a:pt x="44" y="13"/>
                  </a:lnTo>
                  <a:lnTo>
                    <a:pt x="58" y="24"/>
                  </a:lnTo>
                  <a:lnTo>
                    <a:pt x="57" y="32"/>
                  </a:lnTo>
                  <a:lnTo>
                    <a:pt x="61" y="31"/>
                  </a:lnTo>
                  <a:lnTo>
                    <a:pt x="64" y="33"/>
                  </a:lnTo>
                  <a:lnTo>
                    <a:pt x="64" y="38"/>
                  </a:lnTo>
                  <a:lnTo>
                    <a:pt x="70" y="44"/>
                  </a:lnTo>
                  <a:lnTo>
                    <a:pt x="76" y="46"/>
                  </a:lnTo>
                  <a:lnTo>
                    <a:pt x="74" y="49"/>
                  </a:lnTo>
                  <a:lnTo>
                    <a:pt x="69" y="53"/>
                  </a:lnTo>
                  <a:lnTo>
                    <a:pt x="66" y="56"/>
                  </a:lnTo>
                  <a:lnTo>
                    <a:pt x="60" y="58"/>
                  </a:lnTo>
                  <a:lnTo>
                    <a:pt x="54" y="62"/>
                  </a:lnTo>
                  <a:lnTo>
                    <a:pt x="50" y="62"/>
                  </a:lnTo>
                  <a:lnTo>
                    <a:pt x="47" y="60"/>
                  </a:lnTo>
                  <a:lnTo>
                    <a:pt x="39" y="67"/>
                  </a:lnTo>
                  <a:lnTo>
                    <a:pt x="32" y="71"/>
                  </a:lnTo>
                  <a:lnTo>
                    <a:pt x="30" y="74"/>
                  </a:lnTo>
                  <a:lnTo>
                    <a:pt x="28" y="79"/>
                  </a:lnTo>
                  <a:lnTo>
                    <a:pt x="22" y="83"/>
                  </a:lnTo>
                  <a:lnTo>
                    <a:pt x="17" y="77"/>
                  </a:lnTo>
                  <a:lnTo>
                    <a:pt x="12" y="75"/>
                  </a:lnTo>
                  <a:lnTo>
                    <a:pt x="9" y="72"/>
                  </a:lnTo>
                  <a:lnTo>
                    <a:pt x="8" y="67"/>
                  </a:lnTo>
                  <a:lnTo>
                    <a:pt x="9" y="62"/>
                  </a:lnTo>
                  <a:lnTo>
                    <a:pt x="9" y="52"/>
                  </a:lnTo>
                  <a:lnTo>
                    <a:pt x="7" y="47"/>
                  </a:lnTo>
                  <a:lnTo>
                    <a:pt x="5" y="40"/>
                  </a:lnTo>
                  <a:lnTo>
                    <a:pt x="2" y="35"/>
                  </a:lnTo>
                  <a:lnTo>
                    <a:pt x="0" y="33"/>
                  </a:lnTo>
                  <a:lnTo>
                    <a:pt x="0" y="31"/>
                  </a:lnTo>
                  <a:lnTo>
                    <a:pt x="5" y="24"/>
                  </a:lnTo>
                  <a:lnTo>
                    <a:pt x="8" y="25"/>
                  </a:lnTo>
                  <a:lnTo>
                    <a:pt x="10" y="20"/>
                  </a:lnTo>
                  <a:lnTo>
                    <a:pt x="13" y="18"/>
                  </a:lnTo>
                  <a:lnTo>
                    <a:pt x="14" y="15"/>
                  </a:lnTo>
                </a:path>
              </a:pathLst>
            </a:custGeom>
            <a:solidFill>
              <a:srgbClr val="00AE00"/>
            </a:solidFill>
            <a:ln w="12700" cap="rnd" cmpd="sng">
              <a:solidFill>
                <a:schemeClr val="tx1"/>
              </a:solidFill>
              <a:prstDash val="solid"/>
              <a:round/>
              <a:headEnd type="none" w="med" len="med"/>
              <a:tailEnd type="none" w="med" len="med"/>
            </a:ln>
            <a:effectLst/>
          </p:spPr>
          <p:txBody>
            <a:bodyPr/>
            <a:lstStyle/>
            <a:p>
              <a:pPr>
                <a:defRPr/>
              </a:pPr>
              <a:endParaRPr lang="en-US"/>
            </a:p>
          </p:txBody>
        </p:sp>
      </p:grpSp>
      <p:sp>
        <p:nvSpPr>
          <p:cNvPr id="564426" name="Rectangle 202"/>
          <p:cNvSpPr>
            <a:spLocks noChangeArrowheads="1"/>
          </p:cNvSpPr>
          <p:nvPr/>
        </p:nvSpPr>
        <p:spPr bwMode="auto">
          <a:xfrm>
            <a:off x="304800" y="304800"/>
            <a:ext cx="7772400" cy="515938"/>
          </a:xfrm>
          <a:prstGeom prst="rect">
            <a:avLst/>
          </a:prstGeom>
          <a:noFill/>
          <a:ln w="12700">
            <a:noFill/>
            <a:miter lim="800000"/>
            <a:headEnd/>
            <a:tailEnd/>
          </a:ln>
          <a:effectLst/>
        </p:spPr>
        <p:txBody>
          <a:bodyPr lIns="90488" tIns="44450" rIns="90488" bIns="44450">
            <a:spAutoFit/>
          </a:bodyPr>
          <a:lstStyle/>
          <a:p>
            <a:pPr>
              <a:defRPr/>
            </a:pPr>
            <a:r>
              <a:rPr lang="en-US" sz="2800">
                <a:solidFill>
                  <a:srgbClr val="FFFF99"/>
                </a:solidFill>
                <a:effectLst>
                  <a:outerShdw blurRad="38100" dist="38100" dir="2700000" algn="tl">
                    <a:srgbClr val="000000"/>
                  </a:outerShdw>
                </a:effectLst>
                <a:latin typeface="Trebuchet MS" pitchFamily="34" charset="0"/>
              </a:rPr>
              <a:t>International Vegetation Classification</a:t>
            </a:r>
          </a:p>
        </p:txBody>
      </p:sp>
      <p:sp>
        <p:nvSpPr>
          <p:cNvPr id="564427" name="Line 203"/>
          <p:cNvSpPr>
            <a:spLocks noChangeShapeType="1"/>
          </p:cNvSpPr>
          <p:nvPr/>
        </p:nvSpPr>
        <p:spPr bwMode="auto">
          <a:xfrm>
            <a:off x="677863" y="1143000"/>
            <a:ext cx="6546850" cy="0"/>
          </a:xfrm>
          <a:prstGeom prst="line">
            <a:avLst/>
          </a:prstGeom>
          <a:noFill/>
          <a:ln w="25400">
            <a:solidFill>
              <a:srgbClr val="EAEC5E"/>
            </a:solidFill>
            <a:round/>
            <a:headEnd/>
            <a:tailEnd/>
          </a:ln>
          <a:effectLst/>
        </p:spPr>
        <p:txBody>
          <a:bodyPr wrap="none" anchor="ctr"/>
          <a:lstStyle/>
          <a:p>
            <a:pPr>
              <a:defRPr/>
            </a:pPr>
            <a:endParaRPr lang="en-US"/>
          </a:p>
        </p:txBody>
      </p:sp>
      <p:sp>
        <p:nvSpPr>
          <p:cNvPr id="564430" name="Rectangle 206"/>
          <p:cNvSpPr>
            <a:spLocks noChangeArrowheads="1"/>
          </p:cNvSpPr>
          <p:nvPr/>
        </p:nvSpPr>
        <p:spPr bwMode="auto">
          <a:xfrm>
            <a:off x="4111625" y="4648200"/>
            <a:ext cx="2625725" cy="393700"/>
          </a:xfrm>
          <a:prstGeom prst="rect">
            <a:avLst/>
          </a:prstGeom>
          <a:noFill/>
          <a:ln w="12700">
            <a:noFill/>
            <a:miter lim="800000"/>
            <a:headEnd/>
            <a:tailEnd/>
          </a:ln>
          <a:effectLst/>
        </p:spPr>
        <p:txBody>
          <a:bodyPr wrap="none" lIns="90488" tIns="44450" rIns="90488" bIns="44450">
            <a:spAutoFit/>
          </a:bodyPr>
          <a:lstStyle/>
          <a:p>
            <a:pPr algn="ctr">
              <a:defRPr/>
            </a:pPr>
            <a:r>
              <a:rPr lang="en-US" sz="2000" b="1">
                <a:solidFill>
                  <a:schemeClr val="bg2"/>
                </a:solidFill>
                <a:effectLst>
                  <a:outerShdw blurRad="38100" dist="38100" dir="2700000" algn="tl">
                    <a:srgbClr val="FFFFFF"/>
                  </a:outerShdw>
                </a:effectLst>
                <a:latin typeface="Trebuchet MS" pitchFamily="34" charset="0"/>
              </a:rPr>
              <a:t>Southeastern Region</a:t>
            </a:r>
          </a:p>
        </p:txBody>
      </p:sp>
      <p:sp>
        <p:nvSpPr>
          <p:cNvPr id="564429" name="Rectangle 205"/>
          <p:cNvSpPr>
            <a:spLocks noChangeArrowheads="1"/>
          </p:cNvSpPr>
          <p:nvPr/>
        </p:nvSpPr>
        <p:spPr bwMode="auto">
          <a:xfrm>
            <a:off x="1143000" y="3581400"/>
            <a:ext cx="2038350" cy="393700"/>
          </a:xfrm>
          <a:prstGeom prst="rect">
            <a:avLst/>
          </a:prstGeom>
          <a:noFill/>
          <a:ln w="12700">
            <a:noFill/>
            <a:miter lim="800000"/>
            <a:headEnd/>
            <a:tailEnd/>
          </a:ln>
          <a:effectLst/>
        </p:spPr>
        <p:txBody>
          <a:bodyPr wrap="none" lIns="90488" tIns="44450" rIns="90488" bIns="44450">
            <a:spAutoFit/>
          </a:bodyPr>
          <a:lstStyle/>
          <a:p>
            <a:pPr algn="ctr">
              <a:defRPr/>
            </a:pPr>
            <a:r>
              <a:rPr lang="en-US" sz="2000" b="1">
                <a:effectLst>
                  <a:outerShdw blurRad="38100" dist="38100" dir="2700000" algn="tl">
                    <a:srgbClr val="000000"/>
                  </a:outerShdw>
                </a:effectLst>
                <a:latin typeface="Trebuchet MS" pitchFamily="34" charset="0"/>
              </a:rPr>
              <a:t>Western Region</a:t>
            </a:r>
            <a:endParaRPr lang="en-US" sz="2000" b="1">
              <a:solidFill>
                <a:schemeClr val="bg2"/>
              </a:solidFill>
              <a:effectLst/>
            </a:endParaRPr>
          </a:p>
        </p:txBody>
      </p:sp>
      <p:sp>
        <p:nvSpPr>
          <p:cNvPr id="564435" name="Rectangle 211"/>
          <p:cNvSpPr>
            <a:spLocks noChangeArrowheads="1"/>
          </p:cNvSpPr>
          <p:nvPr/>
        </p:nvSpPr>
        <p:spPr bwMode="auto">
          <a:xfrm>
            <a:off x="6248400" y="2971800"/>
            <a:ext cx="1828800" cy="701675"/>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tabLst>
                <a:tab pos="3200400" algn="l"/>
              </a:tabLst>
              <a:defRPr/>
            </a:pPr>
            <a:r>
              <a:rPr lang="en-US" sz="2000" b="1">
                <a:effectLst>
                  <a:outerShdw blurRad="38100" dist="38100" dir="2700000" algn="tl">
                    <a:srgbClr val="000000"/>
                  </a:outerShdw>
                </a:effectLst>
                <a:latin typeface="Trebuchet MS" pitchFamily="34" charset="0"/>
              </a:rPr>
              <a:t>Eastern Region</a:t>
            </a:r>
          </a:p>
        </p:txBody>
      </p:sp>
      <p:pic>
        <p:nvPicPr>
          <p:cNvPr id="564436" name="Picture 212" descr="Image map of North, Central, and South America"/>
          <p:cNvPicPr>
            <a:picLocks noChangeAspect="1" noChangeArrowheads="1"/>
          </p:cNvPicPr>
          <p:nvPr/>
        </p:nvPicPr>
        <p:blipFill>
          <a:blip r:embed="rId3" cstate="print"/>
          <a:srcRect/>
          <a:stretch>
            <a:fillRect/>
          </a:stretch>
        </p:blipFill>
        <p:spPr bwMode="auto">
          <a:xfrm>
            <a:off x="7027863" y="0"/>
            <a:ext cx="2116137" cy="2743200"/>
          </a:xfrm>
          <a:prstGeom prst="rect">
            <a:avLst/>
          </a:prstGeom>
          <a:noFill/>
          <a:ln w="9525">
            <a:noFill/>
            <a:miter lim="800000"/>
            <a:headEnd/>
            <a:tailEnd/>
          </a:ln>
        </p:spPr>
      </p:pic>
      <p:grpSp>
        <p:nvGrpSpPr>
          <p:cNvPr id="3" name="Group 224"/>
          <p:cNvGrpSpPr>
            <a:grpSpLocks/>
          </p:cNvGrpSpPr>
          <p:nvPr/>
        </p:nvGrpSpPr>
        <p:grpSpPr bwMode="auto">
          <a:xfrm>
            <a:off x="5257800" y="838200"/>
            <a:ext cx="2514600" cy="708025"/>
            <a:chOff x="3312" y="624"/>
            <a:chExt cx="1381" cy="362"/>
          </a:xfrm>
        </p:grpSpPr>
        <p:sp>
          <p:nvSpPr>
            <p:cNvPr id="564438" name="Text Box 214"/>
            <p:cNvSpPr txBox="1">
              <a:spLocks noChangeArrowheads="1"/>
            </p:cNvSpPr>
            <p:nvPr/>
          </p:nvSpPr>
          <p:spPr bwMode="auto">
            <a:xfrm>
              <a:off x="3312" y="768"/>
              <a:ext cx="896" cy="218"/>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200">
                  <a:solidFill>
                    <a:srgbClr val="FFFF00"/>
                  </a:solidFill>
                  <a:effectLst/>
                  <a:latin typeface="Arial" charset="0"/>
                </a:rPr>
                <a:t>CNVC</a:t>
              </a:r>
            </a:p>
          </p:txBody>
        </p:sp>
        <p:sp>
          <p:nvSpPr>
            <p:cNvPr id="564439" name="Line 215"/>
            <p:cNvSpPr>
              <a:spLocks noChangeShapeType="1"/>
            </p:cNvSpPr>
            <p:nvPr/>
          </p:nvSpPr>
          <p:spPr bwMode="auto">
            <a:xfrm flipV="1">
              <a:off x="4139" y="624"/>
              <a:ext cx="554" cy="192"/>
            </a:xfrm>
            <a:prstGeom prst="line">
              <a:avLst/>
            </a:prstGeom>
            <a:noFill/>
            <a:ln w="12700">
              <a:solidFill>
                <a:schemeClr val="hlink"/>
              </a:solidFill>
              <a:round/>
              <a:headEnd/>
              <a:tailEnd type="triangle" w="med" len="med"/>
            </a:ln>
            <a:effectLst>
              <a:outerShdw dist="17961" dir="2700000" algn="ctr" rotWithShape="0">
                <a:srgbClr val="A2C1FE"/>
              </a:outerShdw>
            </a:effectLst>
          </p:spPr>
          <p:txBody>
            <a:bodyPr anchor="ctr" anchorCtr="1">
              <a:spAutoFit/>
            </a:bodyPr>
            <a:lstStyle/>
            <a:p>
              <a:pPr>
                <a:defRPr/>
              </a:pPr>
              <a:endParaRPr lang="en-US"/>
            </a:p>
          </p:txBody>
        </p:sp>
      </p:grpSp>
      <p:sp>
        <p:nvSpPr>
          <p:cNvPr id="564441" name="Line 217"/>
          <p:cNvSpPr>
            <a:spLocks noChangeShapeType="1"/>
          </p:cNvSpPr>
          <p:nvPr/>
        </p:nvSpPr>
        <p:spPr bwMode="auto">
          <a:xfrm flipV="1">
            <a:off x="7856538" y="1981200"/>
            <a:ext cx="203200" cy="1219200"/>
          </a:xfrm>
          <a:prstGeom prst="line">
            <a:avLst/>
          </a:prstGeom>
          <a:noFill/>
          <a:ln w="12700">
            <a:noFill/>
            <a:round/>
            <a:headEnd/>
            <a:tailEnd type="triangle" w="med" len="med"/>
          </a:ln>
          <a:effectLst>
            <a:outerShdw dist="17961" dir="2700000" algn="ctr" rotWithShape="0">
              <a:srgbClr val="A2C1FE"/>
            </a:outerShdw>
          </a:effectLst>
        </p:spPr>
        <p:txBody>
          <a:bodyPr anchor="ctr" anchorCtr="1">
            <a:spAutoFit/>
          </a:bodyPr>
          <a:lstStyle/>
          <a:p>
            <a:pPr>
              <a:defRPr/>
            </a:pPr>
            <a:endParaRPr lang="en-US"/>
          </a:p>
        </p:txBody>
      </p:sp>
      <p:grpSp>
        <p:nvGrpSpPr>
          <p:cNvPr id="4" name="Group 225"/>
          <p:cNvGrpSpPr>
            <a:grpSpLocks/>
          </p:cNvGrpSpPr>
          <p:nvPr/>
        </p:nvGrpSpPr>
        <p:grpSpPr bwMode="auto">
          <a:xfrm>
            <a:off x="6570663" y="1828800"/>
            <a:ext cx="2573337" cy="4724400"/>
            <a:chOff x="4139" y="1152"/>
            <a:chExt cx="1621" cy="2976"/>
          </a:xfrm>
        </p:grpSpPr>
        <p:sp>
          <p:nvSpPr>
            <p:cNvPr id="564440" name="Text Box 216"/>
            <p:cNvSpPr txBox="1">
              <a:spLocks noChangeArrowheads="1"/>
            </p:cNvSpPr>
            <p:nvPr/>
          </p:nvSpPr>
          <p:spPr bwMode="auto">
            <a:xfrm>
              <a:off x="4139" y="3648"/>
              <a:ext cx="1621" cy="480"/>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lgn="ctr">
                <a:spcBef>
                  <a:spcPct val="50000"/>
                </a:spcBef>
                <a:tabLst>
                  <a:tab pos="3200400" algn="l"/>
                </a:tabLst>
                <a:defRPr/>
              </a:pPr>
              <a:r>
                <a:rPr lang="en-US" sz="2200">
                  <a:solidFill>
                    <a:srgbClr val="FFFF00"/>
                  </a:solidFill>
                  <a:effectLst/>
                  <a:latin typeface="Arial" charset="0"/>
                </a:rPr>
                <a:t>Latin American Classifications</a:t>
              </a:r>
            </a:p>
          </p:txBody>
        </p:sp>
        <p:sp>
          <p:nvSpPr>
            <p:cNvPr id="564442" name="Line 218"/>
            <p:cNvSpPr>
              <a:spLocks noChangeShapeType="1"/>
            </p:cNvSpPr>
            <p:nvPr/>
          </p:nvSpPr>
          <p:spPr bwMode="auto">
            <a:xfrm flipV="1">
              <a:off x="5088" y="1152"/>
              <a:ext cx="144" cy="2496"/>
            </a:xfrm>
            <a:prstGeom prst="line">
              <a:avLst/>
            </a:prstGeom>
            <a:noFill/>
            <a:ln w="12700">
              <a:solidFill>
                <a:schemeClr val="hlink"/>
              </a:solidFill>
              <a:round/>
              <a:headEnd/>
              <a:tailEnd type="triangle" w="med" len="med"/>
            </a:ln>
            <a:effectLst>
              <a:outerShdw dist="17961" dir="2700000" algn="ctr" rotWithShape="0">
                <a:srgbClr val="A2C1FE"/>
              </a:outerShdw>
            </a:effectLst>
          </p:spPr>
          <p:txBody>
            <a:bodyPr anchor="ctr" anchorCtr="1">
              <a:spAutoFit/>
            </a:bodyPr>
            <a:lstStyle/>
            <a:p>
              <a:pPr>
                <a:defRPr/>
              </a:pPr>
              <a:endParaRPr lang="en-US"/>
            </a:p>
          </p:txBody>
        </p:sp>
      </p:grpSp>
      <p:sp>
        <p:nvSpPr>
          <p:cNvPr id="564431" name="Rectangle 207"/>
          <p:cNvSpPr>
            <a:spLocks noChangeArrowheads="1"/>
          </p:cNvSpPr>
          <p:nvPr/>
        </p:nvSpPr>
        <p:spPr bwMode="auto">
          <a:xfrm>
            <a:off x="3775075" y="3429000"/>
            <a:ext cx="2425700" cy="393700"/>
          </a:xfrm>
          <a:prstGeom prst="rect">
            <a:avLst/>
          </a:prstGeom>
          <a:noFill/>
          <a:ln w="12700">
            <a:noFill/>
            <a:miter lim="800000"/>
            <a:headEnd/>
            <a:tailEnd/>
          </a:ln>
          <a:effectLst/>
        </p:spPr>
        <p:txBody>
          <a:bodyPr wrap="none" lIns="90488" tIns="44450" rIns="90488" bIns="44450">
            <a:spAutoFit/>
          </a:bodyPr>
          <a:lstStyle/>
          <a:p>
            <a:pPr algn="ctr">
              <a:defRPr/>
            </a:pPr>
            <a:r>
              <a:rPr lang="en-US" sz="2000" b="1">
                <a:solidFill>
                  <a:schemeClr val="bg2"/>
                </a:solidFill>
                <a:effectLst>
                  <a:outerShdw blurRad="38100" dist="38100" dir="2700000" algn="tl">
                    <a:srgbClr val="FFFFFF"/>
                  </a:outerShdw>
                </a:effectLst>
                <a:latin typeface="Trebuchet MS" pitchFamily="34" charset="0"/>
              </a:rPr>
              <a:t>Midwestern Region</a:t>
            </a:r>
          </a:p>
        </p:txBody>
      </p:sp>
      <p:grpSp>
        <p:nvGrpSpPr>
          <p:cNvPr id="5" name="Group 223"/>
          <p:cNvGrpSpPr>
            <a:grpSpLocks/>
          </p:cNvGrpSpPr>
          <p:nvPr/>
        </p:nvGrpSpPr>
        <p:grpSpPr bwMode="auto">
          <a:xfrm>
            <a:off x="1905000" y="1524000"/>
            <a:ext cx="4659313" cy="3048000"/>
            <a:chOff x="1200" y="960"/>
            <a:chExt cx="2935" cy="1920"/>
          </a:xfrm>
        </p:grpSpPr>
        <p:sp>
          <p:nvSpPr>
            <p:cNvPr id="564432" name="Arc 208"/>
            <p:cNvSpPr>
              <a:spLocks/>
            </p:cNvSpPr>
            <p:nvPr/>
          </p:nvSpPr>
          <p:spPr bwMode="auto">
            <a:xfrm rot="10800000">
              <a:off x="1200" y="1104"/>
              <a:ext cx="1020" cy="114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12700" cap="rnd">
              <a:solidFill>
                <a:schemeClr val="hlink"/>
              </a:solidFill>
              <a:round/>
              <a:headEnd/>
              <a:tailEnd type="triangle" w="med" len="med"/>
            </a:ln>
            <a:effectLst/>
          </p:spPr>
          <p:txBody>
            <a:bodyPr wrap="none" anchor="ctr"/>
            <a:lstStyle/>
            <a:p>
              <a:pPr>
                <a:defRPr/>
              </a:pPr>
              <a:endParaRPr lang="en-US"/>
            </a:p>
          </p:txBody>
        </p:sp>
        <p:sp>
          <p:nvSpPr>
            <p:cNvPr id="564433" name="Arc 209"/>
            <p:cNvSpPr>
              <a:spLocks/>
            </p:cNvSpPr>
            <p:nvPr/>
          </p:nvSpPr>
          <p:spPr bwMode="auto">
            <a:xfrm rot="10800000">
              <a:off x="3072" y="1104"/>
              <a:ext cx="426" cy="177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hlink"/>
              </a:solidFill>
              <a:round/>
              <a:headEnd type="triangle" w="med" len="med"/>
              <a:tailEnd/>
            </a:ln>
            <a:effectLst/>
          </p:spPr>
          <p:txBody>
            <a:bodyPr wrap="none" anchor="ctr"/>
            <a:lstStyle/>
            <a:p>
              <a:pPr>
                <a:defRPr/>
              </a:pPr>
              <a:endParaRPr lang="en-US"/>
            </a:p>
          </p:txBody>
        </p:sp>
        <p:sp>
          <p:nvSpPr>
            <p:cNvPr id="564434" name="Arc 210"/>
            <p:cNvSpPr>
              <a:spLocks/>
            </p:cNvSpPr>
            <p:nvPr/>
          </p:nvSpPr>
          <p:spPr bwMode="auto">
            <a:xfrm rot="10800000">
              <a:off x="3072" y="1104"/>
              <a:ext cx="1063" cy="81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hlink"/>
              </a:solidFill>
              <a:round/>
              <a:headEnd type="triangle" w="med" len="med"/>
              <a:tailEnd/>
            </a:ln>
            <a:effectLst/>
          </p:spPr>
          <p:txBody>
            <a:bodyPr wrap="none" anchor="ctr"/>
            <a:lstStyle/>
            <a:p>
              <a:pPr>
                <a:defRPr/>
              </a:pPr>
              <a:endParaRPr lang="en-US"/>
            </a:p>
          </p:txBody>
        </p:sp>
        <p:sp>
          <p:nvSpPr>
            <p:cNvPr id="564437" name="Text Box 213"/>
            <p:cNvSpPr txBox="1">
              <a:spLocks noChangeArrowheads="1"/>
            </p:cNvSpPr>
            <p:nvPr/>
          </p:nvSpPr>
          <p:spPr bwMode="auto">
            <a:xfrm>
              <a:off x="1749" y="960"/>
              <a:ext cx="1707" cy="269"/>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200">
                  <a:solidFill>
                    <a:srgbClr val="FFFF00"/>
                  </a:solidFill>
                  <a:effectLst/>
                  <a:latin typeface="Arial" charset="0"/>
                </a:rPr>
                <a:t>USNVC</a:t>
              </a:r>
            </a:p>
          </p:txBody>
        </p:sp>
        <p:sp>
          <p:nvSpPr>
            <p:cNvPr id="564444" name="Arc 220"/>
            <p:cNvSpPr>
              <a:spLocks/>
            </p:cNvSpPr>
            <p:nvPr/>
          </p:nvSpPr>
          <p:spPr bwMode="auto">
            <a:xfrm rot="10800000">
              <a:off x="2784" y="1200"/>
              <a:ext cx="426" cy="96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hlink"/>
              </a:solidFill>
              <a:round/>
              <a:headEnd type="triangle" w="med" len="med"/>
              <a:tailEnd/>
            </a:ln>
            <a:effectLst/>
          </p:spPr>
          <p:txBody>
            <a:bodyPr wrap="none" anchor="ctr"/>
            <a:lstStyle/>
            <a:p>
              <a:pPr>
                <a:defRPr/>
              </a:pPr>
              <a:endParaRPr lang="en-US"/>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5"/>
                                        </p:tgtEl>
                                        <p:attrNameLst>
                                          <p:attrName>style.visibility</p:attrName>
                                        </p:attrNameLst>
                                      </p:cBhvr>
                                      <p:to>
                                        <p:strVal val="visible"/>
                                      </p:to>
                                    </p:set>
                                  </p:childTnLst>
                                </p:cTn>
                              </p:par>
                            </p:childTnLst>
                          </p:cTn>
                        </p:par>
                        <p:par>
                          <p:cTn id="7" fill="hold">
                            <p:stCondLst>
                              <p:cond delay="1500"/>
                            </p:stCondLst>
                            <p:childTnLst>
                              <p:par>
                                <p:cTn id="8" presetID="9" presetClass="entr" presetSubtype="0" fill="hold" nodeType="afterEffect">
                                  <p:stCondLst>
                                    <p:cond delay="1000"/>
                                  </p:stCondLst>
                                  <p:childTnLst>
                                    <p:set>
                                      <p:cBhvr>
                                        <p:cTn id="9" dur="1" fill="hold">
                                          <p:stCondLst>
                                            <p:cond delay="0"/>
                                          </p:stCondLst>
                                        </p:cTn>
                                        <p:tgtEl>
                                          <p:spTgt spid="564436"/>
                                        </p:tgtEl>
                                        <p:attrNameLst>
                                          <p:attrName>style.visibility</p:attrName>
                                        </p:attrNameLst>
                                      </p:cBhvr>
                                      <p:to>
                                        <p:strVal val="visible"/>
                                      </p:to>
                                    </p:set>
                                    <p:animEffect transition="in" filter="dissolve">
                                      <p:cBhvr>
                                        <p:cTn id="10" dur="500"/>
                                        <p:tgtEl>
                                          <p:spTgt spid="564436"/>
                                        </p:tgtEl>
                                      </p:cBhvr>
                                    </p:animEffect>
                                  </p:childTnLst>
                                </p:cTn>
                              </p:par>
                            </p:childTnLst>
                          </p:cTn>
                        </p:par>
                        <p:par>
                          <p:cTn id="11" fill="hold">
                            <p:stCondLst>
                              <p:cond delay="3000"/>
                            </p:stCondLst>
                            <p:childTnLst>
                              <p:par>
                                <p:cTn id="12" presetID="9" presetClass="entr" presetSubtype="0"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par>
                          <p:cTn id="15" fill="hold">
                            <p:stCondLst>
                              <p:cond delay="4500"/>
                            </p:stCondLst>
                            <p:childTnLst>
                              <p:par>
                                <p:cTn id="16" presetID="9" presetClass="entr" presetSubtype="0" fill="hold" nodeType="after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8" name="Rectangle 2"/>
          <p:cNvSpPr>
            <a:spLocks noGrp="1" noChangeArrowheads="1"/>
          </p:cNvSpPr>
          <p:nvPr>
            <p:ph type="title"/>
          </p:nvPr>
        </p:nvSpPr>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IVC User</a:t>
            </a:r>
            <a:r>
              <a:rPr lang="en-US" smtClean="0">
                <a:solidFill>
                  <a:srgbClr val="FFFF99"/>
                </a:solidFill>
                <a:latin typeface="Trebuchet MS" pitchFamily="34" charset="0"/>
              </a:rPr>
              <a:t>s</a:t>
            </a:r>
            <a:endParaRPr lang="en-US" smtClean="0">
              <a:solidFill>
                <a:srgbClr val="FFFF99"/>
              </a:solidFill>
              <a:effectLst>
                <a:outerShdw blurRad="38100" dist="38100" dir="2700000" algn="tl">
                  <a:srgbClr val="000000"/>
                </a:outerShdw>
              </a:effectLst>
              <a:latin typeface="Trebuchet MS" pitchFamily="34" charset="0"/>
            </a:endParaRPr>
          </a:p>
        </p:txBody>
      </p:sp>
      <p:sp>
        <p:nvSpPr>
          <p:cNvPr id="828419" name="Rectangle 3"/>
          <p:cNvSpPr>
            <a:spLocks noGrp="1" noChangeArrowheads="1"/>
          </p:cNvSpPr>
          <p:nvPr>
            <p:ph type="body" idx="1"/>
          </p:nvPr>
        </p:nvSpPr>
        <p:spPr/>
        <p:txBody>
          <a:bodyPr/>
          <a:lstStyle/>
          <a:p>
            <a:pPr>
              <a:buFont typeface="Monotype Sorts" charset="2"/>
              <a:buNone/>
              <a:defRPr/>
            </a:pPr>
            <a:endParaRPr lang="es-ES" smtClean="0"/>
          </a:p>
        </p:txBody>
      </p:sp>
      <p:pic>
        <p:nvPicPr>
          <p:cNvPr id="26628" name="Picture 4" descr="HP_CDC_IVC_Classification_status"/>
          <p:cNvPicPr>
            <a:picLocks noChangeAspect="1" noChangeArrowheads="1"/>
          </p:cNvPicPr>
          <p:nvPr/>
        </p:nvPicPr>
        <p:blipFill>
          <a:blip r:embed="rId3" cstate="print"/>
          <a:srcRect/>
          <a:stretch>
            <a:fillRect/>
          </a:stretch>
        </p:blipFill>
        <p:spPr bwMode="auto">
          <a:xfrm>
            <a:off x="-457200" y="-457200"/>
            <a:ext cx="10058400" cy="7772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304800" y="152400"/>
            <a:ext cx="8397875" cy="1187450"/>
          </a:xfrm>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Original Structure of the IVC</a:t>
            </a:r>
          </a:p>
        </p:txBody>
      </p:sp>
      <p:sp>
        <p:nvSpPr>
          <p:cNvPr id="496643" name="Text Box 3"/>
          <p:cNvSpPr txBox="1">
            <a:spLocks noChangeArrowheads="1"/>
          </p:cNvSpPr>
          <p:nvPr/>
        </p:nvSpPr>
        <p:spPr bwMode="auto">
          <a:xfrm>
            <a:off x="4986338" y="3721100"/>
            <a:ext cx="1990725" cy="427038"/>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endParaRPr lang="es-ES" sz="2200">
              <a:solidFill>
                <a:srgbClr val="FFFF00"/>
              </a:solidFill>
              <a:effectLst/>
              <a:latin typeface="Arial" charset="0"/>
            </a:endParaRPr>
          </a:p>
        </p:txBody>
      </p:sp>
      <p:grpSp>
        <p:nvGrpSpPr>
          <p:cNvPr id="27652" name="Group 4"/>
          <p:cNvGrpSpPr>
            <a:grpSpLocks/>
          </p:cNvGrpSpPr>
          <p:nvPr/>
        </p:nvGrpSpPr>
        <p:grpSpPr bwMode="auto">
          <a:xfrm>
            <a:off x="304800" y="1600200"/>
            <a:ext cx="8839200" cy="5043488"/>
            <a:chOff x="192" y="1008"/>
            <a:chExt cx="5568" cy="3177"/>
          </a:xfrm>
        </p:grpSpPr>
        <p:sp>
          <p:nvSpPr>
            <p:cNvPr id="496645" name="Line 5"/>
            <p:cNvSpPr>
              <a:spLocks noChangeShapeType="1"/>
            </p:cNvSpPr>
            <p:nvPr/>
          </p:nvSpPr>
          <p:spPr bwMode="auto">
            <a:xfrm>
              <a:off x="341" y="2976"/>
              <a:ext cx="5035" cy="0"/>
            </a:xfrm>
            <a:prstGeom prst="line">
              <a:avLst/>
            </a:prstGeom>
            <a:noFill/>
            <a:ln w="12700">
              <a:solidFill>
                <a:schemeClr val="tx1"/>
              </a:solidFill>
              <a:round/>
              <a:headEnd/>
              <a:tailEnd/>
            </a:ln>
            <a:effectLst>
              <a:outerShdw dist="17961" dir="2700000" algn="ctr" rotWithShape="0">
                <a:srgbClr val="790015"/>
              </a:outerShdw>
            </a:effectLst>
          </p:spPr>
          <p:txBody>
            <a:bodyPr wrap="none" anchor="ctr"/>
            <a:lstStyle/>
            <a:p>
              <a:pPr>
                <a:defRPr/>
              </a:pPr>
              <a:endParaRPr lang="en-US"/>
            </a:p>
          </p:txBody>
        </p:sp>
        <p:sp>
          <p:nvSpPr>
            <p:cNvPr id="496646" name="Rectangle 6"/>
            <p:cNvSpPr>
              <a:spLocks noChangeArrowheads="1"/>
            </p:cNvSpPr>
            <p:nvPr/>
          </p:nvSpPr>
          <p:spPr bwMode="auto">
            <a:xfrm>
              <a:off x="384" y="1008"/>
              <a:ext cx="1490" cy="286"/>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Formation Class</a:t>
              </a:r>
              <a:endParaRPr lang="en-US" sz="2300">
                <a:solidFill>
                  <a:srgbClr val="FFFF99"/>
                </a:solidFill>
                <a:effectLst>
                  <a:outerShdw blurRad="38100" dist="38100" dir="2700000" algn="tl">
                    <a:srgbClr val="000000"/>
                  </a:outerShdw>
                </a:effectLst>
                <a:latin typeface="Univers" pitchFamily="34" charset="0"/>
              </a:endParaRPr>
            </a:p>
          </p:txBody>
        </p:sp>
        <p:sp>
          <p:nvSpPr>
            <p:cNvPr id="496647" name="Rectangle 7"/>
            <p:cNvSpPr>
              <a:spLocks noChangeArrowheads="1"/>
            </p:cNvSpPr>
            <p:nvPr/>
          </p:nvSpPr>
          <p:spPr bwMode="auto">
            <a:xfrm>
              <a:off x="672" y="1392"/>
              <a:ext cx="1746" cy="286"/>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Formation Subclass</a:t>
              </a:r>
              <a:endParaRPr lang="en-US" sz="2300">
                <a:solidFill>
                  <a:srgbClr val="FFFF99"/>
                </a:solidFill>
                <a:effectLst>
                  <a:outerShdw blurRad="38100" dist="38100" dir="2700000" algn="tl">
                    <a:srgbClr val="000000"/>
                  </a:outerShdw>
                </a:effectLst>
                <a:latin typeface="Univers" pitchFamily="34" charset="0"/>
              </a:endParaRPr>
            </a:p>
          </p:txBody>
        </p:sp>
        <p:sp>
          <p:nvSpPr>
            <p:cNvPr id="496648" name="Rectangle 8"/>
            <p:cNvSpPr>
              <a:spLocks noChangeArrowheads="1"/>
            </p:cNvSpPr>
            <p:nvPr/>
          </p:nvSpPr>
          <p:spPr bwMode="auto">
            <a:xfrm>
              <a:off x="1056" y="1728"/>
              <a:ext cx="1565" cy="286"/>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Formation Group</a:t>
              </a:r>
              <a:endParaRPr lang="en-US" sz="2300">
                <a:solidFill>
                  <a:srgbClr val="FFFF99"/>
                </a:solidFill>
                <a:effectLst>
                  <a:outerShdw blurRad="38100" dist="38100" dir="2700000" algn="tl">
                    <a:srgbClr val="000000"/>
                  </a:outerShdw>
                </a:effectLst>
              </a:endParaRPr>
            </a:p>
          </p:txBody>
        </p:sp>
        <p:sp>
          <p:nvSpPr>
            <p:cNvPr id="496649" name="Rectangle 9"/>
            <p:cNvSpPr>
              <a:spLocks noChangeArrowheads="1"/>
            </p:cNvSpPr>
            <p:nvPr/>
          </p:nvSpPr>
          <p:spPr bwMode="auto">
            <a:xfrm>
              <a:off x="1392" y="2208"/>
              <a:ext cx="1821" cy="286"/>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Formation Subgroup</a:t>
              </a:r>
            </a:p>
          </p:txBody>
        </p:sp>
        <p:sp>
          <p:nvSpPr>
            <p:cNvPr id="496650" name="Rectangle 10"/>
            <p:cNvSpPr>
              <a:spLocks noChangeArrowheads="1"/>
            </p:cNvSpPr>
            <p:nvPr/>
          </p:nvSpPr>
          <p:spPr bwMode="auto">
            <a:xfrm>
              <a:off x="1792" y="2592"/>
              <a:ext cx="1026" cy="286"/>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Formation</a:t>
              </a:r>
            </a:p>
          </p:txBody>
        </p:sp>
        <p:sp>
          <p:nvSpPr>
            <p:cNvPr id="496651" name="Rectangle 11"/>
            <p:cNvSpPr>
              <a:spLocks noChangeArrowheads="1"/>
            </p:cNvSpPr>
            <p:nvPr/>
          </p:nvSpPr>
          <p:spPr bwMode="auto">
            <a:xfrm>
              <a:off x="1392" y="3120"/>
              <a:ext cx="970" cy="286"/>
            </a:xfrm>
            <a:prstGeom prst="rect">
              <a:avLst/>
            </a:prstGeom>
            <a:noFill/>
            <a:ln w="12700">
              <a:noFill/>
              <a:miter lim="800000"/>
              <a:headEnd/>
              <a:tailEnd/>
            </a:ln>
            <a:effectLst/>
          </p:spPr>
          <p:txBody>
            <a:bodyPr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Alliance</a:t>
              </a:r>
            </a:p>
          </p:txBody>
        </p:sp>
        <p:sp>
          <p:nvSpPr>
            <p:cNvPr id="496652" name="Rectangle 12"/>
            <p:cNvSpPr>
              <a:spLocks noChangeArrowheads="1"/>
            </p:cNvSpPr>
            <p:nvPr/>
          </p:nvSpPr>
          <p:spPr bwMode="auto">
            <a:xfrm>
              <a:off x="1248" y="3600"/>
              <a:ext cx="1259" cy="286"/>
            </a:xfrm>
            <a:prstGeom prst="rect">
              <a:avLst/>
            </a:prstGeom>
            <a:noFill/>
            <a:ln w="12700">
              <a:noFill/>
              <a:miter lim="800000"/>
              <a:headEnd/>
              <a:tailEnd/>
            </a:ln>
            <a:effectLst/>
          </p:spPr>
          <p:txBody>
            <a:bodyPr lIns="90471" tIns="44441" rIns="90471" bIns="44441">
              <a:spAutoFit/>
            </a:bodyPr>
            <a:lstStyle/>
            <a:p>
              <a:pPr marL="515938" indent="-336550">
                <a:spcBef>
                  <a:spcPct val="20000"/>
                </a:spcBef>
                <a:tabLst>
                  <a:tab pos="3200400" algn="l"/>
                </a:tabLst>
                <a:defRPr/>
              </a:pPr>
              <a:r>
                <a:rPr lang="en-US" sz="2400">
                  <a:solidFill>
                    <a:srgbClr val="FFFF99"/>
                  </a:solidFill>
                  <a:effectLst>
                    <a:outerShdw blurRad="38100" dist="38100" dir="2700000" algn="tl">
                      <a:srgbClr val="000000"/>
                    </a:outerShdw>
                  </a:effectLst>
                </a:rPr>
                <a:t>Association</a:t>
              </a:r>
            </a:p>
          </p:txBody>
        </p:sp>
        <p:sp>
          <p:nvSpPr>
            <p:cNvPr id="496653" name="Rectangle 13"/>
            <p:cNvSpPr>
              <a:spLocks noChangeArrowheads="1"/>
            </p:cNvSpPr>
            <p:nvPr/>
          </p:nvSpPr>
          <p:spPr bwMode="auto">
            <a:xfrm>
              <a:off x="213" y="2640"/>
              <a:ext cx="1725" cy="238"/>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1900" b="1" i="1">
                  <a:solidFill>
                    <a:schemeClr val="accent1"/>
                  </a:solidFill>
                  <a:effectLst>
                    <a:outerShdw blurRad="38100" dist="38100" dir="2700000" algn="tl">
                      <a:srgbClr val="000000"/>
                    </a:outerShdw>
                  </a:effectLst>
                  <a:latin typeface="Univers" pitchFamily="34" charset="0"/>
                </a:rPr>
                <a:t>physiognomic levels</a:t>
              </a:r>
            </a:p>
          </p:txBody>
        </p:sp>
        <p:sp>
          <p:nvSpPr>
            <p:cNvPr id="496654" name="Rectangle 14"/>
            <p:cNvSpPr>
              <a:spLocks noChangeArrowheads="1"/>
            </p:cNvSpPr>
            <p:nvPr/>
          </p:nvSpPr>
          <p:spPr bwMode="auto">
            <a:xfrm>
              <a:off x="192" y="3120"/>
              <a:ext cx="1296" cy="248"/>
            </a:xfrm>
            <a:prstGeom prst="rect">
              <a:avLst/>
            </a:prstGeom>
            <a:noFill/>
            <a:ln w="12700">
              <a:noFill/>
              <a:miter lim="800000"/>
              <a:headEnd/>
              <a:tailEnd/>
            </a:ln>
            <a:effectLst/>
          </p:spPr>
          <p:txBody>
            <a:bodyPr wrap="none" lIns="90471" tIns="44441" rIns="90471" bIns="44441">
              <a:spAutoFit/>
            </a:bodyPr>
            <a:lstStyle/>
            <a:p>
              <a:pPr marL="515938" indent="-336550">
                <a:spcBef>
                  <a:spcPct val="20000"/>
                </a:spcBef>
                <a:tabLst>
                  <a:tab pos="3200400" algn="l"/>
                </a:tabLst>
                <a:defRPr/>
              </a:pPr>
              <a:r>
                <a:rPr lang="en-US" sz="2000" b="1" i="1">
                  <a:solidFill>
                    <a:schemeClr val="accent1"/>
                  </a:solidFill>
                  <a:effectLst>
                    <a:outerShdw blurRad="38100" dist="38100" dir="2700000" algn="tl">
                      <a:srgbClr val="000000"/>
                    </a:outerShdw>
                  </a:effectLst>
                  <a:latin typeface="Univers" pitchFamily="34" charset="0"/>
                </a:rPr>
                <a:t>floristic  levels</a:t>
              </a:r>
            </a:p>
          </p:txBody>
        </p:sp>
        <p:sp>
          <p:nvSpPr>
            <p:cNvPr id="496655" name="Text Box 15"/>
            <p:cNvSpPr txBox="1">
              <a:spLocks noChangeArrowheads="1"/>
            </p:cNvSpPr>
            <p:nvPr/>
          </p:nvSpPr>
          <p:spPr bwMode="auto">
            <a:xfrm>
              <a:off x="2256" y="1008"/>
              <a:ext cx="1296" cy="250"/>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00"/>
                  </a:solidFill>
                  <a:effectLst>
                    <a:outerShdw blurRad="38100" dist="38100" dir="2700000" algn="tl">
                      <a:srgbClr val="000000"/>
                    </a:outerShdw>
                  </a:effectLst>
                  <a:latin typeface="Arial" charset="0"/>
                </a:rPr>
                <a:t>Woodland</a:t>
              </a:r>
            </a:p>
          </p:txBody>
        </p:sp>
        <p:sp>
          <p:nvSpPr>
            <p:cNvPr id="496656" name="Text Box 16"/>
            <p:cNvSpPr txBox="1">
              <a:spLocks noChangeArrowheads="1"/>
            </p:cNvSpPr>
            <p:nvPr/>
          </p:nvSpPr>
          <p:spPr bwMode="auto">
            <a:xfrm>
              <a:off x="2448" y="1344"/>
              <a:ext cx="1637" cy="442"/>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00"/>
                  </a:solidFill>
                  <a:effectLst>
                    <a:outerShdw blurRad="38100" dist="38100" dir="2700000" algn="tl">
                      <a:srgbClr val="000000"/>
                    </a:outerShdw>
                  </a:effectLst>
                  <a:latin typeface="Arial" charset="0"/>
                </a:rPr>
                <a:t>Evergreen Woodland</a:t>
              </a:r>
            </a:p>
          </p:txBody>
        </p:sp>
        <p:sp>
          <p:nvSpPr>
            <p:cNvPr id="496657" name="Text Box 17"/>
            <p:cNvSpPr txBox="1">
              <a:spLocks noChangeArrowheads="1"/>
            </p:cNvSpPr>
            <p:nvPr/>
          </p:nvSpPr>
          <p:spPr bwMode="auto">
            <a:xfrm>
              <a:off x="2944" y="1776"/>
              <a:ext cx="2816" cy="442"/>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00"/>
                  </a:solidFill>
                  <a:effectLst>
                    <a:outerShdw blurRad="38100" dist="38100" dir="2700000" algn="tl">
                      <a:srgbClr val="000000"/>
                    </a:outerShdw>
                  </a:effectLst>
                  <a:latin typeface="Arial" charset="0"/>
                </a:rPr>
                <a:t>Temperate or Subpolar needle-leaved</a:t>
              </a:r>
              <a:r>
                <a:rPr lang="en-US" sz="2000">
                  <a:solidFill>
                    <a:srgbClr val="FFFF00"/>
                  </a:solidFill>
                  <a:effectLst>
                    <a:outerShdw blurRad="38100" dist="38100" dir="2700000" algn="tl">
                      <a:srgbClr val="000000"/>
                    </a:outerShdw>
                  </a:effectLst>
                  <a:latin typeface="Arial" charset="0"/>
                </a:rPr>
                <a:t>…</a:t>
              </a:r>
            </a:p>
          </p:txBody>
        </p:sp>
        <p:sp>
          <p:nvSpPr>
            <p:cNvPr id="496658" name="Text Box 18"/>
            <p:cNvSpPr txBox="1">
              <a:spLocks noChangeArrowheads="1"/>
            </p:cNvSpPr>
            <p:nvPr/>
          </p:nvSpPr>
          <p:spPr bwMode="auto">
            <a:xfrm>
              <a:off x="3216" y="2256"/>
              <a:ext cx="2091" cy="250"/>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00"/>
                  </a:solidFill>
                  <a:effectLst>
                    <a:outerShdw blurRad="38100" dist="38100" dir="2700000" algn="tl">
                      <a:srgbClr val="000000"/>
                    </a:outerShdw>
                  </a:effectLst>
                  <a:latin typeface="Arial" charset="0"/>
                </a:rPr>
                <a:t>Natural vs. Cultural</a:t>
              </a:r>
              <a:endParaRPr lang="en-US" sz="2000">
                <a:solidFill>
                  <a:srgbClr val="FFFF00"/>
                </a:solidFill>
                <a:effectLst>
                  <a:outerShdw blurRad="38100" dist="38100" dir="2700000" algn="tl">
                    <a:srgbClr val="000000"/>
                  </a:outerShdw>
                </a:effectLst>
                <a:latin typeface="Arial" charset="0"/>
              </a:endParaRPr>
            </a:p>
          </p:txBody>
        </p:sp>
        <p:sp>
          <p:nvSpPr>
            <p:cNvPr id="496659" name="Text Box 19"/>
            <p:cNvSpPr txBox="1">
              <a:spLocks noChangeArrowheads="1"/>
            </p:cNvSpPr>
            <p:nvPr/>
          </p:nvSpPr>
          <p:spPr bwMode="auto">
            <a:xfrm>
              <a:off x="3456" y="2592"/>
              <a:ext cx="1893" cy="269"/>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2000" u="sng">
                  <a:solidFill>
                    <a:srgbClr val="FFFF00"/>
                  </a:solidFill>
                  <a:effectLst>
                    <a:outerShdw blurRad="38100" dist="38100" dir="2700000" algn="tl">
                      <a:srgbClr val="000000"/>
                    </a:outerShdw>
                  </a:effectLst>
                  <a:latin typeface="Arial" charset="0"/>
                </a:rPr>
                <a:t>Rounded-crowned</a:t>
              </a:r>
              <a:r>
                <a:rPr lang="en-US" sz="2000">
                  <a:solidFill>
                    <a:srgbClr val="FFFF00"/>
                  </a:solidFill>
                  <a:effectLst>
                    <a:outerShdw blurRad="38100" dist="38100" dir="2700000" algn="tl">
                      <a:srgbClr val="000000"/>
                    </a:outerShdw>
                  </a:effectLst>
                  <a:latin typeface="Arial" charset="0"/>
                </a:rPr>
                <a:t>…</a:t>
              </a:r>
              <a:r>
                <a:rPr lang="en-US" sz="2200">
                  <a:solidFill>
                    <a:srgbClr val="FFFF00"/>
                  </a:solidFill>
                  <a:effectLst/>
                  <a:latin typeface="Arial" charset="0"/>
                </a:rPr>
                <a:t> </a:t>
              </a:r>
            </a:p>
          </p:txBody>
        </p:sp>
        <p:sp>
          <p:nvSpPr>
            <p:cNvPr id="496660" name="Text Box 20"/>
            <p:cNvSpPr txBox="1">
              <a:spLocks noChangeArrowheads="1"/>
            </p:cNvSpPr>
            <p:nvPr/>
          </p:nvSpPr>
          <p:spPr bwMode="auto">
            <a:xfrm>
              <a:off x="2208" y="3168"/>
              <a:ext cx="3372" cy="231"/>
            </a:xfrm>
            <a:prstGeom prst="rect">
              <a:avLst/>
            </a:prstGeom>
            <a:noFill/>
            <a:ln w="12700">
              <a:noFill/>
              <a:miter lim="800000"/>
              <a:headEnd/>
              <a:tailEnd/>
            </a:ln>
            <a:effectLst>
              <a:outerShdw dist="17961" dir="2700000" algn="ctr" rotWithShape="0">
                <a:srgbClr val="A2C1FE"/>
              </a:outerShdw>
            </a:effectLst>
          </p:spPr>
          <p:txBody>
            <a:bodyPr wrap="none" anchorCtr="1">
              <a:spAutoFit/>
            </a:bodyPr>
            <a:lstStyle/>
            <a:p>
              <a:pPr marL="515938" indent="-338138">
                <a:spcBef>
                  <a:spcPct val="50000"/>
                </a:spcBef>
                <a:tabLst>
                  <a:tab pos="3200400" algn="l"/>
                </a:tabLst>
                <a:defRPr/>
              </a:pPr>
              <a:r>
                <a:rPr lang="en-US" i="1">
                  <a:solidFill>
                    <a:srgbClr val="FFFF00"/>
                  </a:solidFill>
                  <a:effectLst>
                    <a:outerShdw blurRad="38100" dist="38100" dir="2700000" algn="tl">
                      <a:srgbClr val="000000"/>
                    </a:outerShdw>
                  </a:effectLst>
                  <a:latin typeface="Arial" charset="0"/>
                </a:rPr>
                <a:t>Pinus palustris / Quercus spp.</a:t>
              </a:r>
              <a:r>
                <a:rPr lang="en-US">
                  <a:solidFill>
                    <a:srgbClr val="FFFF00"/>
                  </a:solidFill>
                  <a:effectLst>
                    <a:outerShdw blurRad="38100" dist="38100" dir="2700000" algn="tl">
                      <a:srgbClr val="000000"/>
                    </a:outerShdw>
                  </a:effectLst>
                  <a:latin typeface="Arial" charset="0"/>
                </a:rPr>
                <a:t> Woodland Alliance</a:t>
              </a:r>
            </a:p>
          </p:txBody>
        </p:sp>
        <p:sp>
          <p:nvSpPr>
            <p:cNvPr id="496661" name="Text Box 21"/>
            <p:cNvSpPr txBox="1">
              <a:spLocks noChangeArrowheads="1"/>
            </p:cNvSpPr>
            <p:nvPr/>
          </p:nvSpPr>
          <p:spPr bwMode="auto">
            <a:xfrm>
              <a:off x="2245" y="3648"/>
              <a:ext cx="3515" cy="537"/>
            </a:xfrm>
            <a:prstGeom prst="rect">
              <a:avLst/>
            </a:prstGeom>
            <a:noFill/>
            <a:ln w="12700">
              <a:no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defRPr/>
              </a:pPr>
              <a:r>
                <a:rPr lang="en-US" sz="1400" i="1">
                  <a:solidFill>
                    <a:srgbClr val="FFFF00"/>
                  </a:solidFill>
                  <a:effectLst>
                    <a:outerShdw blurRad="38100" dist="38100" dir="2700000" algn="tl">
                      <a:srgbClr val="000000"/>
                    </a:outerShdw>
                  </a:effectLst>
                  <a:latin typeface="Arial" charset="0"/>
                  <a:cs typeface="Times New Roman" pitchFamily="18" charset="0"/>
                </a:rPr>
                <a:t>Pinus palustris - Pinus taeda / Quercus geminata - Quercus hemisphaerica - Osmanthus americanus var. americanus / Aristida stricta</a:t>
              </a:r>
              <a:r>
                <a:rPr lang="en-US" sz="1400">
                  <a:solidFill>
                    <a:srgbClr val="FFFF00"/>
                  </a:solidFill>
                  <a:effectLst>
                    <a:outerShdw blurRad="38100" dist="38100" dir="2700000" algn="tl">
                      <a:srgbClr val="000000"/>
                    </a:outerShdw>
                  </a:effectLst>
                  <a:latin typeface="Arial" charset="0"/>
                  <a:cs typeface="Times New Roman" pitchFamily="18" charset="0"/>
                </a:rPr>
                <a:t> Woodland</a:t>
              </a:r>
              <a:r>
                <a:rPr lang="en-US" sz="2200">
                  <a:solidFill>
                    <a:srgbClr val="FFFF00"/>
                  </a:solidFill>
                  <a:effectLst/>
                  <a:latin typeface="Arial" charset="0"/>
                </a:rPr>
                <a:t> </a:t>
              </a:r>
            </a:p>
          </p:txBody>
        </p:sp>
      </p:grpSp>
      <p:sp>
        <p:nvSpPr>
          <p:cNvPr id="496662" name="Rectangle 22"/>
          <p:cNvSpPr>
            <a:spLocks noChangeArrowheads="1"/>
          </p:cNvSpPr>
          <p:nvPr/>
        </p:nvSpPr>
        <p:spPr bwMode="auto">
          <a:xfrm>
            <a:off x="-49213" y="6342063"/>
            <a:ext cx="3379788" cy="274637"/>
          </a:xfrm>
          <a:prstGeom prst="rect">
            <a:avLst/>
          </a:prstGeom>
          <a:noFill/>
          <a:ln w="12700">
            <a:noFill/>
            <a:miter lim="800000"/>
            <a:headEnd/>
            <a:tailEnd/>
          </a:ln>
          <a:effectLst>
            <a:outerShdw dist="17961" dir="2700000" algn="ctr" rotWithShape="0">
              <a:srgbClr val="A2C1FE"/>
            </a:outerShdw>
          </a:effectLst>
        </p:spPr>
        <p:txBody>
          <a:bodyPr wrap="none" anchorCtr="1">
            <a:spAutoFit/>
          </a:bodyPr>
          <a:lstStyle/>
          <a:p>
            <a:pPr marL="515938" indent="-338138">
              <a:spcBef>
                <a:spcPct val="50000"/>
              </a:spcBef>
              <a:tabLst>
                <a:tab pos="3200400" algn="l"/>
              </a:tabLst>
              <a:defRPr/>
            </a:pPr>
            <a:r>
              <a:rPr lang="en-US" sz="1200">
                <a:effectLst/>
                <a:latin typeface="Verdana" pitchFamily="34" charset="0"/>
              </a:rPr>
              <a:t>(Grossman et al. 1998; UNESCO 1973)</a:t>
            </a:r>
          </a:p>
        </p:txBody>
      </p:sp>
      <p:grpSp>
        <p:nvGrpSpPr>
          <p:cNvPr id="3" name="Group 23"/>
          <p:cNvGrpSpPr>
            <a:grpSpLocks/>
          </p:cNvGrpSpPr>
          <p:nvPr/>
        </p:nvGrpSpPr>
        <p:grpSpPr bwMode="auto">
          <a:xfrm>
            <a:off x="685800" y="1447800"/>
            <a:ext cx="3962400" cy="3200400"/>
            <a:chOff x="432" y="912"/>
            <a:chExt cx="2496" cy="2016"/>
          </a:xfrm>
        </p:grpSpPr>
        <p:sp>
          <p:nvSpPr>
            <p:cNvPr id="496664" name="Oval 24"/>
            <p:cNvSpPr>
              <a:spLocks noChangeArrowheads="1"/>
            </p:cNvSpPr>
            <p:nvPr/>
          </p:nvSpPr>
          <p:spPr bwMode="auto">
            <a:xfrm>
              <a:off x="432" y="912"/>
              <a:ext cx="1536" cy="432"/>
            </a:xfrm>
            <a:prstGeom prst="ellipse">
              <a:avLst/>
            </a:prstGeom>
            <a:noFill/>
            <a:ln w="38100">
              <a:solidFill>
                <a:srgbClr val="FF6600"/>
              </a:solidFill>
              <a:round/>
              <a:headEnd/>
              <a:tailEnd/>
            </a:ln>
            <a:effectLst/>
          </p:spPr>
          <p:txBody>
            <a:bodyPr wrap="none" anchor="ctr"/>
            <a:lstStyle/>
            <a:p>
              <a:pPr>
                <a:defRPr/>
              </a:pPr>
              <a:endParaRPr lang="en-US"/>
            </a:p>
          </p:txBody>
        </p:sp>
        <p:sp>
          <p:nvSpPr>
            <p:cNvPr id="496665" name="Oval 25"/>
            <p:cNvSpPr>
              <a:spLocks noChangeArrowheads="1"/>
            </p:cNvSpPr>
            <p:nvPr/>
          </p:nvSpPr>
          <p:spPr bwMode="auto">
            <a:xfrm>
              <a:off x="1104" y="1680"/>
              <a:ext cx="1536" cy="432"/>
            </a:xfrm>
            <a:prstGeom prst="ellipse">
              <a:avLst/>
            </a:prstGeom>
            <a:noFill/>
            <a:ln w="38100">
              <a:solidFill>
                <a:srgbClr val="FF6600"/>
              </a:solidFill>
              <a:round/>
              <a:headEnd/>
              <a:tailEnd/>
            </a:ln>
            <a:effectLst/>
          </p:spPr>
          <p:txBody>
            <a:bodyPr wrap="none" anchor="ctr"/>
            <a:lstStyle/>
            <a:p>
              <a:pPr>
                <a:defRPr/>
              </a:pPr>
              <a:endParaRPr lang="en-US"/>
            </a:p>
          </p:txBody>
        </p:sp>
        <p:sp>
          <p:nvSpPr>
            <p:cNvPr id="496666" name="Oval 26"/>
            <p:cNvSpPr>
              <a:spLocks noChangeArrowheads="1"/>
            </p:cNvSpPr>
            <p:nvPr/>
          </p:nvSpPr>
          <p:spPr bwMode="auto">
            <a:xfrm>
              <a:off x="768" y="1296"/>
              <a:ext cx="1680" cy="480"/>
            </a:xfrm>
            <a:prstGeom prst="ellipse">
              <a:avLst/>
            </a:prstGeom>
            <a:noFill/>
            <a:ln w="38100">
              <a:solidFill>
                <a:srgbClr val="FF6600"/>
              </a:solidFill>
              <a:round/>
              <a:headEnd/>
              <a:tailEnd/>
            </a:ln>
            <a:effectLst/>
          </p:spPr>
          <p:txBody>
            <a:bodyPr wrap="none" anchor="ctr"/>
            <a:lstStyle/>
            <a:p>
              <a:pPr>
                <a:defRPr/>
              </a:pPr>
              <a:endParaRPr lang="en-US"/>
            </a:p>
          </p:txBody>
        </p:sp>
        <p:sp>
          <p:nvSpPr>
            <p:cNvPr id="496667" name="Oval 27"/>
            <p:cNvSpPr>
              <a:spLocks noChangeArrowheads="1"/>
            </p:cNvSpPr>
            <p:nvPr/>
          </p:nvSpPr>
          <p:spPr bwMode="auto">
            <a:xfrm>
              <a:off x="1824" y="2592"/>
              <a:ext cx="1104" cy="336"/>
            </a:xfrm>
            <a:prstGeom prst="ellipse">
              <a:avLst/>
            </a:prstGeom>
            <a:noFill/>
            <a:ln w="38100">
              <a:solidFill>
                <a:srgbClr val="FF6600"/>
              </a:solidFill>
              <a:round/>
              <a:headEnd/>
              <a:tailEnd/>
            </a:ln>
            <a:effectLst/>
          </p:spPr>
          <p:txBody>
            <a:bodyPr wrap="none" anchor="ctr"/>
            <a:lstStyle/>
            <a:p>
              <a:pPr>
                <a:defRPr/>
              </a:pPr>
              <a:endParaRPr lang="en-US"/>
            </a:p>
          </p:txBody>
        </p:sp>
      </p:grpSp>
      <p:sp>
        <p:nvSpPr>
          <p:cNvPr id="496668" name="Line 28"/>
          <p:cNvSpPr>
            <a:spLocks noChangeShapeType="1"/>
          </p:cNvSpPr>
          <p:nvPr/>
        </p:nvSpPr>
        <p:spPr bwMode="auto">
          <a:xfrm>
            <a:off x="914400" y="11430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grpSp>
        <p:nvGrpSpPr>
          <p:cNvPr id="4" name="Group 31"/>
          <p:cNvGrpSpPr>
            <a:grpSpLocks/>
          </p:cNvGrpSpPr>
          <p:nvPr/>
        </p:nvGrpSpPr>
        <p:grpSpPr bwMode="auto">
          <a:xfrm>
            <a:off x="533400" y="4724400"/>
            <a:ext cx="8001000" cy="228600"/>
            <a:chOff x="336" y="2976"/>
            <a:chExt cx="5040" cy="144"/>
          </a:xfrm>
        </p:grpSpPr>
        <p:sp>
          <p:nvSpPr>
            <p:cNvPr id="496669" name="Line 29"/>
            <p:cNvSpPr>
              <a:spLocks noChangeShapeType="1"/>
            </p:cNvSpPr>
            <p:nvPr/>
          </p:nvSpPr>
          <p:spPr bwMode="auto">
            <a:xfrm>
              <a:off x="336" y="3120"/>
              <a:ext cx="5040" cy="0"/>
            </a:xfrm>
            <a:prstGeom prst="line">
              <a:avLst/>
            </a:prstGeom>
            <a:noFill/>
            <a:ln w="76200">
              <a:solidFill>
                <a:schemeClr val="hlink"/>
              </a:solidFill>
              <a:round/>
              <a:headEnd/>
              <a:tailEnd/>
            </a:ln>
            <a:effectLst/>
          </p:spPr>
          <p:txBody>
            <a:bodyPr/>
            <a:lstStyle/>
            <a:p>
              <a:pPr>
                <a:defRPr/>
              </a:pPr>
              <a:endParaRPr lang="en-US"/>
            </a:p>
          </p:txBody>
        </p:sp>
        <p:sp>
          <p:nvSpPr>
            <p:cNvPr id="496670" name="Line 30"/>
            <p:cNvSpPr>
              <a:spLocks noChangeShapeType="1"/>
            </p:cNvSpPr>
            <p:nvPr/>
          </p:nvSpPr>
          <p:spPr bwMode="auto">
            <a:xfrm>
              <a:off x="336" y="2976"/>
              <a:ext cx="5040" cy="0"/>
            </a:xfrm>
            <a:prstGeom prst="line">
              <a:avLst/>
            </a:prstGeom>
            <a:noFill/>
            <a:ln w="76200">
              <a:solidFill>
                <a:schemeClr val="hlink"/>
              </a:solidFill>
              <a:round/>
              <a:headEnd/>
              <a:tailEnd/>
            </a:ln>
            <a:effectLst/>
          </p:spPr>
          <p:txBody>
            <a:bodyPr/>
            <a:lstStyle/>
            <a:p>
              <a:pPr>
                <a:defRPr/>
              </a:pPr>
              <a:endParaRPr lang="en-US"/>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706438" y="0"/>
            <a:ext cx="7769225" cy="1143000"/>
          </a:xfrm>
        </p:spPr>
        <p:txBody>
          <a:bodyPr/>
          <a:lstStyle/>
          <a:p>
            <a:pPr>
              <a:defRPr/>
            </a:pPr>
            <a:r>
              <a:rPr lang="en-US" sz="4000" smtClean="0">
                <a:solidFill>
                  <a:srgbClr val="FFFF99"/>
                </a:solidFill>
                <a:effectLst>
                  <a:outerShdw blurRad="38100" dist="38100" dir="2700000" algn="tl">
                    <a:srgbClr val="000000"/>
                  </a:outerShdw>
                </a:effectLst>
                <a:latin typeface="Trebuchet MS" pitchFamily="34" charset="0"/>
              </a:rPr>
              <a:t>Mapping the IVC: Difficulties</a:t>
            </a:r>
          </a:p>
        </p:txBody>
      </p:sp>
      <p:sp>
        <p:nvSpPr>
          <p:cNvPr id="498691" name="Text Box 3"/>
          <p:cNvSpPr txBox="1">
            <a:spLocks noChangeArrowheads="1"/>
          </p:cNvSpPr>
          <p:nvPr/>
        </p:nvSpPr>
        <p:spPr bwMode="auto">
          <a:xfrm>
            <a:off x="457200" y="1143000"/>
            <a:ext cx="8059738" cy="1679575"/>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buFontTx/>
              <a:buChar char="•"/>
              <a:tabLst>
                <a:tab pos="3200400" algn="l"/>
              </a:tabLst>
              <a:defRPr/>
            </a:pPr>
            <a:r>
              <a:rPr lang="en-US" sz="2600">
                <a:solidFill>
                  <a:srgbClr val="FFFF99"/>
                </a:solidFill>
                <a:effectLst>
                  <a:outerShdw blurRad="38100" dist="38100" dir="2700000" algn="tl">
                    <a:srgbClr val="000000"/>
                  </a:outerShdw>
                </a:effectLst>
                <a:latin typeface="Trebuchet MS" pitchFamily="34" charset="0"/>
              </a:rPr>
              <a:t>Distinguishing vegetation of</a:t>
            </a:r>
            <a:r>
              <a:rPr lang="en-US" sz="2600">
                <a:solidFill>
                  <a:schemeClr val="bg1"/>
                </a:solidFill>
                <a:effectLst>
                  <a:outerShdw blurRad="38100" dist="38100" dir="2700000" algn="tl">
                    <a:srgbClr val="000000"/>
                  </a:outerShdw>
                </a:effectLst>
                <a:latin typeface="Trebuchet MS" pitchFamily="34" charset="0"/>
              </a:rPr>
              <a:t> </a:t>
            </a:r>
            <a:r>
              <a:rPr lang="en-US" sz="2600">
                <a:solidFill>
                  <a:srgbClr val="F5F99B"/>
                </a:solidFill>
                <a:effectLst>
                  <a:outerShdw blurRad="38100" dist="38100" dir="2700000" algn="tl">
                    <a:srgbClr val="000000"/>
                  </a:outerShdw>
                </a:effectLst>
                <a:latin typeface="Trebuchet MS" pitchFamily="34" charset="0"/>
              </a:rPr>
              <a:t>mixed physiognomy</a:t>
            </a:r>
            <a:r>
              <a:rPr lang="en-US" sz="2600">
                <a:solidFill>
                  <a:schemeClr val="bg1"/>
                </a:solidFill>
                <a:effectLst>
                  <a:outerShdw blurRad="38100" dist="38100" dir="2700000" algn="tl">
                    <a:srgbClr val="000000"/>
                  </a:outerShdw>
                </a:effectLst>
                <a:latin typeface="Trebuchet MS" pitchFamily="34" charset="0"/>
              </a:rPr>
              <a:t> </a:t>
            </a:r>
            <a:r>
              <a:rPr lang="en-US" sz="2600">
                <a:solidFill>
                  <a:srgbClr val="FFFF99"/>
                </a:solidFill>
                <a:effectLst>
                  <a:outerShdw blurRad="38100" dist="38100" dir="2700000" algn="tl">
                    <a:srgbClr val="000000"/>
                  </a:outerShdw>
                </a:effectLst>
                <a:latin typeface="Trebuchet MS" pitchFamily="34" charset="0"/>
              </a:rPr>
              <a:t>occurring within areas smaller map unit (e.g., </a:t>
            </a:r>
            <a:r>
              <a:rPr lang="en-US" sz="2600" i="1">
                <a:solidFill>
                  <a:srgbClr val="FFFF99"/>
                </a:solidFill>
                <a:effectLst>
                  <a:outerShdw blurRad="38100" dist="38100" dir="2700000" algn="tl">
                    <a:srgbClr val="000000"/>
                  </a:outerShdw>
                </a:effectLst>
                <a:latin typeface="Trebuchet MS" pitchFamily="34" charset="0"/>
              </a:rPr>
              <a:t>floodplain woodland-shrubland mosaics; Forest vs. Woodland</a:t>
            </a:r>
            <a:r>
              <a:rPr lang="en-US" sz="2600">
                <a:solidFill>
                  <a:srgbClr val="FFFF99"/>
                </a:solidFill>
                <a:effectLst>
                  <a:outerShdw blurRad="38100" dist="38100" dir="2700000" algn="tl">
                    <a:srgbClr val="000000"/>
                  </a:outerShdw>
                </a:effectLst>
                <a:latin typeface="Trebuchet MS" pitchFamily="34" charset="0"/>
              </a:rPr>
              <a:t>)</a:t>
            </a:r>
          </a:p>
        </p:txBody>
      </p:sp>
      <p:sp>
        <p:nvSpPr>
          <p:cNvPr id="498692" name="Text Box 4"/>
          <p:cNvSpPr txBox="1">
            <a:spLocks noChangeArrowheads="1"/>
          </p:cNvSpPr>
          <p:nvPr/>
        </p:nvSpPr>
        <p:spPr bwMode="auto">
          <a:xfrm>
            <a:off x="228600" y="3048000"/>
            <a:ext cx="4495800" cy="3511550"/>
          </a:xfrm>
          <a:prstGeom prst="rect">
            <a:avLst/>
          </a:prstGeom>
          <a:noFill/>
          <a:ln w="9525">
            <a:noFill/>
            <a:miter lim="800000"/>
            <a:headEnd/>
            <a:tailEnd/>
          </a:ln>
          <a:effectLst/>
        </p:spPr>
        <p:txBody>
          <a:bodyPr>
            <a:spAutoFit/>
          </a:bodyPr>
          <a:lstStyle/>
          <a:p>
            <a:pPr lvl="1">
              <a:spcBef>
                <a:spcPct val="50000"/>
              </a:spcBef>
              <a:buFontTx/>
              <a:buChar char="•"/>
              <a:defRPr/>
            </a:pPr>
            <a:r>
              <a:rPr lang="en-US" sz="2600">
                <a:solidFill>
                  <a:srgbClr val="F5F99B"/>
                </a:solidFill>
                <a:effectLst>
                  <a:outerShdw blurRad="38100" dist="38100" dir="2700000" algn="tl">
                    <a:srgbClr val="000000"/>
                  </a:outerShdw>
                </a:effectLst>
                <a:latin typeface="Trebuchet MS" pitchFamily="34" charset="0"/>
              </a:rPr>
              <a:t> Mixed leaf type</a:t>
            </a:r>
            <a:r>
              <a:rPr lang="en-US" sz="2600">
                <a:solidFill>
                  <a:schemeClr val="bg1"/>
                </a:solidFill>
                <a:effectLst/>
                <a:latin typeface="Trebuchet MS" pitchFamily="34" charset="0"/>
              </a:rPr>
              <a:t>    	</a:t>
            </a:r>
            <a:r>
              <a:rPr lang="en-US" sz="2600">
                <a:solidFill>
                  <a:srgbClr val="FFFF99"/>
                </a:solidFill>
                <a:effectLst/>
                <a:latin typeface="Trebuchet MS" pitchFamily="34" charset="0"/>
              </a:rPr>
              <a:t>(</a:t>
            </a:r>
            <a:r>
              <a:rPr lang="en-US" sz="2600" i="1">
                <a:solidFill>
                  <a:srgbClr val="FFFF99"/>
                </a:solidFill>
                <a:effectLst/>
                <a:latin typeface="Trebuchet MS" pitchFamily="34" charset="0"/>
              </a:rPr>
              <a:t>broadleaf evergreen 	vs. deciduous, etc.</a:t>
            </a:r>
            <a:r>
              <a:rPr lang="en-US" sz="2600">
                <a:solidFill>
                  <a:srgbClr val="FFFF99"/>
                </a:solidFill>
                <a:effectLst/>
                <a:latin typeface="Trebuchet MS" pitchFamily="34" charset="0"/>
              </a:rPr>
              <a:t>)</a:t>
            </a:r>
          </a:p>
          <a:p>
            <a:pPr lvl="1">
              <a:spcBef>
                <a:spcPct val="50000"/>
              </a:spcBef>
              <a:buFontTx/>
              <a:buChar char="•"/>
              <a:defRPr/>
            </a:pPr>
            <a:r>
              <a:rPr lang="en-US" sz="2600">
                <a:solidFill>
                  <a:srgbClr val="F5F99B"/>
                </a:solidFill>
                <a:effectLst>
                  <a:outerShdw blurRad="38100" dist="38100" dir="2700000" algn="tl">
                    <a:srgbClr val="000000"/>
                  </a:outerShdw>
                </a:effectLst>
                <a:latin typeface="Trebuchet MS" pitchFamily="34" charset="0"/>
              </a:rPr>
              <a:t> Hydrologic Modifiers</a:t>
            </a:r>
            <a:r>
              <a:rPr lang="en-US" sz="2600">
                <a:solidFill>
                  <a:schemeClr val="bg1"/>
                </a:solidFill>
                <a:effectLst/>
                <a:latin typeface="Trebuchet MS" pitchFamily="34" charset="0"/>
              </a:rPr>
              <a:t> </a:t>
            </a:r>
          </a:p>
          <a:p>
            <a:pPr lvl="1">
              <a:spcBef>
                <a:spcPct val="50000"/>
              </a:spcBef>
              <a:buFontTx/>
              <a:buChar char="•"/>
              <a:defRPr/>
            </a:pPr>
            <a:r>
              <a:rPr lang="en-US" sz="2600">
                <a:solidFill>
                  <a:srgbClr val="FFFFCC"/>
                </a:solidFill>
                <a:effectLst/>
                <a:latin typeface="Trebuchet MS" pitchFamily="34" charset="0"/>
              </a:rPr>
              <a:t> </a:t>
            </a:r>
            <a:r>
              <a:rPr lang="en-US" sz="2600">
                <a:solidFill>
                  <a:srgbClr val="FFFF99"/>
                </a:solidFill>
                <a:effectLst>
                  <a:outerShdw blurRad="38100" dist="38100" dir="2700000" algn="tl">
                    <a:srgbClr val="000000"/>
                  </a:outerShdw>
                </a:effectLst>
                <a:latin typeface="Trebuchet MS" pitchFamily="34" charset="0"/>
              </a:rPr>
              <a:t>Many Floristic 	Distinctions</a:t>
            </a:r>
          </a:p>
          <a:p>
            <a:pPr algn="ctr">
              <a:spcBef>
                <a:spcPct val="50000"/>
              </a:spcBef>
              <a:defRPr/>
            </a:pPr>
            <a:endParaRPr lang="en-US" sz="2800">
              <a:solidFill>
                <a:srgbClr val="FFFF99"/>
              </a:solidFill>
              <a:effectLst>
                <a:outerShdw blurRad="38100" dist="38100" dir="2700000" algn="tl">
                  <a:srgbClr val="000000"/>
                </a:outerShdw>
              </a:effectLst>
              <a:latin typeface="Trebuchet MS" pitchFamily="34" charset="0"/>
            </a:endParaRPr>
          </a:p>
        </p:txBody>
      </p:sp>
      <p:pic>
        <p:nvPicPr>
          <p:cNvPr id="28677" name="Picture 5" descr="sanm2"/>
          <p:cNvPicPr>
            <a:picLocks noChangeAspect="1" noChangeArrowheads="1"/>
          </p:cNvPicPr>
          <p:nvPr/>
        </p:nvPicPr>
        <p:blipFill>
          <a:blip r:embed="rId3" cstate="print"/>
          <a:srcRect/>
          <a:stretch>
            <a:fillRect/>
          </a:stretch>
        </p:blipFill>
        <p:spPr bwMode="auto">
          <a:xfrm>
            <a:off x="6161088" y="2438400"/>
            <a:ext cx="2982912" cy="1993900"/>
          </a:xfrm>
          <a:prstGeom prst="rect">
            <a:avLst/>
          </a:prstGeom>
          <a:noFill/>
          <a:ln w="9525">
            <a:noFill/>
            <a:miter lim="800000"/>
            <a:headEnd/>
            <a:tailEnd/>
          </a:ln>
        </p:spPr>
      </p:pic>
      <p:pic>
        <p:nvPicPr>
          <p:cNvPr id="28678" name="Picture 6" descr="021018021131"/>
          <p:cNvPicPr>
            <a:picLocks noChangeAspect="1" noChangeArrowheads="1"/>
          </p:cNvPicPr>
          <p:nvPr/>
        </p:nvPicPr>
        <p:blipFill>
          <a:blip r:embed="rId4" cstate="print"/>
          <a:srcRect/>
          <a:stretch>
            <a:fillRect/>
          </a:stretch>
        </p:blipFill>
        <p:spPr bwMode="auto">
          <a:xfrm>
            <a:off x="4495800" y="3276600"/>
            <a:ext cx="2895600" cy="2171700"/>
          </a:xfrm>
          <a:prstGeom prst="rect">
            <a:avLst/>
          </a:prstGeom>
          <a:noFill/>
          <a:ln w="9525">
            <a:noFill/>
            <a:miter lim="800000"/>
            <a:headEnd/>
            <a:tailEnd/>
          </a:ln>
        </p:spPr>
      </p:pic>
      <p:pic>
        <p:nvPicPr>
          <p:cNvPr id="28679" name="Picture 7" descr="tupelo"/>
          <p:cNvPicPr>
            <a:picLocks noChangeAspect="1" noChangeArrowheads="1"/>
          </p:cNvPicPr>
          <p:nvPr/>
        </p:nvPicPr>
        <p:blipFill>
          <a:blip r:embed="rId5" cstate="print"/>
          <a:srcRect/>
          <a:stretch>
            <a:fillRect/>
          </a:stretch>
        </p:blipFill>
        <p:spPr bwMode="auto">
          <a:xfrm>
            <a:off x="6000750" y="4572000"/>
            <a:ext cx="3143250" cy="2286000"/>
          </a:xfrm>
          <a:prstGeom prst="rect">
            <a:avLst/>
          </a:prstGeom>
          <a:noFill/>
          <a:ln w="9525">
            <a:noFill/>
            <a:miter lim="800000"/>
            <a:headEnd/>
            <a:tailEnd/>
          </a:ln>
        </p:spPr>
      </p:pic>
      <p:sp>
        <p:nvSpPr>
          <p:cNvPr id="498696" name="Line 8"/>
          <p:cNvSpPr>
            <a:spLocks noChangeShapeType="1"/>
          </p:cNvSpPr>
          <p:nvPr/>
        </p:nvSpPr>
        <p:spPr bwMode="auto">
          <a:xfrm>
            <a:off x="914400" y="9906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Text Box 2"/>
          <p:cNvSpPr txBox="1">
            <a:spLocks noChangeArrowheads="1"/>
          </p:cNvSpPr>
          <p:nvPr/>
        </p:nvSpPr>
        <p:spPr bwMode="auto">
          <a:xfrm>
            <a:off x="152400" y="990600"/>
            <a:ext cx="8770938" cy="4838700"/>
          </a:xfrm>
          <a:prstGeom prst="rect">
            <a:avLst/>
          </a:prstGeom>
          <a:noFill/>
          <a:ln w="9525">
            <a:noFill/>
            <a:miter lim="800000"/>
            <a:headEnd/>
            <a:tailEnd/>
          </a:ln>
          <a:effectLst/>
        </p:spPr>
        <p:txBody>
          <a:bodyPr>
            <a:spAutoFit/>
          </a:bodyPr>
          <a:lstStyle/>
          <a:p>
            <a:pPr>
              <a:spcBef>
                <a:spcPct val="50000"/>
              </a:spcBef>
              <a:defRPr/>
            </a:pPr>
            <a:r>
              <a:rPr lang="en-US" sz="2400" b="1" u="sng">
                <a:effectLst/>
                <a:latin typeface="Arial Unicode MS" pitchFamily="34" charset="-128"/>
              </a:rPr>
              <a:t>Subcontinental Subcontinental</a:t>
            </a:r>
            <a:r>
              <a:rPr lang="en-US" sz="2400" b="1">
                <a:effectLst/>
                <a:latin typeface="Arial Unicode MS" pitchFamily="34" charset="-128"/>
              </a:rPr>
              <a:t> 			</a:t>
            </a:r>
            <a:r>
              <a:rPr lang="en-US" sz="2400" b="1" u="sng">
                <a:effectLst/>
                <a:latin typeface="Arial Unicode MS" pitchFamily="34" charset="-128"/>
              </a:rPr>
              <a:t>Upper</a:t>
            </a:r>
            <a:r>
              <a:rPr lang="en-US" sz="2400">
                <a:effectLst>
                  <a:outerShdw blurRad="38100" dist="38100" dir="2700000" algn="tl">
                    <a:srgbClr val="000000"/>
                  </a:outerShdw>
                </a:effectLst>
              </a:rPr>
              <a:t> </a:t>
            </a: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r>
              <a:rPr lang="en-US" sz="2400" b="1" u="sng">
                <a:effectLst/>
                <a:latin typeface="Arial Unicode MS" pitchFamily="34" charset="-128"/>
              </a:rPr>
              <a:t>Regional Landscape</a:t>
            </a:r>
            <a:r>
              <a:rPr lang="en-US" sz="2400" b="1">
                <a:effectLst/>
                <a:latin typeface="Arial Unicode MS" pitchFamily="34" charset="-128"/>
              </a:rPr>
              <a:t>	 			  </a:t>
            </a:r>
            <a:r>
              <a:rPr lang="en-US" sz="2400" b="1" u="sng">
                <a:effectLst/>
                <a:latin typeface="Arial Unicode MS" pitchFamily="34" charset="-128"/>
              </a:rPr>
              <a:t>Mid</a:t>
            </a:r>
            <a:r>
              <a:rPr lang="en-US" sz="2400">
                <a:effectLst>
                  <a:outerShdw blurRad="38100" dist="38100" dir="2700000" algn="tl">
                    <a:srgbClr val="000000"/>
                  </a:outerShdw>
                </a:effectLst>
              </a:rPr>
              <a:t> </a:t>
            </a: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r>
              <a:rPr lang="en-US" sz="2400" b="1" u="sng">
                <a:effectLst/>
                <a:latin typeface="Arial Unicode MS" pitchFamily="34" charset="-128"/>
              </a:rPr>
              <a:t>Local Landscape</a:t>
            </a:r>
            <a:r>
              <a:rPr lang="en-US" sz="2400" b="1">
                <a:effectLst/>
                <a:latin typeface="Arial Unicode MS" pitchFamily="34" charset="-128"/>
              </a:rPr>
              <a:t>					</a:t>
            </a:r>
            <a:r>
              <a:rPr lang="en-US" sz="2400" b="1" u="sng">
                <a:effectLst/>
                <a:latin typeface="Arial Unicode MS" pitchFamily="34" charset="-128"/>
              </a:rPr>
              <a:t>Lower</a:t>
            </a:r>
            <a:r>
              <a:rPr lang="en-US" sz="2400">
                <a:effectLst>
                  <a:outerShdw blurRad="38100" dist="38100" dir="2700000" algn="tl">
                    <a:srgbClr val="000000"/>
                  </a:outerShdw>
                </a:effectLst>
              </a:rPr>
              <a:t> </a:t>
            </a:r>
            <a:endParaRPr lang="en-US" sz="2400" b="1" u="sng">
              <a:effectLst/>
            </a:endParaRPr>
          </a:p>
          <a:p>
            <a:pPr>
              <a:spcBef>
                <a:spcPct val="50000"/>
              </a:spcBef>
              <a:defRPr/>
            </a:pPr>
            <a:endParaRPr lang="en-US" sz="2400" b="1" u="sng">
              <a:effectLst/>
              <a:latin typeface="Arial Unicode MS" pitchFamily="34" charset="-128"/>
            </a:endParaRPr>
          </a:p>
        </p:txBody>
      </p:sp>
      <p:sp>
        <p:nvSpPr>
          <p:cNvPr id="29699" name="Text Box 3"/>
          <p:cNvSpPr txBox="1">
            <a:spLocks noChangeArrowheads="1"/>
          </p:cNvSpPr>
          <p:nvPr/>
        </p:nvSpPr>
        <p:spPr bwMode="auto">
          <a:xfrm>
            <a:off x="381000" y="152400"/>
            <a:ext cx="3733800" cy="822325"/>
          </a:xfrm>
          <a:prstGeom prst="rect">
            <a:avLst/>
          </a:prstGeom>
          <a:noFill/>
          <a:ln w="9525">
            <a:noFill/>
            <a:miter lim="800000"/>
            <a:headEnd/>
            <a:tailEnd/>
          </a:ln>
        </p:spPr>
        <p:txBody>
          <a:bodyPr>
            <a:spAutoFit/>
          </a:bodyPr>
          <a:lstStyle/>
          <a:p>
            <a:pPr algn="ctr">
              <a:spcBef>
                <a:spcPct val="50000"/>
              </a:spcBef>
            </a:pPr>
            <a:r>
              <a:rPr lang="en-US" sz="2400" b="1">
                <a:solidFill>
                  <a:schemeClr val="accent1"/>
                </a:solidFill>
                <a:effectLst/>
                <a:latin typeface="Arial Unicode MS" pitchFamily="34" charset="-128"/>
              </a:rPr>
              <a:t>Terrestrial Landscape (</a:t>
            </a:r>
            <a:r>
              <a:rPr lang="en-US" sz="2400" b="1" i="1">
                <a:solidFill>
                  <a:schemeClr val="accent1"/>
                </a:solidFill>
                <a:effectLst/>
                <a:latin typeface="Arial Unicode MS" pitchFamily="34" charset="-128"/>
              </a:rPr>
              <a:t>spatial</a:t>
            </a:r>
            <a:r>
              <a:rPr lang="en-US" sz="2400" b="1">
                <a:solidFill>
                  <a:schemeClr val="accent1"/>
                </a:solidFill>
                <a:effectLst/>
                <a:latin typeface="Arial Unicode MS" pitchFamily="34" charset="-128"/>
              </a:rPr>
              <a:t>) Hierarchy</a:t>
            </a:r>
          </a:p>
        </p:txBody>
      </p:sp>
      <p:sp>
        <p:nvSpPr>
          <p:cNvPr id="29700" name="Text Box 4"/>
          <p:cNvSpPr txBox="1">
            <a:spLocks noChangeArrowheads="1"/>
          </p:cNvSpPr>
          <p:nvPr/>
        </p:nvSpPr>
        <p:spPr bwMode="auto">
          <a:xfrm>
            <a:off x="533400" y="1981200"/>
            <a:ext cx="2897188" cy="457200"/>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Division Scale</a:t>
            </a:r>
          </a:p>
        </p:txBody>
      </p:sp>
      <p:sp>
        <p:nvSpPr>
          <p:cNvPr id="29701" name="Text Box 5"/>
          <p:cNvSpPr txBox="1">
            <a:spLocks noChangeArrowheads="1"/>
          </p:cNvSpPr>
          <p:nvPr/>
        </p:nvSpPr>
        <p:spPr bwMode="auto">
          <a:xfrm>
            <a:off x="533400" y="3429000"/>
            <a:ext cx="3054350" cy="822325"/>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ECOMAP Province and Section</a:t>
            </a:r>
            <a:r>
              <a:rPr lang="en-US" sz="2400">
                <a:solidFill>
                  <a:schemeClr val="accent1"/>
                </a:solidFill>
                <a:effectLst/>
                <a:latin typeface="Comic Sans MS" pitchFamily="66" charset="0"/>
              </a:rPr>
              <a:t> </a:t>
            </a:r>
            <a:endParaRPr lang="en-US" sz="2400">
              <a:solidFill>
                <a:schemeClr val="accent1"/>
              </a:solidFill>
              <a:effectLst/>
            </a:endParaRPr>
          </a:p>
        </p:txBody>
      </p:sp>
      <p:sp>
        <p:nvSpPr>
          <p:cNvPr id="29702" name="Text Box 6"/>
          <p:cNvSpPr txBox="1">
            <a:spLocks noChangeArrowheads="1"/>
          </p:cNvSpPr>
          <p:nvPr/>
        </p:nvSpPr>
        <p:spPr bwMode="auto">
          <a:xfrm>
            <a:off x="5029200" y="152400"/>
            <a:ext cx="4114800" cy="822325"/>
          </a:xfrm>
          <a:prstGeom prst="rect">
            <a:avLst/>
          </a:prstGeom>
          <a:noFill/>
          <a:ln w="9525">
            <a:noFill/>
            <a:miter lim="800000"/>
            <a:headEnd/>
            <a:tailEnd/>
          </a:ln>
        </p:spPr>
        <p:txBody>
          <a:bodyPr>
            <a:spAutoFit/>
          </a:bodyPr>
          <a:lstStyle/>
          <a:p>
            <a:pPr algn="ctr">
              <a:spcBef>
                <a:spcPct val="50000"/>
              </a:spcBef>
            </a:pPr>
            <a:r>
              <a:rPr lang="en-US" sz="2400" b="1">
                <a:solidFill>
                  <a:srgbClr val="00FF00"/>
                </a:solidFill>
                <a:effectLst/>
                <a:latin typeface="Arial Unicode MS" pitchFamily="34" charset="-128"/>
              </a:rPr>
              <a:t>Vegetation (</a:t>
            </a:r>
            <a:r>
              <a:rPr lang="en-US" sz="2400" b="1" i="1">
                <a:solidFill>
                  <a:srgbClr val="00FF00"/>
                </a:solidFill>
                <a:effectLst/>
                <a:latin typeface="Arial Unicode MS" pitchFamily="34" charset="-128"/>
              </a:rPr>
              <a:t>taxonomic</a:t>
            </a:r>
            <a:r>
              <a:rPr lang="en-US" sz="2400" b="1">
                <a:solidFill>
                  <a:srgbClr val="00FF00"/>
                </a:solidFill>
                <a:effectLst/>
                <a:latin typeface="Arial Unicode MS" pitchFamily="34" charset="-128"/>
              </a:rPr>
              <a:t>) Hierarchy </a:t>
            </a:r>
            <a:r>
              <a:rPr lang="en-US" b="1">
                <a:solidFill>
                  <a:srgbClr val="00FF00"/>
                </a:solidFill>
                <a:effectLst/>
                <a:latin typeface="Arial Unicode MS" pitchFamily="34" charset="-128"/>
              </a:rPr>
              <a:t>(2007)</a:t>
            </a:r>
          </a:p>
        </p:txBody>
      </p:sp>
      <p:sp>
        <p:nvSpPr>
          <p:cNvPr id="29703" name="Text Box 7"/>
          <p:cNvSpPr txBox="1">
            <a:spLocks noChangeArrowheads="1"/>
          </p:cNvSpPr>
          <p:nvPr/>
        </p:nvSpPr>
        <p:spPr bwMode="auto">
          <a:xfrm>
            <a:off x="5072063" y="1371600"/>
            <a:ext cx="4071937" cy="457200"/>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Class</a:t>
            </a:r>
          </a:p>
        </p:txBody>
      </p:sp>
      <p:sp>
        <p:nvSpPr>
          <p:cNvPr id="29704" name="Text Box 8"/>
          <p:cNvSpPr txBox="1">
            <a:spLocks noChangeArrowheads="1"/>
          </p:cNvSpPr>
          <p:nvPr/>
        </p:nvSpPr>
        <p:spPr bwMode="auto">
          <a:xfrm>
            <a:off x="5562600" y="5867400"/>
            <a:ext cx="2976563" cy="457200"/>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Association</a:t>
            </a:r>
          </a:p>
        </p:txBody>
      </p:sp>
      <p:sp>
        <p:nvSpPr>
          <p:cNvPr id="29705" name="Text Box 9"/>
          <p:cNvSpPr txBox="1">
            <a:spLocks noChangeArrowheads="1"/>
          </p:cNvSpPr>
          <p:nvPr/>
        </p:nvSpPr>
        <p:spPr bwMode="auto">
          <a:xfrm>
            <a:off x="5562600" y="5257800"/>
            <a:ext cx="2976563" cy="457200"/>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Alliance</a:t>
            </a:r>
          </a:p>
        </p:txBody>
      </p:sp>
      <p:sp>
        <p:nvSpPr>
          <p:cNvPr id="29706" name="Text Box 10"/>
          <p:cNvSpPr txBox="1">
            <a:spLocks noChangeArrowheads="1"/>
          </p:cNvSpPr>
          <p:nvPr/>
        </p:nvSpPr>
        <p:spPr bwMode="auto">
          <a:xfrm>
            <a:off x="609600" y="5638800"/>
            <a:ext cx="3211513" cy="457200"/>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Ecological Land Type</a:t>
            </a:r>
          </a:p>
        </p:txBody>
      </p:sp>
      <p:sp>
        <p:nvSpPr>
          <p:cNvPr id="29707" name="Text Box 11"/>
          <p:cNvSpPr txBox="1">
            <a:spLocks noChangeArrowheads="1"/>
          </p:cNvSpPr>
          <p:nvPr/>
        </p:nvSpPr>
        <p:spPr bwMode="auto">
          <a:xfrm>
            <a:off x="5072063" y="2133600"/>
            <a:ext cx="4071937" cy="457200"/>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Formation</a:t>
            </a:r>
          </a:p>
        </p:txBody>
      </p:sp>
      <p:sp>
        <p:nvSpPr>
          <p:cNvPr id="29708" name="Text Box 12"/>
          <p:cNvSpPr txBox="1">
            <a:spLocks noChangeArrowheads="1"/>
          </p:cNvSpPr>
          <p:nvPr/>
        </p:nvSpPr>
        <p:spPr bwMode="auto">
          <a:xfrm>
            <a:off x="533400" y="1524000"/>
            <a:ext cx="2897188" cy="457200"/>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Domain Scale</a:t>
            </a:r>
          </a:p>
        </p:txBody>
      </p:sp>
      <p:sp>
        <p:nvSpPr>
          <p:cNvPr id="804877" name="Line 13"/>
          <p:cNvSpPr>
            <a:spLocks noChangeShapeType="1"/>
          </p:cNvSpPr>
          <p:nvPr/>
        </p:nvSpPr>
        <p:spPr bwMode="auto">
          <a:xfrm>
            <a:off x="609600" y="990600"/>
            <a:ext cx="7924800"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
        <p:nvSpPr>
          <p:cNvPr id="29710" name="Text Box 14"/>
          <p:cNvSpPr txBox="1">
            <a:spLocks noChangeArrowheads="1"/>
          </p:cNvSpPr>
          <p:nvPr/>
        </p:nvSpPr>
        <p:spPr bwMode="auto">
          <a:xfrm>
            <a:off x="5072063" y="3733800"/>
            <a:ext cx="4071937" cy="822325"/>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Macrogroup                      IVC Group</a:t>
            </a:r>
          </a:p>
        </p:txBody>
      </p:sp>
      <p:sp>
        <p:nvSpPr>
          <p:cNvPr id="29711" name="Text Box 15"/>
          <p:cNvSpPr txBox="1">
            <a:spLocks noChangeArrowheads="1"/>
          </p:cNvSpPr>
          <p:nvPr/>
        </p:nvSpPr>
        <p:spPr bwMode="auto">
          <a:xfrm>
            <a:off x="5072063" y="1752600"/>
            <a:ext cx="4071937" cy="457200"/>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Subclass</a:t>
            </a:r>
          </a:p>
        </p:txBody>
      </p:sp>
      <p:sp>
        <p:nvSpPr>
          <p:cNvPr id="29712" name="Text Box 16"/>
          <p:cNvSpPr txBox="1">
            <a:spLocks noChangeArrowheads="1"/>
          </p:cNvSpPr>
          <p:nvPr/>
        </p:nvSpPr>
        <p:spPr bwMode="auto">
          <a:xfrm>
            <a:off x="5072063" y="3124200"/>
            <a:ext cx="4071937" cy="457200"/>
          </a:xfrm>
          <a:prstGeom prst="rect">
            <a:avLst/>
          </a:prstGeom>
          <a:noFill/>
          <a:ln w="9525">
            <a:noFill/>
            <a:miter lim="800000"/>
            <a:headEnd/>
            <a:tailEnd/>
          </a:ln>
        </p:spPr>
        <p:txBody>
          <a:bodyPr>
            <a:spAutoFit/>
          </a:bodyPr>
          <a:lstStyle/>
          <a:p>
            <a:pPr algn="ctr">
              <a:spcBef>
                <a:spcPct val="50000"/>
              </a:spcBef>
            </a:pPr>
            <a:r>
              <a:rPr lang="en-US" sz="2400">
                <a:solidFill>
                  <a:srgbClr val="00FF00"/>
                </a:solidFill>
                <a:effectLst/>
                <a:latin typeface="Arial Unicode MS" pitchFamily="34" charset="-128"/>
              </a:rPr>
              <a:t>IVC Division</a:t>
            </a:r>
          </a:p>
        </p:txBody>
      </p:sp>
      <p:grpSp>
        <p:nvGrpSpPr>
          <p:cNvPr id="2" name="Group 17"/>
          <p:cNvGrpSpPr>
            <a:grpSpLocks/>
          </p:cNvGrpSpPr>
          <p:nvPr/>
        </p:nvGrpSpPr>
        <p:grpSpPr bwMode="auto">
          <a:xfrm>
            <a:off x="2971800" y="2667000"/>
            <a:ext cx="3124200" cy="3048000"/>
            <a:chOff x="1872" y="1680"/>
            <a:chExt cx="1968" cy="1920"/>
          </a:xfrm>
        </p:grpSpPr>
        <p:sp>
          <p:nvSpPr>
            <p:cNvPr id="804882" name="Oval 18"/>
            <p:cNvSpPr>
              <a:spLocks noChangeArrowheads="1"/>
            </p:cNvSpPr>
            <p:nvPr/>
          </p:nvSpPr>
          <p:spPr bwMode="auto">
            <a:xfrm>
              <a:off x="2064" y="2496"/>
              <a:ext cx="1584" cy="960"/>
            </a:xfrm>
            <a:prstGeom prst="ellipse">
              <a:avLst/>
            </a:prstGeom>
            <a:solidFill>
              <a:schemeClr val="folHlink"/>
            </a:solidFill>
            <a:ln w="9525">
              <a:noFill/>
              <a:round/>
              <a:headEnd/>
              <a:tailEnd/>
            </a:ln>
            <a:effectLst/>
          </p:spPr>
          <p:txBody>
            <a:bodyPr wrap="none" anchor="ctr"/>
            <a:lstStyle/>
            <a:p>
              <a:pPr>
                <a:defRPr/>
              </a:pPr>
              <a:endParaRPr lang="en-US"/>
            </a:p>
          </p:txBody>
        </p:sp>
        <p:sp>
          <p:nvSpPr>
            <p:cNvPr id="29715" name="Text Box 19"/>
            <p:cNvSpPr txBox="1">
              <a:spLocks noChangeArrowheads="1"/>
            </p:cNvSpPr>
            <p:nvPr/>
          </p:nvSpPr>
          <p:spPr bwMode="auto">
            <a:xfrm>
              <a:off x="2277" y="2670"/>
              <a:ext cx="1131" cy="596"/>
            </a:xfrm>
            <a:prstGeom prst="rect">
              <a:avLst/>
            </a:prstGeom>
            <a:solidFill>
              <a:schemeClr val="folHlink"/>
            </a:solidFill>
            <a:ln w="9525">
              <a:noFill/>
              <a:miter lim="800000"/>
              <a:headEnd/>
              <a:tailEnd/>
            </a:ln>
          </p:spPr>
          <p:txBody>
            <a:bodyPr>
              <a:spAutoFit/>
            </a:bodyPr>
            <a:lstStyle/>
            <a:p>
              <a:pPr algn="ctr">
                <a:spcBef>
                  <a:spcPct val="50000"/>
                </a:spcBef>
              </a:pPr>
              <a:r>
                <a:rPr lang="en-US" sz="2800">
                  <a:solidFill>
                    <a:schemeClr val="tx2"/>
                  </a:solidFill>
                  <a:effectLst/>
                  <a:latin typeface="Trebuchet MS" pitchFamily="34" charset="0"/>
                </a:rPr>
                <a:t>Ecological System</a:t>
              </a:r>
            </a:p>
          </p:txBody>
        </p:sp>
        <p:sp>
          <p:nvSpPr>
            <p:cNvPr id="804884" name="Line 20"/>
            <p:cNvSpPr>
              <a:spLocks noChangeShapeType="1"/>
            </p:cNvSpPr>
            <p:nvPr/>
          </p:nvSpPr>
          <p:spPr bwMode="auto">
            <a:xfrm flipH="1" flipV="1">
              <a:off x="3456" y="3312"/>
              <a:ext cx="288" cy="288"/>
            </a:xfrm>
            <a:prstGeom prst="line">
              <a:avLst/>
            </a:prstGeom>
            <a:noFill/>
            <a:ln w="76200">
              <a:solidFill>
                <a:srgbClr val="FF0000"/>
              </a:solidFill>
              <a:round/>
              <a:headEnd/>
              <a:tailEnd type="triangle" w="med" len="med"/>
            </a:ln>
            <a:effectLst/>
          </p:spPr>
          <p:txBody>
            <a:bodyPr/>
            <a:lstStyle/>
            <a:p>
              <a:pPr>
                <a:defRPr/>
              </a:pPr>
              <a:endParaRPr lang="en-US"/>
            </a:p>
          </p:txBody>
        </p:sp>
        <p:sp>
          <p:nvSpPr>
            <p:cNvPr id="804885" name="Line 21"/>
            <p:cNvSpPr>
              <a:spLocks noChangeShapeType="1"/>
            </p:cNvSpPr>
            <p:nvPr/>
          </p:nvSpPr>
          <p:spPr bwMode="auto">
            <a:xfrm>
              <a:off x="1920" y="1680"/>
              <a:ext cx="480" cy="768"/>
            </a:xfrm>
            <a:prstGeom prst="line">
              <a:avLst/>
            </a:prstGeom>
            <a:noFill/>
            <a:ln w="76200">
              <a:solidFill>
                <a:srgbClr val="FF0000"/>
              </a:solidFill>
              <a:round/>
              <a:headEnd/>
              <a:tailEnd type="triangle" w="med" len="med"/>
            </a:ln>
            <a:effectLst/>
          </p:spPr>
          <p:txBody>
            <a:bodyPr/>
            <a:lstStyle/>
            <a:p>
              <a:pPr>
                <a:defRPr/>
              </a:pPr>
              <a:endParaRPr lang="en-US"/>
            </a:p>
          </p:txBody>
        </p:sp>
        <p:sp>
          <p:nvSpPr>
            <p:cNvPr id="804886" name="Line 22"/>
            <p:cNvSpPr>
              <a:spLocks noChangeShapeType="1"/>
            </p:cNvSpPr>
            <p:nvPr/>
          </p:nvSpPr>
          <p:spPr bwMode="auto">
            <a:xfrm flipV="1">
              <a:off x="1872" y="3264"/>
              <a:ext cx="288" cy="288"/>
            </a:xfrm>
            <a:prstGeom prst="line">
              <a:avLst/>
            </a:prstGeom>
            <a:noFill/>
            <a:ln w="76200">
              <a:solidFill>
                <a:srgbClr val="FF0000"/>
              </a:solidFill>
              <a:round/>
              <a:headEnd/>
              <a:tailEnd type="triangle" w="med" len="med"/>
            </a:ln>
            <a:effectLst/>
          </p:spPr>
          <p:txBody>
            <a:bodyPr/>
            <a:lstStyle/>
            <a:p>
              <a:pPr>
                <a:defRPr/>
              </a:pPr>
              <a:endParaRPr lang="en-US"/>
            </a:p>
          </p:txBody>
        </p:sp>
        <p:sp>
          <p:nvSpPr>
            <p:cNvPr id="804887" name="Line 23"/>
            <p:cNvSpPr>
              <a:spLocks noChangeShapeType="1"/>
            </p:cNvSpPr>
            <p:nvPr/>
          </p:nvSpPr>
          <p:spPr bwMode="auto">
            <a:xfrm flipH="1">
              <a:off x="3312" y="1680"/>
              <a:ext cx="528" cy="720"/>
            </a:xfrm>
            <a:prstGeom prst="line">
              <a:avLst/>
            </a:prstGeom>
            <a:noFill/>
            <a:ln w="76200">
              <a:solidFill>
                <a:srgbClr val="FF0000"/>
              </a:solidFill>
              <a:round/>
              <a:headEnd/>
              <a:tailEnd type="triangle" w="med" len="med"/>
            </a:ln>
            <a:effectLst/>
          </p:spPr>
          <p:txBody>
            <a:bodyPr/>
            <a:lstStyle/>
            <a:p>
              <a:pPr>
                <a:defRPr/>
              </a:pPr>
              <a:endParaRPr lang="en-US"/>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Value chain lo-res"/>
          <p:cNvPicPr>
            <a:picLocks noChangeAspect="1" noChangeArrowheads="1"/>
          </p:cNvPicPr>
          <p:nvPr/>
        </p:nvPicPr>
        <p:blipFill>
          <a:blip r:embed="rId3" cstate="print"/>
          <a:srcRect/>
          <a:stretch>
            <a:fillRect/>
          </a:stretch>
        </p:blipFill>
        <p:spPr bwMode="auto">
          <a:xfrm>
            <a:off x="93663" y="457200"/>
            <a:ext cx="9050337" cy="5159375"/>
          </a:xfrm>
          <a:prstGeom prst="rect">
            <a:avLst/>
          </a:prstGeom>
          <a:noFill/>
          <a:ln w="9525">
            <a:noFill/>
            <a:miter lim="800000"/>
            <a:headEnd/>
            <a:tailEnd/>
          </a:ln>
        </p:spPr>
      </p:pic>
      <p:pic>
        <p:nvPicPr>
          <p:cNvPr id="3" name="Picture 8" descr="element_list"/>
          <p:cNvPicPr>
            <a:picLocks noChangeAspect="1" noChangeArrowheads="1"/>
          </p:cNvPicPr>
          <p:nvPr/>
        </p:nvPicPr>
        <p:blipFill>
          <a:blip r:embed="rId4" cstate="print"/>
          <a:srcRect/>
          <a:stretch>
            <a:fillRect/>
          </a:stretch>
        </p:blipFill>
        <p:spPr bwMode="auto">
          <a:xfrm>
            <a:off x="6477000" y="4953000"/>
            <a:ext cx="1752600" cy="1314450"/>
          </a:xfrm>
          <a:prstGeom prst="rect">
            <a:avLst/>
          </a:prstGeom>
          <a:noFill/>
          <a:ln w="9525">
            <a:solidFill>
              <a:schemeClr val="tx1"/>
            </a:solidFill>
            <a:miter lim="800000"/>
            <a:headEnd/>
            <a:tailEnd/>
          </a:ln>
        </p:spPr>
      </p:pic>
      <p:pic>
        <p:nvPicPr>
          <p:cNvPr id="6" name="Picture 23" descr="Create_EO_Repdetail"/>
          <p:cNvPicPr>
            <a:picLocks noChangeAspect="1" noChangeArrowheads="1"/>
          </p:cNvPicPr>
          <p:nvPr/>
        </p:nvPicPr>
        <p:blipFill>
          <a:blip r:embed="rId5" cstate="print"/>
          <a:srcRect/>
          <a:stretch>
            <a:fillRect/>
          </a:stretch>
        </p:blipFill>
        <p:spPr bwMode="auto">
          <a:xfrm>
            <a:off x="2743200" y="5410200"/>
            <a:ext cx="1219200" cy="858838"/>
          </a:xfrm>
          <a:prstGeom prst="rect">
            <a:avLst/>
          </a:prstGeom>
          <a:noFill/>
          <a:ln w="9525">
            <a:solidFill>
              <a:schemeClr val="tx1"/>
            </a:solidFill>
            <a:miter lim="800000"/>
            <a:headEnd/>
            <a:tailEnd/>
          </a:ln>
        </p:spPr>
      </p:pic>
      <p:pic>
        <p:nvPicPr>
          <p:cNvPr id="7" name="Picture 3" descr="S:\SCIENCE\Blue Moon\Images\Gira al Campo\Field Work - photographing bird.JPG"/>
          <p:cNvPicPr>
            <a:picLocks noChangeAspect="1" noChangeArrowheads="1"/>
          </p:cNvPicPr>
          <p:nvPr/>
        </p:nvPicPr>
        <p:blipFill>
          <a:blip r:embed="rId6" cstate="print"/>
          <a:srcRect/>
          <a:stretch>
            <a:fillRect/>
          </a:stretch>
        </p:blipFill>
        <p:spPr bwMode="auto">
          <a:xfrm>
            <a:off x="1524000" y="5410200"/>
            <a:ext cx="1143000" cy="838200"/>
          </a:xfrm>
          <a:prstGeom prst="rect">
            <a:avLst/>
          </a:prstGeom>
          <a:noFill/>
          <a:ln w="9525">
            <a:solidFill>
              <a:schemeClr val="tx1"/>
            </a:solidFill>
            <a:miter lim="800000"/>
            <a:headEnd/>
            <a:tailEnd/>
          </a:ln>
        </p:spPr>
      </p:pic>
      <p:pic>
        <p:nvPicPr>
          <p:cNvPr id="9" name="Picture 4" descr="ecologicalsystemscover"/>
          <p:cNvPicPr>
            <a:picLocks noChangeAspect="1" noChangeArrowheads="1"/>
          </p:cNvPicPr>
          <p:nvPr/>
        </p:nvPicPr>
        <p:blipFill>
          <a:blip r:embed="rId7" cstate="print"/>
          <a:srcRect/>
          <a:stretch>
            <a:fillRect/>
          </a:stretch>
        </p:blipFill>
        <p:spPr bwMode="auto">
          <a:xfrm>
            <a:off x="228600" y="4572000"/>
            <a:ext cx="1233488" cy="1676400"/>
          </a:xfrm>
          <a:prstGeom prst="rect">
            <a:avLst/>
          </a:prstGeom>
          <a:noFill/>
          <a:ln w="9525">
            <a:noFill/>
            <a:miter lim="800000"/>
            <a:headEnd/>
            <a:tailEnd/>
          </a:ln>
        </p:spPr>
      </p:pic>
      <p:pic>
        <p:nvPicPr>
          <p:cNvPr id="10" name="Picture 5"/>
          <p:cNvPicPr>
            <a:picLocks noChangeAspect="1" noChangeArrowheads="1"/>
          </p:cNvPicPr>
          <p:nvPr/>
        </p:nvPicPr>
        <p:blipFill>
          <a:blip r:embed="rId8" cstate="print"/>
          <a:srcRect/>
          <a:stretch>
            <a:fillRect/>
          </a:stretch>
        </p:blipFill>
        <p:spPr bwMode="auto">
          <a:xfrm>
            <a:off x="4038600" y="5410200"/>
            <a:ext cx="990600" cy="868363"/>
          </a:xfrm>
          <a:prstGeom prst="rect">
            <a:avLst/>
          </a:prstGeom>
          <a:noFill/>
          <a:ln w="9525">
            <a:solidFill>
              <a:schemeClr val="tx1"/>
            </a:solidFill>
            <a:miter lim="800000"/>
            <a:headEnd/>
            <a:tailEnd/>
          </a:ln>
        </p:spPr>
      </p:pic>
      <p:pic>
        <p:nvPicPr>
          <p:cNvPr id="47" name="Picture 3" descr="Our_Home_and_Native_Land_cover"/>
          <p:cNvPicPr>
            <a:picLocks noChangeAspect="1" noChangeArrowheads="1"/>
          </p:cNvPicPr>
          <p:nvPr/>
        </p:nvPicPr>
        <p:blipFill>
          <a:blip r:embed="rId9" cstate="print"/>
          <a:srcRect/>
          <a:stretch>
            <a:fillRect/>
          </a:stretch>
        </p:blipFill>
        <p:spPr bwMode="auto">
          <a:xfrm>
            <a:off x="5181600" y="4664075"/>
            <a:ext cx="1219200" cy="1604963"/>
          </a:xfrm>
          <a:prstGeom prst="rect">
            <a:avLst/>
          </a:prstGeom>
          <a:noFill/>
          <a:ln w="9525">
            <a:solidFill>
              <a:srgbClr val="003366"/>
            </a:solidFill>
            <a:miter lim="800000"/>
            <a:headEnd/>
            <a:tailEnd/>
          </a:ln>
        </p:spPr>
      </p:pic>
      <p:pic>
        <p:nvPicPr>
          <p:cNvPr id="14345" name="Picture 13" descr="NSlogoColorWTag"/>
          <p:cNvPicPr>
            <a:picLocks noChangeAspect="1" noChangeArrowheads="1"/>
          </p:cNvPicPr>
          <p:nvPr/>
        </p:nvPicPr>
        <p:blipFill>
          <a:blip r:embed="rId10" cstate="print"/>
          <a:srcRect t="-11867"/>
          <a:stretch>
            <a:fillRect/>
          </a:stretch>
        </p:blipFill>
        <p:spPr bwMode="auto">
          <a:xfrm>
            <a:off x="304800" y="457200"/>
            <a:ext cx="1219200" cy="765175"/>
          </a:xfrm>
          <a:prstGeom prst="rect">
            <a:avLst/>
          </a:prstGeom>
          <a:solidFill>
            <a:schemeClr val="tx1"/>
          </a:solidFill>
          <a:ln w="9525">
            <a:solidFill>
              <a:srgbClr val="663300"/>
            </a:solid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000"/>
                                        <p:tgtEl>
                                          <p:spTgt spid="47"/>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800" y="381000"/>
            <a:ext cx="7772400" cy="1143000"/>
          </a:xfrm>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Terrestrial Ecological System</a:t>
            </a:r>
          </a:p>
        </p:txBody>
      </p:sp>
      <p:sp>
        <p:nvSpPr>
          <p:cNvPr id="812035" name="Rectangle 3"/>
          <p:cNvSpPr>
            <a:spLocks noChangeArrowheads="1"/>
          </p:cNvSpPr>
          <p:nvPr/>
        </p:nvSpPr>
        <p:spPr bwMode="auto">
          <a:xfrm>
            <a:off x="533400" y="1600200"/>
            <a:ext cx="8610600" cy="1373188"/>
          </a:xfrm>
          <a:prstGeom prst="rect">
            <a:avLst/>
          </a:prstGeom>
          <a:noFill/>
          <a:ln w="9525">
            <a:noFill/>
            <a:miter lim="800000"/>
            <a:headEnd/>
            <a:tailEnd/>
          </a:ln>
          <a:effectLst/>
        </p:spPr>
        <p:txBody>
          <a:bodyPr>
            <a:spAutoFit/>
          </a:bodyPr>
          <a:lstStyle/>
          <a:p>
            <a:pPr>
              <a:defRPr/>
            </a:pPr>
            <a:r>
              <a:rPr lang="en-US" sz="2800" i="1">
                <a:solidFill>
                  <a:srgbClr val="F5F99B"/>
                </a:solidFill>
                <a:effectLst>
                  <a:outerShdw blurRad="38100" dist="38100" dir="2700000" algn="tl">
                    <a:srgbClr val="000000"/>
                  </a:outerShdw>
                </a:effectLst>
                <a:latin typeface="Trebuchet MS" pitchFamily="34" charset="0"/>
                <a:cs typeface="Times New Roman" pitchFamily="18" charset="0"/>
              </a:rPr>
              <a:t>Group of IVC communities that tend to co-occur within landscapes with similar ecological processes, substrates, and/or environmental gradients.</a:t>
            </a:r>
            <a:endParaRPr lang="en-US" sz="2400" i="1">
              <a:solidFill>
                <a:srgbClr val="F5F99B"/>
              </a:solidFill>
              <a:effectLst>
                <a:outerShdw blurRad="38100" dist="38100" dir="2700000" algn="tl">
                  <a:srgbClr val="000000"/>
                </a:outerShdw>
              </a:effectLst>
              <a:latin typeface="Trebuchet MS" pitchFamily="34" charset="0"/>
              <a:cs typeface="Times New Roman" pitchFamily="18" charset="0"/>
            </a:endParaRPr>
          </a:p>
        </p:txBody>
      </p:sp>
      <p:pic>
        <p:nvPicPr>
          <p:cNvPr id="3077" name="Picture 4" descr="ecologicalsystemscover"/>
          <p:cNvPicPr>
            <a:picLocks noChangeAspect="1" noChangeArrowheads="1"/>
          </p:cNvPicPr>
          <p:nvPr/>
        </p:nvPicPr>
        <p:blipFill>
          <a:blip r:embed="rId4" cstate="print"/>
          <a:srcRect/>
          <a:stretch>
            <a:fillRect/>
          </a:stretch>
        </p:blipFill>
        <p:spPr bwMode="auto">
          <a:xfrm>
            <a:off x="193675" y="2895600"/>
            <a:ext cx="1506538" cy="2057400"/>
          </a:xfrm>
          <a:prstGeom prst="rect">
            <a:avLst/>
          </a:prstGeom>
          <a:noFill/>
          <a:ln w="9525">
            <a:noFill/>
            <a:miter lim="800000"/>
            <a:headEnd/>
            <a:tailEnd/>
          </a:ln>
        </p:spPr>
      </p:pic>
      <p:sp>
        <p:nvSpPr>
          <p:cNvPr id="812037" name="Line 5"/>
          <p:cNvSpPr>
            <a:spLocks noChangeShapeType="1"/>
          </p:cNvSpPr>
          <p:nvPr/>
        </p:nvSpPr>
        <p:spPr bwMode="auto">
          <a:xfrm>
            <a:off x="914400" y="1447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812038" name="Text Box 6"/>
          <p:cNvSpPr txBox="1">
            <a:spLocks noChangeArrowheads="1"/>
          </p:cNvSpPr>
          <p:nvPr/>
        </p:nvSpPr>
        <p:spPr bwMode="auto">
          <a:xfrm>
            <a:off x="5791200" y="3124200"/>
            <a:ext cx="3352800" cy="2735263"/>
          </a:xfrm>
          <a:prstGeom prst="rect">
            <a:avLst/>
          </a:prstGeom>
          <a:noFill/>
          <a:ln w="9525">
            <a:noFill/>
            <a:miter lim="800000"/>
            <a:headEnd/>
            <a:tailEnd/>
          </a:ln>
          <a:effectLst/>
        </p:spPr>
        <p:txBody>
          <a:bodyPr>
            <a:spAutoFit/>
          </a:bodyPr>
          <a:lstStyle/>
          <a:p>
            <a:pPr eaLnBrk="1" hangingPunct="1">
              <a:spcBef>
                <a:spcPct val="50000"/>
              </a:spcBef>
              <a:defRPr/>
            </a:pPr>
            <a:r>
              <a:rPr lang="en-US" sz="2000" u="sng">
                <a:solidFill>
                  <a:srgbClr val="FFFF00"/>
                </a:solidFill>
                <a:effectLst/>
                <a:latin typeface="Trebuchet MS" pitchFamily="34" charset="0"/>
              </a:rPr>
              <a:t>Multi-factor Classification</a:t>
            </a:r>
            <a:endParaRPr lang="en-US" sz="2000" u="sng">
              <a:solidFill>
                <a:srgbClr val="FFFF00"/>
              </a:solidFill>
              <a:effectLst>
                <a:outerShdw blurRad="38100" dist="38100" dir="2700000" algn="tl">
                  <a:srgbClr val="000000"/>
                </a:outerShdw>
              </a:effectLst>
              <a:latin typeface="Trebuchet MS" pitchFamily="34" charset="0"/>
            </a:endParaRPr>
          </a:p>
          <a:p>
            <a:pPr eaLnBrk="1" hangingPunct="1">
              <a:spcBef>
                <a:spcPct val="50000"/>
              </a:spcBef>
              <a:buFontTx/>
              <a:buChar char="•"/>
              <a:defRPr/>
            </a:pPr>
            <a:r>
              <a:rPr lang="en-US">
                <a:solidFill>
                  <a:srgbClr val="FFFF69"/>
                </a:solidFill>
                <a:effectLst>
                  <a:outerShdw blurRad="38100" dist="38100" dir="2700000" algn="tl">
                    <a:srgbClr val="000000"/>
                  </a:outerShdw>
                </a:effectLst>
                <a:latin typeface="Trebuchet MS" pitchFamily="34" charset="0"/>
              </a:rPr>
              <a:t> Biogeography and Bioclimate</a:t>
            </a:r>
          </a:p>
          <a:p>
            <a:pPr eaLnBrk="1" hangingPunct="1">
              <a:spcBef>
                <a:spcPct val="50000"/>
              </a:spcBef>
              <a:buFontTx/>
              <a:buChar char="•"/>
              <a:defRPr/>
            </a:pPr>
            <a:r>
              <a:rPr lang="en-US">
                <a:solidFill>
                  <a:srgbClr val="FFFF69"/>
                </a:solidFill>
                <a:effectLst>
                  <a:outerShdw blurRad="38100" dist="38100" dir="2700000" algn="tl">
                    <a:srgbClr val="000000"/>
                  </a:outerShdw>
                </a:effectLst>
                <a:latin typeface="Trebuchet MS" pitchFamily="34" charset="0"/>
              </a:rPr>
              <a:t> Local Environment</a:t>
            </a:r>
          </a:p>
          <a:p>
            <a:pPr eaLnBrk="1" hangingPunct="1">
              <a:spcBef>
                <a:spcPct val="50000"/>
              </a:spcBef>
              <a:buFontTx/>
              <a:buChar char="•"/>
              <a:defRPr/>
            </a:pPr>
            <a:r>
              <a:rPr lang="en-US">
                <a:solidFill>
                  <a:srgbClr val="FFFF69"/>
                </a:solidFill>
                <a:effectLst>
                  <a:outerShdw blurRad="38100" dist="38100" dir="2700000" algn="tl">
                    <a:srgbClr val="000000"/>
                  </a:outerShdw>
                </a:effectLst>
                <a:latin typeface="Trebuchet MS" pitchFamily="34" charset="0"/>
              </a:rPr>
              <a:t> Ecological Dynamics</a:t>
            </a:r>
          </a:p>
          <a:p>
            <a:pPr eaLnBrk="1" hangingPunct="1">
              <a:spcBef>
                <a:spcPct val="50000"/>
              </a:spcBef>
              <a:buFontTx/>
              <a:buChar char="•"/>
              <a:defRPr/>
            </a:pPr>
            <a:r>
              <a:rPr lang="en-US">
                <a:solidFill>
                  <a:srgbClr val="FFFF69"/>
                </a:solidFill>
                <a:effectLst>
                  <a:outerShdw blurRad="38100" dist="38100" dir="2700000" algn="tl">
                    <a:srgbClr val="000000"/>
                  </a:outerShdw>
                </a:effectLst>
                <a:latin typeface="Trebuchet MS" pitchFamily="34" charset="0"/>
              </a:rPr>
              <a:t> Landscape Juxtaposition</a:t>
            </a:r>
          </a:p>
          <a:p>
            <a:pPr eaLnBrk="1" hangingPunct="1">
              <a:spcBef>
                <a:spcPct val="50000"/>
              </a:spcBef>
              <a:buFontTx/>
              <a:buChar char="•"/>
              <a:defRPr/>
            </a:pPr>
            <a:r>
              <a:rPr lang="en-US">
                <a:solidFill>
                  <a:srgbClr val="FFFF69"/>
                </a:solidFill>
                <a:effectLst>
                  <a:outerShdw blurRad="38100" dist="38100" dir="2700000" algn="tl">
                    <a:srgbClr val="000000"/>
                  </a:outerShdw>
                </a:effectLst>
                <a:latin typeface="Trebuchet MS" pitchFamily="34" charset="0"/>
              </a:rPr>
              <a:t> Vegetation Structure,  Composition, and Abundance</a:t>
            </a:r>
          </a:p>
        </p:txBody>
      </p:sp>
      <p:graphicFrame>
        <p:nvGraphicFramePr>
          <p:cNvPr id="3074" name="Object 7"/>
          <p:cNvGraphicFramePr>
            <a:graphicFrameLocks noChangeAspect="1"/>
          </p:cNvGraphicFramePr>
          <p:nvPr>
            <p:ph idx="1"/>
          </p:nvPr>
        </p:nvGraphicFramePr>
        <p:xfrm>
          <a:off x="228600" y="4953000"/>
          <a:ext cx="1498600" cy="1905000"/>
        </p:xfrm>
        <a:graphic>
          <a:graphicData uri="http://schemas.openxmlformats.org/presentationml/2006/ole">
            <p:oleObj spid="_x0000_s3074" name="Document" r:id="rId5" imgW="6687720" imgH="8515440" progId="Word.Document.8">
              <p:embed/>
            </p:oleObj>
          </a:graphicData>
        </a:graphic>
      </p:graphicFrame>
      <p:pic>
        <p:nvPicPr>
          <p:cNvPr id="3080" name="Picture 8" descr="NCookInlet1157"/>
          <p:cNvPicPr>
            <a:picLocks noChangeAspect="1" noChangeArrowheads="1"/>
          </p:cNvPicPr>
          <p:nvPr/>
        </p:nvPicPr>
        <p:blipFill>
          <a:blip r:embed="rId6" cstate="print"/>
          <a:srcRect/>
          <a:stretch>
            <a:fillRect/>
          </a:stretch>
        </p:blipFill>
        <p:spPr bwMode="auto">
          <a:xfrm>
            <a:off x="2057400" y="3276600"/>
            <a:ext cx="3733800" cy="2800350"/>
          </a:xfrm>
          <a:prstGeom prst="rect">
            <a:avLst/>
          </a:prstGeom>
          <a:no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caling"/>
          <p:cNvPicPr>
            <a:picLocks noChangeAspect="1" noChangeArrowheads="1"/>
          </p:cNvPicPr>
          <p:nvPr/>
        </p:nvPicPr>
        <p:blipFill>
          <a:blip r:embed="rId3" cstate="print"/>
          <a:srcRect/>
          <a:stretch>
            <a:fillRect/>
          </a:stretch>
        </p:blipFill>
        <p:spPr bwMode="auto">
          <a:xfrm>
            <a:off x="533400" y="223838"/>
            <a:ext cx="8229600" cy="6530975"/>
          </a:xfrm>
          <a:prstGeom prst="rect">
            <a:avLst/>
          </a:prstGeom>
          <a:noFill/>
          <a:ln w="9525">
            <a:noFill/>
            <a:miter lim="800000"/>
            <a:headEnd/>
            <a:tailEnd/>
          </a:ln>
        </p:spPr>
      </p:pic>
      <p:sp>
        <p:nvSpPr>
          <p:cNvPr id="695299" name="Line 3"/>
          <p:cNvSpPr>
            <a:spLocks noChangeShapeType="1"/>
          </p:cNvSpPr>
          <p:nvPr/>
        </p:nvSpPr>
        <p:spPr bwMode="auto">
          <a:xfrm>
            <a:off x="1492250" y="3810000"/>
            <a:ext cx="0" cy="2819400"/>
          </a:xfrm>
          <a:prstGeom prst="line">
            <a:avLst/>
          </a:prstGeom>
          <a:noFill/>
          <a:ln w="38100">
            <a:solidFill>
              <a:srgbClr val="FF0000"/>
            </a:solidFill>
            <a:prstDash val="sysDot"/>
            <a:round/>
            <a:headEnd/>
            <a:tailEnd/>
          </a:ln>
          <a:effectLst/>
        </p:spPr>
        <p:txBody>
          <a:bodyPr wrap="none" anchor="ctr"/>
          <a:lstStyle/>
          <a:p>
            <a:pPr>
              <a:defRPr/>
            </a:pPr>
            <a:endParaRPr lang="en-US"/>
          </a:p>
        </p:txBody>
      </p:sp>
      <p:sp>
        <p:nvSpPr>
          <p:cNvPr id="695300" name="Line 4"/>
          <p:cNvSpPr>
            <a:spLocks noChangeShapeType="1"/>
          </p:cNvSpPr>
          <p:nvPr/>
        </p:nvSpPr>
        <p:spPr bwMode="auto">
          <a:xfrm>
            <a:off x="3694113" y="3810000"/>
            <a:ext cx="0" cy="2819400"/>
          </a:xfrm>
          <a:prstGeom prst="line">
            <a:avLst/>
          </a:prstGeom>
          <a:noFill/>
          <a:ln w="38100">
            <a:solidFill>
              <a:srgbClr val="FF0000"/>
            </a:solidFill>
            <a:prstDash val="sysDot"/>
            <a:round/>
            <a:headEnd/>
            <a:tailEnd/>
          </a:ln>
          <a:effectLst/>
        </p:spPr>
        <p:txBody>
          <a:bodyPr wrap="none" anchor="ctr"/>
          <a:lstStyle/>
          <a:p>
            <a:pPr>
              <a:defRPr/>
            </a:pPr>
            <a:endParaRPr lang="en-US"/>
          </a:p>
        </p:txBody>
      </p:sp>
      <p:sp>
        <p:nvSpPr>
          <p:cNvPr id="695301" name="Line 5"/>
          <p:cNvSpPr>
            <a:spLocks noChangeShapeType="1"/>
          </p:cNvSpPr>
          <p:nvPr/>
        </p:nvSpPr>
        <p:spPr bwMode="auto">
          <a:xfrm>
            <a:off x="5499100" y="3810000"/>
            <a:ext cx="0" cy="2819400"/>
          </a:xfrm>
          <a:prstGeom prst="line">
            <a:avLst/>
          </a:prstGeom>
          <a:noFill/>
          <a:ln w="38100">
            <a:solidFill>
              <a:srgbClr val="FF0000"/>
            </a:solidFill>
            <a:prstDash val="sysDot"/>
            <a:round/>
            <a:headEnd/>
            <a:tailEnd/>
          </a:ln>
          <a:effectLst/>
        </p:spPr>
        <p:txBody>
          <a:bodyPr wrap="none" anchor="ctr"/>
          <a:lstStyle/>
          <a:p>
            <a:pPr>
              <a:defRPr/>
            </a:pPr>
            <a:endParaRPr lang="en-US"/>
          </a:p>
        </p:txBody>
      </p:sp>
      <p:sp>
        <p:nvSpPr>
          <p:cNvPr id="695302" name="Line 6"/>
          <p:cNvSpPr>
            <a:spLocks noChangeShapeType="1"/>
          </p:cNvSpPr>
          <p:nvPr/>
        </p:nvSpPr>
        <p:spPr bwMode="auto">
          <a:xfrm>
            <a:off x="8248650" y="3810000"/>
            <a:ext cx="0" cy="2819400"/>
          </a:xfrm>
          <a:prstGeom prst="line">
            <a:avLst/>
          </a:prstGeom>
          <a:noFill/>
          <a:ln w="38100">
            <a:solidFill>
              <a:srgbClr val="FF0000"/>
            </a:solidFill>
            <a:prstDash val="sysDot"/>
            <a:round/>
            <a:headEnd/>
            <a:tailEnd/>
          </a:ln>
          <a:effectLst/>
        </p:spPr>
        <p:txBody>
          <a:bodyPr wrap="none" anchor="ctr"/>
          <a:lstStyle/>
          <a:p>
            <a:pPr>
              <a:defRPr/>
            </a:pPr>
            <a:endParaRPr lang="en-US"/>
          </a:p>
        </p:txBody>
      </p:sp>
      <p:sp>
        <p:nvSpPr>
          <p:cNvPr id="30727" name="Text Box 7"/>
          <p:cNvSpPr txBox="1">
            <a:spLocks noChangeArrowheads="1"/>
          </p:cNvSpPr>
          <p:nvPr/>
        </p:nvSpPr>
        <p:spPr bwMode="auto">
          <a:xfrm>
            <a:off x="762000" y="533400"/>
            <a:ext cx="2286000" cy="1311275"/>
          </a:xfrm>
          <a:prstGeom prst="rect">
            <a:avLst/>
          </a:prstGeom>
          <a:noFill/>
          <a:ln w="9525">
            <a:noFill/>
            <a:miter lim="800000"/>
            <a:headEnd/>
            <a:tailEnd/>
          </a:ln>
        </p:spPr>
        <p:txBody>
          <a:bodyPr>
            <a:spAutoFit/>
          </a:bodyPr>
          <a:lstStyle/>
          <a:p>
            <a:pPr eaLnBrk="1" hangingPunct="1">
              <a:spcBef>
                <a:spcPct val="50000"/>
              </a:spcBef>
            </a:pPr>
            <a:r>
              <a:rPr lang="en-US" sz="2000">
                <a:effectLst/>
                <a:latin typeface="Arial" charset="0"/>
              </a:rPr>
              <a:t>Spatial and Temporal Bounds on the systems concept</a:t>
            </a:r>
          </a:p>
        </p:txBody>
      </p:sp>
      <p:sp>
        <p:nvSpPr>
          <p:cNvPr id="695304" name="Line 8"/>
          <p:cNvSpPr>
            <a:spLocks noChangeShapeType="1"/>
          </p:cNvSpPr>
          <p:nvPr/>
        </p:nvSpPr>
        <p:spPr bwMode="auto">
          <a:xfrm flipH="1">
            <a:off x="1905000" y="4419600"/>
            <a:ext cx="0" cy="609600"/>
          </a:xfrm>
          <a:prstGeom prst="line">
            <a:avLst/>
          </a:prstGeom>
          <a:noFill/>
          <a:ln w="38100">
            <a:solidFill>
              <a:schemeClr val="hlink"/>
            </a:solidFill>
            <a:round/>
            <a:headEnd/>
            <a:tailEnd type="triangle" w="med" len="med"/>
          </a:ln>
          <a:effectLst/>
        </p:spPr>
        <p:txBody>
          <a:bodyPr/>
          <a:lstStyle/>
          <a:p>
            <a:pPr>
              <a:defRPr/>
            </a:pPr>
            <a:endParaRPr lang="en-US"/>
          </a:p>
        </p:txBody>
      </p:sp>
      <p:sp>
        <p:nvSpPr>
          <p:cNvPr id="695305" name="Line 9"/>
          <p:cNvSpPr>
            <a:spLocks noChangeShapeType="1"/>
          </p:cNvSpPr>
          <p:nvPr/>
        </p:nvSpPr>
        <p:spPr bwMode="auto">
          <a:xfrm flipH="1">
            <a:off x="2590800" y="4038600"/>
            <a:ext cx="0" cy="609600"/>
          </a:xfrm>
          <a:prstGeom prst="line">
            <a:avLst/>
          </a:prstGeom>
          <a:noFill/>
          <a:ln w="38100">
            <a:solidFill>
              <a:schemeClr val="hlink"/>
            </a:solidFill>
            <a:round/>
            <a:headEnd/>
            <a:tailEnd type="triangle" w="med" len="med"/>
          </a:ln>
          <a:effectLst/>
        </p:spPr>
        <p:txBody>
          <a:bodyPr/>
          <a:lstStyle/>
          <a:p>
            <a:pPr>
              <a:defRPr/>
            </a:pPr>
            <a:endParaRPr lang="en-US"/>
          </a:p>
        </p:txBody>
      </p:sp>
      <p:sp>
        <p:nvSpPr>
          <p:cNvPr id="695306" name="Line 10"/>
          <p:cNvSpPr>
            <a:spLocks noChangeShapeType="1"/>
          </p:cNvSpPr>
          <p:nvPr/>
        </p:nvSpPr>
        <p:spPr bwMode="auto">
          <a:xfrm flipH="1">
            <a:off x="3276600" y="3810000"/>
            <a:ext cx="0" cy="609600"/>
          </a:xfrm>
          <a:prstGeom prst="line">
            <a:avLst/>
          </a:prstGeom>
          <a:noFill/>
          <a:ln w="38100">
            <a:solidFill>
              <a:schemeClr val="hlink"/>
            </a:solidFill>
            <a:round/>
            <a:headEnd/>
            <a:tailEnd type="triangle" w="med" len="med"/>
          </a:ln>
          <a:effectLst/>
        </p:spPr>
        <p:txBody>
          <a:bodyPr/>
          <a:lstStyle/>
          <a:p>
            <a:pPr>
              <a:defRPr/>
            </a:pPr>
            <a:endParaRPr lang="en-US"/>
          </a:p>
        </p:txBody>
      </p:sp>
      <p:sp>
        <p:nvSpPr>
          <p:cNvPr id="695307" name="Line 11"/>
          <p:cNvSpPr>
            <a:spLocks noChangeShapeType="1"/>
          </p:cNvSpPr>
          <p:nvPr/>
        </p:nvSpPr>
        <p:spPr bwMode="auto">
          <a:xfrm flipH="1">
            <a:off x="5638800" y="4572000"/>
            <a:ext cx="0" cy="609600"/>
          </a:xfrm>
          <a:prstGeom prst="line">
            <a:avLst/>
          </a:prstGeom>
          <a:noFill/>
          <a:ln w="38100">
            <a:solidFill>
              <a:schemeClr val="hlink"/>
            </a:solidFill>
            <a:round/>
            <a:headEnd/>
            <a:tailEnd type="triangle" w="med" len="med"/>
          </a:ln>
          <a:effectLst/>
        </p:spPr>
        <p:txBody>
          <a:bodyPr/>
          <a:lstStyle/>
          <a:p>
            <a:pPr>
              <a:defRPr/>
            </a:pPr>
            <a:endParaRPr lang="en-US"/>
          </a:p>
        </p:txBody>
      </p:sp>
      <p:sp>
        <p:nvSpPr>
          <p:cNvPr id="695308" name="Line 12"/>
          <p:cNvSpPr>
            <a:spLocks noChangeShapeType="1"/>
          </p:cNvSpPr>
          <p:nvPr/>
        </p:nvSpPr>
        <p:spPr bwMode="auto">
          <a:xfrm flipH="1">
            <a:off x="6705600" y="4572000"/>
            <a:ext cx="0" cy="609600"/>
          </a:xfrm>
          <a:prstGeom prst="line">
            <a:avLst/>
          </a:prstGeom>
          <a:noFill/>
          <a:ln w="38100">
            <a:solidFill>
              <a:schemeClr val="hlink"/>
            </a:solidFill>
            <a:round/>
            <a:headEnd/>
            <a:tailEnd type="triangle" w="med" len="med"/>
          </a:ln>
          <a:effectLst/>
        </p:spPr>
        <p:txBody>
          <a:bodyPr/>
          <a:lstStyle/>
          <a:p>
            <a:pPr>
              <a:defRPr/>
            </a:pPr>
            <a:endParaRPr lang="en-US"/>
          </a:p>
        </p:txBody>
      </p:sp>
      <p:sp>
        <p:nvSpPr>
          <p:cNvPr id="695309" name="Line 13"/>
          <p:cNvSpPr>
            <a:spLocks noChangeShapeType="1"/>
          </p:cNvSpPr>
          <p:nvPr/>
        </p:nvSpPr>
        <p:spPr bwMode="auto">
          <a:xfrm flipH="1">
            <a:off x="7848600" y="4495800"/>
            <a:ext cx="0" cy="609600"/>
          </a:xfrm>
          <a:prstGeom prst="line">
            <a:avLst/>
          </a:prstGeom>
          <a:noFill/>
          <a:ln w="38100">
            <a:solidFill>
              <a:schemeClr val="hlink"/>
            </a:solidFill>
            <a:round/>
            <a:headEnd/>
            <a:tailEnd type="triangle" w="med" len="med"/>
          </a:ln>
          <a:effectLst/>
        </p:spPr>
        <p:txBody>
          <a:bodyPr/>
          <a:lstStyle/>
          <a:p>
            <a:pPr>
              <a:defRPr/>
            </a:pPr>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695304"/>
                                        </p:tgtEl>
                                        <p:attrNameLst>
                                          <p:attrName>style.visibility</p:attrName>
                                        </p:attrNameLst>
                                      </p:cBhvr>
                                      <p:to>
                                        <p:strVal val="visible"/>
                                      </p:to>
                                    </p:set>
                                    <p:anim calcmode="lin" valueType="num">
                                      <p:cBhvr additive="base">
                                        <p:cTn id="7" dur="500" fill="hold"/>
                                        <p:tgtEl>
                                          <p:spTgt spid="695304"/>
                                        </p:tgtEl>
                                        <p:attrNameLst>
                                          <p:attrName>ppt_x</p:attrName>
                                        </p:attrNameLst>
                                      </p:cBhvr>
                                      <p:tavLst>
                                        <p:tav tm="0">
                                          <p:val>
                                            <p:strVal val="#ppt_x"/>
                                          </p:val>
                                        </p:tav>
                                        <p:tav tm="100000">
                                          <p:val>
                                            <p:strVal val="#ppt_x"/>
                                          </p:val>
                                        </p:tav>
                                      </p:tavLst>
                                    </p:anim>
                                    <p:anim calcmode="lin" valueType="num">
                                      <p:cBhvr additive="base">
                                        <p:cTn id="8" dur="500" fill="hold"/>
                                        <p:tgtEl>
                                          <p:spTgt spid="69530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695305"/>
                                        </p:tgtEl>
                                        <p:attrNameLst>
                                          <p:attrName>style.visibility</p:attrName>
                                        </p:attrNameLst>
                                      </p:cBhvr>
                                      <p:to>
                                        <p:strVal val="visible"/>
                                      </p:to>
                                    </p:set>
                                    <p:anim calcmode="lin" valueType="num">
                                      <p:cBhvr additive="base">
                                        <p:cTn id="12" dur="500" fill="hold"/>
                                        <p:tgtEl>
                                          <p:spTgt spid="695305"/>
                                        </p:tgtEl>
                                        <p:attrNameLst>
                                          <p:attrName>ppt_x</p:attrName>
                                        </p:attrNameLst>
                                      </p:cBhvr>
                                      <p:tavLst>
                                        <p:tav tm="0">
                                          <p:val>
                                            <p:strVal val="#ppt_x"/>
                                          </p:val>
                                        </p:tav>
                                        <p:tav tm="100000">
                                          <p:val>
                                            <p:strVal val="#ppt_x"/>
                                          </p:val>
                                        </p:tav>
                                      </p:tavLst>
                                    </p:anim>
                                    <p:anim calcmode="lin" valueType="num">
                                      <p:cBhvr additive="base">
                                        <p:cTn id="13" dur="500" fill="hold"/>
                                        <p:tgtEl>
                                          <p:spTgt spid="695305"/>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695306"/>
                                        </p:tgtEl>
                                        <p:attrNameLst>
                                          <p:attrName>style.visibility</p:attrName>
                                        </p:attrNameLst>
                                      </p:cBhvr>
                                      <p:to>
                                        <p:strVal val="visible"/>
                                      </p:to>
                                    </p:set>
                                    <p:anim calcmode="lin" valueType="num">
                                      <p:cBhvr additive="base">
                                        <p:cTn id="17" dur="500" fill="hold"/>
                                        <p:tgtEl>
                                          <p:spTgt spid="695306"/>
                                        </p:tgtEl>
                                        <p:attrNameLst>
                                          <p:attrName>ppt_x</p:attrName>
                                        </p:attrNameLst>
                                      </p:cBhvr>
                                      <p:tavLst>
                                        <p:tav tm="0">
                                          <p:val>
                                            <p:strVal val="#ppt_x"/>
                                          </p:val>
                                        </p:tav>
                                        <p:tav tm="100000">
                                          <p:val>
                                            <p:strVal val="#ppt_x"/>
                                          </p:val>
                                        </p:tav>
                                      </p:tavLst>
                                    </p:anim>
                                    <p:anim calcmode="lin" valueType="num">
                                      <p:cBhvr additive="base">
                                        <p:cTn id="18" dur="500" fill="hold"/>
                                        <p:tgtEl>
                                          <p:spTgt spid="695306"/>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 presetClass="entr" presetSubtype="1" fill="hold" nodeType="afterEffect">
                                  <p:stCondLst>
                                    <p:cond delay="2000"/>
                                  </p:stCondLst>
                                  <p:childTnLst>
                                    <p:set>
                                      <p:cBhvr>
                                        <p:cTn id="21" dur="1" fill="hold">
                                          <p:stCondLst>
                                            <p:cond delay="0"/>
                                          </p:stCondLst>
                                        </p:cTn>
                                        <p:tgtEl>
                                          <p:spTgt spid="695307"/>
                                        </p:tgtEl>
                                        <p:attrNameLst>
                                          <p:attrName>style.visibility</p:attrName>
                                        </p:attrNameLst>
                                      </p:cBhvr>
                                      <p:to>
                                        <p:strVal val="visible"/>
                                      </p:to>
                                    </p:set>
                                    <p:anim calcmode="lin" valueType="num">
                                      <p:cBhvr additive="base">
                                        <p:cTn id="22" dur="500" fill="hold"/>
                                        <p:tgtEl>
                                          <p:spTgt spid="695307"/>
                                        </p:tgtEl>
                                        <p:attrNameLst>
                                          <p:attrName>ppt_x</p:attrName>
                                        </p:attrNameLst>
                                      </p:cBhvr>
                                      <p:tavLst>
                                        <p:tav tm="0">
                                          <p:val>
                                            <p:strVal val="#ppt_x"/>
                                          </p:val>
                                        </p:tav>
                                        <p:tav tm="100000">
                                          <p:val>
                                            <p:strVal val="#ppt_x"/>
                                          </p:val>
                                        </p:tav>
                                      </p:tavLst>
                                    </p:anim>
                                    <p:anim calcmode="lin" valueType="num">
                                      <p:cBhvr additive="base">
                                        <p:cTn id="23" dur="500" fill="hold"/>
                                        <p:tgtEl>
                                          <p:spTgt spid="695307"/>
                                        </p:tgtEl>
                                        <p:attrNameLst>
                                          <p:attrName>ppt_y</p:attrName>
                                        </p:attrNameLst>
                                      </p:cBhvr>
                                      <p:tavLst>
                                        <p:tav tm="0">
                                          <p:val>
                                            <p:strVal val="0-#ppt_h/2"/>
                                          </p:val>
                                        </p:tav>
                                        <p:tav tm="100000">
                                          <p:val>
                                            <p:strVal val="#ppt_y"/>
                                          </p:val>
                                        </p:tav>
                                      </p:tavLst>
                                    </p:anim>
                                  </p:childTnLst>
                                </p:cTn>
                              </p:par>
                            </p:childTnLst>
                          </p:cTn>
                        </p:par>
                        <p:par>
                          <p:cTn id="24" fill="hold">
                            <p:stCondLst>
                              <p:cond delay="4500"/>
                            </p:stCondLst>
                            <p:childTnLst>
                              <p:par>
                                <p:cTn id="25" presetID="2" presetClass="entr" presetSubtype="1" fill="hold" nodeType="afterEffect">
                                  <p:stCondLst>
                                    <p:cond delay="0"/>
                                  </p:stCondLst>
                                  <p:childTnLst>
                                    <p:set>
                                      <p:cBhvr>
                                        <p:cTn id="26" dur="1" fill="hold">
                                          <p:stCondLst>
                                            <p:cond delay="0"/>
                                          </p:stCondLst>
                                        </p:cTn>
                                        <p:tgtEl>
                                          <p:spTgt spid="695308"/>
                                        </p:tgtEl>
                                        <p:attrNameLst>
                                          <p:attrName>style.visibility</p:attrName>
                                        </p:attrNameLst>
                                      </p:cBhvr>
                                      <p:to>
                                        <p:strVal val="visible"/>
                                      </p:to>
                                    </p:set>
                                    <p:anim calcmode="lin" valueType="num">
                                      <p:cBhvr additive="base">
                                        <p:cTn id="27" dur="500" fill="hold"/>
                                        <p:tgtEl>
                                          <p:spTgt spid="695308"/>
                                        </p:tgtEl>
                                        <p:attrNameLst>
                                          <p:attrName>ppt_x</p:attrName>
                                        </p:attrNameLst>
                                      </p:cBhvr>
                                      <p:tavLst>
                                        <p:tav tm="0">
                                          <p:val>
                                            <p:strVal val="#ppt_x"/>
                                          </p:val>
                                        </p:tav>
                                        <p:tav tm="100000">
                                          <p:val>
                                            <p:strVal val="#ppt_x"/>
                                          </p:val>
                                        </p:tav>
                                      </p:tavLst>
                                    </p:anim>
                                    <p:anim calcmode="lin" valueType="num">
                                      <p:cBhvr additive="base">
                                        <p:cTn id="28" dur="500" fill="hold"/>
                                        <p:tgtEl>
                                          <p:spTgt spid="695308"/>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1" fill="hold" nodeType="afterEffect">
                                  <p:stCondLst>
                                    <p:cond delay="0"/>
                                  </p:stCondLst>
                                  <p:childTnLst>
                                    <p:set>
                                      <p:cBhvr>
                                        <p:cTn id="31" dur="1" fill="hold">
                                          <p:stCondLst>
                                            <p:cond delay="0"/>
                                          </p:stCondLst>
                                        </p:cTn>
                                        <p:tgtEl>
                                          <p:spTgt spid="695309"/>
                                        </p:tgtEl>
                                        <p:attrNameLst>
                                          <p:attrName>style.visibility</p:attrName>
                                        </p:attrNameLst>
                                      </p:cBhvr>
                                      <p:to>
                                        <p:strVal val="visible"/>
                                      </p:to>
                                    </p:set>
                                    <p:anim calcmode="lin" valueType="num">
                                      <p:cBhvr additive="base">
                                        <p:cTn id="32" dur="500" fill="hold"/>
                                        <p:tgtEl>
                                          <p:spTgt spid="695309"/>
                                        </p:tgtEl>
                                        <p:attrNameLst>
                                          <p:attrName>ppt_x</p:attrName>
                                        </p:attrNameLst>
                                      </p:cBhvr>
                                      <p:tavLst>
                                        <p:tav tm="0">
                                          <p:val>
                                            <p:strVal val="#ppt_x"/>
                                          </p:val>
                                        </p:tav>
                                        <p:tav tm="100000">
                                          <p:val>
                                            <p:strVal val="#ppt_x"/>
                                          </p:val>
                                        </p:tav>
                                      </p:tavLst>
                                    </p:anim>
                                    <p:anim calcmode="lin" valueType="num">
                                      <p:cBhvr additive="base">
                                        <p:cTn id="33" dur="500" fill="hold"/>
                                        <p:tgtEl>
                                          <p:spTgt spid="69530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3532188" y="6316663"/>
            <a:ext cx="1403350" cy="396875"/>
          </a:xfrm>
          <a:prstGeom prst="rect">
            <a:avLst/>
          </a:prstGeom>
          <a:noFill/>
          <a:ln w="9525">
            <a:noFill/>
            <a:miter lim="800000"/>
            <a:headEnd/>
            <a:tailEnd/>
          </a:ln>
        </p:spPr>
        <p:txBody>
          <a:bodyPr>
            <a:spAutoFit/>
          </a:bodyPr>
          <a:lstStyle/>
          <a:p>
            <a:r>
              <a:rPr lang="en-US" sz="2000">
                <a:solidFill>
                  <a:srgbClr val="FFFF99"/>
                </a:solidFill>
                <a:effectLst/>
                <a:latin typeface="Franklin Gothic Medium" pitchFamily="34" charset="0"/>
              </a:rPr>
              <a:t>Succession</a:t>
            </a:r>
          </a:p>
        </p:txBody>
      </p:sp>
      <p:sp>
        <p:nvSpPr>
          <p:cNvPr id="858115" name="Rectangle 3"/>
          <p:cNvSpPr>
            <a:spLocks noChangeArrowheads="1"/>
          </p:cNvSpPr>
          <p:nvPr/>
        </p:nvSpPr>
        <p:spPr bwMode="auto">
          <a:xfrm>
            <a:off x="3455988" y="6146800"/>
            <a:ext cx="3048000" cy="627063"/>
          </a:xfrm>
          <a:prstGeom prst="rect">
            <a:avLst/>
          </a:prstGeom>
          <a:noFill/>
          <a:ln w="25400">
            <a:solidFill>
              <a:schemeClr val="tx1"/>
            </a:solidFill>
            <a:miter lim="800000"/>
            <a:headEnd/>
            <a:tailEnd/>
          </a:ln>
          <a:effectLst/>
        </p:spPr>
        <p:txBody>
          <a:bodyPr wrap="none" anchor="ctr"/>
          <a:lstStyle/>
          <a:p>
            <a:pPr>
              <a:defRPr/>
            </a:pPr>
            <a:endParaRPr lang="en-US"/>
          </a:p>
        </p:txBody>
      </p:sp>
      <p:sp>
        <p:nvSpPr>
          <p:cNvPr id="858116" name="Line 4"/>
          <p:cNvSpPr>
            <a:spLocks noChangeShapeType="1"/>
          </p:cNvSpPr>
          <p:nvPr/>
        </p:nvSpPr>
        <p:spPr bwMode="auto">
          <a:xfrm>
            <a:off x="5360988" y="6316663"/>
            <a:ext cx="776287" cy="1587"/>
          </a:xfrm>
          <a:prstGeom prst="line">
            <a:avLst/>
          </a:prstGeom>
          <a:noFill/>
          <a:ln w="50800">
            <a:solidFill>
              <a:srgbClr val="FF0000"/>
            </a:solidFill>
            <a:round/>
            <a:headEnd/>
            <a:tailEnd type="triangle" w="med" len="med"/>
          </a:ln>
          <a:effectLst/>
        </p:spPr>
        <p:txBody>
          <a:bodyPr/>
          <a:lstStyle/>
          <a:p>
            <a:pPr>
              <a:defRPr/>
            </a:pPr>
            <a:endParaRPr lang="en-US"/>
          </a:p>
        </p:txBody>
      </p:sp>
      <p:sp>
        <p:nvSpPr>
          <p:cNvPr id="31749" name="Text Box 5"/>
          <p:cNvSpPr txBox="1">
            <a:spLocks noChangeArrowheads="1"/>
          </p:cNvSpPr>
          <p:nvPr/>
        </p:nvSpPr>
        <p:spPr bwMode="auto">
          <a:xfrm>
            <a:off x="5008563" y="6342063"/>
            <a:ext cx="1495425" cy="396875"/>
          </a:xfrm>
          <a:prstGeom prst="rect">
            <a:avLst/>
          </a:prstGeom>
          <a:noFill/>
          <a:ln w="9525">
            <a:noFill/>
            <a:miter lim="800000"/>
            <a:headEnd/>
            <a:tailEnd/>
          </a:ln>
        </p:spPr>
        <p:txBody>
          <a:bodyPr wrap="none">
            <a:spAutoFit/>
          </a:bodyPr>
          <a:lstStyle/>
          <a:p>
            <a:r>
              <a:rPr lang="en-US" sz="2000">
                <a:solidFill>
                  <a:srgbClr val="FF3300"/>
                </a:solidFill>
                <a:effectLst/>
                <a:latin typeface="Franklin Gothic Medium" pitchFamily="34" charset="0"/>
              </a:rPr>
              <a:t>Disturbance</a:t>
            </a:r>
          </a:p>
        </p:txBody>
      </p:sp>
      <p:sp>
        <p:nvSpPr>
          <p:cNvPr id="858118" name="Line 6"/>
          <p:cNvSpPr>
            <a:spLocks noChangeShapeType="1"/>
          </p:cNvSpPr>
          <p:nvPr/>
        </p:nvSpPr>
        <p:spPr bwMode="auto">
          <a:xfrm flipV="1">
            <a:off x="3781425" y="6303963"/>
            <a:ext cx="831850" cy="1587"/>
          </a:xfrm>
          <a:prstGeom prst="line">
            <a:avLst/>
          </a:prstGeom>
          <a:noFill/>
          <a:ln w="50800">
            <a:solidFill>
              <a:srgbClr val="00FF00"/>
            </a:solidFill>
            <a:round/>
            <a:headEnd/>
            <a:tailEnd type="triangle" w="med" len="med"/>
          </a:ln>
          <a:effectLst/>
        </p:spPr>
        <p:txBody>
          <a:bodyPr/>
          <a:lstStyle/>
          <a:p>
            <a:pPr>
              <a:defRPr/>
            </a:pPr>
            <a:endParaRPr lang="en-US"/>
          </a:p>
        </p:txBody>
      </p:sp>
      <p:sp>
        <p:nvSpPr>
          <p:cNvPr id="858119" name="AutoShape 7"/>
          <p:cNvSpPr>
            <a:spLocks noChangeArrowheads="1"/>
          </p:cNvSpPr>
          <p:nvPr/>
        </p:nvSpPr>
        <p:spPr bwMode="auto">
          <a:xfrm rot="5356707" flipV="1">
            <a:off x="7494588" y="4114800"/>
            <a:ext cx="838200" cy="152400"/>
          </a:xfrm>
          <a:prstGeom prst="rightArrow">
            <a:avLst>
              <a:gd name="adj1" fmla="val 50000"/>
              <a:gd name="adj2" fmla="val 137500"/>
            </a:avLst>
          </a:prstGeom>
          <a:solidFill>
            <a:srgbClr val="00FF00"/>
          </a:solidFill>
          <a:ln w="9525" algn="ctr">
            <a:solidFill>
              <a:schemeClr val="tx1"/>
            </a:solidFill>
            <a:miter lim="800000"/>
            <a:headEnd/>
            <a:tailEnd/>
          </a:ln>
          <a:effectLst/>
        </p:spPr>
        <p:txBody>
          <a:bodyPr wrap="none" anchor="ctr"/>
          <a:lstStyle/>
          <a:p>
            <a:pPr>
              <a:defRPr/>
            </a:pPr>
            <a:endParaRPr lang="en-US"/>
          </a:p>
        </p:txBody>
      </p:sp>
      <p:grpSp>
        <p:nvGrpSpPr>
          <p:cNvPr id="2" name="Group 8"/>
          <p:cNvGrpSpPr>
            <a:grpSpLocks/>
          </p:cNvGrpSpPr>
          <p:nvPr/>
        </p:nvGrpSpPr>
        <p:grpSpPr bwMode="auto">
          <a:xfrm>
            <a:off x="6037263" y="1676400"/>
            <a:ext cx="2681287" cy="2290763"/>
            <a:chOff x="3803" y="1056"/>
            <a:chExt cx="1689" cy="1443"/>
          </a:xfrm>
        </p:grpSpPr>
        <p:sp>
          <p:nvSpPr>
            <p:cNvPr id="858121" name="AutoShape 9"/>
            <p:cNvSpPr>
              <a:spLocks noChangeArrowheads="1"/>
            </p:cNvSpPr>
            <p:nvPr/>
          </p:nvSpPr>
          <p:spPr bwMode="auto">
            <a:xfrm rot="19302590" flipV="1">
              <a:off x="3803" y="1693"/>
              <a:ext cx="699" cy="105"/>
            </a:xfrm>
            <a:prstGeom prst="rightArrow">
              <a:avLst>
                <a:gd name="adj1" fmla="val 50000"/>
                <a:gd name="adj2" fmla="val 166429"/>
              </a:avLst>
            </a:prstGeom>
            <a:solidFill>
              <a:srgbClr val="00FF00"/>
            </a:solidFill>
            <a:ln w="12700" algn="ctr">
              <a:solidFill>
                <a:schemeClr val="tx1"/>
              </a:solidFill>
              <a:miter lim="800000"/>
              <a:headEnd/>
              <a:tailEnd/>
            </a:ln>
            <a:effectLst/>
          </p:spPr>
          <p:txBody>
            <a:bodyPr wrap="none" anchor="ctr"/>
            <a:lstStyle/>
            <a:p>
              <a:pPr>
                <a:defRPr/>
              </a:pPr>
              <a:endParaRPr lang="en-US"/>
            </a:p>
          </p:txBody>
        </p:sp>
        <p:pic>
          <p:nvPicPr>
            <p:cNvPr id="31776" name="Picture 10" descr="St"/>
            <p:cNvPicPr>
              <a:picLocks noChangeAspect="1" noChangeArrowheads="1"/>
            </p:cNvPicPr>
            <p:nvPr/>
          </p:nvPicPr>
          <p:blipFill>
            <a:blip r:embed="rId3" cstate="print"/>
            <a:srcRect/>
            <a:stretch>
              <a:fillRect/>
            </a:stretch>
          </p:blipFill>
          <p:spPr bwMode="auto">
            <a:xfrm>
              <a:off x="4464" y="1056"/>
              <a:ext cx="963" cy="1251"/>
            </a:xfrm>
            <a:prstGeom prst="rect">
              <a:avLst/>
            </a:prstGeom>
            <a:noFill/>
            <a:ln w="9525">
              <a:solidFill>
                <a:srgbClr val="000000"/>
              </a:solidFill>
              <a:miter lim="800000"/>
              <a:headEnd/>
              <a:tailEnd/>
            </a:ln>
          </p:spPr>
        </p:pic>
        <p:sp>
          <p:nvSpPr>
            <p:cNvPr id="31777" name="Text Box 11"/>
            <p:cNvSpPr txBox="1">
              <a:spLocks noChangeArrowheads="1"/>
            </p:cNvSpPr>
            <p:nvPr/>
          </p:nvSpPr>
          <p:spPr bwMode="auto">
            <a:xfrm>
              <a:off x="4416" y="2112"/>
              <a:ext cx="1076" cy="387"/>
            </a:xfrm>
            <a:prstGeom prst="rect">
              <a:avLst/>
            </a:prstGeom>
            <a:solidFill>
              <a:schemeClr val="bg1"/>
            </a:solidFill>
            <a:ln w="9525">
              <a:noFill/>
              <a:miter lim="800000"/>
              <a:headEnd/>
              <a:tailEnd/>
            </a:ln>
          </p:spPr>
          <p:txBody>
            <a:bodyPr>
              <a:spAutoFit/>
            </a:bodyPr>
            <a:lstStyle/>
            <a:p>
              <a:pPr algn="ctr" eaLnBrk="1" hangingPunct="1">
                <a:lnSpc>
                  <a:spcPct val="70000"/>
                </a:lnSpc>
                <a:spcBef>
                  <a:spcPct val="50000"/>
                </a:spcBef>
              </a:pPr>
              <a:r>
                <a:rPr lang="en-US">
                  <a:effectLst/>
                  <a:latin typeface="Arial" charset="0"/>
                </a:rPr>
                <a:t>Class B </a:t>
              </a:r>
            </a:p>
            <a:p>
              <a:pPr algn="ctr" eaLnBrk="1" hangingPunct="1">
                <a:lnSpc>
                  <a:spcPct val="70000"/>
                </a:lnSpc>
                <a:spcBef>
                  <a:spcPct val="50000"/>
                </a:spcBef>
              </a:pPr>
              <a:r>
                <a:rPr lang="en-US">
                  <a:effectLst/>
                  <a:latin typeface="Arial" charset="0"/>
                </a:rPr>
                <a:t>(Mid Closed)</a:t>
              </a:r>
            </a:p>
          </p:txBody>
        </p:sp>
      </p:grpSp>
      <p:grpSp>
        <p:nvGrpSpPr>
          <p:cNvPr id="3" name="Group 12"/>
          <p:cNvGrpSpPr>
            <a:grpSpLocks/>
          </p:cNvGrpSpPr>
          <p:nvPr/>
        </p:nvGrpSpPr>
        <p:grpSpPr bwMode="auto">
          <a:xfrm>
            <a:off x="373063" y="3803650"/>
            <a:ext cx="2578100" cy="2876550"/>
            <a:chOff x="235" y="2396"/>
            <a:chExt cx="1624" cy="1812"/>
          </a:xfrm>
        </p:grpSpPr>
        <p:sp>
          <p:nvSpPr>
            <p:cNvPr id="858125" name="AutoShape 13"/>
            <p:cNvSpPr>
              <a:spLocks noChangeArrowheads="1"/>
            </p:cNvSpPr>
            <p:nvPr/>
          </p:nvSpPr>
          <p:spPr bwMode="auto">
            <a:xfrm rot="5410792" flipV="1">
              <a:off x="725" y="2685"/>
              <a:ext cx="654" cy="76"/>
            </a:xfrm>
            <a:prstGeom prst="rightArrow">
              <a:avLst>
                <a:gd name="adj1" fmla="val 50000"/>
                <a:gd name="adj2" fmla="val 215132"/>
              </a:avLst>
            </a:prstGeom>
            <a:solidFill>
              <a:srgbClr val="00FF00"/>
            </a:solidFill>
            <a:ln w="12700" algn="ctr">
              <a:solidFill>
                <a:schemeClr val="tx1"/>
              </a:solidFill>
              <a:miter lim="800000"/>
              <a:headEnd/>
              <a:tailEnd/>
            </a:ln>
            <a:effectLst/>
          </p:spPr>
          <p:txBody>
            <a:bodyPr wrap="none" anchor="ctr"/>
            <a:lstStyle/>
            <a:p>
              <a:pPr>
                <a:defRPr/>
              </a:pPr>
              <a:endParaRPr lang="en-US"/>
            </a:p>
          </p:txBody>
        </p:sp>
        <p:pic>
          <p:nvPicPr>
            <p:cNvPr id="31773" name="Picture 14" descr="St"/>
            <p:cNvPicPr>
              <a:picLocks noChangeAspect="1" noChangeArrowheads="1"/>
            </p:cNvPicPr>
            <p:nvPr/>
          </p:nvPicPr>
          <p:blipFill>
            <a:blip r:embed="rId4" cstate="print"/>
            <a:srcRect/>
            <a:stretch>
              <a:fillRect/>
            </a:stretch>
          </p:blipFill>
          <p:spPr bwMode="auto">
            <a:xfrm>
              <a:off x="243" y="3033"/>
              <a:ext cx="1609" cy="1175"/>
            </a:xfrm>
            <a:prstGeom prst="rect">
              <a:avLst/>
            </a:prstGeom>
            <a:noFill/>
            <a:ln w="9525">
              <a:solidFill>
                <a:srgbClr val="000000"/>
              </a:solidFill>
              <a:miter lim="800000"/>
              <a:headEnd/>
              <a:tailEnd/>
            </a:ln>
          </p:spPr>
        </p:pic>
        <p:sp>
          <p:nvSpPr>
            <p:cNvPr id="31774" name="Text Box 15"/>
            <p:cNvSpPr txBox="1">
              <a:spLocks noChangeArrowheads="1"/>
            </p:cNvSpPr>
            <p:nvPr/>
          </p:nvSpPr>
          <p:spPr bwMode="auto">
            <a:xfrm>
              <a:off x="235" y="3972"/>
              <a:ext cx="1624" cy="231"/>
            </a:xfrm>
            <a:prstGeom prst="rect">
              <a:avLst/>
            </a:prstGeom>
            <a:solidFill>
              <a:schemeClr val="bg1"/>
            </a:solidFill>
            <a:ln w="9525">
              <a:noFill/>
              <a:miter lim="800000"/>
              <a:headEnd/>
              <a:tailEnd/>
            </a:ln>
          </p:spPr>
          <p:txBody>
            <a:bodyPr>
              <a:spAutoFit/>
            </a:bodyPr>
            <a:lstStyle/>
            <a:p>
              <a:pPr algn="ctr" eaLnBrk="1" hangingPunct="1">
                <a:spcBef>
                  <a:spcPct val="50000"/>
                </a:spcBef>
              </a:pPr>
              <a:r>
                <a:rPr lang="en-US">
                  <a:effectLst/>
                  <a:latin typeface="Arial" charset="0"/>
                </a:rPr>
                <a:t>Class D (Late Open)</a:t>
              </a:r>
            </a:p>
          </p:txBody>
        </p:sp>
      </p:grpSp>
      <p:grpSp>
        <p:nvGrpSpPr>
          <p:cNvPr id="4" name="Group 16"/>
          <p:cNvGrpSpPr>
            <a:grpSpLocks/>
          </p:cNvGrpSpPr>
          <p:nvPr/>
        </p:nvGrpSpPr>
        <p:grpSpPr bwMode="auto">
          <a:xfrm>
            <a:off x="369888" y="2136775"/>
            <a:ext cx="2946400" cy="1855788"/>
            <a:chOff x="233" y="1346"/>
            <a:chExt cx="1856" cy="1169"/>
          </a:xfrm>
        </p:grpSpPr>
        <p:pic>
          <p:nvPicPr>
            <p:cNvPr id="31769" name="Picture 17" descr="St"/>
            <p:cNvPicPr>
              <a:picLocks noChangeAspect="1" noChangeArrowheads="1"/>
            </p:cNvPicPr>
            <p:nvPr/>
          </p:nvPicPr>
          <p:blipFill>
            <a:blip r:embed="rId5" cstate="print"/>
            <a:srcRect/>
            <a:stretch>
              <a:fillRect/>
            </a:stretch>
          </p:blipFill>
          <p:spPr bwMode="auto">
            <a:xfrm>
              <a:off x="233" y="1346"/>
              <a:ext cx="1600" cy="1169"/>
            </a:xfrm>
            <a:prstGeom prst="rect">
              <a:avLst/>
            </a:prstGeom>
            <a:noFill/>
            <a:ln w="9525">
              <a:solidFill>
                <a:srgbClr val="000000"/>
              </a:solidFill>
              <a:miter lim="800000"/>
              <a:headEnd/>
              <a:tailEnd/>
            </a:ln>
          </p:spPr>
        </p:pic>
        <p:sp>
          <p:nvSpPr>
            <p:cNvPr id="31770" name="Text Box 18"/>
            <p:cNvSpPr txBox="1">
              <a:spLocks noChangeArrowheads="1"/>
            </p:cNvSpPr>
            <p:nvPr/>
          </p:nvSpPr>
          <p:spPr bwMode="auto">
            <a:xfrm>
              <a:off x="255" y="2281"/>
              <a:ext cx="1530" cy="231"/>
            </a:xfrm>
            <a:prstGeom prst="rect">
              <a:avLst/>
            </a:prstGeom>
            <a:solidFill>
              <a:schemeClr val="bg1"/>
            </a:solidFill>
            <a:ln w="9525">
              <a:noFill/>
              <a:miter lim="800000"/>
              <a:headEnd/>
              <a:tailEnd/>
            </a:ln>
          </p:spPr>
          <p:txBody>
            <a:bodyPr>
              <a:spAutoFit/>
            </a:bodyPr>
            <a:lstStyle/>
            <a:p>
              <a:pPr algn="ctr" eaLnBrk="1" hangingPunct="1">
                <a:spcBef>
                  <a:spcPct val="50000"/>
                </a:spcBef>
              </a:pPr>
              <a:r>
                <a:rPr lang="en-US">
                  <a:effectLst/>
                  <a:latin typeface="Arial" charset="0"/>
                </a:rPr>
                <a:t>Class C (Mid Open)</a:t>
              </a:r>
            </a:p>
          </p:txBody>
        </p:sp>
        <p:sp>
          <p:nvSpPr>
            <p:cNvPr id="858131" name="AutoShape 19"/>
            <p:cNvSpPr>
              <a:spLocks noChangeArrowheads="1"/>
            </p:cNvSpPr>
            <p:nvPr/>
          </p:nvSpPr>
          <p:spPr bwMode="auto">
            <a:xfrm rot="13712780" flipV="1">
              <a:off x="1736" y="1687"/>
              <a:ext cx="620" cy="85"/>
            </a:xfrm>
            <a:prstGeom prst="rightArrow">
              <a:avLst>
                <a:gd name="adj1" fmla="val 50000"/>
                <a:gd name="adj2" fmla="val 182353"/>
              </a:avLst>
            </a:prstGeom>
            <a:solidFill>
              <a:srgbClr val="00FF00"/>
            </a:solidFill>
            <a:ln w="12700" algn="ctr">
              <a:solidFill>
                <a:schemeClr val="tx1"/>
              </a:solidFill>
              <a:miter lim="800000"/>
              <a:headEnd/>
              <a:tailEnd/>
            </a:ln>
            <a:effectLst/>
          </p:spPr>
          <p:txBody>
            <a:bodyPr wrap="none" anchor="ctr"/>
            <a:lstStyle/>
            <a:p>
              <a:pPr>
                <a:defRPr/>
              </a:pPr>
              <a:endParaRPr lang="en-US"/>
            </a:p>
          </p:txBody>
        </p:sp>
      </p:grpSp>
      <p:grpSp>
        <p:nvGrpSpPr>
          <p:cNvPr id="5" name="Group 20"/>
          <p:cNvGrpSpPr>
            <a:grpSpLocks/>
          </p:cNvGrpSpPr>
          <p:nvPr/>
        </p:nvGrpSpPr>
        <p:grpSpPr bwMode="auto">
          <a:xfrm>
            <a:off x="3581400" y="3143250"/>
            <a:ext cx="2570163" cy="2451100"/>
            <a:chOff x="2256" y="1980"/>
            <a:chExt cx="1619" cy="1544"/>
          </a:xfrm>
        </p:grpSpPr>
        <p:pic>
          <p:nvPicPr>
            <p:cNvPr id="31767" name="Picture 21" descr="St"/>
            <p:cNvPicPr>
              <a:picLocks noChangeAspect="1" noChangeArrowheads="1"/>
            </p:cNvPicPr>
            <p:nvPr/>
          </p:nvPicPr>
          <p:blipFill>
            <a:blip r:embed="rId6" cstate="print"/>
            <a:srcRect/>
            <a:stretch>
              <a:fillRect/>
            </a:stretch>
          </p:blipFill>
          <p:spPr bwMode="auto">
            <a:xfrm>
              <a:off x="2267" y="1980"/>
              <a:ext cx="1593" cy="1234"/>
            </a:xfrm>
            <a:prstGeom prst="rect">
              <a:avLst/>
            </a:prstGeom>
            <a:noFill/>
            <a:ln w="9525">
              <a:solidFill>
                <a:srgbClr val="000000"/>
              </a:solidFill>
              <a:miter lim="800000"/>
              <a:headEnd/>
              <a:tailEnd/>
            </a:ln>
          </p:spPr>
        </p:pic>
        <p:sp>
          <p:nvSpPr>
            <p:cNvPr id="31768" name="Text Box 22"/>
            <p:cNvSpPr txBox="1">
              <a:spLocks noChangeArrowheads="1"/>
            </p:cNvSpPr>
            <p:nvPr/>
          </p:nvSpPr>
          <p:spPr bwMode="auto">
            <a:xfrm>
              <a:off x="2256" y="3120"/>
              <a:ext cx="1619" cy="404"/>
            </a:xfrm>
            <a:prstGeom prst="rect">
              <a:avLst/>
            </a:prstGeom>
            <a:solidFill>
              <a:schemeClr val="bg1"/>
            </a:solidFill>
            <a:ln w="9525">
              <a:noFill/>
              <a:miter lim="800000"/>
              <a:headEnd/>
              <a:tailEnd/>
            </a:ln>
          </p:spPr>
          <p:txBody>
            <a:bodyPr>
              <a:spAutoFit/>
            </a:bodyPr>
            <a:lstStyle/>
            <a:p>
              <a:pPr algn="ctr" eaLnBrk="1" hangingPunct="1">
                <a:spcBef>
                  <a:spcPct val="50000"/>
                </a:spcBef>
              </a:pPr>
              <a:r>
                <a:rPr lang="en-US">
                  <a:effectLst/>
                  <a:latin typeface="Arial" charset="0"/>
                </a:rPr>
                <a:t>Class A (herb/shrub/treed)</a:t>
              </a:r>
            </a:p>
          </p:txBody>
        </p:sp>
      </p:grpSp>
      <p:sp>
        <p:nvSpPr>
          <p:cNvPr id="858135" name="AutoShape 23"/>
          <p:cNvSpPr>
            <a:spLocks noChangeArrowheads="1"/>
          </p:cNvSpPr>
          <p:nvPr/>
        </p:nvSpPr>
        <p:spPr bwMode="auto">
          <a:xfrm>
            <a:off x="6124575" y="3851275"/>
            <a:ext cx="401638" cy="523875"/>
          </a:xfrm>
          <a:prstGeom prst="curvedLeftArrow">
            <a:avLst>
              <a:gd name="adj1" fmla="val 26087"/>
              <a:gd name="adj2" fmla="val 52174"/>
              <a:gd name="adj3" fmla="val 33333"/>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858136" name="AutoShape 24"/>
          <p:cNvSpPr>
            <a:spLocks noChangeArrowheads="1"/>
          </p:cNvSpPr>
          <p:nvPr/>
        </p:nvSpPr>
        <p:spPr bwMode="auto">
          <a:xfrm rot="13712780" flipV="1">
            <a:off x="6065044" y="4831556"/>
            <a:ext cx="981075" cy="157163"/>
          </a:xfrm>
          <a:prstGeom prst="rightArrow">
            <a:avLst>
              <a:gd name="adj1" fmla="val 50000"/>
              <a:gd name="adj2" fmla="val 156060"/>
            </a:avLst>
          </a:prstGeom>
          <a:solidFill>
            <a:srgbClr val="FF0000"/>
          </a:solidFill>
          <a:ln w="9525" algn="ctr">
            <a:solidFill>
              <a:schemeClr val="tx1"/>
            </a:solidFill>
            <a:miter lim="800000"/>
            <a:headEnd/>
            <a:tailEnd/>
          </a:ln>
          <a:effectLst/>
        </p:spPr>
        <p:txBody>
          <a:bodyPr wrap="none" anchor="ctr"/>
          <a:lstStyle/>
          <a:p>
            <a:pPr>
              <a:defRPr/>
            </a:pPr>
            <a:endParaRPr lang="en-US"/>
          </a:p>
        </p:txBody>
      </p:sp>
      <p:grpSp>
        <p:nvGrpSpPr>
          <p:cNvPr id="6" name="Group 25"/>
          <p:cNvGrpSpPr>
            <a:grpSpLocks/>
          </p:cNvGrpSpPr>
          <p:nvPr/>
        </p:nvGrpSpPr>
        <p:grpSpPr bwMode="auto">
          <a:xfrm>
            <a:off x="2947988" y="4602163"/>
            <a:ext cx="5826125" cy="2255837"/>
            <a:chOff x="1857" y="2899"/>
            <a:chExt cx="3670" cy="1421"/>
          </a:xfrm>
        </p:grpSpPr>
        <p:pic>
          <p:nvPicPr>
            <p:cNvPr id="31764" name="Picture 26" descr="St"/>
            <p:cNvPicPr>
              <a:picLocks noChangeAspect="1" noChangeArrowheads="1"/>
            </p:cNvPicPr>
            <p:nvPr/>
          </p:nvPicPr>
          <p:blipFill>
            <a:blip r:embed="rId7" cstate="print"/>
            <a:srcRect/>
            <a:stretch>
              <a:fillRect/>
            </a:stretch>
          </p:blipFill>
          <p:spPr bwMode="auto">
            <a:xfrm>
              <a:off x="4469" y="2899"/>
              <a:ext cx="985" cy="1288"/>
            </a:xfrm>
            <a:prstGeom prst="rect">
              <a:avLst/>
            </a:prstGeom>
            <a:noFill/>
            <a:ln w="9525">
              <a:solidFill>
                <a:srgbClr val="000000"/>
              </a:solidFill>
              <a:miter lim="800000"/>
              <a:headEnd/>
              <a:tailEnd/>
            </a:ln>
          </p:spPr>
        </p:pic>
        <p:sp>
          <p:nvSpPr>
            <p:cNvPr id="31765" name="Text Box 27"/>
            <p:cNvSpPr txBox="1">
              <a:spLocks noChangeArrowheads="1"/>
            </p:cNvSpPr>
            <p:nvPr/>
          </p:nvSpPr>
          <p:spPr bwMode="auto">
            <a:xfrm>
              <a:off x="4416" y="3933"/>
              <a:ext cx="1111" cy="387"/>
            </a:xfrm>
            <a:prstGeom prst="rect">
              <a:avLst/>
            </a:prstGeom>
            <a:solidFill>
              <a:schemeClr val="bg1"/>
            </a:solidFill>
            <a:ln w="9525">
              <a:noFill/>
              <a:miter lim="800000"/>
              <a:headEnd/>
              <a:tailEnd/>
            </a:ln>
          </p:spPr>
          <p:txBody>
            <a:bodyPr>
              <a:spAutoFit/>
            </a:bodyPr>
            <a:lstStyle/>
            <a:p>
              <a:pPr algn="ctr" eaLnBrk="1" hangingPunct="1">
                <a:lnSpc>
                  <a:spcPct val="70000"/>
                </a:lnSpc>
                <a:spcBef>
                  <a:spcPct val="50000"/>
                </a:spcBef>
              </a:pPr>
              <a:r>
                <a:rPr lang="en-US">
                  <a:effectLst/>
                  <a:latin typeface="Arial" charset="0"/>
                </a:rPr>
                <a:t>Class E </a:t>
              </a:r>
            </a:p>
            <a:p>
              <a:pPr algn="ctr" eaLnBrk="1" hangingPunct="1">
                <a:lnSpc>
                  <a:spcPct val="70000"/>
                </a:lnSpc>
                <a:spcBef>
                  <a:spcPct val="50000"/>
                </a:spcBef>
              </a:pPr>
              <a:r>
                <a:rPr lang="en-US">
                  <a:effectLst/>
                  <a:latin typeface="Arial" charset="0"/>
                </a:rPr>
                <a:t>(Late Closed)</a:t>
              </a:r>
            </a:p>
          </p:txBody>
        </p:sp>
        <p:sp>
          <p:nvSpPr>
            <p:cNvPr id="858140" name="Line 28"/>
            <p:cNvSpPr>
              <a:spLocks noChangeShapeType="1"/>
            </p:cNvSpPr>
            <p:nvPr/>
          </p:nvSpPr>
          <p:spPr bwMode="auto">
            <a:xfrm flipV="1">
              <a:off x="1857" y="3688"/>
              <a:ext cx="2602" cy="0"/>
            </a:xfrm>
            <a:prstGeom prst="line">
              <a:avLst/>
            </a:prstGeom>
            <a:noFill/>
            <a:ln w="50800">
              <a:solidFill>
                <a:srgbClr val="00FF00"/>
              </a:solidFill>
              <a:round/>
              <a:headEnd/>
              <a:tailEnd type="triangle" w="med" len="med"/>
            </a:ln>
            <a:effectLst/>
          </p:spPr>
          <p:txBody>
            <a:bodyPr/>
            <a:lstStyle/>
            <a:p>
              <a:pPr>
                <a:defRPr/>
              </a:pPr>
              <a:endParaRPr lang="en-US"/>
            </a:p>
          </p:txBody>
        </p:sp>
      </p:grpSp>
      <p:sp>
        <p:nvSpPr>
          <p:cNvPr id="31759" name="Rectangle 29"/>
          <p:cNvSpPr>
            <a:spLocks noGrp="1" noChangeArrowheads="1"/>
          </p:cNvSpPr>
          <p:nvPr>
            <p:ph type="title"/>
          </p:nvPr>
        </p:nvSpPr>
        <p:spPr>
          <a:xfrm>
            <a:off x="0" y="1685925"/>
            <a:ext cx="6738938" cy="304800"/>
          </a:xfrm>
          <a:noFill/>
        </p:spPr>
        <p:txBody>
          <a:bodyPr/>
          <a:lstStyle/>
          <a:p>
            <a:pPr algn="l"/>
            <a:r>
              <a:rPr lang="en-US" sz="2300" i="1" smtClean="0">
                <a:solidFill>
                  <a:srgbClr val="FFFF99"/>
                </a:solidFill>
              </a:rPr>
              <a:t>State and Transition Model</a:t>
            </a:r>
          </a:p>
        </p:txBody>
      </p:sp>
      <p:sp>
        <p:nvSpPr>
          <p:cNvPr id="858142" name="Rectangle 30"/>
          <p:cNvSpPr>
            <a:spLocks noChangeArrowheads="1"/>
          </p:cNvSpPr>
          <p:nvPr/>
        </p:nvSpPr>
        <p:spPr bwMode="auto">
          <a:xfrm>
            <a:off x="2097088" y="0"/>
            <a:ext cx="7046912" cy="1600200"/>
          </a:xfrm>
          <a:prstGeom prst="rect">
            <a:avLst/>
          </a:prstGeom>
          <a:noFill/>
          <a:ln w="9525">
            <a:noFill/>
            <a:miter lim="800000"/>
            <a:headEnd/>
            <a:tailEnd/>
          </a:ln>
          <a:effectLst/>
        </p:spPr>
        <p:txBody>
          <a:bodyPr/>
          <a:lstStyle/>
          <a:p>
            <a:pPr marL="342900" indent="-342900" algn="ctr">
              <a:lnSpc>
                <a:spcPct val="80000"/>
              </a:lnSpc>
              <a:spcBef>
                <a:spcPct val="20000"/>
              </a:spcBef>
              <a:buClr>
                <a:schemeClr val="tx2"/>
              </a:buClr>
              <a:buSzPct val="75000"/>
              <a:buFont typeface="Monotype Sorts" charset="2"/>
              <a:buNone/>
              <a:defRPr/>
            </a:pPr>
            <a:endParaRPr lang="en-US" sz="5000" b="1">
              <a:solidFill>
                <a:schemeClr val="folHlink"/>
              </a:solidFill>
              <a:effectLst>
                <a:outerShdw blurRad="38100" dist="38100" dir="2700000" algn="tl">
                  <a:srgbClr val="000000"/>
                </a:outerShdw>
              </a:effectLst>
            </a:endParaRPr>
          </a:p>
        </p:txBody>
      </p:sp>
      <p:pic>
        <p:nvPicPr>
          <p:cNvPr id="31761" name="Picture 31" descr="AKsillouette3"/>
          <p:cNvPicPr>
            <a:picLocks noChangeAspect="1" noChangeArrowheads="1"/>
          </p:cNvPicPr>
          <p:nvPr/>
        </p:nvPicPr>
        <p:blipFill>
          <a:blip r:embed="rId8" cstate="print"/>
          <a:srcRect/>
          <a:stretch>
            <a:fillRect/>
          </a:stretch>
        </p:blipFill>
        <p:spPr bwMode="auto">
          <a:xfrm>
            <a:off x="0" y="0"/>
            <a:ext cx="2095500" cy="1617663"/>
          </a:xfrm>
          <a:prstGeom prst="rect">
            <a:avLst/>
          </a:prstGeom>
          <a:noFill/>
          <a:ln w="9525">
            <a:noFill/>
            <a:miter lim="800000"/>
            <a:headEnd/>
            <a:tailEnd/>
          </a:ln>
        </p:spPr>
      </p:pic>
      <p:sp>
        <p:nvSpPr>
          <p:cNvPr id="31762" name="Text Box 32"/>
          <p:cNvSpPr txBox="1">
            <a:spLocks noChangeArrowheads="1"/>
          </p:cNvSpPr>
          <p:nvPr/>
        </p:nvSpPr>
        <p:spPr bwMode="auto">
          <a:xfrm>
            <a:off x="2093913" y="0"/>
            <a:ext cx="7050087" cy="1739900"/>
          </a:xfrm>
          <a:prstGeom prst="rect">
            <a:avLst/>
          </a:prstGeom>
          <a:noFill/>
          <a:ln w="9525">
            <a:noFill/>
            <a:miter lim="800000"/>
            <a:headEnd/>
            <a:tailEnd/>
          </a:ln>
        </p:spPr>
        <p:txBody>
          <a:bodyPr>
            <a:spAutoFit/>
          </a:bodyPr>
          <a:lstStyle/>
          <a:p>
            <a:pPr algn="ctr"/>
            <a:r>
              <a:rPr lang="en-US" sz="3600">
                <a:solidFill>
                  <a:srgbClr val="FFFF99"/>
                </a:solidFill>
                <a:effectLst/>
                <a:latin typeface="Trebuchet MS" pitchFamily="34" charset="0"/>
              </a:rPr>
              <a:t>Ecological System and component  </a:t>
            </a:r>
          </a:p>
          <a:p>
            <a:pPr algn="ctr"/>
            <a:r>
              <a:rPr lang="en-US" sz="3600">
                <a:solidFill>
                  <a:srgbClr val="FFFF99"/>
                </a:solidFill>
                <a:effectLst/>
                <a:latin typeface="Trebuchet MS" pitchFamily="34" charset="0"/>
              </a:rPr>
              <a:t>Vegetative States</a:t>
            </a:r>
            <a:endParaRPr lang="en-US" sz="3200">
              <a:solidFill>
                <a:srgbClr val="FFFF99"/>
              </a:solidFill>
              <a:effectLst/>
              <a:latin typeface="Trebuchet MS" pitchFamily="34" charset="0"/>
            </a:endParaRPr>
          </a:p>
        </p:txBody>
      </p:sp>
      <p:pic>
        <p:nvPicPr>
          <p:cNvPr id="31763" name="Picture 33" descr="NCookInlet1157"/>
          <p:cNvPicPr>
            <a:picLocks noChangeAspect="1" noChangeArrowheads="1"/>
          </p:cNvPicPr>
          <p:nvPr/>
        </p:nvPicPr>
        <p:blipFill>
          <a:blip r:embed="rId9" cstate="print"/>
          <a:srcRect/>
          <a:stretch>
            <a:fillRect/>
          </a:stretch>
        </p:blipFill>
        <p:spPr bwMode="auto">
          <a:xfrm>
            <a:off x="0" y="-228600"/>
            <a:ext cx="2438400" cy="18288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58135"/>
                                        </p:tgtEl>
                                        <p:attrNameLst>
                                          <p:attrName>style.visibility</p:attrName>
                                        </p:attrNameLst>
                                      </p:cBhvr>
                                      <p:to>
                                        <p:strVal val="visible"/>
                                      </p:to>
                                    </p:set>
                                    <p:animEffect transition="in" filter="wipe(up)">
                                      <p:cBhvr>
                                        <p:cTn id="11" dur="500"/>
                                        <p:tgtEl>
                                          <p:spTgt spid="8581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1000"/>
                                        <p:tgtEl>
                                          <p:spTgt spid="3"/>
                                        </p:tgtEl>
                                      </p:cBhvr>
                                    </p:animEffect>
                                  </p:childTnLst>
                                </p:cTn>
                              </p:par>
                            </p:childTnLst>
                          </p:cTn>
                        </p:par>
                        <p:par>
                          <p:cTn id="20" fill="hold">
                            <p:stCondLst>
                              <p:cond delay="30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2000"/>
                                        <p:tgtEl>
                                          <p:spTgt spid="2"/>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858119"/>
                                        </p:tgtEl>
                                        <p:attrNameLst>
                                          <p:attrName>style.visibility</p:attrName>
                                        </p:attrNameLst>
                                      </p:cBhvr>
                                      <p:to>
                                        <p:strVal val="visible"/>
                                      </p:to>
                                    </p:set>
                                    <p:animEffect transition="in" filter="wipe(up)">
                                      <p:cBhvr>
                                        <p:cTn id="27" dur="500"/>
                                        <p:tgtEl>
                                          <p:spTgt spid="858119"/>
                                        </p:tgtEl>
                                      </p:cBhvr>
                                    </p:animEffect>
                                  </p:childTnLst>
                                </p:cTn>
                              </p:par>
                            </p:childTnLst>
                          </p:cTn>
                        </p:par>
                        <p:par>
                          <p:cTn id="28" fill="hold">
                            <p:stCondLst>
                              <p:cond delay="5500"/>
                            </p:stCondLst>
                            <p:childTnLst>
                              <p:par>
                                <p:cTn id="29" presetID="9"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1000"/>
                                        <p:tgtEl>
                                          <p:spTgt spid="6"/>
                                        </p:tgtEl>
                                      </p:cBhvr>
                                    </p:animEffect>
                                  </p:childTnLst>
                                </p:cTn>
                              </p:par>
                            </p:childTnLst>
                          </p:cTn>
                        </p:par>
                        <p:par>
                          <p:cTn id="32" fill="hold">
                            <p:stCondLst>
                              <p:cond delay="6500"/>
                            </p:stCondLst>
                            <p:childTnLst>
                              <p:par>
                                <p:cTn id="33" presetID="22" presetClass="entr" presetSubtype="4" fill="hold" grpId="0" nodeType="afterEffect">
                                  <p:stCondLst>
                                    <p:cond delay="0"/>
                                  </p:stCondLst>
                                  <p:childTnLst>
                                    <p:set>
                                      <p:cBhvr>
                                        <p:cTn id="34" dur="1" fill="hold">
                                          <p:stCondLst>
                                            <p:cond delay="0"/>
                                          </p:stCondLst>
                                        </p:cTn>
                                        <p:tgtEl>
                                          <p:spTgt spid="858136"/>
                                        </p:tgtEl>
                                        <p:attrNameLst>
                                          <p:attrName>style.visibility</p:attrName>
                                        </p:attrNameLst>
                                      </p:cBhvr>
                                      <p:to>
                                        <p:strVal val="visible"/>
                                      </p:to>
                                    </p:set>
                                    <p:animEffect transition="in" filter="wipe(down)">
                                      <p:cBhvr>
                                        <p:cTn id="35" dur="500"/>
                                        <p:tgtEl>
                                          <p:spTgt spid="85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9" grpId="0" animBg="1"/>
      <p:bldP spid="858135" grpId="0" animBg="1"/>
      <p:bldP spid="85813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69026" name="Rectangle 2"/>
          <p:cNvSpPr>
            <a:spLocks noGrp="1" noChangeArrowheads="1"/>
          </p:cNvSpPr>
          <p:nvPr>
            <p:ph type="title"/>
          </p:nvPr>
        </p:nvSpPr>
        <p:spPr>
          <a:xfrm>
            <a:off x="381000" y="-228600"/>
            <a:ext cx="8229600" cy="1143000"/>
          </a:xfrm>
        </p:spPr>
        <p:txBody>
          <a:bodyPr/>
          <a:lstStyle/>
          <a:p>
            <a:pPr>
              <a:defRPr/>
            </a:pPr>
            <a:r>
              <a:rPr lang="en-US" sz="2400" smtClean="0">
                <a:solidFill>
                  <a:schemeClr val="bg2"/>
                </a:solidFill>
                <a:effectLst>
                  <a:outerShdw blurRad="38100" dist="38100" dir="2700000" algn="tl">
                    <a:srgbClr val="C0C0C0"/>
                  </a:outerShdw>
                </a:effectLst>
                <a:latin typeface="Trebuchet MS" pitchFamily="34" charset="0"/>
              </a:rPr>
              <a:t>Descriptive, Multi-Factor Classification</a:t>
            </a:r>
          </a:p>
        </p:txBody>
      </p:sp>
      <p:sp>
        <p:nvSpPr>
          <p:cNvPr id="4101" name="Text Box 3"/>
          <p:cNvSpPr txBox="1">
            <a:spLocks noChangeArrowheads="1"/>
          </p:cNvSpPr>
          <p:nvPr/>
        </p:nvSpPr>
        <p:spPr bwMode="auto">
          <a:xfrm>
            <a:off x="381000" y="990600"/>
            <a:ext cx="8534400" cy="396875"/>
          </a:xfrm>
          <a:prstGeom prst="rect">
            <a:avLst/>
          </a:prstGeom>
          <a:noFill/>
          <a:ln w="9525">
            <a:noFill/>
            <a:miter lim="800000"/>
            <a:headEnd/>
            <a:tailEnd/>
          </a:ln>
        </p:spPr>
        <p:txBody>
          <a:bodyPr>
            <a:spAutoFit/>
          </a:bodyPr>
          <a:lstStyle/>
          <a:p>
            <a:pPr eaLnBrk="1" hangingPunct="1">
              <a:spcBef>
                <a:spcPct val="50000"/>
              </a:spcBef>
            </a:pPr>
            <a:endParaRPr lang="es-ES" sz="2000">
              <a:effectLst/>
              <a:latin typeface="Arial" charset="0"/>
            </a:endParaRPr>
          </a:p>
        </p:txBody>
      </p:sp>
      <p:graphicFrame>
        <p:nvGraphicFramePr>
          <p:cNvPr id="4098" name="Object 0"/>
          <p:cNvGraphicFramePr>
            <a:graphicFrameLocks noChangeAspect="1"/>
          </p:cNvGraphicFramePr>
          <p:nvPr/>
        </p:nvGraphicFramePr>
        <p:xfrm>
          <a:off x="-228600" y="533400"/>
          <a:ext cx="8715375" cy="6931025"/>
        </p:xfrm>
        <a:graphic>
          <a:graphicData uri="http://schemas.openxmlformats.org/presentationml/2006/ole">
            <p:oleObj spid="_x0000_s4098" name="Document" r:id="rId4" imgW="7623720" imgH="6064200" progId="Word.Document.8">
              <p:embed/>
            </p:oleObj>
          </a:graphicData>
        </a:graphic>
      </p:graphicFrame>
    </p:spTree>
  </p:cSld>
  <p:clrMapOvr>
    <a:masterClrMapping/>
  </p:clrMapOvr>
  <p:transition>
    <p:cut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2_n_am_3_25_03"/>
          <p:cNvPicPr>
            <a:picLocks noChangeAspect="1" noChangeArrowheads="1"/>
          </p:cNvPicPr>
          <p:nvPr/>
        </p:nvPicPr>
        <p:blipFill>
          <a:blip r:embed="rId3" cstate="print"/>
          <a:srcRect/>
          <a:stretch>
            <a:fillRect/>
          </a:stretch>
        </p:blipFill>
        <p:spPr bwMode="auto">
          <a:xfrm>
            <a:off x="685800" y="990600"/>
            <a:ext cx="4487863" cy="5867400"/>
          </a:xfrm>
          <a:prstGeom prst="rect">
            <a:avLst/>
          </a:prstGeom>
          <a:noFill/>
          <a:ln w="9525">
            <a:noFill/>
            <a:miter lim="800000"/>
            <a:headEnd/>
            <a:tailEnd/>
          </a:ln>
        </p:spPr>
      </p:pic>
      <p:sp>
        <p:nvSpPr>
          <p:cNvPr id="510979" name="Text Box 3"/>
          <p:cNvSpPr txBox="1">
            <a:spLocks noChangeArrowheads="1"/>
          </p:cNvSpPr>
          <p:nvPr/>
        </p:nvSpPr>
        <p:spPr bwMode="auto">
          <a:xfrm>
            <a:off x="5181600" y="1371600"/>
            <a:ext cx="3962400" cy="4656138"/>
          </a:xfrm>
          <a:prstGeom prst="rect">
            <a:avLst/>
          </a:prstGeom>
          <a:noFill/>
          <a:ln w="9525">
            <a:noFill/>
            <a:miter lim="800000"/>
            <a:headEnd/>
            <a:tailEnd/>
          </a:ln>
          <a:effectLst/>
        </p:spPr>
        <p:txBody>
          <a:bodyPr>
            <a:spAutoFit/>
          </a:bodyPr>
          <a:lstStyle/>
          <a:p>
            <a:pPr marL="457200" indent="-457200" eaLnBrk="1" hangingPunct="1">
              <a:spcBef>
                <a:spcPct val="50000"/>
              </a:spcBef>
              <a:defRPr/>
            </a:pPr>
            <a:r>
              <a:rPr lang="en-US" sz="2400" i="1">
                <a:solidFill>
                  <a:srgbClr val="FFFFCC"/>
                </a:solidFill>
                <a:effectLst>
                  <a:outerShdw blurRad="38100" dist="38100" dir="2700000" algn="tl">
                    <a:srgbClr val="000000"/>
                  </a:outerShdw>
                </a:effectLst>
                <a:latin typeface="Trebuchet MS" pitchFamily="34" charset="0"/>
              </a:rPr>
              <a:t>Standard Nomenclature:</a:t>
            </a:r>
          </a:p>
          <a:p>
            <a:pPr marL="457200" indent="-457200" eaLnBrk="1" hangingPunct="1">
              <a:spcBef>
                <a:spcPct val="50000"/>
              </a:spcBef>
              <a:buFontTx/>
              <a:buAutoNum type="arabicPeriod"/>
              <a:defRPr/>
            </a:pPr>
            <a:r>
              <a:rPr lang="en-US" sz="2400">
                <a:solidFill>
                  <a:srgbClr val="FFFF99"/>
                </a:solidFill>
                <a:effectLst/>
                <a:latin typeface="Trebuchet MS" pitchFamily="34" charset="0"/>
              </a:rPr>
              <a:t>Name of the Ecological Divisions or nested Provinces that describe the distribution of the type.</a:t>
            </a:r>
          </a:p>
          <a:p>
            <a:pPr marL="457200" indent="-457200" eaLnBrk="1" hangingPunct="1">
              <a:spcBef>
                <a:spcPct val="50000"/>
              </a:spcBef>
              <a:buFontTx/>
              <a:buAutoNum type="arabicPeriod"/>
              <a:defRPr/>
            </a:pPr>
            <a:r>
              <a:rPr lang="en-US" sz="2400">
                <a:solidFill>
                  <a:srgbClr val="FFFF99"/>
                </a:solidFill>
                <a:effectLst/>
                <a:latin typeface="Trebuchet MS" pitchFamily="34" charset="0"/>
              </a:rPr>
              <a:t>Characteristic vegetative composition and physionomy</a:t>
            </a:r>
          </a:p>
          <a:p>
            <a:pPr marL="457200" indent="-457200" eaLnBrk="1" hangingPunct="1">
              <a:spcBef>
                <a:spcPct val="50000"/>
              </a:spcBef>
              <a:buFontTx/>
              <a:buAutoNum type="arabicPeriod"/>
              <a:defRPr/>
            </a:pPr>
            <a:r>
              <a:rPr lang="en-US" sz="2400">
                <a:solidFill>
                  <a:srgbClr val="FFFF99"/>
                </a:solidFill>
                <a:effectLst/>
                <a:latin typeface="Trebuchet MS" pitchFamily="34" charset="0"/>
              </a:rPr>
              <a:t>Environmental modifiers</a:t>
            </a:r>
          </a:p>
        </p:txBody>
      </p:sp>
      <p:sp>
        <p:nvSpPr>
          <p:cNvPr id="32772" name="Text Box 4"/>
          <p:cNvSpPr txBox="1">
            <a:spLocks noChangeArrowheads="1"/>
          </p:cNvSpPr>
          <p:nvPr/>
        </p:nvSpPr>
        <p:spPr bwMode="auto">
          <a:xfrm>
            <a:off x="0" y="0"/>
            <a:ext cx="9144000" cy="1311275"/>
          </a:xfrm>
          <a:prstGeom prst="rect">
            <a:avLst/>
          </a:prstGeom>
          <a:solidFill>
            <a:schemeClr val="bg1"/>
          </a:solidFill>
          <a:ln w="9525">
            <a:noFill/>
            <a:miter lim="800000"/>
            <a:headEnd/>
            <a:tailEnd/>
          </a:ln>
        </p:spPr>
        <p:txBody>
          <a:bodyPr>
            <a:spAutoFit/>
          </a:bodyPr>
          <a:lstStyle/>
          <a:p>
            <a:pPr>
              <a:spcBef>
                <a:spcPct val="50000"/>
              </a:spcBef>
            </a:pPr>
            <a:r>
              <a:rPr lang="en-US" sz="2000">
                <a:effectLst/>
                <a:latin typeface="Trebuchet MS" pitchFamily="34" charset="0"/>
              </a:rPr>
              <a:t>“Laurentian-Acadian Pine-Hemlock-Hardwood Forest”</a:t>
            </a:r>
          </a:p>
          <a:p>
            <a:pPr>
              <a:spcBef>
                <a:spcPct val="50000"/>
              </a:spcBef>
            </a:pPr>
            <a:r>
              <a:rPr lang="en-US" sz="2000">
                <a:effectLst/>
                <a:latin typeface="Trebuchet MS" pitchFamily="34" charset="0"/>
              </a:rPr>
              <a:t>“Western Great Plains Wooded Draw and Ravine”</a:t>
            </a:r>
          </a:p>
          <a:p>
            <a:pPr>
              <a:spcBef>
                <a:spcPct val="50000"/>
              </a:spcBef>
            </a:pPr>
            <a:r>
              <a:rPr lang="en-US" sz="2000">
                <a:effectLst/>
                <a:latin typeface="Trebuchet MS" pitchFamily="34" charset="0"/>
              </a:rPr>
              <a:t>“Rocky Mountain Dry-Mesic Spruce-Fir Forest and Woodland”</a:t>
            </a:r>
            <a:endParaRPr lang="en-US" sz="2000">
              <a:effectLst/>
              <a:latin typeface="Comic Sans MS" pitchFamily="66" charset="0"/>
            </a:endParaRPr>
          </a:p>
        </p:txBody>
      </p:sp>
    </p:spTree>
  </p:cSld>
  <p:clrMapOvr>
    <a:masterClrMapping/>
  </p:clrMapOvr>
  <p:transition>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es-ES" sz="4000" smtClean="0"/>
          </a:p>
        </p:txBody>
      </p:sp>
      <p:pic>
        <p:nvPicPr>
          <p:cNvPr id="33795" name="Picture 3"/>
          <p:cNvPicPr>
            <a:picLocks noChangeAspect="1" noChangeArrowheads="1"/>
          </p:cNvPicPr>
          <p:nvPr>
            <p:ph type="body" idx="1"/>
          </p:nvPr>
        </p:nvPicPr>
        <p:blipFill>
          <a:blip r:embed="rId3" cstate="print"/>
          <a:srcRect/>
          <a:stretch>
            <a:fillRect/>
          </a:stretch>
        </p:blipFill>
        <p:spPr>
          <a:xfrm>
            <a:off x="-533400" y="-1219200"/>
            <a:ext cx="10439400" cy="8289925"/>
          </a:xfrm>
        </p:spPr>
      </p:pic>
    </p:spTree>
  </p:cSld>
  <p:clrMapOvr>
    <a:masterClrMapping/>
  </p:clrMapOvr>
  <p:transition>
    <p:cut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endParaRPr lang="es-ES" smtClean="0"/>
          </a:p>
        </p:txBody>
      </p:sp>
      <p:sp>
        <p:nvSpPr>
          <p:cNvPr id="827395" name="Rectangle 3"/>
          <p:cNvSpPr>
            <a:spLocks noGrp="1" noChangeArrowheads="1"/>
          </p:cNvSpPr>
          <p:nvPr>
            <p:ph type="body" idx="1"/>
          </p:nvPr>
        </p:nvSpPr>
        <p:spPr/>
        <p:txBody>
          <a:bodyPr/>
          <a:lstStyle/>
          <a:p>
            <a:pPr>
              <a:defRPr/>
            </a:pPr>
            <a:endParaRPr lang="es-ES" smtClean="0"/>
          </a:p>
        </p:txBody>
      </p:sp>
      <p:pic>
        <p:nvPicPr>
          <p:cNvPr id="34820" name="Picture 4" descr="HP_CDC_Systems_Classification_status"/>
          <p:cNvPicPr>
            <a:picLocks noChangeAspect="1" noChangeArrowheads="1"/>
          </p:cNvPicPr>
          <p:nvPr/>
        </p:nvPicPr>
        <p:blipFill>
          <a:blip r:embed="rId3" cstate="print"/>
          <a:srcRect/>
          <a:stretch>
            <a:fillRect/>
          </a:stretch>
        </p:blipFill>
        <p:spPr bwMode="auto">
          <a:xfrm>
            <a:off x="0" y="0"/>
            <a:ext cx="9144000" cy="7065963"/>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50800" y="228600"/>
          <a:ext cx="2159000" cy="1439863"/>
        </p:xfrm>
        <a:graphic>
          <a:graphicData uri="http://schemas.openxmlformats.org/presentationml/2006/ole">
            <p:oleObj spid="_x0000_s5122" name="Slide" r:id="rId3" imgW="5143680" imgH="3429000" progId="PowerPoint.Slide.8">
              <p:embed/>
            </p:oleObj>
          </a:graphicData>
        </a:graphic>
      </p:graphicFrame>
      <p:graphicFrame>
        <p:nvGraphicFramePr>
          <p:cNvPr id="5123" name="Object 3"/>
          <p:cNvGraphicFramePr>
            <a:graphicFrameLocks noChangeAspect="1"/>
          </p:cNvGraphicFramePr>
          <p:nvPr/>
        </p:nvGraphicFramePr>
        <p:xfrm>
          <a:off x="2438400" y="228600"/>
          <a:ext cx="2209800" cy="1473200"/>
        </p:xfrm>
        <a:graphic>
          <a:graphicData uri="http://schemas.openxmlformats.org/presentationml/2006/ole">
            <p:oleObj spid="_x0000_s5123" name="Slide" r:id="rId4" imgW="5143680" imgH="3429000" progId="PowerPoint.Slide.8">
              <p:embed/>
            </p:oleObj>
          </a:graphicData>
        </a:graphic>
      </p:graphicFrame>
      <p:graphicFrame>
        <p:nvGraphicFramePr>
          <p:cNvPr id="5124" name="Object 4"/>
          <p:cNvGraphicFramePr>
            <a:graphicFrameLocks noChangeAspect="1"/>
          </p:cNvGraphicFramePr>
          <p:nvPr/>
        </p:nvGraphicFramePr>
        <p:xfrm>
          <a:off x="5181600" y="4419600"/>
          <a:ext cx="2209800" cy="1473200"/>
        </p:xfrm>
        <a:graphic>
          <a:graphicData uri="http://schemas.openxmlformats.org/presentationml/2006/ole">
            <p:oleObj spid="_x0000_s5124" name="Slide" r:id="rId5" imgW="5143680" imgH="3429000" progId="PowerPoint.Slide.8">
              <p:embed/>
            </p:oleObj>
          </a:graphicData>
        </a:graphic>
      </p:graphicFrame>
      <p:sp>
        <p:nvSpPr>
          <p:cNvPr id="866309" name="Text Box 5"/>
          <p:cNvSpPr txBox="1">
            <a:spLocks noChangeArrowheads="1"/>
          </p:cNvSpPr>
          <p:nvPr/>
        </p:nvSpPr>
        <p:spPr bwMode="auto">
          <a:xfrm>
            <a:off x="1150938" y="4267200"/>
            <a:ext cx="4606925" cy="366713"/>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tabLst>
                <a:tab pos="3200400" algn="l"/>
              </a:tabLst>
              <a:defRPr/>
            </a:pPr>
            <a:endParaRPr lang="en-US">
              <a:effectLst/>
            </a:endParaRPr>
          </a:p>
        </p:txBody>
      </p:sp>
      <p:sp>
        <p:nvSpPr>
          <p:cNvPr id="866310" name="Text Box 6"/>
          <p:cNvSpPr txBox="1">
            <a:spLocks noChangeArrowheads="1"/>
          </p:cNvSpPr>
          <p:nvPr/>
        </p:nvSpPr>
        <p:spPr bwMode="auto">
          <a:xfrm>
            <a:off x="6096000" y="3657600"/>
            <a:ext cx="3903663" cy="457200"/>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spcBef>
                <a:spcPct val="50000"/>
              </a:spcBef>
              <a:tabLst>
                <a:tab pos="3200400" algn="l"/>
              </a:tabLst>
              <a:defRPr/>
            </a:pPr>
            <a:r>
              <a:rPr lang="en-US" sz="2400">
                <a:solidFill>
                  <a:srgbClr val="C7D656"/>
                </a:solidFill>
                <a:effectLst/>
                <a:latin typeface="Arial" charset="0"/>
              </a:rPr>
              <a:t>       </a:t>
            </a:r>
            <a:endParaRPr lang="en-US" sz="2400">
              <a:solidFill>
                <a:srgbClr val="FFFF66"/>
              </a:solidFill>
              <a:effectLst/>
              <a:latin typeface="Arial" charset="0"/>
            </a:endParaRPr>
          </a:p>
        </p:txBody>
      </p:sp>
      <p:pic>
        <p:nvPicPr>
          <p:cNvPr id="5127" name="Picture 7" descr="TALLGR~1"/>
          <p:cNvPicPr>
            <a:picLocks noChangeAspect="1" noChangeArrowheads="1"/>
          </p:cNvPicPr>
          <p:nvPr/>
        </p:nvPicPr>
        <p:blipFill>
          <a:blip r:embed="rId6" cstate="print"/>
          <a:srcRect/>
          <a:stretch>
            <a:fillRect/>
          </a:stretch>
        </p:blipFill>
        <p:spPr bwMode="auto">
          <a:xfrm>
            <a:off x="7086600" y="152400"/>
            <a:ext cx="1828800" cy="1485900"/>
          </a:xfrm>
          <a:prstGeom prst="rect">
            <a:avLst/>
          </a:prstGeom>
          <a:noFill/>
          <a:ln w="9525">
            <a:noFill/>
            <a:miter lim="800000"/>
            <a:headEnd/>
            <a:tailEnd/>
          </a:ln>
        </p:spPr>
      </p:pic>
      <p:sp>
        <p:nvSpPr>
          <p:cNvPr id="5128" name="Text Box 8"/>
          <p:cNvSpPr txBox="1">
            <a:spLocks noChangeArrowheads="1"/>
          </p:cNvSpPr>
          <p:nvPr/>
        </p:nvSpPr>
        <p:spPr bwMode="auto">
          <a:xfrm>
            <a:off x="228600" y="5943600"/>
            <a:ext cx="5029200" cy="701675"/>
          </a:xfrm>
          <a:prstGeom prst="rect">
            <a:avLst/>
          </a:prstGeom>
          <a:noFill/>
          <a:ln w="9525">
            <a:noFill/>
            <a:miter lim="800000"/>
            <a:headEnd/>
            <a:tailEnd/>
          </a:ln>
        </p:spPr>
        <p:txBody>
          <a:bodyPr>
            <a:spAutoFit/>
          </a:bodyPr>
          <a:lstStyle/>
          <a:p>
            <a:pPr eaLnBrk="1" hangingPunct="1">
              <a:spcBef>
                <a:spcPct val="50000"/>
              </a:spcBef>
            </a:pPr>
            <a:r>
              <a:rPr lang="en-US" sz="2000">
                <a:effectLst/>
                <a:latin typeface="Trebuchet MS" pitchFamily="34" charset="0"/>
              </a:rPr>
              <a:t>Polar and High Mountain Vegetation </a:t>
            </a:r>
            <a:r>
              <a:rPr lang="en-US" sz="2000" i="1">
                <a:solidFill>
                  <a:srgbClr val="FFFF99"/>
                </a:solidFill>
                <a:effectLst/>
                <a:latin typeface="Trebuchet MS" pitchFamily="34" charset="0"/>
              </a:rPr>
              <a:t>(Cryomorphic Vegetation)</a:t>
            </a:r>
          </a:p>
        </p:txBody>
      </p:sp>
      <p:pic>
        <p:nvPicPr>
          <p:cNvPr id="5129" name="Picture 9" descr="Click on this Photograph of Coleogyne ramosissima to enlarge it and download  a high-resolution JPEG file">
            <a:hlinkClick r:id="rId7"/>
          </p:cNvPr>
          <p:cNvPicPr>
            <a:picLocks noChangeAspect="1" noChangeArrowheads="1"/>
          </p:cNvPicPr>
          <p:nvPr/>
        </p:nvPicPr>
        <p:blipFill>
          <a:blip r:embed="rId8" r:link="rId9" cstate="print"/>
          <a:srcRect/>
          <a:stretch>
            <a:fillRect/>
          </a:stretch>
        </p:blipFill>
        <p:spPr bwMode="auto">
          <a:xfrm>
            <a:off x="0" y="2055813"/>
            <a:ext cx="2174875" cy="1449387"/>
          </a:xfrm>
          <a:prstGeom prst="rect">
            <a:avLst/>
          </a:prstGeom>
          <a:noFill/>
          <a:ln w="9525">
            <a:noFill/>
            <a:miter lim="800000"/>
            <a:headEnd/>
            <a:tailEnd/>
          </a:ln>
        </p:spPr>
      </p:pic>
      <p:pic>
        <p:nvPicPr>
          <p:cNvPr id="5130" name="Picture 10" descr="desert_and_cacti"/>
          <p:cNvPicPr>
            <a:picLocks noChangeAspect="1" noChangeArrowheads="1"/>
          </p:cNvPicPr>
          <p:nvPr/>
        </p:nvPicPr>
        <p:blipFill>
          <a:blip r:embed="rId10" cstate="print"/>
          <a:srcRect/>
          <a:stretch>
            <a:fillRect/>
          </a:stretch>
        </p:blipFill>
        <p:spPr bwMode="auto">
          <a:xfrm>
            <a:off x="2438400" y="2057400"/>
            <a:ext cx="2209800" cy="1452563"/>
          </a:xfrm>
          <a:prstGeom prst="rect">
            <a:avLst/>
          </a:prstGeom>
          <a:noFill/>
          <a:ln w="9525">
            <a:noFill/>
            <a:miter lim="800000"/>
            <a:headEnd/>
            <a:tailEnd/>
          </a:ln>
        </p:spPr>
      </p:pic>
      <p:sp>
        <p:nvSpPr>
          <p:cNvPr id="5131" name="Text Box 11"/>
          <p:cNvSpPr txBox="1">
            <a:spLocks noChangeArrowheads="1"/>
          </p:cNvSpPr>
          <p:nvPr/>
        </p:nvSpPr>
        <p:spPr bwMode="auto">
          <a:xfrm>
            <a:off x="136525" y="3521075"/>
            <a:ext cx="3825875" cy="762000"/>
          </a:xfrm>
          <a:prstGeom prst="rect">
            <a:avLst/>
          </a:prstGeom>
          <a:noFill/>
          <a:ln w="9525">
            <a:noFill/>
            <a:miter lim="800000"/>
            <a:headEnd/>
            <a:tailEnd/>
          </a:ln>
        </p:spPr>
        <p:txBody>
          <a:bodyPr>
            <a:spAutoFit/>
          </a:bodyPr>
          <a:lstStyle/>
          <a:p>
            <a:pPr eaLnBrk="1" hangingPunct="1"/>
            <a:r>
              <a:rPr lang="en-US" sz="2000">
                <a:effectLst/>
                <a:latin typeface="Trebuchet MS" pitchFamily="34" charset="0"/>
              </a:rPr>
              <a:t>Semi-Desert Vegetation</a:t>
            </a:r>
            <a:r>
              <a:rPr lang="en-US" sz="2400">
                <a:effectLst/>
              </a:rPr>
              <a:t> </a:t>
            </a:r>
            <a:r>
              <a:rPr lang="en-US" sz="2000" i="1">
                <a:solidFill>
                  <a:srgbClr val="FFFF99"/>
                </a:solidFill>
                <a:effectLst/>
                <a:latin typeface="Trebuchet MS" pitchFamily="34" charset="0"/>
              </a:rPr>
              <a:t>(Xeromorphic Vegetation)</a:t>
            </a:r>
          </a:p>
        </p:txBody>
      </p:sp>
      <p:sp>
        <p:nvSpPr>
          <p:cNvPr id="5132" name="Text Box 12"/>
          <p:cNvSpPr txBox="1">
            <a:spLocks noChangeArrowheads="1"/>
          </p:cNvSpPr>
          <p:nvPr/>
        </p:nvSpPr>
        <p:spPr bwMode="auto">
          <a:xfrm>
            <a:off x="76200" y="1676400"/>
            <a:ext cx="8839200" cy="457200"/>
          </a:xfrm>
          <a:prstGeom prst="rect">
            <a:avLst/>
          </a:prstGeom>
          <a:noFill/>
          <a:ln w="9525">
            <a:noFill/>
            <a:miter lim="800000"/>
            <a:headEnd/>
            <a:tailEnd/>
          </a:ln>
        </p:spPr>
        <p:txBody>
          <a:bodyPr>
            <a:spAutoFit/>
          </a:bodyPr>
          <a:lstStyle/>
          <a:p>
            <a:pPr eaLnBrk="1" hangingPunct="1"/>
            <a:r>
              <a:rPr lang="en-US" sz="2000">
                <a:effectLst/>
                <a:latin typeface="Trebuchet MS" pitchFamily="34" charset="0"/>
              </a:rPr>
              <a:t>	Forest &amp; Woodland         </a:t>
            </a:r>
            <a:r>
              <a:rPr lang="en-US" sz="2000" i="1">
                <a:solidFill>
                  <a:srgbClr val="FFFF99"/>
                </a:solidFill>
                <a:effectLst/>
                <a:latin typeface="Trebuchet MS" pitchFamily="34" charset="0"/>
              </a:rPr>
              <a:t>(Mesomorphic)</a:t>
            </a:r>
            <a:r>
              <a:rPr lang="en-US" sz="2000">
                <a:effectLst/>
                <a:latin typeface="Trebuchet MS" pitchFamily="34" charset="0"/>
              </a:rPr>
              <a:t>   Shrubland &amp; Grassland</a:t>
            </a:r>
            <a:r>
              <a:rPr lang="en-US" sz="2400">
                <a:effectLst/>
              </a:rPr>
              <a:t> </a:t>
            </a:r>
          </a:p>
        </p:txBody>
      </p:sp>
      <p:pic>
        <p:nvPicPr>
          <p:cNvPr id="5133" name="Picture 13" descr="cranbay_oblique"/>
          <p:cNvPicPr>
            <a:picLocks noChangeAspect="1" noChangeArrowheads="1"/>
          </p:cNvPicPr>
          <p:nvPr/>
        </p:nvPicPr>
        <p:blipFill>
          <a:blip r:embed="rId11" cstate="print"/>
          <a:srcRect/>
          <a:stretch>
            <a:fillRect/>
          </a:stretch>
        </p:blipFill>
        <p:spPr bwMode="auto">
          <a:xfrm>
            <a:off x="4953000" y="2133600"/>
            <a:ext cx="1752600" cy="1371600"/>
          </a:xfrm>
          <a:prstGeom prst="rect">
            <a:avLst/>
          </a:prstGeom>
          <a:noFill/>
          <a:ln w="9525">
            <a:noFill/>
            <a:miter lim="800000"/>
            <a:headEnd/>
            <a:tailEnd/>
          </a:ln>
        </p:spPr>
      </p:pic>
      <p:sp>
        <p:nvSpPr>
          <p:cNvPr id="5134" name="Text Box 14"/>
          <p:cNvSpPr txBox="1">
            <a:spLocks noChangeArrowheads="1"/>
          </p:cNvSpPr>
          <p:nvPr/>
        </p:nvSpPr>
        <p:spPr bwMode="auto">
          <a:xfrm>
            <a:off x="5181600" y="3581400"/>
            <a:ext cx="3657600" cy="701675"/>
          </a:xfrm>
          <a:prstGeom prst="rect">
            <a:avLst/>
          </a:prstGeom>
          <a:noFill/>
          <a:ln w="9525">
            <a:noFill/>
            <a:miter lim="800000"/>
            <a:headEnd/>
            <a:tailEnd/>
          </a:ln>
        </p:spPr>
        <p:txBody>
          <a:bodyPr>
            <a:spAutoFit/>
          </a:bodyPr>
          <a:lstStyle/>
          <a:p>
            <a:pPr eaLnBrk="1" hangingPunct="1"/>
            <a:r>
              <a:rPr lang="en-US" sz="2000">
                <a:effectLst/>
                <a:latin typeface="Trebuchet MS" pitchFamily="34" charset="0"/>
              </a:rPr>
              <a:t>Aquatic Vegetation</a:t>
            </a:r>
          </a:p>
          <a:p>
            <a:pPr eaLnBrk="1" hangingPunct="1"/>
            <a:r>
              <a:rPr lang="en-US" sz="2000" i="1">
                <a:solidFill>
                  <a:srgbClr val="FFFF99"/>
                </a:solidFill>
                <a:effectLst/>
                <a:latin typeface="Trebuchet MS" pitchFamily="34" charset="0"/>
              </a:rPr>
              <a:t>(Hydromorphic Vegetation)</a:t>
            </a:r>
          </a:p>
        </p:txBody>
      </p:sp>
      <p:sp>
        <p:nvSpPr>
          <p:cNvPr id="5135" name="Text Box 15"/>
          <p:cNvSpPr txBox="1">
            <a:spLocks noChangeArrowheads="1"/>
          </p:cNvSpPr>
          <p:nvPr/>
        </p:nvSpPr>
        <p:spPr bwMode="auto">
          <a:xfrm>
            <a:off x="7391400" y="4495800"/>
            <a:ext cx="1752600" cy="1250950"/>
          </a:xfrm>
          <a:prstGeom prst="rect">
            <a:avLst/>
          </a:prstGeom>
          <a:noFill/>
          <a:ln w="9525">
            <a:noFill/>
            <a:miter lim="800000"/>
            <a:headEnd/>
            <a:tailEnd/>
          </a:ln>
        </p:spPr>
        <p:txBody>
          <a:bodyPr>
            <a:spAutoFit/>
          </a:bodyPr>
          <a:lstStyle/>
          <a:p>
            <a:pPr eaLnBrk="1" hangingPunct="1">
              <a:spcBef>
                <a:spcPct val="50000"/>
              </a:spcBef>
            </a:pPr>
            <a:r>
              <a:rPr lang="en-US" sz="2000">
                <a:effectLst/>
                <a:latin typeface="Trebuchet MS" pitchFamily="34" charset="0"/>
              </a:rPr>
              <a:t>Nonvascular Vegetation </a:t>
            </a:r>
            <a:r>
              <a:rPr lang="en-US" i="1">
                <a:solidFill>
                  <a:srgbClr val="FFFF99"/>
                </a:solidFill>
                <a:effectLst/>
                <a:latin typeface="Trebuchet MS" pitchFamily="34" charset="0"/>
              </a:rPr>
              <a:t>(Lithomorphic Vegetation)</a:t>
            </a:r>
          </a:p>
        </p:txBody>
      </p:sp>
      <p:pic>
        <p:nvPicPr>
          <p:cNvPr id="5136" name="Picture 16" descr="chaparral"/>
          <p:cNvPicPr>
            <a:picLocks noChangeAspect="1" noChangeArrowheads="1"/>
          </p:cNvPicPr>
          <p:nvPr/>
        </p:nvPicPr>
        <p:blipFill>
          <a:blip r:embed="rId12" cstate="print"/>
          <a:srcRect/>
          <a:stretch>
            <a:fillRect/>
          </a:stretch>
        </p:blipFill>
        <p:spPr bwMode="auto">
          <a:xfrm>
            <a:off x="4800600" y="201613"/>
            <a:ext cx="2133600" cy="1436687"/>
          </a:xfrm>
          <a:prstGeom prst="rect">
            <a:avLst/>
          </a:prstGeom>
          <a:noFill/>
          <a:ln w="9525">
            <a:noFill/>
            <a:miter lim="800000"/>
            <a:headEnd/>
            <a:tailEnd/>
          </a:ln>
        </p:spPr>
      </p:pic>
      <p:pic>
        <p:nvPicPr>
          <p:cNvPr id="5137" name="Picture 17" descr="Click on this Photograph of Nuphar lutea ssp. advena to enlarge it and download  a high-resolution JPEG file">
            <a:hlinkClick r:id="rId13"/>
          </p:cNvPr>
          <p:cNvPicPr>
            <a:picLocks noChangeAspect="1" noChangeArrowheads="1"/>
          </p:cNvPicPr>
          <p:nvPr/>
        </p:nvPicPr>
        <p:blipFill>
          <a:blip r:embed="rId14" cstate="print"/>
          <a:srcRect/>
          <a:stretch>
            <a:fillRect/>
          </a:stretch>
        </p:blipFill>
        <p:spPr bwMode="auto">
          <a:xfrm>
            <a:off x="6858000" y="2133600"/>
            <a:ext cx="2057400" cy="1371600"/>
          </a:xfrm>
          <a:prstGeom prst="rect">
            <a:avLst/>
          </a:prstGeom>
          <a:noFill/>
          <a:ln w="9525">
            <a:noFill/>
            <a:miter lim="800000"/>
            <a:headEnd/>
            <a:tailEnd/>
          </a:ln>
        </p:spPr>
      </p:pic>
      <p:pic>
        <p:nvPicPr>
          <p:cNvPr id="5138" name="Picture 18" descr="Click on this Photograph of Loiseleuria procumbens to enlarge it and download  a high-resolution JPEG file">
            <a:hlinkClick r:id="rId15"/>
          </p:cNvPr>
          <p:cNvPicPr>
            <a:picLocks noChangeAspect="1" noChangeArrowheads="1"/>
          </p:cNvPicPr>
          <p:nvPr/>
        </p:nvPicPr>
        <p:blipFill>
          <a:blip r:embed="rId16" cstate="print"/>
          <a:srcRect/>
          <a:stretch>
            <a:fillRect/>
          </a:stretch>
        </p:blipFill>
        <p:spPr bwMode="auto">
          <a:xfrm>
            <a:off x="2286000" y="4572000"/>
            <a:ext cx="1992313" cy="1328738"/>
          </a:xfrm>
          <a:prstGeom prst="rect">
            <a:avLst/>
          </a:prstGeom>
          <a:noFill/>
          <a:ln w="9525">
            <a:noFill/>
            <a:miter lim="800000"/>
            <a:headEnd/>
            <a:tailEnd/>
          </a:ln>
        </p:spPr>
      </p:pic>
      <p:sp>
        <p:nvSpPr>
          <p:cNvPr id="5139" name="Text Box 19"/>
          <p:cNvSpPr txBox="1">
            <a:spLocks noChangeArrowheads="1"/>
          </p:cNvSpPr>
          <p:nvPr/>
        </p:nvSpPr>
        <p:spPr bwMode="auto">
          <a:xfrm>
            <a:off x="3505200" y="5630863"/>
            <a:ext cx="914400" cy="184150"/>
          </a:xfrm>
          <a:prstGeom prst="rect">
            <a:avLst/>
          </a:prstGeom>
          <a:noFill/>
          <a:ln w="9525">
            <a:noFill/>
            <a:miter lim="800000"/>
            <a:headEnd/>
            <a:tailEnd/>
          </a:ln>
        </p:spPr>
        <p:txBody>
          <a:bodyPr>
            <a:spAutoFit/>
          </a:bodyPr>
          <a:lstStyle/>
          <a:p>
            <a:pPr eaLnBrk="1" hangingPunct="1">
              <a:spcBef>
                <a:spcPct val="50000"/>
              </a:spcBef>
            </a:pPr>
            <a:r>
              <a:rPr lang="en-US" sz="600">
                <a:effectLst/>
              </a:rPr>
              <a:t>Loiseleuria procumbens</a:t>
            </a:r>
          </a:p>
        </p:txBody>
      </p:sp>
      <p:sp>
        <p:nvSpPr>
          <p:cNvPr id="866324" name="Line 20"/>
          <p:cNvSpPr>
            <a:spLocks noChangeShapeType="1"/>
          </p:cNvSpPr>
          <p:nvPr/>
        </p:nvSpPr>
        <p:spPr bwMode="auto">
          <a:xfrm>
            <a:off x="4724400" y="0"/>
            <a:ext cx="0" cy="6019800"/>
          </a:xfrm>
          <a:prstGeom prst="line">
            <a:avLst/>
          </a:prstGeom>
          <a:noFill/>
          <a:ln w="22225">
            <a:solidFill>
              <a:srgbClr val="FFFF00"/>
            </a:solidFill>
            <a:prstDash val="sysDot"/>
            <a:round/>
            <a:headEnd/>
            <a:tailEnd/>
          </a:ln>
          <a:effectLst/>
        </p:spPr>
        <p:txBody>
          <a:bodyPr wrap="none"/>
          <a:lstStyle/>
          <a:p>
            <a:pPr>
              <a:defRPr/>
            </a:pPr>
            <a:endParaRPr lang="en-US"/>
          </a:p>
        </p:txBody>
      </p:sp>
      <p:sp>
        <p:nvSpPr>
          <p:cNvPr id="866325" name="Line 21"/>
          <p:cNvSpPr>
            <a:spLocks noChangeShapeType="1"/>
          </p:cNvSpPr>
          <p:nvPr/>
        </p:nvSpPr>
        <p:spPr bwMode="auto">
          <a:xfrm>
            <a:off x="0" y="2057400"/>
            <a:ext cx="8915400" cy="0"/>
          </a:xfrm>
          <a:prstGeom prst="line">
            <a:avLst/>
          </a:prstGeom>
          <a:noFill/>
          <a:ln w="22225">
            <a:solidFill>
              <a:srgbClr val="FFFF00"/>
            </a:solidFill>
            <a:prstDash val="sysDot"/>
            <a:round/>
            <a:headEnd/>
            <a:tailEnd/>
          </a:ln>
          <a:effectLst/>
        </p:spPr>
        <p:txBody>
          <a:bodyPr wrap="none"/>
          <a:lstStyle/>
          <a:p>
            <a:pPr>
              <a:defRPr/>
            </a:pPr>
            <a:endParaRPr lang="en-US"/>
          </a:p>
        </p:txBody>
      </p:sp>
      <p:sp>
        <p:nvSpPr>
          <p:cNvPr id="866326" name="Line 22"/>
          <p:cNvSpPr>
            <a:spLocks noChangeShapeType="1"/>
          </p:cNvSpPr>
          <p:nvPr/>
        </p:nvSpPr>
        <p:spPr bwMode="auto">
          <a:xfrm>
            <a:off x="152400" y="4343400"/>
            <a:ext cx="8915400" cy="0"/>
          </a:xfrm>
          <a:prstGeom prst="line">
            <a:avLst/>
          </a:prstGeom>
          <a:noFill/>
          <a:ln w="22225">
            <a:solidFill>
              <a:srgbClr val="FFFF00"/>
            </a:solidFill>
            <a:prstDash val="sysDot"/>
            <a:round/>
            <a:headEnd/>
            <a:tailEnd/>
          </a:ln>
          <a:effectLst/>
        </p:spPr>
        <p:txBody>
          <a:bodyPr wrap="none"/>
          <a:lstStyle/>
          <a:p>
            <a:pPr>
              <a:defRPr/>
            </a:pPr>
            <a:endParaRPr lang="en-US"/>
          </a:p>
        </p:txBody>
      </p:sp>
      <p:pic>
        <p:nvPicPr>
          <p:cNvPr id="5143" name="Picture 23" descr="LongsPeakalpine"/>
          <p:cNvPicPr>
            <a:picLocks noChangeArrowheads="1"/>
          </p:cNvPicPr>
          <p:nvPr/>
        </p:nvPicPr>
        <p:blipFill>
          <a:blip r:embed="rId17" cstate="print"/>
          <a:srcRect/>
          <a:stretch>
            <a:fillRect/>
          </a:stretch>
        </p:blipFill>
        <p:spPr bwMode="auto">
          <a:xfrm>
            <a:off x="457200" y="4572000"/>
            <a:ext cx="1447800" cy="1371600"/>
          </a:xfrm>
          <a:prstGeom prst="rect">
            <a:avLst/>
          </a:prstGeom>
          <a:noFill/>
          <a:ln w="9525">
            <a:noFill/>
            <a:miter lim="800000"/>
            <a:headEnd/>
            <a:tailEnd/>
          </a:ln>
        </p:spPr>
      </p:pic>
      <p:sp>
        <p:nvSpPr>
          <p:cNvPr id="866328" name="Line 24"/>
          <p:cNvSpPr>
            <a:spLocks noChangeShapeType="1"/>
          </p:cNvSpPr>
          <p:nvPr/>
        </p:nvSpPr>
        <p:spPr bwMode="auto">
          <a:xfrm flipH="1" flipV="1">
            <a:off x="4724400" y="6019800"/>
            <a:ext cx="4191000" cy="0"/>
          </a:xfrm>
          <a:prstGeom prst="line">
            <a:avLst/>
          </a:prstGeom>
          <a:noFill/>
          <a:ln w="22225">
            <a:solidFill>
              <a:srgbClr val="FFFF00"/>
            </a:solidFill>
            <a:prstDash val="sysDot"/>
            <a:round/>
            <a:headEnd/>
            <a:tailEnd/>
          </a:ln>
          <a:effectLst/>
        </p:spPr>
        <p:txBody>
          <a:bodyPr wrap="none"/>
          <a:lstStyle/>
          <a:p>
            <a:pPr>
              <a:defRPr/>
            </a:pPr>
            <a:endParaRPr lang="en-US"/>
          </a:p>
        </p:txBody>
      </p:sp>
      <p:sp>
        <p:nvSpPr>
          <p:cNvPr id="5145" name="Text Box 25"/>
          <p:cNvSpPr txBox="1">
            <a:spLocks noChangeArrowheads="1"/>
          </p:cNvSpPr>
          <p:nvPr/>
        </p:nvSpPr>
        <p:spPr bwMode="auto">
          <a:xfrm>
            <a:off x="5181600" y="6248400"/>
            <a:ext cx="4191000" cy="457200"/>
          </a:xfrm>
          <a:prstGeom prst="rect">
            <a:avLst/>
          </a:prstGeom>
          <a:noFill/>
          <a:ln w="9525">
            <a:noFill/>
            <a:miter lim="800000"/>
            <a:headEnd/>
            <a:tailEnd/>
          </a:ln>
        </p:spPr>
        <p:txBody>
          <a:bodyPr>
            <a:spAutoFit/>
          </a:bodyPr>
          <a:lstStyle/>
          <a:p>
            <a:pPr eaLnBrk="1" hangingPunct="1">
              <a:spcBef>
                <a:spcPct val="50000"/>
              </a:spcBef>
            </a:pPr>
            <a:r>
              <a:rPr lang="en-US" sz="2400">
                <a:effectLst/>
                <a:latin typeface="Trebuchet MS" pitchFamily="34" charset="0"/>
              </a:rPr>
              <a:t>CULTURAL VEGETATION</a:t>
            </a:r>
          </a:p>
        </p:txBody>
      </p:sp>
      <p:sp>
        <p:nvSpPr>
          <p:cNvPr id="866330" name="Line 26"/>
          <p:cNvSpPr>
            <a:spLocks noChangeShapeType="1"/>
          </p:cNvSpPr>
          <p:nvPr/>
        </p:nvSpPr>
        <p:spPr bwMode="auto">
          <a:xfrm>
            <a:off x="4953000" y="6019800"/>
            <a:ext cx="0" cy="685800"/>
          </a:xfrm>
          <a:prstGeom prst="line">
            <a:avLst/>
          </a:prstGeom>
          <a:noFill/>
          <a:ln w="22225">
            <a:solidFill>
              <a:srgbClr val="FFFF00"/>
            </a:solidFill>
            <a:prstDash val="sysDot"/>
            <a:round/>
            <a:headEnd/>
            <a:tailEnd/>
          </a:ln>
          <a:effectLst/>
        </p:spPr>
        <p:txBody>
          <a:bodyPr wrap="none"/>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57200" y="228600"/>
            <a:ext cx="8153400" cy="1447800"/>
          </a:xfrm>
        </p:spPr>
        <p:txBody>
          <a:bodyPr/>
          <a:lstStyle/>
          <a:p>
            <a:r>
              <a:rPr lang="en-US" sz="4000" smtClean="0"/>
              <a:t>USNVC Hierarchy: </a:t>
            </a:r>
            <a:br>
              <a:rPr lang="en-US" sz="4000" smtClean="0"/>
            </a:br>
            <a:r>
              <a:rPr lang="en-US" sz="4000" smtClean="0"/>
              <a:t>Provisional/Pilot types for all levels</a:t>
            </a:r>
          </a:p>
        </p:txBody>
      </p:sp>
      <p:pic>
        <p:nvPicPr>
          <p:cNvPr id="35843" name="Picture 47"/>
          <p:cNvPicPr>
            <a:picLocks noChangeAspect="1" noChangeArrowheads="1"/>
          </p:cNvPicPr>
          <p:nvPr/>
        </p:nvPicPr>
        <p:blipFill>
          <a:blip r:embed="rId3" cstate="print"/>
          <a:srcRect/>
          <a:stretch>
            <a:fillRect/>
          </a:stretch>
        </p:blipFill>
        <p:spPr bwMode="auto">
          <a:xfrm>
            <a:off x="0" y="1943100"/>
            <a:ext cx="9144000" cy="4914900"/>
          </a:xfrm>
          <a:prstGeom prst="rect">
            <a:avLst/>
          </a:prstGeom>
          <a:noFill/>
          <a:ln w="9525">
            <a:noFill/>
            <a:miter lim="800000"/>
            <a:headEnd/>
            <a:tailEnd/>
          </a:ln>
        </p:spPr>
      </p:pic>
      <p:graphicFrame>
        <p:nvGraphicFramePr>
          <p:cNvPr id="873518" name="Group 46"/>
          <p:cNvGraphicFramePr>
            <a:graphicFrameLocks noGrp="1"/>
          </p:cNvGraphicFramePr>
          <p:nvPr/>
        </p:nvGraphicFramePr>
        <p:xfrm>
          <a:off x="914400" y="1735138"/>
          <a:ext cx="7543800" cy="5139690"/>
        </p:xfrm>
        <a:graphic>
          <a:graphicData uri="http://schemas.openxmlformats.org/drawingml/2006/table">
            <a:tbl>
              <a:tblPr/>
              <a:tblGrid>
                <a:gridCol w="2743200"/>
                <a:gridCol w="4800600"/>
              </a:tblGrid>
              <a:tr h="363538">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20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Revised Hierarchy</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20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Example</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31788">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1" i="0" u="none" strike="noStrike" cap="none" normalizeH="0" baseline="0" smtClean="0">
                          <a:ln>
                            <a:noFill/>
                          </a:ln>
                          <a:solidFill>
                            <a:schemeClr val="hlink"/>
                          </a:solidFill>
                          <a:effectLst>
                            <a:outerShdw blurRad="38100" dist="38100" dir="2700000" algn="tl">
                              <a:srgbClr val="000000"/>
                            </a:outerShdw>
                          </a:effectLst>
                          <a:latin typeface="Arial" charset="0"/>
                          <a:cs typeface="Times New Roman" pitchFamily="18" charset="0"/>
                        </a:rPr>
                        <a:t>Upper</a:t>
                      </a:r>
                      <a:endParaRPr kumimoji="0" lang="en-US" sz="1600" b="1" i="0" u="none" strike="noStrike" cap="none" normalizeH="0" baseline="0" smtClean="0">
                        <a:ln>
                          <a:noFill/>
                        </a:ln>
                        <a:solidFill>
                          <a:schemeClr val="hlink"/>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49250">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1 – Formation Class</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Shrubland &amp; Grassland </a:t>
                      </a:r>
                      <a:r>
                        <a:rPr kumimoji="0" lang="en-US" sz="1900" b="0" i="1"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[mesomorphic]</a:t>
                      </a:r>
                      <a:endParaRPr kumimoji="0" lang="en-US" sz="1900" b="0" i="1" u="none" strike="noStrike" cap="none" normalizeH="0" baseline="0" smtClean="0">
                        <a:ln>
                          <a:noFill/>
                        </a:ln>
                        <a:solidFill>
                          <a:schemeClr val="tx1"/>
                        </a:solidFill>
                        <a:effectLst>
                          <a:outerShdw blurRad="38100" dist="38100" dir="2700000" algn="tl">
                            <a:srgbClr val="000000"/>
                          </a:outerShdw>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55600">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2 – Formation Subclass</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Temperate &amp; Boreal Shrubland &amp; Grassland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36550">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3 -  Formation</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Temperate Grassland &amp; Shrubland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36550">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1" i="0" u="none" strike="noStrike" cap="none" normalizeH="0" baseline="0" smtClean="0">
                          <a:ln>
                            <a:noFill/>
                          </a:ln>
                          <a:solidFill>
                            <a:schemeClr val="hlink"/>
                          </a:solidFill>
                          <a:effectLst>
                            <a:outerShdw blurRad="38100" dist="38100" dir="2700000" algn="tl">
                              <a:srgbClr val="000000"/>
                            </a:outerShdw>
                          </a:effectLst>
                          <a:latin typeface="Arial" charset="0"/>
                          <a:cs typeface="Times New Roman" pitchFamily="18" charset="0"/>
                        </a:rPr>
                        <a:t>Mid</a:t>
                      </a:r>
                      <a:endParaRPr kumimoji="0" lang="en-US" sz="1600" b="1" i="0" u="none" strike="noStrike" cap="none" normalizeH="0" baseline="0" smtClean="0">
                        <a:ln>
                          <a:noFill/>
                        </a:ln>
                        <a:solidFill>
                          <a:schemeClr val="hlink"/>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9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49250">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4 – Division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Great Plains Grassland &amp; Shrubland</a:t>
                      </a:r>
                      <a:endParaRPr kumimoji="0" lang="en-US" sz="1900" b="0" i="0" u="none" strike="noStrike" cap="none" normalizeH="0" baseline="0" smtClean="0">
                        <a:ln>
                          <a:noFill/>
                        </a:ln>
                        <a:solidFill>
                          <a:schemeClr val="tx1"/>
                        </a:solidFill>
                        <a:effectLst>
                          <a:outerShdw blurRad="38100" dist="38100" dir="2700000" algn="tl">
                            <a:srgbClr val="000000"/>
                          </a:outerShdw>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38138">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5 – Macrogroup</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Tallgrass Prairie Grassland &amp; Shrubland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34963">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6 – Group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00"/>
                          </a:solidFill>
                          <a:effectLst>
                            <a:outerShdw blurRad="38100" dist="38100" dir="2700000" algn="tl">
                              <a:srgbClr val="FFFFFF"/>
                            </a:outerShdw>
                          </a:effectLst>
                          <a:latin typeface="Arial" charset="0"/>
                          <a:ea typeface="Times New Roman" pitchFamily="18" charset="0"/>
                          <a:cs typeface="Arial" charset="0"/>
                        </a:rPr>
                        <a:t>Central Tallgrass Mesic Grassland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338138">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1" i="0" u="none" strike="noStrike" cap="none" normalizeH="0" baseline="0" smtClean="0">
                          <a:ln>
                            <a:noFill/>
                          </a:ln>
                          <a:solidFill>
                            <a:schemeClr val="hlink"/>
                          </a:solidFill>
                          <a:effectLst>
                            <a:outerShdw blurRad="38100" dist="38100" dir="2700000" algn="tl">
                              <a:srgbClr val="000000"/>
                            </a:outerShdw>
                          </a:effectLst>
                          <a:latin typeface="Arial" charset="0"/>
                          <a:cs typeface="Times New Roman" pitchFamily="18" charset="0"/>
                        </a:rPr>
                        <a:t>Lower</a:t>
                      </a:r>
                      <a:endParaRPr kumimoji="0" lang="en-US" sz="1600" b="1" i="0" u="none" strike="noStrike" cap="none" normalizeH="0" baseline="0" smtClean="0">
                        <a:ln>
                          <a:noFill/>
                        </a:ln>
                        <a:solidFill>
                          <a:schemeClr val="hlink"/>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9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400050">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7 – Alliance</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FF"/>
                          </a:solidFill>
                          <a:effectLst>
                            <a:outerShdw blurRad="38100" dist="38100" dir="2700000" algn="tl">
                              <a:srgbClr val="000000"/>
                            </a:outerShdw>
                          </a:effectLst>
                          <a:latin typeface="Arial" charset="0"/>
                          <a:ea typeface="Times New Roman" pitchFamily="18" charset="0"/>
                          <a:cs typeface="Arial" charset="0"/>
                        </a:rPr>
                        <a:t>Big Bluestem – Indian grass Grassland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r h="623888">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600" b="0"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  Level 8 – Association</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c>
                  <a:txBody>
                    <a:bodyPr/>
                    <a:lstStyle/>
                    <a:p>
                      <a:pPr marL="342900" marR="0" lvl="0" indent="-342900" algn="l" defTabSz="914400" rtl="0" eaLnBrk="1" fontAlgn="base" latinLnBrk="0" hangingPunct="1">
                        <a:lnSpc>
                          <a:spcPct val="100000"/>
                        </a:lnSpc>
                        <a:spcBef>
                          <a:spcPct val="0"/>
                        </a:spcBef>
                        <a:spcAft>
                          <a:spcPct val="0"/>
                        </a:spcAft>
                        <a:buClr>
                          <a:schemeClr val="bg1"/>
                        </a:buClr>
                        <a:buSzPct val="80000"/>
                        <a:buFont typeface="Wingdings" pitchFamily="2" charset="2"/>
                        <a:buNone/>
                        <a:tabLst/>
                      </a:pPr>
                      <a:r>
                        <a:rPr kumimoji="0" lang="en-US" sz="1900" b="0" i="0" u="none" strike="noStrike" cap="none" normalizeH="0" baseline="0" smtClean="0">
                          <a:ln>
                            <a:noFill/>
                          </a:ln>
                          <a:solidFill>
                            <a:srgbClr val="0000FF"/>
                          </a:solidFill>
                          <a:effectLst>
                            <a:outerShdw blurRad="38100" dist="38100" dir="2700000" algn="tl">
                              <a:srgbClr val="000000"/>
                            </a:outerShdw>
                          </a:effectLst>
                          <a:latin typeface="Arial" charset="0"/>
                          <a:ea typeface="Times New Roman" pitchFamily="18" charset="0"/>
                          <a:cs typeface="Arial" charset="0"/>
                        </a:rPr>
                        <a:t>Big Bluestem </a:t>
                      </a:r>
                      <a:r>
                        <a:rPr kumimoji="0" lang="en-US" sz="1900" b="0" i="0" u="none" strike="noStrike" cap="none" normalizeH="0" baseline="0" smtClean="0">
                          <a:ln>
                            <a:noFill/>
                          </a:ln>
                          <a:solidFill>
                            <a:srgbClr val="0000FF"/>
                          </a:solidFill>
                          <a:effectLst>
                            <a:outerShdw blurRad="38100" dist="38100" dir="2700000" algn="tl">
                              <a:srgbClr val="000000"/>
                            </a:outerShdw>
                          </a:effectLst>
                          <a:latin typeface="Times New Roman" pitchFamily="18" charset="0"/>
                          <a:ea typeface="Times New Roman" pitchFamily="18" charset="0"/>
                          <a:cs typeface="Arial" charset="0"/>
                        </a:rPr>
                        <a:t>–</a:t>
                      </a:r>
                      <a:r>
                        <a:rPr kumimoji="0" lang="en-US" sz="1900" b="0" i="0" u="none" strike="noStrike" cap="none" normalizeH="0" baseline="0" smtClean="0">
                          <a:ln>
                            <a:noFill/>
                          </a:ln>
                          <a:solidFill>
                            <a:srgbClr val="0000FF"/>
                          </a:solidFill>
                          <a:effectLst>
                            <a:outerShdw blurRad="38100" dist="38100" dir="2700000" algn="tl">
                              <a:srgbClr val="000000"/>
                            </a:outerShdw>
                          </a:effectLst>
                          <a:latin typeface="Arial" charset="0"/>
                          <a:ea typeface="Times New Roman" pitchFamily="18" charset="0"/>
                          <a:cs typeface="Arial" charset="0"/>
                        </a:rPr>
                        <a:t> Indian grass / Gayfeather Grassland</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AFABC"/>
                    </a:solidFill>
                  </a:tcPr>
                </a:tc>
              </a:tr>
            </a:tbl>
          </a:graphicData>
        </a:graphic>
      </p:graphicFrame>
      <p:sp>
        <p:nvSpPr>
          <p:cNvPr id="35885" name="Text Box 49"/>
          <p:cNvSpPr txBox="1">
            <a:spLocks noChangeArrowheads="1"/>
          </p:cNvSpPr>
          <p:nvPr/>
        </p:nvSpPr>
        <p:spPr bwMode="auto">
          <a:xfrm>
            <a:off x="6934200" y="5334000"/>
            <a:ext cx="1981200" cy="314325"/>
          </a:xfrm>
          <a:prstGeom prst="rect">
            <a:avLst/>
          </a:prstGeom>
          <a:solidFill>
            <a:srgbClr val="FFCC99"/>
          </a:solidFill>
          <a:ln w="9525">
            <a:solidFill>
              <a:schemeClr val="tx1"/>
            </a:solidFill>
            <a:miter lim="800000"/>
            <a:headEnd/>
            <a:tailEnd/>
          </a:ln>
        </p:spPr>
        <p:txBody>
          <a:bodyPr>
            <a:spAutoFit/>
          </a:bodyPr>
          <a:lstStyle/>
          <a:p>
            <a:pPr algn="ctr" eaLnBrk="1" hangingPunct="1">
              <a:spcBef>
                <a:spcPct val="50000"/>
              </a:spcBef>
            </a:pPr>
            <a:r>
              <a:rPr lang="en-US" sz="1400" b="1">
                <a:solidFill>
                  <a:srgbClr val="FF0000"/>
                </a:solidFill>
                <a:effectLst/>
                <a:latin typeface="Arial" charset="0"/>
              </a:rPr>
              <a:t>Ecological Systems</a:t>
            </a:r>
          </a:p>
        </p:txBody>
      </p:sp>
    </p:spTree>
  </p:cSld>
  <p:clrMapOvr>
    <a:masterClrMapping/>
  </p:clrMapOvr>
  <p:transition>
    <p:cut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endParaRPr lang="en-US" smtClean="0"/>
          </a:p>
        </p:txBody>
      </p:sp>
      <p:sp>
        <p:nvSpPr>
          <p:cNvPr id="876547" name="Rectangle 3"/>
          <p:cNvSpPr>
            <a:spLocks noGrp="1" noChangeArrowheads="1"/>
          </p:cNvSpPr>
          <p:nvPr>
            <p:ph type="body" idx="4294967295"/>
          </p:nvPr>
        </p:nvSpPr>
        <p:spPr/>
        <p:txBody>
          <a:bodyPr/>
          <a:lstStyle/>
          <a:p>
            <a:pPr>
              <a:defRPr/>
            </a:pPr>
            <a:endParaRPr lang="en-US"/>
          </a:p>
        </p:txBody>
      </p:sp>
      <p:pic>
        <p:nvPicPr>
          <p:cNvPr id="36868" name="Picture 4"/>
          <p:cNvPicPr>
            <a:picLocks noChangeAspect="1" noChangeArrowheads="1"/>
          </p:cNvPicPr>
          <p:nvPr/>
        </p:nvPicPr>
        <p:blipFill>
          <a:blip r:embed="rId3" cstate="print"/>
          <a:srcRect/>
          <a:stretch>
            <a:fillRect/>
          </a:stretch>
        </p:blipFill>
        <p:spPr bwMode="auto">
          <a:xfrm>
            <a:off x="-457200" y="-390525"/>
            <a:ext cx="9972675" cy="7705725"/>
          </a:xfrm>
          <a:prstGeom prst="rect">
            <a:avLst/>
          </a:prstGeom>
          <a:noFill/>
          <a:ln w="9525">
            <a:noFill/>
            <a:miter lim="800000"/>
            <a:headEnd/>
            <a:tailEnd/>
          </a:ln>
        </p:spPr>
      </p:pic>
      <p:sp>
        <p:nvSpPr>
          <p:cNvPr id="36869" name="Text Box 6"/>
          <p:cNvSpPr txBox="1">
            <a:spLocks noChangeArrowheads="1"/>
          </p:cNvSpPr>
          <p:nvPr/>
        </p:nvSpPr>
        <p:spPr bwMode="auto">
          <a:xfrm>
            <a:off x="-228600" y="5257800"/>
            <a:ext cx="2362200" cy="730250"/>
          </a:xfrm>
          <a:prstGeom prst="rect">
            <a:avLst/>
          </a:prstGeom>
          <a:noFill/>
          <a:ln w="9525">
            <a:noFill/>
            <a:miter lim="800000"/>
            <a:headEnd/>
            <a:tailEnd/>
          </a:ln>
        </p:spPr>
        <p:txBody>
          <a:bodyPr>
            <a:spAutoFit/>
          </a:bodyPr>
          <a:lstStyle/>
          <a:p>
            <a:pPr eaLnBrk="1" hangingPunct="1">
              <a:spcBef>
                <a:spcPct val="50000"/>
              </a:spcBef>
            </a:pPr>
            <a:r>
              <a:rPr lang="en-US" sz="1400">
                <a:solidFill>
                  <a:srgbClr val="000000"/>
                </a:solidFill>
                <a:effectLst/>
                <a:latin typeface="Arial" charset="0"/>
              </a:rPr>
              <a:t>Map based</a:t>
            </a:r>
            <a:r>
              <a:rPr lang="en-US" sz="1400">
                <a:effectLst/>
                <a:latin typeface="Arial" charset="0"/>
              </a:rPr>
              <a:t> </a:t>
            </a:r>
            <a:r>
              <a:rPr lang="en-US" sz="1400">
                <a:solidFill>
                  <a:srgbClr val="000000"/>
                </a:solidFill>
                <a:effectLst/>
                <a:latin typeface="Arial" charset="0"/>
              </a:rPr>
              <a:t>on Olson et al. (2001), produced by M. Jennings.</a:t>
            </a:r>
          </a:p>
        </p:txBody>
      </p:sp>
      <p:sp>
        <p:nvSpPr>
          <p:cNvPr id="36870" name="Text Box 7"/>
          <p:cNvSpPr txBox="1">
            <a:spLocks noChangeArrowheads="1"/>
          </p:cNvSpPr>
          <p:nvPr/>
        </p:nvSpPr>
        <p:spPr bwMode="auto">
          <a:xfrm>
            <a:off x="304800" y="1095375"/>
            <a:ext cx="8991600" cy="581025"/>
          </a:xfrm>
          <a:prstGeom prst="rect">
            <a:avLst/>
          </a:prstGeom>
          <a:noFill/>
          <a:ln w="9525">
            <a:noFill/>
            <a:miter lim="800000"/>
            <a:headEnd/>
            <a:tailEnd/>
          </a:ln>
        </p:spPr>
        <p:txBody>
          <a:bodyPr>
            <a:spAutoFit/>
          </a:bodyPr>
          <a:lstStyle/>
          <a:p>
            <a:pPr algn="ctr" eaLnBrk="1" hangingPunct="1">
              <a:spcBef>
                <a:spcPct val="50000"/>
              </a:spcBef>
            </a:pPr>
            <a:r>
              <a:rPr lang="en-US" sz="1600">
                <a:solidFill>
                  <a:srgbClr val="000000"/>
                </a:solidFill>
                <a:effectLst/>
              </a:rPr>
              <a:t>Vegetation ecologists have long defined broad formations that require little knowledge of alliances or associations– yet ultimately, the formation boundaries can be refined using these lower levels.</a:t>
            </a:r>
          </a:p>
        </p:txBody>
      </p:sp>
      <p:sp>
        <p:nvSpPr>
          <p:cNvPr id="36871" name="Text Box 8"/>
          <p:cNvSpPr txBox="1">
            <a:spLocks noChangeArrowheads="1"/>
          </p:cNvSpPr>
          <p:nvPr/>
        </p:nvSpPr>
        <p:spPr bwMode="auto">
          <a:xfrm>
            <a:off x="4648200" y="5511800"/>
            <a:ext cx="3505200" cy="1803400"/>
          </a:xfrm>
          <a:prstGeom prst="rect">
            <a:avLst/>
          </a:prstGeom>
          <a:solidFill>
            <a:srgbClr val="FFFF99"/>
          </a:solidFill>
          <a:ln w="9525">
            <a:noFill/>
            <a:miter lim="800000"/>
            <a:headEnd/>
            <a:tailEnd/>
          </a:ln>
        </p:spPr>
        <p:txBody>
          <a:bodyPr>
            <a:spAutoFit/>
          </a:bodyPr>
          <a:lstStyle/>
          <a:p>
            <a:pPr eaLnBrk="1" hangingPunct="1">
              <a:spcBef>
                <a:spcPct val="50000"/>
              </a:spcBef>
            </a:pPr>
            <a:r>
              <a:rPr lang="en-US" sz="1600" b="1" u="sng">
                <a:solidFill>
                  <a:srgbClr val="000000"/>
                </a:solidFill>
                <a:effectLst/>
                <a:latin typeface="Arial" charset="0"/>
              </a:rPr>
              <a:t>Cool Temperate Forest </a:t>
            </a:r>
          </a:p>
          <a:p>
            <a:pPr eaLnBrk="1" hangingPunct="1">
              <a:spcBef>
                <a:spcPct val="50000"/>
              </a:spcBef>
            </a:pPr>
            <a:r>
              <a:rPr lang="en-US" sz="1600">
                <a:solidFill>
                  <a:srgbClr val="000000"/>
                </a:solidFill>
                <a:effectLst/>
                <a:latin typeface="Arial" charset="0"/>
              </a:rPr>
              <a:t>Broad-leaved cold-deciduous trees;</a:t>
            </a:r>
          </a:p>
          <a:p>
            <a:pPr eaLnBrk="1" hangingPunct="1">
              <a:spcBef>
                <a:spcPct val="50000"/>
              </a:spcBef>
            </a:pPr>
            <a:r>
              <a:rPr lang="en-US" sz="1600">
                <a:solidFill>
                  <a:srgbClr val="000000"/>
                </a:solidFill>
                <a:effectLst/>
                <a:latin typeface="Arial" charset="0"/>
              </a:rPr>
              <a:t>Needle-leaved evergreen trees;</a:t>
            </a:r>
          </a:p>
          <a:p>
            <a:pPr eaLnBrk="1" hangingPunct="1">
              <a:spcBef>
                <a:spcPct val="50000"/>
              </a:spcBef>
            </a:pPr>
            <a:r>
              <a:rPr lang="en-US" sz="1600">
                <a:solidFill>
                  <a:srgbClr val="000000"/>
                </a:solidFill>
                <a:effectLst/>
                <a:latin typeface="Arial" charset="0"/>
              </a:rPr>
              <a:t>Broad-leaved deciduous shrubs;</a:t>
            </a:r>
          </a:p>
          <a:p>
            <a:pPr eaLnBrk="1" hangingPunct="1">
              <a:spcBef>
                <a:spcPct val="50000"/>
              </a:spcBef>
            </a:pPr>
            <a:r>
              <a:rPr lang="en-US" sz="1600">
                <a:solidFill>
                  <a:srgbClr val="000000"/>
                </a:solidFill>
                <a:effectLst/>
                <a:latin typeface="Arial" charset="0"/>
              </a:rPr>
              <a:t>Seasonally evergreen shrubs.</a:t>
            </a:r>
          </a:p>
        </p:txBody>
      </p:sp>
      <p:sp>
        <p:nvSpPr>
          <p:cNvPr id="36872" name="Freeform 10"/>
          <p:cNvSpPr>
            <a:spLocks/>
          </p:cNvSpPr>
          <p:nvPr/>
        </p:nvSpPr>
        <p:spPr bwMode="auto">
          <a:xfrm>
            <a:off x="822325" y="2193925"/>
            <a:ext cx="682625" cy="777875"/>
          </a:xfrm>
          <a:custGeom>
            <a:avLst/>
            <a:gdLst>
              <a:gd name="T0" fmla="*/ 2147483647 w 430"/>
              <a:gd name="T1" fmla="*/ 2147483647 h 490"/>
              <a:gd name="T2" fmla="*/ 2147483647 w 430"/>
              <a:gd name="T3" fmla="*/ 2147483647 h 490"/>
              <a:gd name="T4" fmla="*/ 2147483647 w 430"/>
              <a:gd name="T5" fmla="*/ 2147483647 h 490"/>
              <a:gd name="T6" fmla="*/ 2147483647 w 430"/>
              <a:gd name="T7" fmla="*/ 2147483647 h 490"/>
              <a:gd name="T8" fmla="*/ 2147483647 w 430"/>
              <a:gd name="T9" fmla="*/ 2147483647 h 490"/>
              <a:gd name="T10" fmla="*/ 2147483647 w 430"/>
              <a:gd name="T11" fmla="*/ 2147483647 h 490"/>
              <a:gd name="T12" fmla="*/ 2147483647 w 430"/>
              <a:gd name="T13" fmla="*/ 2147483647 h 490"/>
              <a:gd name="T14" fmla="*/ 2147483647 w 430"/>
              <a:gd name="T15" fmla="*/ 2147483647 h 490"/>
              <a:gd name="T16" fmla="*/ 2147483647 w 430"/>
              <a:gd name="T17" fmla="*/ 2147483647 h 490"/>
              <a:gd name="T18" fmla="*/ 2147483647 w 430"/>
              <a:gd name="T19" fmla="*/ 2147483647 h 490"/>
              <a:gd name="T20" fmla="*/ 2147483647 w 430"/>
              <a:gd name="T21" fmla="*/ 2147483647 h 490"/>
              <a:gd name="T22" fmla="*/ 2147483647 w 430"/>
              <a:gd name="T23" fmla="*/ 2147483647 h 490"/>
              <a:gd name="T24" fmla="*/ 2147483647 w 430"/>
              <a:gd name="T25" fmla="*/ 2147483647 h 490"/>
              <a:gd name="T26" fmla="*/ 2147483647 w 430"/>
              <a:gd name="T27" fmla="*/ 2147483647 h 490"/>
              <a:gd name="T28" fmla="*/ 2147483647 w 430"/>
              <a:gd name="T29" fmla="*/ 2147483647 h 490"/>
              <a:gd name="T30" fmla="*/ 2147483647 w 430"/>
              <a:gd name="T31" fmla="*/ 2147483647 h 490"/>
              <a:gd name="T32" fmla="*/ 2147483647 w 430"/>
              <a:gd name="T33" fmla="*/ 2147483647 h 490"/>
              <a:gd name="T34" fmla="*/ 2147483647 w 430"/>
              <a:gd name="T35" fmla="*/ 2147483647 h 490"/>
              <a:gd name="T36" fmla="*/ 2147483647 w 430"/>
              <a:gd name="T37" fmla="*/ 2147483647 h 490"/>
              <a:gd name="T38" fmla="*/ 2147483647 w 430"/>
              <a:gd name="T39" fmla="*/ 2147483647 h 490"/>
              <a:gd name="T40" fmla="*/ 2147483647 w 430"/>
              <a:gd name="T41" fmla="*/ 2147483647 h 490"/>
              <a:gd name="T42" fmla="*/ 2147483647 w 430"/>
              <a:gd name="T43" fmla="*/ 2147483647 h 490"/>
              <a:gd name="T44" fmla="*/ 2147483647 w 430"/>
              <a:gd name="T45" fmla="*/ 2147483647 h 490"/>
              <a:gd name="T46" fmla="*/ 2147483647 w 430"/>
              <a:gd name="T47" fmla="*/ 2147483647 h 490"/>
              <a:gd name="T48" fmla="*/ 2147483647 w 430"/>
              <a:gd name="T49" fmla="*/ 2147483647 h 490"/>
              <a:gd name="T50" fmla="*/ 2147483647 w 430"/>
              <a:gd name="T51" fmla="*/ 2147483647 h 490"/>
              <a:gd name="T52" fmla="*/ 2147483647 w 430"/>
              <a:gd name="T53" fmla="*/ 2147483647 h 490"/>
              <a:gd name="T54" fmla="*/ 2147483647 w 430"/>
              <a:gd name="T55" fmla="*/ 2147483647 h 4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30"/>
              <a:gd name="T85" fmla="*/ 0 h 490"/>
              <a:gd name="T86" fmla="*/ 430 w 430"/>
              <a:gd name="T87" fmla="*/ 490 h 4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30" h="490">
                <a:moveTo>
                  <a:pt x="430" y="451"/>
                </a:moveTo>
                <a:cubicBezTo>
                  <a:pt x="391" y="438"/>
                  <a:pt x="409" y="406"/>
                  <a:pt x="400" y="367"/>
                </a:cubicBezTo>
                <a:cubicBezTo>
                  <a:pt x="397" y="354"/>
                  <a:pt x="386" y="344"/>
                  <a:pt x="382" y="331"/>
                </a:cubicBezTo>
                <a:cubicBezTo>
                  <a:pt x="386" y="268"/>
                  <a:pt x="405" y="228"/>
                  <a:pt x="352" y="193"/>
                </a:cubicBezTo>
                <a:cubicBezTo>
                  <a:pt x="348" y="187"/>
                  <a:pt x="345" y="180"/>
                  <a:pt x="340" y="175"/>
                </a:cubicBezTo>
                <a:cubicBezTo>
                  <a:pt x="329" y="166"/>
                  <a:pt x="304" y="151"/>
                  <a:pt x="304" y="151"/>
                </a:cubicBezTo>
                <a:cubicBezTo>
                  <a:pt x="290" y="129"/>
                  <a:pt x="277" y="129"/>
                  <a:pt x="256" y="115"/>
                </a:cubicBezTo>
                <a:cubicBezTo>
                  <a:pt x="242" y="93"/>
                  <a:pt x="229" y="93"/>
                  <a:pt x="208" y="79"/>
                </a:cubicBezTo>
                <a:cubicBezTo>
                  <a:pt x="188" y="48"/>
                  <a:pt x="165" y="31"/>
                  <a:pt x="130" y="19"/>
                </a:cubicBezTo>
                <a:cubicBezTo>
                  <a:pt x="118" y="15"/>
                  <a:pt x="94" y="7"/>
                  <a:pt x="94" y="7"/>
                </a:cubicBezTo>
                <a:cubicBezTo>
                  <a:pt x="72" y="9"/>
                  <a:pt x="46" y="0"/>
                  <a:pt x="28" y="13"/>
                </a:cubicBezTo>
                <a:cubicBezTo>
                  <a:pt x="0" y="33"/>
                  <a:pt x="45" y="56"/>
                  <a:pt x="52" y="61"/>
                </a:cubicBezTo>
                <a:cubicBezTo>
                  <a:pt x="54" y="67"/>
                  <a:pt x="55" y="73"/>
                  <a:pt x="58" y="79"/>
                </a:cubicBezTo>
                <a:cubicBezTo>
                  <a:pt x="61" y="85"/>
                  <a:pt x="67" y="90"/>
                  <a:pt x="70" y="97"/>
                </a:cubicBezTo>
                <a:cubicBezTo>
                  <a:pt x="80" y="121"/>
                  <a:pt x="86" y="150"/>
                  <a:pt x="94" y="175"/>
                </a:cubicBezTo>
                <a:cubicBezTo>
                  <a:pt x="98" y="187"/>
                  <a:pt x="130" y="187"/>
                  <a:pt x="130" y="187"/>
                </a:cubicBezTo>
                <a:cubicBezTo>
                  <a:pt x="146" y="235"/>
                  <a:pt x="122" y="179"/>
                  <a:pt x="154" y="211"/>
                </a:cubicBezTo>
                <a:cubicBezTo>
                  <a:pt x="163" y="220"/>
                  <a:pt x="165" y="236"/>
                  <a:pt x="172" y="247"/>
                </a:cubicBezTo>
                <a:cubicBezTo>
                  <a:pt x="163" y="311"/>
                  <a:pt x="150" y="352"/>
                  <a:pt x="208" y="391"/>
                </a:cubicBezTo>
                <a:cubicBezTo>
                  <a:pt x="237" y="434"/>
                  <a:pt x="226" y="451"/>
                  <a:pt x="286" y="463"/>
                </a:cubicBezTo>
                <a:cubicBezTo>
                  <a:pt x="327" y="490"/>
                  <a:pt x="316" y="461"/>
                  <a:pt x="292" y="445"/>
                </a:cubicBezTo>
                <a:cubicBezTo>
                  <a:pt x="279" y="425"/>
                  <a:pt x="274" y="385"/>
                  <a:pt x="262" y="373"/>
                </a:cubicBezTo>
                <a:cubicBezTo>
                  <a:pt x="244" y="355"/>
                  <a:pt x="234" y="343"/>
                  <a:pt x="226" y="319"/>
                </a:cubicBezTo>
                <a:cubicBezTo>
                  <a:pt x="231" y="273"/>
                  <a:pt x="239" y="233"/>
                  <a:pt x="244" y="187"/>
                </a:cubicBezTo>
                <a:cubicBezTo>
                  <a:pt x="272" y="196"/>
                  <a:pt x="279" y="224"/>
                  <a:pt x="304" y="241"/>
                </a:cubicBezTo>
                <a:cubicBezTo>
                  <a:pt x="318" y="262"/>
                  <a:pt x="318" y="275"/>
                  <a:pt x="340" y="289"/>
                </a:cubicBezTo>
                <a:cubicBezTo>
                  <a:pt x="356" y="336"/>
                  <a:pt x="341" y="407"/>
                  <a:pt x="382" y="421"/>
                </a:cubicBezTo>
                <a:cubicBezTo>
                  <a:pt x="391" y="449"/>
                  <a:pt x="401" y="451"/>
                  <a:pt x="430" y="451"/>
                </a:cubicBezTo>
                <a:close/>
              </a:path>
            </a:pathLst>
          </a:custGeom>
          <a:solidFill>
            <a:srgbClr val="008A45">
              <a:alpha val="43921"/>
            </a:srgbClr>
          </a:solidFill>
          <a:ln w="9525">
            <a:noFill/>
            <a:round/>
            <a:headEnd/>
            <a:tailEnd/>
          </a:ln>
        </p:spPr>
        <p:txBody>
          <a:bodyPr/>
          <a:lstStyle/>
          <a:p>
            <a:pPr eaLnBrk="1" hangingPunct="1"/>
            <a:endParaRPr lang="en-US" sz="1200" b="1">
              <a:effectLst/>
              <a:latin typeface="Arial" charset="0"/>
            </a:endParaRPr>
          </a:p>
        </p:txBody>
      </p:sp>
      <p:pic>
        <p:nvPicPr>
          <p:cNvPr id="36873" name="Picture 11" descr="tbdf"/>
          <p:cNvPicPr>
            <a:picLocks noChangeAspect="1" noChangeArrowheads="1"/>
          </p:cNvPicPr>
          <p:nvPr/>
        </p:nvPicPr>
        <p:blipFill>
          <a:blip r:embed="rId4" cstate="print"/>
          <a:srcRect/>
          <a:stretch>
            <a:fillRect/>
          </a:stretch>
        </p:blipFill>
        <p:spPr bwMode="auto">
          <a:xfrm>
            <a:off x="1981200" y="5524500"/>
            <a:ext cx="2679700" cy="1790700"/>
          </a:xfrm>
          <a:prstGeom prst="rect">
            <a:avLst/>
          </a:prstGeom>
          <a:noFill/>
          <a:ln w="9525">
            <a:noFill/>
            <a:miter lim="800000"/>
            <a:headEnd/>
            <a:tailEnd/>
          </a:ln>
        </p:spPr>
      </p:pic>
      <p:sp>
        <p:nvSpPr>
          <p:cNvPr id="36874" name="Rectangle 12"/>
          <p:cNvSpPr>
            <a:spLocks noChangeArrowheads="1"/>
          </p:cNvSpPr>
          <p:nvPr/>
        </p:nvSpPr>
        <p:spPr bwMode="auto">
          <a:xfrm>
            <a:off x="914400" y="136525"/>
            <a:ext cx="7162800" cy="854075"/>
          </a:xfrm>
          <a:prstGeom prst="rect">
            <a:avLst/>
          </a:prstGeom>
          <a:noFill/>
          <a:ln w="9525">
            <a:noFill/>
            <a:miter lim="800000"/>
            <a:headEnd/>
            <a:tailEnd/>
          </a:ln>
        </p:spPr>
        <p:txBody>
          <a:bodyPr anchor="ctr">
            <a:spAutoFit/>
          </a:bodyPr>
          <a:lstStyle/>
          <a:p>
            <a:pPr algn="ctr" eaLnBrk="1" hangingPunct="1"/>
            <a:r>
              <a:rPr lang="en-US" sz="3200">
                <a:solidFill>
                  <a:srgbClr val="000000"/>
                </a:solidFill>
                <a:effectLst/>
                <a:latin typeface="Arial" charset="0"/>
              </a:rPr>
              <a:t>Cool Temperate Forest Formation </a:t>
            </a:r>
            <a:r>
              <a:rPr lang="en-US" sz="2400">
                <a:solidFill>
                  <a:srgbClr val="000000"/>
                </a:solidFill>
                <a:effectLst/>
                <a:latin typeface="Arial" charset="0"/>
              </a:rPr>
              <a:t>(L3)</a:t>
            </a:r>
          </a:p>
          <a:p>
            <a:pPr algn="ctr" eaLnBrk="1" hangingPunct="1"/>
            <a:r>
              <a:rPr lang="en-US" i="1">
                <a:solidFill>
                  <a:srgbClr val="000000"/>
                </a:solidFill>
                <a:effectLst/>
                <a:latin typeface="Arial" charset="0"/>
              </a:rPr>
              <a:t>(ecoregions distribution)</a:t>
            </a:r>
            <a:endParaRPr lang="en-US">
              <a:solidFill>
                <a:srgbClr val="000000"/>
              </a:solidFill>
              <a:effectLst/>
              <a:latin typeface="Arial" charset="0"/>
            </a:endParaRPr>
          </a:p>
        </p:txBody>
      </p:sp>
      <p:sp>
        <p:nvSpPr>
          <p:cNvPr id="36875" name="Rectangle 13"/>
          <p:cNvSpPr>
            <a:spLocks noChangeArrowheads="1"/>
          </p:cNvSpPr>
          <p:nvPr/>
        </p:nvSpPr>
        <p:spPr bwMode="auto">
          <a:xfrm>
            <a:off x="-228600" y="3733800"/>
            <a:ext cx="2362200" cy="1190625"/>
          </a:xfrm>
          <a:prstGeom prst="rect">
            <a:avLst/>
          </a:prstGeom>
          <a:noFill/>
          <a:ln w="9525">
            <a:noFill/>
            <a:miter lim="800000"/>
            <a:headEnd/>
            <a:tailEnd/>
          </a:ln>
        </p:spPr>
        <p:txBody>
          <a:bodyPr anchor="ctr">
            <a:spAutoFit/>
          </a:bodyPr>
          <a:lstStyle/>
          <a:p>
            <a:pPr eaLnBrk="1" hangingPunct="1"/>
            <a:r>
              <a:rPr lang="en-US">
                <a:solidFill>
                  <a:srgbClr val="000000"/>
                </a:solidFill>
                <a:effectLst/>
                <a:latin typeface="Arial" charset="0"/>
              </a:rPr>
              <a:t>Ecoregions where </a:t>
            </a:r>
            <a:r>
              <a:rPr lang="en-US" i="1">
                <a:solidFill>
                  <a:srgbClr val="000000"/>
                </a:solidFill>
                <a:effectLst/>
                <a:latin typeface="Arial" charset="0"/>
              </a:rPr>
              <a:t>Cool Temperate Forest</a:t>
            </a:r>
            <a:r>
              <a:rPr lang="en-US">
                <a:solidFill>
                  <a:srgbClr val="000000"/>
                </a:solidFill>
                <a:effectLst/>
                <a:latin typeface="Arial" charset="0"/>
              </a:rPr>
              <a:t> is or was the dominant vegetation</a:t>
            </a:r>
          </a:p>
        </p:txBody>
      </p:sp>
    </p:spTree>
  </p:cSld>
  <p:clrMapOvr>
    <a:masterClrMapping/>
  </p:clrMapOvr>
  <p:transition>
    <p:cut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381000"/>
            <a:ext cx="7772400" cy="685800"/>
          </a:xfrm>
        </p:spPr>
        <p:txBody>
          <a:bodyPr/>
          <a:lstStyle/>
          <a:p>
            <a:pPr>
              <a:defRPr/>
            </a:pPr>
            <a:r>
              <a:rPr lang="en-US" b="1" smtClean="0">
                <a:solidFill>
                  <a:srgbClr val="FFFF99"/>
                </a:solidFill>
                <a:effectLst>
                  <a:outerShdw blurRad="38100" dist="38100" dir="2700000" algn="tl">
                    <a:srgbClr val="000000"/>
                  </a:outerShdw>
                </a:effectLst>
                <a:latin typeface="Trebuchet MS" pitchFamily="34" charset="0"/>
              </a:rPr>
              <a:t>Agenda</a:t>
            </a:r>
          </a:p>
        </p:txBody>
      </p:sp>
      <p:sp>
        <p:nvSpPr>
          <p:cNvPr id="73732" name="Line 4"/>
          <p:cNvSpPr>
            <a:spLocks noChangeShapeType="1"/>
          </p:cNvSpPr>
          <p:nvPr/>
        </p:nvSpPr>
        <p:spPr bwMode="auto">
          <a:xfrm>
            <a:off x="685800" y="1295400"/>
            <a:ext cx="7450138"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
        <p:nvSpPr>
          <p:cNvPr id="73733" name="Rectangle 5"/>
          <p:cNvSpPr>
            <a:spLocks noChangeArrowheads="1"/>
          </p:cNvSpPr>
          <p:nvPr/>
        </p:nvSpPr>
        <p:spPr bwMode="auto">
          <a:xfrm>
            <a:off x="838200" y="2438400"/>
            <a:ext cx="7620000" cy="2590800"/>
          </a:xfrm>
          <a:prstGeom prst="rect">
            <a:avLst/>
          </a:prstGeom>
          <a:noFill/>
          <a:ln w="12700">
            <a:noFill/>
            <a:miter lim="800000"/>
            <a:headEnd/>
            <a:tailEnd/>
          </a:ln>
          <a:effectLst/>
        </p:spPr>
        <p:txBody>
          <a:bodyPr lIns="90488" tIns="44450" rIns="90488" bIns="44450"/>
          <a:lstStyle/>
          <a:p>
            <a:pPr marL="342900" indent="-342900">
              <a:spcBef>
                <a:spcPct val="20000"/>
              </a:spcBef>
              <a:buClr>
                <a:schemeClr val="tx2"/>
              </a:buClr>
              <a:buSzPct val="75000"/>
              <a:buFont typeface="Monotype Sorts" charset="2"/>
              <a:buChar char="u"/>
              <a:defRPr/>
            </a:pPr>
            <a:r>
              <a:rPr lang="en-US" sz="4000" dirty="0" smtClean="0">
                <a:effectLst>
                  <a:outerShdw blurRad="38100" dist="38100" dir="2700000" algn="tl">
                    <a:srgbClr val="000000"/>
                  </a:outerShdw>
                </a:effectLst>
                <a:latin typeface="Trebuchet MS" pitchFamily="34" charset="0"/>
              </a:rPr>
              <a:t>Program </a:t>
            </a:r>
            <a:r>
              <a:rPr lang="en-US" sz="4000" dirty="0">
                <a:effectLst>
                  <a:outerShdw blurRad="38100" dist="38100" dir="2700000" algn="tl">
                    <a:srgbClr val="000000"/>
                  </a:outerShdw>
                </a:effectLst>
                <a:latin typeface="Trebuchet MS" pitchFamily="34" charset="0"/>
              </a:rPr>
              <a:t>P</a:t>
            </a:r>
            <a:r>
              <a:rPr lang="en-US" sz="4000" dirty="0" smtClean="0">
                <a:effectLst>
                  <a:outerShdw blurRad="38100" dist="38100" dir="2700000" algn="tl">
                    <a:srgbClr val="000000"/>
                  </a:outerShdw>
                </a:effectLst>
                <a:latin typeface="Trebuchet MS" pitchFamily="34" charset="0"/>
              </a:rPr>
              <a:t>erspectives</a:t>
            </a:r>
            <a:endParaRPr lang="en-US" sz="4000" dirty="0">
              <a:effectLst>
                <a:outerShdw blurRad="38100" dist="38100" dir="2700000" algn="tl">
                  <a:srgbClr val="000000"/>
                </a:outerShdw>
              </a:effectLst>
              <a:latin typeface="Trebuchet MS" pitchFamily="34" charset="0"/>
            </a:endParaRPr>
          </a:p>
          <a:p>
            <a:pPr marL="342900" indent="-342900">
              <a:spcBef>
                <a:spcPct val="20000"/>
              </a:spcBef>
              <a:buClr>
                <a:schemeClr val="tx2"/>
              </a:buClr>
              <a:buSzPct val="75000"/>
              <a:buFont typeface="Monotype Sorts" charset="2"/>
              <a:buChar char="u"/>
              <a:defRPr/>
            </a:pPr>
            <a:r>
              <a:rPr lang="en-US" sz="4000" dirty="0">
                <a:effectLst>
                  <a:outerShdw blurRad="38100" dist="38100" dir="2700000" algn="tl">
                    <a:srgbClr val="000000"/>
                  </a:outerShdw>
                </a:effectLst>
                <a:latin typeface="Trebuchet MS" pitchFamily="34" charset="0"/>
              </a:rPr>
              <a:t>Topic </a:t>
            </a:r>
            <a:r>
              <a:rPr lang="en-US" sz="4000" dirty="0" smtClean="0">
                <a:effectLst>
                  <a:outerShdw blurRad="38100" dist="38100" dir="2700000" algn="tl">
                    <a:srgbClr val="000000"/>
                  </a:outerShdw>
                </a:effectLst>
                <a:latin typeface="Trebuchet MS" pitchFamily="34" charset="0"/>
              </a:rPr>
              <a:t>Discussions</a:t>
            </a:r>
          </a:p>
          <a:p>
            <a:pPr marL="342900" indent="-342900">
              <a:spcBef>
                <a:spcPct val="20000"/>
              </a:spcBef>
              <a:buClr>
                <a:schemeClr val="tx2"/>
              </a:buClr>
              <a:buSzPct val="75000"/>
              <a:buFont typeface="Monotype Sorts" charset="2"/>
              <a:buChar char="u"/>
              <a:defRPr/>
            </a:pPr>
            <a:r>
              <a:rPr lang="en-US" sz="4000" dirty="0">
                <a:effectLst>
                  <a:outerShdw blurRad="38100" dist="38100" dir="2700000" algn="tl">
                    <a:srgbClr val="000000"/>
                  </a:outerShdw>
                </a:effectLst>
                <a:latin typeface="Trebuchet MS" pitchFamily="34" charset="0"/>
              </a:rPr>
              <a:t>NatureServe Methodology</a:t>
            </a:r>
          </a:p>
          <a:p>
            <a:pPr marL="342900" indent="-342900">
              <a:spcBef>
                <a:spcPct val="20000"/>
              </a:spcBef>
              <a:buClr>
                <a:schemeClr val="tx2"/>
              </a:buClr>
              <a:buSzPct val="75000"/>
              <a:buFont typeface="Monotype Sorts" charset="2"/>
              <a:buChar char="u"/>
              <a:defRPr/>
            </a:pPr>
            <a:endParaRPr lang="en-US" sz="4000" dirty="0">
              <a:effectLst>
                <a:outerShdw blurRad="38100" dist="38100" dir="2700000" algn="tl">
                  <a:srgbClr val="000000"/>
                </a:outerShdw>
              </a:effectLst>
              <a:latin typeface="Trebuchet MS" pitchFamily="34" charset="0"/>
            </a:endParaRPr>
          </a:p>
          <a:p>
            <a:pPr marL="342900" indent="-342900">
              <a:spcBef>
                <a:spcPct val="20000"/>
              </a:spcBef>
              <a:buClr>
                <a:schemeClr val="tx2"/>
              </a:buClr>
              <a:buSzPct val="75000"/>
              <a:buFont typeface="Monotype Sorts" charset="2"/>
              <a:buNone/>
              <a:defRPr/>
            </a:pPr>
            <a:endParaRPr lang="en-US" sz="4000" dirty="0">
              <a:effectLst>
                <a:outerShdw blurRad="38100" dist="38100" dir="2700000" algn="tl">
                  <a:srgbClr val="000000"/>
                </a:outerShdw>
              </a:effectLst>
              <a:latin typeface="Trebuchet MS" pitchFamily="34" charset="0"/>
            </a:endParaRPr>
          </a:p>
          <a:p>
            <a:pPr marL="342900" indent="-342900">
              <a:spcBef>
                <a:spcPct val="20000"/>
              </a:spcBef>
              <a:buClr>
                <a:schemeClr val="tx2"/>
              </a:buClr>
              <a:buSzPct val="75000"/>
              <a:buFont typeface="Monotype Sorts" charset="2"/>
              <a:buNone/>
              <a:defRPr/>
            </a:pPr>
            <a:endParaRPr lang="en-US" sz="4000" dirty="0">
              <a:effectLst>
                <a:outerShdw blurRad="38100" dist="38100" dir="2700000" algn="tl">
                  <a:srgbClr val="000000"/>
                </a:outerShdw>
              </a:effectLst>
              <a:latin typeface="Trebuchet MS" pitchFamily="34" charset="0"/>
            </a:endParaRPr>
          </a:p>
        </p:txBody>
      </p:sp>
    </p:spTree>
  </p:cSld>
  <p:clrMapOvr>
    <a:masterClrMapping/>
  </p:clrMapOvr>
  <p:transition>
    <p:cut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r>
              <a:rPr lang="en-US" sz="4000" smtClean="0"/>
              <a:t>Cool and Warm Semi-Desert Formations (L3)</a:t>
            </a:r>
            <a:br>
              <a:rPr lang="en-US" sz="4000" smtClean="0"/>
            </a:br>
            <a:r>
              <a:rPr lang="en-US" sz="4000" smtClean="0"/>
              <a:t>And Divisions (L4)</a:t>
            </a:r>
          </a:p>
        </p:txBody>
      </p:sp>
      <p:pic>
        <p:nvPicPr>
          <p:cNvPr id="37891" name="Picture 4" descr="http://www.runet.edu/%7Eswoodwar/CLASSES/GEOG235/biomes/desert/dsertmap.gif"/>
          <p:cNvPicPr>
            <a:picLocks noChangeAspect="1" noChangeArrowheads="1"/>
          </p:cNvPicPr>
          <p:nvPr/>
        </p:nvPicPr>
        <p:blipFill>
          <a:blip r:embed="rId3" r:link="rId4" cstate="print"/>
          <a:srcRect/>
          <a:stretch>
            <a:fillRect/>
          </a:stretch>
        </p:blipFill>
        <p:spPr bwMode="auto">
          <a:xfrm>
            <a:off x="1371600" y="2085975"/>
            <a:ext cx="7010400" cy="4065588"/>
          </a:xfrm>
          <a:prstGeom prst="rect">
            <a:avLst/>
          </a:prstGeom>
          <a:noFill/>
          <a:ln w="9525">
            <a:solidFill>
              <a:schemeClr val="tx1"/>
            </a:solidFill>
            <a:miter lim="800000"/>
            <a:headEnd/>
            <a:tailEnd/>
          </a:ln>
        </p:spPr>
      </p:pic>
      <p:sp>
        <p:nvSpPr>
          <p:cNvPr id="37892"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1" hangingPunct="1"/>
            <a:endParaRPr lang="en-US" sz="1200" b="1">
              <a:effectLst/>
              <a:latin typeface="Arial" charset="0"/>
            </a:endParaRPr>
          </a:p>
        </p:txBody>
      </p:sp>
      <p:sp>
        <p:nvSpPr>
          <p:cNvPr id="37893"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1" hangingPunct="1"/>
            <a:endParaRPr lang="en-US" sz="1200" b="1">
              <a:effectLst/>
              <a:latin typeface="Arial" charset="0"/>
            </a:endParaRPr>
          </a:p>
        </p:txBody>
      </p:sp>
      <p:pic>
        <p:nvPicPr>
          <p:cNvPr id="37894" name="Picture 23" descr="http://www.runet.edu/%7Eswoodwar/CLASSES/GEOG235/biomes/desert/desert.gif"/>
          <p:cNvPicPr>
            <a:picLocks noChangeAspect="1" noChangeArrowheads="1"/>
          </p:cNvPicPr>
          <p:nvPr/>
        </p:nvPicPr>
        <p:blipFill>
          <a:blip r:embed="rId5" r:link="rId6" cstate="print"/>
          <a:srcRect/>
          <a:stretch>
            <a:fillRect/>
          </a:stretch>
        </p:blipFill>
        <p:spPr bwMode="auto">
          <a:xfrm>
            <a:off x="1371600" y="4191000"/>
            <a:ext cx="1295400" cy="855663"/>
          </a:xfrm>
          <a:prstGeom prst="rect">
            <a:avLst/>
          </a:prstGeom>
          <a:noFill/>
          <a:ln w="9525">
            <a:noFill/>
            <a:miter lim="800000"/>
            <a:headEnd/>
            <a:tailEnd/>
          </a:ln>
        </p:spPr>
      </p:pic>
      <p:sp>
        <p:nvSpPr>
          <p:cNvPr id="37895" name="Freeform 24"/>
          <p:cNvSpPr>
            <a:spLocks/>
          </p:cNvSpPr>
          <p:nvPr/>
        </p:nvSpPr>
        <p:spPr bwMode="auto">
          <a:xfrm>
            <a:off x="2133600" y="3352800"/>
            <a:ext cx="609600" cy="76200"/>
          </a:xfrm>
          <a:custGeom>
            <a:avLst/>
            <a:gdLst>
              <a:gd name="T0" fmla="*/ 0 w 384"/>
              <a:gd name="T1" fmla="*/ 2147483647 h 56"/>
              <a:gd name="T2" fmla="*/ 2147483647 w 384"/>
              <a:gd name="T3" fmla="*/ 0 h 56"/>
              <a:gd name="T4" fmla="*/ 2147483647 w 384"/>
              <a:gd name="T5" fmla="*/ 2147483647 h 56"/>
              <a:gd name="T6" fmla="*/ 2147483647 w 384"/>
              <a:gd name="T7" fmla="*/ 2147483647 h 56"/>
              <a:gd name="T8" fmla="*/ 2147483647 w 384"/>
              <a:gd name="T9" fmla="*/ 2147483647 h 56"/>
              <a:gd name="T10" fmla="*/ 2147483647 w 384"/>
              <a:gd name="T11" fmla="*/ 2147483647 h 56"/>
              <a:gd name="T12" fmla="*/ 0 60000 65536"/>
              <a:gd name="T13" fmla="*/ 0 60000 65536"/>
              <a:gd name="T14" fmla="*/ 0 60000 65536"/>
              <a:gd name="T15" fmla="*/ 0 60000 65536"/>
              <a:gd name="T16" fmla="*/ 0 60000 65536"/>
              <a:gd name="T17" fmla="*/ 0 60000 65536"/>
              <a:gd name="T18" fmla="*/ 0 w 384"/>
              <a:gd name="T19" fmla="*/ 0 h 56"/>
              <a:gd name="T20" fmla="*/ 384 w 38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384" h="56">
                <a:moveTo>
                  <a:pt x="0" y="48"/>
                </a:moveTo>
                <a:cubicBezTo>
                  <a:pt x="32" y="24"/>
                  <a:pt x="64" y="0"/>
                  <a:pt x="96" y="0"/>
                </a:cubicBezTo>
                <a:cubicBezTo>
                  <a:pt x="128" y="0"/>
                  <a:pt x="168" y="40"/>
                  <a:pt x="192" y="48"/>
                </a:cubicBezTo>
                <a:cubicBezTo>
                  <a:pt x="216" y="56"/>
                  <a:pt x="224" y="48"/>
                  <a:pt x="240" y="48"/>
                </a:cubicBezTo>
                <a:cubicBezTo>
                  <a:pt x="256" y="48"/>
                  <a:pt x="264" y="48"/>
                  <a:pt x="288" y="48"/>
                </a:cubicBezTo>
                <a:cubicBezTo>
                  <a:pt x="312" y="48"/>
                  <a:pt x="348" y="48"/>
                  <a:pt x="384" y="48"/>
                </a:cubicBezTo>
              </a:path>
            </a:pathLst>
          </a:custGeom>
          <a:noFill/>
          <a:ln w="22225">
            <a:solidFill>
              <a:schemeClr val="tx1"/>
            </a:solidFill>
            <a:prstDash val="dash"/>
            <a:round/>
            <a:headEnd/>
            <a:tailEnd/>
          </a:ln>
        </p:spPr>
        <p:txBody>
          <a:bodyPr/>
          <a:lstStyle/>
          <a:p>
            <a:pPr eaLnBrk="1" hangingPunct="1"/>
            <a:endParaRPr lang="en-US" sz="1200" b="1">
              <a:effectLst/>
              <a:latin typeface="Arial" charset="0"/>
            </a:endParaRPr>
          </a:p>
        </p:txBody>
      </p:sp>
      <p:sp>
        <p:nvSpPr>
          <p:cNvPr id="37896" name="Freeform 26"/>
          <p:cNvSpPr>
            <a:spLocks/>
          </p:cNvSpPr>
          <p:nvPr/>
        </p:nvSpPr>
        <p:spPr bwMode="auto">
          <a:xfrm>
            <a:off x="5486400" y="3276600"/>
            <a:ext cx="1676400" cy="330200"/>
          </a:xfrm>
          <a:custGeom>
            <a:avLst/>
            <a:gdLst>
              <a:gd name="T0" fmla="*/ 0 w 1056"/>
              <a:gd name="T1" fmla="*/ 2147483647 h 208"/>
              <a:gd name="T2" fmla="*/ 2147483647 w 1056"/>
              <a:gd name="T3" fmla="*/ 2147483647 h 208"/>
              <a:gd name="T4" fmla="*/ 2147483647 w 1056"/>
              <a:gd name="T5" fmla="*/ 2147483647 h 208"/>
              <a:gd name="T6" fmla="*/ 2147483647 w 1056"/>
              <a:gd name="T7" fmla="*/ 2147483647 h 208"/>
              <a:gd name="T8" fmla="*/ 2147483647 w 1056"/>
              <a:gd name="T9" fmla="*/ 2147483647 h 208"/>
              <a:gd name="T10" fmla="*/ 2147483647 w 1056"/>
              <a:gd name="T11" fmla="*/ 2147483647 h 208"/>
              <a:gd name="T12" fmla="*/ 2147483647 w 1056"/>
              <a:gd name="T13" fmla="*/ 2147483647 h 208"/>
              <a:gd name="T14" fmla="*/ 0 60000 65536"/>
              <a:gd name="T15" fmla="*/ 0 60000 65536"/>
              <a:gd name="T16" fmla="*/ 0 60000 65536"/>
              <a:gd name="T17" fmla="*/ 0 60000 65536"/>
              <a:gd name="T18" fmla="*/ 0 60000 65536"/>
              <a:gd name="T19" fmla="*/ 0 60000 65536"/>
              <a:gd name="T20" fmla="*/ 0 60000 65536"/>
              <a:gd name="T21" fmla="*/ 0 w 1056"/>
              <a:gd name="T22" fmla="*/ 0 h 208"/>
              <a:gd name="T23" fmla="*/ 1056 w 1056"/>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6" h="208">
                <a:moveTo>
                  <a:pt x="0" y="16"/>
                </a:moveTo>
                <a:cubicBezTo>
                  <a:pt x="24" y="8"/>
                  <a:pt x="48" y="0"/>
                  <a:pt x="96" y="16"/>
                </a:cubicBezTo>
                <a:cubicBezTo>
                  <a:pt x="144" y="32"/>
                  <a:pt x="232" y="96"/>
                  <a:pt x="288" y="112"/>
                </a:cubicBezTo>
                <a:cubicBezTo>
                  <a:pt x="344" y="128"/>
                  <a:pt x="384" y="112"/>
                  <a:pt x="432" y="112"/>
                </a:cubicBezTo>
                <a:cubicBezTo>
                  <a:pt x="480" y="112"/>
                  <a:pt x="512" y="112"/>
                  <a:pt x="576" y="112"/>
                </a:cubicBezTo>
                <a:cubicBezTo>
                  <a:pt x="640" y="112"/>
                  <a:pt x="736" y="96"/>
                  <a:pt x="816" y="112"/>
                </a:cubicBezTo>
                <a:cubicBezTo>
                  <a:pt x="896" y="128"/>
                  <a:pt x="976" y="168"/>
                  <a:pt x="1056" y="208"/>
                </a:cubicBezTo>
              </a:path>
            </a:pathLst>
          </a:custGeom>
          <a:noFill/>
          <a:ln w="25400">
            <a:solidFill>
              <a:schemeClr val="tx1"/>
            </a:solidFill>
            <a:prstDash val="dash"/>
            <a:round/>
            <a:headEnd/>
            <a:tailEnd/>
          </a:ln>
        </p:spPr>
        <p:txBody>
          <a:bodyPr/>
          <a:lstStyle/>
          <a:p>
            <a:pPr eaLnBrk="1" hangingPunct="1"/>
            <a:endParaRPr lang="en-US" sz="1200" b="1">
              <a:effectLst/>
              <a:latin typeface="Arial" charset="0"/>
            </a:endParaRPr>
          </a:p>
        </p:txBody>
      </p:sp>
      <p:sp>
        <p:nvSpPr>
          <p:cNvPr id="37897" name="Freeform 28"/>
          <p:cNvSpPr>
            <a:spLocks/>
          </p:cNvSpPr>
          <p:nvPr/>
        </p:nvSpPr>
        <p:spPr bwMode="auto">
          <a:xfrm>
            <a:off x="3124200" y="5537200"/>
            <a:ext cx="304800" cy="101600"/>
          </a:xfrm>
          <a:custGeom>
            <a:avLst/>
            <a:gdLst>
              <a:gd name="T0" fmla="*/ 0 w 336"/>
              <a:gd name="T1" fmla="*/ 2147483647 h 112"/>
              <a:gd name="T2" fmla="*/ 2147483647 w 336"/>
              <a:gd name="T3" fmla="*/ 2147483647 h 112"/>
              <a:gd name="T4" fmla="*/ 2147483647 w 336"/>
              <a:gd name="T5" fmla="*/ 2147483647 h 112"/>
              <a:gd name="T6" fmla="*/ 2147483647 w 336"/>
              <a:gd name="T7" fmla="*/ 2147483647 h 112"/>
              <a:gd name="T8" fmla="*/ 2147483647 w 336"/>
              <a:gd name="T9" fmla="*/ 2147483647 h 112"/>
              <a:gd name="T10" fmla="*/ 0 60000 65536"/>
              <a:gd name="T11" fmla="*/ 0 60000 65536"/>
              <a:gd name="T12" fmla="*/ 0 60000 65536"/>
              <a:gd name="T13" fmla="*/ 0 60000 65536"/>
              <a:gd name="T14" fmla="*/ 0 60000 65536"/>
              <a:gd name="T15" fmla="*/ 0 w 336"/>
              <a:gd name="T16" fmla="*/ 0 h 112"/>
              <a:gd name="T17" fmla="*/ 336 w 336"/>
              <a:gd name="T18" fmla="*/ 112 h 112"/>
            </a:gdLst>
            <a:ahLst/>
            <a:cxnLst>
              <a:cxn ang="T10">
                <a:pos x="T0" y="T1"/>
              </a:cxn>
              <a:cxn ang="T11">
                <a:pos x="T2" y="T3"/>
              </a:cxn>
              <a:cxn ang="T12">
                <a:pos x="T4" y="T5"/>
              </a:cxn>
              <a:cxn ang="T13">
                <a:pos x="T6" y="T7"/>
              </a:cxn>
              <a:cxn ang="T14">
                <a:pos x="T8" y="T9"/>
              </a:cxn>
            </a:cxnLst>
            <a:rect l="T15" t="T16" r="T17" b="T18"/>
            <a:pathLst>
              <a:path w="336" h="112">
                <a:moveTo>
                  <a:pt x="0" y="112"/>
                </a:moveTo>
                <a:cubicBezTo>
                  <a:pt x="32" y="72"/>
                  <a:pt x="64" y="32"/>
                  <a:pt x="96" y="16"/>
                </a:cubicBezTo>
                <a:cubicBezTo>
                  <a:pt x="128" y="0"/>
                  <a:pt x="168" y="16"/>
                  <a:pt x="192" y="16"/>
                </a:cubicBezTo>
                <a:cubicBezTo>
                  <a:pt x="216" y="16"/>
                  <a:pt x="216" y="8"/>
                  <a:pt x="240" y="16"/>
                </a:cubicBezTo>
                <a:cubicBezTo>
                  <a:pt x="264" y="24"/>
                  <a:pt x="300" y="44"/>
                  <a:pt x="336" y="64"/>
                </a:cubicBezTo>
              </a:path>
            </a:pathLst>
          </a:custGeom>
          <a:noFill/>
          <a:ln w="25400">
            <a:solidFill>
              <a:schemeClr val="tx1"/>
            </a:solidFill>
            <a:prstDash val="dash"/>
            <a:round/>
            <a:headEnd/>
            <a:tailEnd/>
          </a:ln>
        </p:spPr>
        <p:txBody>
          <a:bodyPr/>
          <a:lstStyle/>
          <a:p>
            <a:pPr eaLnBrk="1" hangingPunct="1"/>
            <a:endParaRPr lang="en-US" sz="1200" b="1">
              <a:effectLst/>
              <a:latin typeface="Arial" charset="0"/>
            </a:endParaRPr>
          </a:p>
        </p:txBody>
      </p:sp>
      <p:sp>
        <p:nvSpPr>
          <p:cNvPr id="37898" name="Text Box 29"/>
          <p:cNvSpPr txBox="1">
            <a:spLocks noChangeArrowheads="1"/>
          </p:cNvSpPr>
          <p:nvPr/>
        </p:nvSpPr>
        <p:spPr bwMode="auto">
          <a:xfrm>
            <a:off x="4038600" y="4114800"/>
            <a:ext cx="2362200" cy="274638"/>
          </a:xfrm>
          <a:prstGeom prst="rect">
            <a:avLst/>
          </a:prstGeom>
          <a:noFill/>
          <a:ln w="9525">
            <a:noFill/>
            <a:miter lim="800000"/>
            <a:headEnd/>
            <a:tailEnd/>
          </a:ln>
        </p:spPr>
        <p:txBody>
          <a:bodyPr>
            <a:spAutoFit/>
          </a:bodyPr>
          <a:lstStyle/>
          <a:p>
            <a:pPr eaLnBrk="1" hangingPunct="1">
              <a:spcBef>
                <a:spcPct val="50000"/>
              </a:spcBef>
            </a:pPr>
            <a:r>
              <a:rPr lang="en-US" sz="1200" b="1">
                <a:solidFill>
                  <a:srgbClr val="993300"/>
                </a:solidFill>
                <a:effectLst/>
                <a:latin typeface="Arial" charset="0"/>
              </a:rPr>
              <a:t>L3. Warm Semi-Desert</a:t>
            </a:r>
          </a:p>
        </p:txBody>
      </p:sp>
      <p:sp>
        <p:nvSpPr>
          <p:cNvPr id="37899" name="Text Box 30"/>
          <p:cNvSpPr txBox="1">
            <a:spLocks noChangeArrowheads="1"/>
          </p:cNvSpPr>
          <p:nvPr/>
        </p:nvSpPr>
        <p:spPr bwMode="auto">
          <a:xfrm>
            <a:off x="3886200" y="2743200"/>
            <a:ext cx="2362200" cy="274638"/>
          </a:xfrm>
          <a:prstGeom prst="rect">
            <a:avLst/>
          </a:prstGeom>
          <a:noFill/>
          <a:ln w="9525">
            <a:noFill/>
            <a:miter lim="800000"/>
            <a:headEnd/>
            <a:tailEnd/>
          </a:ln>
        </p:spPr>
        <p:txBody>
          <a:bodyPr>
            <a:spAutoFit/>
          </a:bodyPr>
          <a:lstStyle/>
          <a:p>
            <a:pPr eaLnBrk="1" hangingPunct="1">
              <a:spcBef>
                <a:spcPct val="50000"/>
              </a:spcBef>
            </a:pPr>
            <a:r>
              <a:rPr lang="en-US" sz="1200" b="1">
                <a:solidFill>
                  <a:srgbClr val="CC9900"/>
                </a:solidFill>
                <a:effectLst/>
                <a:latin typeface="Arial" charset="0"/>
              </a:rPr>
              <a:t>L3. Cool Semi-Desert</a:t>
            </a:r>
          </a:p>
        </p:txBody>
      </p:sp>
      <p:sp>
        <p:nvSpPr>
          <p:cNvPr id="37919" name="Text Box 31"/>
          <p:cNvSpPr txBox="1">
            <a:spLocks noChangeArrowheads="1"/>
          </p:cNvSpPr>
          <p:nvPr/>
        </p:nvSpPr>
        <p:spPr bwMode="auto">
          <a:xfrm>
            <a:off x="3505200" y="5638800"/>
            <a:ext cx="2667000" cy="336550"/>
          </a:xfrm>
          <a:prstGeom prst="rect">
            <a:avLst/>
          </a:prstGeom>
          <a:noFill/>
          <a:ln w="9525">
            <a:noFill/>
            <a:miter lim="800000"/>
            <a:headEnd/>
            <a:tailEnd/>
          </a:ln>
        </p:spPr>
        <p:txBody>
          <a:bodyPr>
            <a:spAutoFit/>
          </a:bodyPr>
          <a:lstStyle/>
          <a:p>
            <a:pPr eaLnBrk="1" hangingPunct="1">
              <a:spcBef>
                <a:spcPct val="50000"/>
              </a:spcBef>
            </a:pPr>
            <a:r>
              <a:rPr lang="en-US" sz="1600" b="1">
                <a:effectLst/>
                <a:latin typeface="Arial" charset="0"/>
              </a:rPr>
              <a:t>L4. Patagonian Steppe</a:t>
            </a:r>
          </a:p>
        </p:txBody>
      </p:sp>
      <p:pic>
        <p:nvPicPr>
          <p:cNvPr id="37901" name="Picture 32"/>
          <p:cNvPicPr>
            <a:picLocks noChangeAspect="1" noChangeArrowheads="1"/>
          </p:cNvPicPr>
          <p:nvPr/>
        </p:nvPicPr>
        <p:blipFill>
          <a:blip r:embed="rId7" cstate="print"/>
          <a:srcRect/>
          <a:stretch>
            <a:fillRect/>
          </a:stretch>
        </p:blipFill>
        <p:spPr bwMode="auto">
          <a:xfrm>
            <a:off x="7010400" y="2152650"/>
            <a:ext cx="1371600" cy="895350"/>
          </a:xfrm>
          <a:prstGeom prst="rect">
            <a:avLst/>
          </a:prstGeom>
          <a:noFill/>
          <a:ln w="9525">
            <a:noFill/>
            <a:miter lim="800000"/>
            <a:headEnd/>
            <a:tailEnd/>
          </a:ln>
        </p:spPr>
      </p:pic>
      <p:pic>
        <p:nvPicPr>
          <p:cNvPr id="37902" name="Picture 33"/>
          <p:cNvPicPr>
            <a:picLocks noChangeAspect="1" noChangeArrowheads="1"/>
          </p:cNvPicPr>
          <p:nvPr/>
        </p:nvPicPr>
        <p:blipFill>
          <a:blip r:embed="rId8" cstate="print"/>
          <a:srcRect/>
          <a:stretch>
            <a:fillRect/>
          </a:stretch>
        </p:blipFill>
        <p:spPr bwMode="auto">
          <a:xfrm>
            <a:off x="5410200" y="4343400"/>
            <a:ext cx="990600" cy="654050"/>
          </a:xfrm>
          <a:prstGeom prst="rect">
            <a:avLst/>
          </a:prstGeom>
          <a:noFill/>
          <a:ln w="9525">
            <a:noFill/>
            <a:miter lim="800000"/>
            <a:headEnd/>
            <a:tailEnd/>
          </a:ln>
        </p:spPr>
      </p:pic>
      <p:sp>
        <p:nvSpPr>
          <p:cNvPr id="37903" name="Oval 34"/>
          <p:cNvSpPr>
            <a:spLocks noChangeArrowheads="1"/>
          </p:cNvSpPr>
          <p:nvPr/>
        </p:nvSpPr>
        <p:spPr bwMode="auto">
          <a:xfrm>
            <a:off x="5638800" y="2895600"/>
            <a:ext cx="1600200" cy="533400"/>
          </a:xfrm>
          <a:prstGeom prst="ellipse">
            <a:avLst/>
          </a:prstGeom>
          <a:solidFill>
            <a:srgbClr val="CCFFCC">
              <a:alpha val="47842"/>
            </a:srgbClr>
          </a:solidFill>
          <a:ln w="9525">
            <a:noFill/>
            <a:round/>
            <a:headEnd/>
            <a:tailEnd/>
          </a:ln>
        </p:spPr>
        <p:txBody>
          <a:bodyPr wrap="none" anchor="ctr"/>
          <a:lstStyle/>
          <a:p>
            <a:pPr eaLnBrk="1" hangingPunct="1"/>
            <a:endParaRPr lang="en-US" sz="1200" b="1">
              <a:effectLst/>
              <a:latin typeface="Arial" charset="0"/>
            </a:endParaRPr>
          </a:p>
        </p:txBody>
      </p:sp>
      <p:sp>
        <p:nvSpPr>
          <p:cNvPr id="37904" name="Oval 35"/>
          <p:cNvSpPr>
            <a:spLocks noChangeArrowheads="1"/>
          </p:cNvSpPr>
          <p:nvPr/>
        </p:nvSpPr>
        <p:spPr bwMode="auto">
          <a:xfrm>
            <a:off x="2133600" y="3200400"/>
            <a:ext cx="228600" cy="152400"/>
          </a:xfrm>
          <a:prstGeom prst="ellipse">
            <a:avLst/>
          </a:prstGeom>
          <a:solidFill>
            <a:srgbClr val="CCFFCC">
              <a:alpha val="59999"/>
            </a:srgbClr>
          </a:solidFill>
          <a:ln w="9525">
            <a:noFill/>
            <a:round/>
            <a:headEnd/>
            <a:tailEnd/>
          </a:ln>
        </p:spPr>
        <p:txBody>
          <a:bodyPr wrap="none" anchor="ctr"/>
          <a:lstStyle/>
          <a:p>
            <a:pPr eaLnBrk="1" hangingPunct="1"/>
            <a:endParaRPr lang="en-US" sz="1200" b="1">
              <a:effectLst/>
              <a:latin typeface="Arial" charset="0"/>
            </a:endParaRPr>
          </a:p>
        </p:txBody>
      </p:sp>
      <p:sp>
        <p:nvSpPr>
          <p:cNvPr id="37905" name="Oval 36"/>
          <p:cNvSpPr>
            <a:spLocks noChangeArrowheads="1"/>
          </p:cNvSpPr>
          <p:nvPr/>
        </p:nvSpPr>
        <p:spPr bwMode="auto">
          <a:xfrm>
            <a:off x="3200400" y="5562600"/>
            <a:ext cx="152400" cy="304800"/>
          </a:xfrm>
          <a:prstGeom prst="ellipse">
            <a:avLst/>
          </a:prstGeom>
          <a:solidFill>
            <a:srgbClr val="CCFFCC">
              <a:alpha val="61176"/>
            </a:srgbClr>
          </a:solidFill>
          <a:ln w="9525">
            <a:noFill/>
            <a:round/>
            <a:headEnd/>
            <a:tailEnd/>
          </a:ln>
        </p:spPr>
        <p:txBody>
          <a:bodyPr wrap="none" anchor="ctr"/>
          <a:lstStyle/>
          <a:p>
            <a:pPr eaLnBrk="1" hangingPunct="1"/>
            <a:endParaRPr lang="en-US" sz="1200" b="1">
              <a:effectLst/>
              <a:latin typeface="Arial" charset="0"/>
            </a:endParaRPr>
          </a:p>
        </p:txBody>
      </p:sp>
      <p:sp>
        <p:nvSpPr>
          <p:cNvPr id="37926" name="Oval 38"/>
          <p:cNvSpPr>
            <a:spLocks noChangeArrowheads="1"/>
          </p:cNvSpPr>
          <p:nvPr/>
        </p:nvSpPr>
        <p:spPr bwMode="auto">
          <a:xfrm>
            <a:off x="2133600" y="3048000"/>
            <a:ext cx="228600" cy="381000"/>
          </a:xfrm>
          <a:prstGeom prst="ellipse">
            <a:avLst/>
          </a:prstGeom>
          <a:solidFill>
            <a:schemeClr val="accent1">
              <a:alpha val="56078"/>
            </a:schemeClr>
          </a:solidFill>
          <a:ln w="9525">
            <a:solidFill>
              <a:schemeClr val="tx1"/>
            </a:solidFill>
            <a:round/>
            <a:headEnd/>
            <a:tailEnd/>
          </a:ln>
        </p:spPr>
        <p:txBody>
          <a:bodyPr wrap="none" anchor="ctr"/>
          <a:lstStyle/>
          <a:p>
            <a:pPr eaLnBrk="1" hangingPunct="1"/>
            <a:endParaRPr lang="en-US" sz="1200" b="1">
              <a:effectLst/>
              <a:latin typeface="Arial" charset="0"/>
            </a:endParaRPr>
          </a:p>
        </p:txBody>
      </p:sp>
      <p:sp>
        <p:nvSpPr>
          <p:cNvPr id="37928" name="Text Box 40"/>
          <p:cNvSpPr txBox="1">
            <a:spLocks noChangeArrowheads="1"/>
          </p:cNvSpPr>
          <p:nvPr/>
        </p:nvSpPr>
        <p:spPr bwMode="auto">
          <a:xfrm>
            <a:off x="1447800" y="2590800"/>
            <a:ext cx="1676400" cy="581025"/>
          </a:xfrm>
          <a:prstGeom prst="rect">
            <a:avLst/>
          </a:prstGeom>
          <a:noFill/>
          <a:ln w="9525">
            <a:noFill/>
            <a:miter lim="800000"/>
            <a:headEnd/>
            <a:tailEnd/>
          </a:ln>
        </p:spPr>
        <p:txBody>
          <a:bodyPr>
            <a:spAutoFit/>
          </a:bodyPr>
          <a:lstStyle/>
          <a:p>
            <a:pPr eaLnBrk="1" hangingPunct="1">
              <a:spcBef>
                <a:spcPct val="50000"/>
              </a:spcBef>
            </a:pPr>
            <a:r>
              <a:rPr lang="en-US" sz="1600" b="1">
                <a:effectLst/>
                <a:latin typeface="Arial" charset="0"/>
              </a:rPr>
              <a:t>L4. Great Basin Steppe</a:t>
            </a:r>
          </a:p>
        </p:txBody>
      </p:sp>
      <p:sp>
        <p:nvSpPr>
          <p:cNvPr id="37929" name="Text Box 41"/>
          <p:cNvSpPr txBox="1">
            <a:spLocks noChangeArrowheads="1"/>
          </p:cNvSpPr>
          <p:nvPr/>
        </p:nvSpPr>
        <p:spPr bwMode="auto">
          <a:xfrm>
            <a:off x="5486400" y="2362200"/>
            <a:ext cx="1676400" cy="581025"/>
          </a:xfrm>
          <a:prstGeom prst="rect">
            <a:avLst/>
          </a:prstGeom>
          <a:noFill/>
          <a:ln w="9525">
            <a:noFill/>
            <a:miter lim="800000"/>
            <a:headEnd/>
            <a:tailEnd/>
          </a:ln>
        </p:spPr>
        <p:txBody>
          <a:bodyPr>
            <a:spAutoFit/>
          </a:bodyPr>
          <a:lstStyle/>
          <a:p>
            <a:pPr eaLnBrk="1" hangingPunct="1">
              <a:spcBef>
                <a:spcPct val="50000"/>
              </a:spcBef>
            </a:pPr>
            <a:r>
              <a:rPr lang="en-US" sz="1600" b="1">
                <a:effectLst/>
                <a:latin typeface="Arial" charset="0"/>
              </a:rPr>
              <a:t>L4. Mongolian Steppe</a:t>
            </a:r>
          </a:p>
        </p:txBody>
      </p:sp>
      <p:sp>
        <p:nvSpPr>
          <p:cNvPr id="37930" name="Oval 42"/>
          <p:cNvSpPr>
            <a:spLocks noChangeArrowheads="1"/>
          </p:cNvSpPr>
          <p:nvPr/>
        </p:nvSpPr>
        <p:spPr bwMode="auto">
          <a:xfrm>
            <a:off x="5486400" y="2895600"/>
            <a:ext cx="1905000" cy="457200"/>
          </a:xfrm>
          <a:prstGeom prst="ellipse">
            <a:avLst/>
          </a:prstGeom>
          <a:solidFill>
            <a:schemeClr val="accent1">
              <a:alpha val="54117"/>
            </a:schemeClr>
          </a:solidFill>
          <a:ln w="9525">
            <a:solidFill>
              <a:schemeClr val="tx1"/>
            </a:solidFill>
            <a:round/>
            <a:headEnd/>
            <a:tailEnd/>
          </a:ln>
        </p:spPr>
        <p:txBody>
          <a:bodyPr wrap="none" anchor="ctr"/>
          <a:lstStyle/>
          <a:p>
            <a:pPr eaLnBrk="1" hangingPunct="1"/>
            <a:endParaRPr lang="en-US" sz="1200" b="1">
              <a:effectLst/>
              <a:latin typeface="Arial" charset="0"/>
            </a:endParaRPr>
          </a:p>
        </p:txBody>
      </p:sp>
      <p:sp>
        <p:nvSpPr>
          <p:cNvPr id="37932" name="Oval 44"/>
          <p:cNvSpPr>
            <a:spLocks noChangeArrowheads="1"/>
          </p:cNvSpPr>
          <p:nvPr/>
        </p:nvSpPr>
        <p:spPr bwMode="auto">
          <a:xfrm>
            <a:off x="3200400" y="5562600"/>
            <a:ext cx="228600" cy="381000"/>
          </a:xfrm>
          <a:prstGeom prst="ellipse">
            <a:avLst/>
          </a:prstGeom>
          <a:solidFill>
            <a:schemeClr val="accent1">
              <a:alpha val="56078"/>
            </a:schemeClr>
          </a:solidFill>
          <a:ln w="9525">
            <a:solidFill>
              <a:schemeClr val="tx1"/>
            </a:solidFill>
            <a:round/>
            <a:headEnd/>
            <a:tailEnd/>
          </a:ln>
        </p:spPr>
        <p:txBody>
          <a:bodyPr wrap="none" anchor="ctr"/>
          <a:lstStyle/>
          <a:p>
            <a:pPr eaLnBrk="1" hangingPunct="1"/>
            <a:endParaRPr lang="en-US" sz="1200" b="1">
              <a:effectLst/>
              <a:latin typeface="Arial"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9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9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9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p:bldP spid="37926" grpId="0" animBg="1"/>
      <p:bldP spid="37928" grpId="0"/>
      <p:bldP spid="37929" grpId="0"/>
      <p:bldP spid="37930" grpId="0" animBg="1"/>
      <p:bldP spid="379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NAecoregionslegendforPowerPoint"/>
          <p:cNvPicPr>
            <a:picLocks noChangeAspect="1" noChangeArrowheads="1"/>
          </p:cNvPicPr>
          <p:nvPr/>
        </p:nvPicPr>
        <p:blipFill>
          <a:blip r:embed="rId3" cstate="print"/>
          <a:srcRect/>
          <a:stretch>
            <a:fillRect/>
          </a:stretch>
        </p:blipFill>
        <p:spPr bwMode="auto">
          <a:xfrm>
            <a:off x="4953000" y="1635125"/>
            <a:ext cx="4038600" cy="3317875"/>
          </a:xfrm>
          <a:prstGeom prst="rect">
            <a:avLst/>
          </a:prstGeom>
          <a:noFill/>
          <a:ln w="9525">
            <a:noFill/>
            <a:miter lim="800000"/>
            <a:headEnd/>
            <a:tailEnd/>
          </a:ln>
        </p:spPr>
      </p:pic>
      <p:pic>
        <p:nvPicPr>
          <p:cNvPr id="38915" name="Picture 3" descr="NAecoregions"/>
          <p:cNvPicPr>
            <a:picLocks noChangeAspect="1" noChangeArrowheads="1"/>
          </p:cNvPicPr>
          <p:nvPr>
            <p:ph type="title" idx="4294967295"/>
          </p:nvPr>
        </p:nvPicPr>
        <p:blipFill>
          <a:blip r:embed="rId4" cstate="print"/>
          <a:srcRect/>
          <a:stretch>
            <a:fillRect/>
          </a:stretch>
        </p:blipFill>
        <p:spPr>
          <a:xfrm>
            <a:off x="838200" y="1219200"/>
            <a:ext cx="3948113" cy="5562600"/>
          </a:xfrm>
          <a:noFill/>
        </p:spPr>
      </p:pic>
      <p:sp>
        <p:nvSpPr>
          <p:cNvPr id="38916" name="Text Box 4"/>
          <p:cNvSpPr txBox="1">
            <a:spLocks noChangeArrowheads="1"/>
          </p:cNvSpPr>
          <p:nvPr/>
        </p:nvSpPr>
        <p:spPr bwMode="auto">
          <a:xfrm>
            <a:off x="838200" y="6096000"/>
            <a:ext cx="3657600" cy="473075"/>
          </a:xfrm>
          <a:prstGeom prst="rect">
            <a:avLst/>
          </a:prstGeom>
          <a:noFill/>
          <a:ln w="9525">
            <a:noFill/>
            <a:miter lim="800000"/>
            <a:headEnd/>
            <a:tailEnd/>
          </a:ln>
        </p:spPr>
        <p:txBody>
          <a:bodyPr>
            <a:spAutoFit/>
          </a:bodyPr>
          <a:lstStyle/>
          <a:p>
            <a:pPr eaLnBrk="1" hangingPunct="1">
              <a:spcBef>
                <a:spcPct val="50000"/>
              </a:spcBef>
            </a:pPr>
            <a:r>
              <a:rPr lang="en-US" sz="1000">
                <a:solidFill>
                  <a:srgbClr val="000000"/>
                </a:solidFill>
                <a:effectLst/>
              </a:rPr>
              <a:t>Takhtajan  (1986) </a:t>
            </a:r>
          </a:p>
          <a:p>
            <a:pPr eaLnBrk="1" hangingPunct="1">
              <a:spcBef>
                <a:spcPct val="50000"/>
              </a:spcBef>
            </a:pPr>
            <a:r>
              <a:rPr lang="en-US" sz="1000">
                <a:solidFill>
                  <a:srgbClr val="000000"/>
                </a:solidFill>
                <a:effectLst/>
              </a:rPr>
              <a:t>Map created by Priscilla Crawford, Oklahoma University</a:t>
            </a:r>
            <a:endParaRPr lang="en-US" sz="2400">
              <a:solidFill>
                <a:srgbClr val="000000"/>
              </a:solidFill>
              <a:effectLst/>
            </a:endParaRPr>
          </a:p>
        </p:txBody>
      </p:sp>
      <p:sp>
        <p:nvSpPr>
          <p:cNvPr id="880645" name="Text Box 5"/>
          <p:cNvSpPr>
            <a:spLocks noGrp="1" noChangeArrowheads="1"/>
          </p:cNvSpPr>
          <p:nvPr>
            <p:ph type="body" idx="4294967295"/>
          </p:nvPr>
        </p:nvSpPr>
        <p:spPr>
          <a:xfrm>
            <a:off x="5410200" y="5029200"/>
            <a:ext cx="3048000" cy="1676400"/>
          </a:xfrm>
        </p:spPr>
        <p:txBody>
          <a:bodyPr/>
          <a:lstStyle/>
          <a:p>
            <a:pPr>
              <a:spcBef>
                <a:spcPct val="50000"/>
              </a:spcBef>
              <a:buFont typeface="Wingdings" pitchFamily="2" charset="2"/>
              <a:buNone/>
              <a:defRPr/>
            </a:pPr>
            <a:r>
              <a:rPr lang="en-US" sz="2000"/>
              <a:t>Division level based on broad biogeographic / floristic differences among otherwise similar formations.</a:t>
            </a:r>
          </a:p>
        </p:txBody>
      </p:sp>
      <p:sp>
        <p:nvSpPr>
          <p:cNvPr id="38918" name="Rectangle 6"/>
          <p:cNvSpPr>
            <a:spLocks noChangeArrowheads="1"/>
          </p:cNvSpPr>
          <p:nvPr/>
        </p:nvSpPr>
        <p:spPr bwMode="auto">
          <a:xfrm>
            <a:off x="838200" y="304800"/>
            <a:ext cx="8077200" cy="914400"/>
          </a:xfrm>
          <a:prstGeom prst="rect">
            <a:avLst/>
          </a:prstGeom>
          <a:noFill/>
          <a:ln w="9525">
            <a:noFill/>
            <a:miter lim="800000"/>
            <a:headEnd/>
            <a:tailEnd/>
          </a:ln>
        </p:spPr>
        <p:txBody>
          <a:bodyPr anchor="ctr"/>
          <a:lstStyle/>
          <a:p>
            <a:r>
              <a:rPr lang="en-US" sz="3600">
                <a:solidFill>
                  <a:srgbClr val="003366"/>
                </a:solidFill>
                <a:effectLst/>
                <a:latin typeface="Arial" charset="0"/>
              </a:rPr>
              <a:t> NVC Hierarchy: Mid-Levels: </a:t>
            </a:r>
            <a:br>
              <a:rPr lang="en-US" sz="3600">
                <a:solidFill>
                  <a:srgbClr val="003366"/>
                </a:solidFill>
                <a:effectLst/>
                <a:latin typeface="Arial" charset="0"/>
              </a:rPr>
            </a:br>
            <a:r>
              <a:rPr lang="en-US" sz="3600">
                <a:solidFill>
                  <a:srgbClr val="003366"/>
                </a:solidFill>
                <a:effectLst/>
                <a:latin typeface="Arial" charset="0"/>
              </a:rPr>
              <a:t> Division (L4) &amp; Macrogroup (L5)</a:t>
            </a:r>
            <a:endParaRPr lang="en-US" sz="2400" b="1">
              <a:solidFill>
                <a:schemeClr val="folHlink"/>
              </a:solidFill>
              <a:effectLst/>
              <a:latin typeface="Arial" charset="0"/>
            </a:endParaRPr>
          </a:p>
        </p:txBody>
      </p:sp>
    </p:spTree>
  </p:cSld>
  <p:clrMapOvr>
    <a:masterClrMapping/>
  </p:clrMapOvr>
  <p:transition>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r>
              <a:rPr lang="en-US" sz="4000" smtClean="0"/>
              <a:t>NVC Hierarchy Mid Levels </a:t>
            </a:r>
            <a:br>
              <a:rPr lang="en-US" sz="4000" smtClean="0"/>
            </a:br>
            <a:r>
              <a:rPr lang="en-US" sz="4000" smtClean="0"/>
              <a:t>(L5 Macrogroup)</a:t>
            </a:r>
          </a:p>
        </p:txBody>
      </p:sp>
      <p:pic>
        <p:nvPicPr>
          <p:cNvPr id="39939" name="Picture 4" descr="nadesmap"/>
          <p:cNvPicPr>
            <a:picLocks noChangeAspect="1" noChangeArrowheads="1"/>
          </p:cNvPicPr>
          <p:nvPr>
            <p:ph type="body" idx="4294967295"/>
          </p:nvPr>
        </p:nvPicPr>
        <p:blipFill>
          <a:blip r:embed="rId3" cstate="print"/>
          <a:srcRect/>
          <a:stretch>
            <a:fillRect/>
          </a:stretch>
        </p:blipFill>
        <p:spPr>
          <a:xfrm>
            <a:off x="3362325" y="1757363"/>
            <a:ext cx="5095875" cy="3530600"/>
          </a:xfrm>
        </p:spPr>
      </p:pic>
      <p:pic>
        <p:nvPicPr>
          <p:cNvPr id="39940" name="Picture 17" descr="http://www.runet.edu/%7Eswoodwar/CLASSES/GEOG235/biomes/desert/mohave.gif"/>
          <p:cNvPicPr>
            <a:picLocks noChangeAspect="1" noChangeArrowheads="1"/>
          </p:cNvPicPr>
          <p:nvPr/>
        </p:nvPicPr>
        <p:blipFill>
          <a:blip r:embed="rId4" r:link="rId5" cstate="print"/>
          <a:srcRect/>
          <a:stretch>
            <a:fillRect/>
          </a:stretch>
        </p:blipFill>
        <p:spPr bwMode="auto">
          <a:xfrm>
            <a:off x="971550" y="4581525"/>
            <a:ext cx="476250" cy="219075"/>
          </a:xfrm>
          <a:prstGeom prst="rect">
            <a:avLst/>
          </a:prstGeom>
          <a:noFill/>
          <a:ln w="9525">
            <a:noFill/>
            <a:miter lim="800000"/>
            <a:headEnd/>
            <a:tailEnd/>
          </a:ln>
        </p:spPr>
      </p:pic>
      <p:pic>
        <p:nvPicPr>
          <p:cNvPr id="39941" name="Picture 16" descr="http://www.runet.edu/%7Eswoodwar/CLASSES/GEOG235/biomes/desert/sonoran.gif"/>
          <p:cNvPicPr>
            <a:picLocks noChangeAspect="1" noChangeArrowheads="1"/>
          </p:cNvPicPr>
          <p:nvPr/>
        </p:nvPicPr>
        <p:blipFill>
          <a:blip r:embed="rId6" r:link="rId7" cstate="print"/>
          <a:srcRect/>
          <a:stretch>
            <a:fillRect/>
          </a:stretch>
        </p:blipFill>
        <p:spPr bwMode="auto">
          <a:xfrm>
            <a:off x="990600" y="5267325"/>
            <a:ext cx="476250" cy="219075"/>
          </a:xfrm>
          <a:prstGeom prst="rect">
            <a:avLst/>
          </a:prstGeom>
          <a:noFill/>
          <a:ln w="9525">
            <a:noFill/>
            <a:miter lim="800000"/>
            <a:headEnd/>
            <a:tailEnd/>
          </a:ln>
        </p:spPr>
      </p:pic>
      <p:pic>
        <p:nvPicPr>
          <p:cNvPr id="39942" name="Picture 15" descr="http://www.runet.edu/%7Eswoodwar/CLASSES/GEOG235/biomes/desert/chihua.gif"/>
          <p:cNvPicPr>
            <a:picLocks noChangeAspect="1" noChangeArrowheads="1"/>
          </p:cNvPicPr>
          <p:nvPr/>
        </p:nvPicPr>
        <p:blipFill>
          <a:blip r:embed="rId8" r:link="rId9" cstate="print"/>
          <a:srcRect/>
          <a:stretch>
            <a:fillRect/>
          </a:stretch>
        </p:blipFill>
        <p:spPr bwMode="auto">
          <a:xfrm>
            <a:off x="990600" y="5876925"/>
            <a:ext cx="476250" cy="219075"/>
          </a:xfrm>
          <a:prstGeom prst="rect">
            <a:avLst/>
          </a:prstGeom>
          <a:noFill/>
          <a:ln w="9525">
            <a:noFill/>
            <a:miter lim="800000"/>
            <a:headEnd/>
            <a:tailEnd/>
          </a:ln>
        </p:spPr>
      </p:pic>
      <p:sp>
        <p:nvSpPr>
          <p:cNvPr id="39943" name="Rectangle 18"/>
          <p:cNvSpPr>
            <a:spLocks noChangeArrowheads="1"/>
          </p:cNvSpPr>
          <p:nvPr/>
        </p:nvSpPr>
        <p:spPr bwMode="auto">
          <a:xfrm>
            <a:off x="838200" y="2168525"/>
            <a:ext cx="9144000" cy="0"/>
          </a:xfrm>
          <a:prstGeom prst="rect">
            <a:avLst/>
          </a:prstGeom>
          <a:noFill/>
          <a:ln w="9525">
            <a:noFill/>
            <a:miter lim="800000"/>
            <a:headEnd/>
            <a:tailEnd/>
          </a:ln>
        </p:spPr>
        <p:txBody>
          <a:bodyPr wrap="none" anchor="ctr">
            <a:spAutoFit/>
          </a:bodyPr>
          <a:lstStyle/>
          <a:p>
            <a:pPr eaLnBrk="1" hangingPunct="1"/>
            <a:endParaRPr lang="en-US" sz="1200" b="1">
              <a:effectLst/>
              <a:latin typeface="Arial" charset="0"/>
            </a:endParaRPr>
          </a:p>
        </p:txBody>
      </p:sp>
      <p:sp>
        <p:nvSpPr>
          <p:cNvPr id="39944" name="Rectangle 19"/>
          <p:cNvSpPr>
            <a:spLocks noChangeArrowheads="1"/>
          </p:cNvSpPr>
          <p:nvPr/>
        </p:nvSpPr>
        <p:spPr bwMode="auto">
          <a:xfrm>
            <a:off x="990600" y="4829175"/>
            <a:ext cx="3084513" cy="336550"/>
          </a:xfrm>
          <a:prstGeom prst="rect">
            <a:avLst/>
          </a:prstGeom>
          <a:noFill/>
          <a:ln w="9525">
            <a:noFill/>
            <a:miter lim="800000"/>
            <a:headEnd/>
            <a:tailEnd/>
          </a:ln>
        </p:spPr>
        <p:txBody>
          <a:bodyPr wrap="none" anchor="ctr">
            <a:spAutoFit/>
          </a:bodyPr>
          <a:lstStyle/>
          <a:p>
            <a:r>
              <a:rPr lang="en-US" sz="1600" b="1">
                <a:effectLst/>
                <a:latin typeface="Arial" charset="0"/>
                <a:cs typeface="Times New Roman" pitchFamily="18" charset="0"/>
              </a:rPr>
              <a:t>Mojave-Sonoran Desert Scrub</a:t>
            </a:r>
            <a:endParaRPr lang="en-US" sz="1200" b="1">
              <a:effectLst/>
              <a:latin typeface="Arial" charset="0"/>
            </a:endParaRPr>
          </a:p>
        </p:txBody>
      </p:sp>
      <p:sp>
        <p:nvSpPr>
          <p:cNvPr id="39945" name="Rectangle 20"/>
          <p:cNvSpPr>
            <a:spLocks noChangeArrowheads="1"/>
          </p:cNvSpPr>
          <p:nvPr/>
        </p:nvSpPr>
        <p:spPr bwMode="auto">
          <a:xfrm>
            <a:off x="990600" y="5486400"/>
            <a:ext cx="3832225" cy="336550"/>
          </a:xfrm>
          <a:prstGeom prst="rect">
            <a:avLst/>
          </a:prstGeom>
          <a:noFill/>
          <a:ln w="9525">
            <a:noFill/>
            <a:miter lim="800000"/>
            <a:headEnd/>
            <a:tailEnd/>
          </a:ln>
        </p:spPr>
        <p:txBody>
          <a:bodyPr wrap="none" anchor="ctr">
            <a:spAutoFit/>
          </a:bodyPr>
          <a:lstStyle/>
          <a:p>
            <a:r>
              <a:rPr lang="en-US" sz="1600" b="1">
                <a:effectLst/>
                <a:latin typeface="Arial" charset="0"/>
                <a:cs typeface="Times New Roman" pitchFamily="18" charset="0"/>
              </a:rPr>
              <a:t>Viscaino-Baja California Desert Scrub</a:t>
            </a:r>
            <a:endParaRPr lang="en-US" sz="1200" b="1">
              <a:effectLst/>
              <a:latin typeface="Arial" charset="0"/>
            </a:endParaRPr>
          </a:p>
        </p:txBody>
      </p:sp>
      <p:sp>
        <p:nvSpPr>
          <p:cNvPr id="39946" name="Rectangle 21"/>
          <p:cNvSpPr>
            <a:spLocks noChangeArrowheads="1"/>
          </p:cNvSpPr>
          <p:nvPr/>
        </p:nvSpPr>
        <p:spPr bwMode="auto">
          <a:xfrm>
            <a:off x="914400" y="6140450"/>
            <a:ext cx="5759450" cy="336550"/>
          </a:xfrm>
          <a:prstGeom prst="rect">
            <a:avLst/>
          </a:prstGeom>
          <a:noFill/>
          <a:ln w="9525">
            <a:noFill/>
            <a:miter lim="800000"/>
            <a:headEnd/>
            <a:tailEnd/>
          </a:ln>
        </p:spPr>
        <p:txBody>
          <a:bodyPr wrap="none" anchor="ctr">
            <a:spAutoFit/>
          </a:bodyPr>
          <a:lstStyle/>
          <a:p>
            <a:r>
              <a:rPr lang="en-US" sz="1600" b="1">
                <a:effectLst/>
                <a:latin typeface="Arial" charset="0"/>
                <a:cs typeface="Times New Roman" pitchFamily="18" charset="0"/>
              </a:rPr>
              <a:t>Chihuahuan Desert Scrub / Chihuahuan Desert Grassland</a:t>
            </a:r>
            <a:endParaRPr lang="en-US" sz="1600" b="1">
              <a:effectLst/>
              <a:latin typeface="Arial" charset="0"/>
            </a:endParaRPr>
          </a:p>
        </p:txBody>
      </p:sp>
      <p:sp>
        <p:nvSpPr>
          <p:cNvPr id="39947" name="Rectangle 22"/>
          <p:cNvSpPr>
            <a:spLocks noChangeArrowheads="1"/>
          </p:cNvSpPr>
          <p:nvPr/>
        </p:nvSpPr>
        <p:spPr bwMode="auto">
          <a:xfrm>
            <a:off x="914400" y="2787650"/>
            <a:ext cx="4038600" cy="336550"/>
          </a:xfrm>
          <a:prstGeom prst="rect">
            <a:avLst/>
          </a:prstGeom>
          <a:noFill/>
          <a:ln w="9525">
            <a:noFill/>
            <a:miter lim="800000"/>
            <a:headEnd/>
            <a:tailEnd/>
          </a:ln>
        </p:spPr>
        <p:txBody>
          <a:bodyPr anchor="ctr">
            <a:spAutoFit/>
          </a:bodyPr>
          <a:lstStyle/>
          <a:p>
            <a:r>
              <a:rPr lang="en-US" sz="1600" b="1">
                <a:effectLst/>
                <a:latin typeface="Arial" charset="0"/>
                <a:cs typeface="Times New Roman" pitchFamily="18" charset="0"/>
              </a:rPr>
              <a:t>No. Great Basin Steppe &amp; Grassland</a:t>
            </a:r>
            <a:r>
              <a:rPr lang="en-US" sz="1200" b="1">
                <a:effectLst/>
                <a:latin typeface="Arial" charset="0"/>
                <a:cs typeface="Times New Roman" pitchFamily="18" charset="0"/>
              </a:rPr>
              <a:t> </a:t>
            </a:r>
            <a:endParaRPr lang="en-US" sz="1200" b="1">
              <a:effectLst/>
              <a:latin typeface="Arial" charset="0"/>
            </a:endParaRPr>
          </a:p>
        </p:txBody>
      </p:sp>
      <p:sp>
        <p:nvSpPr>
          <p:cNvPr id="882700" name="Line 24"/>
          <p:cNvSpPr>
            <a:spLocks noChangeShapeType="1"/>
          </p:cNvSpPr>
          <p:nvPr/>
        </p:nvSpPr>
        <p:spPr bwMode="auto">
          <a:xfrm flipH="1">
            <a:off x="381000" y="4038600"/>
            <a:ext cx="2971800" cy="0"/>
          </a:xfrm>
          <a:prstGeom prst="line">
            <a:avLst/>
          </a:prstGeom>
          <a:noFill/>
          <a:ln w="28575">
            <a:solidFill>
              <a:srgbClr val="FF0000"/>
            </a:solidFill>
            <a:round/>
            <a:headEnd/>
            <a:tailEnd/>
          </a:ln>
        </p:spPr>
        <p:txBody>
          <a:bodyPr/>
          <a:lstStyle/>
          <a:p>
            <a:pPr>
              <a:defRPr/>
            </a:pPr>
            <a:endParaRPr lang="en-US"/>
          </a:p>
        </p:txBody>
      </p:sp>
      <p:sp>
        <p:nvSpPr>
          <p:cNvPr id="39949" name="Text Box 25"/>
          <p:cNvSpPr txBox="1">
            <a:spLocks noChangeArrowheads="1"/>
          </p:cNvSpPr>
          <p:nvPr/>
        </p:nvSpPr>
        <p:spPr bwMode="auto">
          <a:xfrm rot="-5400000">
            <a:off x="2147887" y="2376488"/>
            <a:ext cx="428625" cy="3962400"/>
          </a:xfrm>
          <a:prstGeom prst="rect">
            <a:avLst/>
          </a:prstGeom>
          <a:noFill/>
          <a:ln w="9525">
            <a:noFill/>
            <a:miter lim="800000"/>
            <a:headEnd/>
            <a:tailEnd/>
          </a:ln>
        </p:spPr>
        <p:txBody>
          <a:bodyPr vert="eaVert">
            <a:spAutoFit/>
          </a:bodyPr>
          <a:lstStyle/>
          <a:p>
            <a:pPr eaLnBrk="1" hangingPunct="1">
              <a:spcBef>
                <a:spcPct val="50000"/>
              </a:spcBef>
            </a:pPr>
            <a:r>
              <a:rPr lang="en-US" sz="1600" b="1">
                <a:solidFill>
                  <a:srgbClr val="0000FF"/>
                </a:solidFill>
                <a:effectLst/>
                <a:latin typeface="Arial" charset="0"/>
              </a:rPr>
              <a:t>L4. Sonoran &amp; Chihuahuan Warm</a:t>
            </a:r>
          </a:p>
        </p:txBody>
      </p:sp>
      <p:sp>
        <p:nvSpPr>
          <p:cNvPr id="39950" name="Text Box 26"/>
          <p:cNvSpPr txBox="1">
            <a:spLocks noChangeArrowheads="1"/>
          </p:cNvSpPr>
          <p:nvPr/>
        </p:nvSpPr>
        <p:spPr bwMode="auto">
          <a:xfrm rot="5400000" flipH="1" flipV="1">
            <a:off x="1958181" y="280194"/>
            <a:ext cx="428625" cy="3430588"/>
          </a:xfrm>
          <a:prstGeom prst="rect">
            <a:avLst/>
          </a:prstGeom>
          <a:noFill/>
          <a:ln w="9525">
            <a:noFill/>
            <a:miter lim="800000"/>
            <a:headEnd/>
            <a:tailEnd/>
          </a:ln>
        </p:spPr>
        <p:txBody>
          <a:bodyPr vert="eaVert">
            <a:spAutoFit/>
          </a:bodyPr>
          <a:lstStyle/>
          <a:p>
            <a:pPr eaLnBrk="1" hangingPunct="1">
              <a:spcBef>
                <a:spcPct val="50000"/>
              </a:spcBef>
            </a:pPr>
            <a:r>
              <a:rPr lang="en-US" sz="1600" b="1">
                <a:solidFill>
                  <a:srgbClr val="0000FF"/>
                </a:solidFill>
                <a:effectLst/>
                <a:latin typeface="Arial" charset="0"/>
              </a:rPr>
              <a:t>L4.  Great Basin Cool Semi-Desert</a:t>
            </a:r>
          </a:p>
        </p:txBody>
      </p:sp>
      <p:sp>
        <p:nvSpPr>
          <p:cNvPr id="39951" name="Freeform 27"/>
          <p:cNvSpPr>
            <a:spLocks/>
          </p:cNvSpPr>
          <p:nvPr/>
        </p:nvSpPr>
        <p:spPr bwMode="auto">
          <a:xfrm>
            <a:off x="3352800" y="3632200"/>
            <a:ext cx="2438400" cy="1714500"/>
          </a:xfrm>
          <a:custGeom>
            <a:avLst/>
            <a:gdLst>
              <a:gd name="T0" fmla="*/ 0 w 1536"/>
              <a:gd name="T1" fmla="*/ 2147483647 h 1080"/>
              <a:gd name="T2" fmla="*/ 2147483647 w 1536"/>
              <a:gd name="T3" fmla="*/ 2147483647 h 1080"/>
              <a:gd name="T4" fmla="*/ 2147483647 w 1536"/>
              <a:gd name="T5" fmla="*/ 2147483647 h 1080"/>
              <a:gd name="T6" fmla="*/ 2147483647 w 1536"/>
              <a:gd name="T7" fmla="*/ 2147483647 h 1080"/>
              <a:gd name="T8" fmla="*/ 2147483647 w 1536"/>
              <a:gd name="T9" fmla="*/ 2147483647 h 1080"/>
              <a:gd name="T10" fmla="*/ 2147483647 w 1536"/>
              <a:gd name="T11" fmla="*/ 2147483647 h 1080"/>
              <a:gd name="T12" fmla="*/ 2147483647 w 1536"/>
              <a:gd name="T13" fmla="*/ 2147483647 h 1080"/>
              <a:gd name="T14" fmla="*/ 2147483647 w 1536"/>
              <a:gd name="T15" fmla="*/ 2147483647 h 1080"/>
              <a:gd name="T16" fmla="*/ 2147483647 w 1536"/>
              <a:gd name="T17" fmla="*/ 2147483647 h 1080"/>
              <a:gd name="T18" fmla="*/ 2147483647 w 1536"/>
              <a:gd name="T19" fmla="*/ 2147483647 h 1080"/>
              <a:gd name="T20" fmla="*/ 2147483647 w 1536"/>
              <a:gd name="T21" fmla="*/ 2147483647 h 1080"/>
              <a:gd name="T22" fmla="*/ 2147483647 w 1536"/>
              <a:gd name="T23" fmla="*/ 2147483647 h 1080"/>
              <a:gd name="T24" fmla="*/ 2147483647 w 1536"/>
              <a:gd name="T25" fmla="*/ 2147483647 h 1080"/>
              <a:gd name="T26" fmla="*/ 2147483647 w 1536"/>
              <a:gd name="T27" fmla="*/ 2147483647 h 1080"/>
              <a:gd name="T28" fmla="*/ 2147483647 w 1536"/>
              <a:gd name="T29" fmla="*/ 2147483647 h 1080"/>
              <a:gd name="T30" fmla="*/ 2147483647 w 1536"/>
              <a:gd name="T31" fmla="*/ 2147483647 h 1080"/>
              <a:gd name="T32" fmla="*/ 2147483647 w 1536"/>
              <a:gd name="T33" fmla="*/ 2147483647 h 1080"/>
              <a:gd name="T34" fmla="*/ 2147483647 w 1536"/>
              <a:gd name="T35" fmla="*/ 2147483647 h 1080"/>
              <a:gd name="T36" fmla="*/ 2147483647 w 1536"/>
              <a:gd name="T37" fmla="*/ 2147483647 h 1080"/>
              <a:gd name="T38" fmla="*/ 2147483647 w 1536"/>
              <a:gd name="T39" fmla="*/ 2147483647 h 1080"/>
              <a:gd name="T40" fmla="*/ 2147483647 w 1536"/>
              <a:gd name="T41" fmla="*/ 2147483647 h 1080"/>
              <a:gd name="T42" fmla="*/ 2147483647 w 1536"/>
              <a:gd name="T43" fmla="*/ 2147483647 h 1080"/>
              <a:gd name="T44" fmla="*/ 2147483647 w 1536"/>
              <a:gd name="T45" fmla="*/ 2147483647 h 1080"/>
              <a:gd name="T46" fmla="*/ 2147483647 w 1536"/>
              <a:gd name="T47" fmla="*/ 2147483647 h 1080"/>
              <a:gd name="T48" fmla="*/ 2147483647 w 1536"/>
              <a:gd name="T49" fmla="*/ 2147483647 h 1080"/>
              <a:gd name="T50" fmla="*/ 2147483647 w 1536"/>
              <a:gd name="T51" fmla="*/ 2147483647 h 1080"/>
              <a:gd name="T52" fmla="*/ 2147483647 w 1536"/>
              <a:gd name="T53" fmla="*/ 2147483647 h 1080"/>
              <a:gd name="T54" fmla="*/ 2147483647 w 1536"/>
              <a:gd name="T55" fmla="*/ 2147483647 h 1080"/>
              <a:gd name="T56" fmla="*/ 2147483647 w 1536"/>
              <a:gd name="T57" fmla="*/ 2147483647 h 10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36"/>
              <a:gd name="T88" fmla="*/ 0 h 1080"/>
              <a:gd name="T89" fmla="*/ 1536 w 1536"/>
              <a:gd name="T90" fmla="*/ 1080 h 108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36" h="1080">
                <a:moveTo>
                  <a:pt x="0" y="256"/>
                </a:moveTo>
                <a:cubicBezTo>
                  <a:pt x="52" y="244"/>
                  <a:pt x="104" y="232"/>
                  <a:pt x="144" y="208"/>
                </a:cubicBezTo>
                <a:cubicBezTo>
                  <a:pt x="184" y="184"/>
                  <a:pt x="208" y="144"/>
                  <a:pt x="240" y="112"/>
                </a:cubicBezTo>
                <a:cubicBezTo>
                  <a:pt x="272" y="80"/>
                  <a:pt x="304" y="32"/>
                  <a:pt x="336" y="16"/>
                </a:cubicBezTo>
                <a:cubicBezTo>
                  <a:pt x="368" y="0"/>
                  <a:pt x="400" y="16"/>
                  <a:pt x="432" y="16"/>
                </a:cubicBezTo>
                <a:cubicBezTo>
                  <a:pt x="464" y="16"/>
                  <a:pt x="512" y="8"/>
                  <a:pt x="528" y="16"/>
                </a:cubicBezTo>
                <a:cubicBezTo>
                  <a:pt x="544" y="24"/>
                  <a:pt x="520" y="48"/>
                  <a:pt x="528" y="64"/>
                </a:cubicBezTo>
                <a:cubicBezTo>
                  <a:pt x="536" y="80"/>
                  <a:pt x="576" y="104"/>
                  <a:pt x="576" y="112"/>
                </a:cubicBezTo>
                <a:cubicBezTo>
                  <a:pt x="576" y="120"/>
                  <a:pt x="544" y="104"/>
                  <a:pt x="528" y="112"/>
                </a:cubicBezTo>
                <a:cubicBezTo>
                  <a:pt x="512" y="120"/>
                  <a:pt x="488" y="144"/>
                  <a:pt x="480" y="160"/>
                </a:cubicBezTo>
                <a:cubicBezTo>
                  <a:pt x="472" y="176"/>
                  <a:pt x="464" y="192"/>
                  <a:pt x="480" y="208"/>
                </a:cubicBezTo>
                <a:cubicBezTo>
                  <a:pt x="496" y="224"/>
                  <a:pt x="552" y="248"/>
                  <a:pt x="576" y="256"/>
                </a:cubicBezTo>
                <a:cubicBezTo>
                  <a:pt x="600" y="264"/>
                  <a:pt x="608" y="248"/>
                  <a:pt x="624" y="256"/>
                </a:cubicBezTo>
                <a:cubicBezTo>
                  <a:pt x="640" y="264"/>
                  <a:pt x="648" y="296"/>
                  <a:pt x="672" y="304"/>
                </a:cubicBezTo>
                <a:cubicBezTo>
                  <a:pt x="696" y="312"/>
                  <a:pt x="736" y="312"/>
                  <a:pt x="768" y="304"/>
                </a:cubicBezTo>
                <a:cubicBezTo>
                  <a:pt x="800" y="296"/>
                  <a:pt x="840" y="264"/>
                  <a:pt x="864" y="256"/>
                </a:cubicBezTo>
                <a:cubicBezTo>
                  <a:pt x="888" y="248"/>
                  <a:pt x="904" y="240"/>
                  <a:pt x="912" y="256"/>
                </a:cubicBezTo>
                <a:cubicBezTo>
                  <a:pt x="920" y="272"/>
                  <a:pt x="904" y="320"/>
                  <a:pt x="912" y="352"/>
                </a:cubicBezTo>
                <a:cubicBezTo>
                  <a:pt x="920" y="384"/>
                  <a:pt x="936" y="416"/>
                  <a:pt x="960" y="448"/>
                </a:cubicBezTo>
                <a:cubicBezTo>
                  <a:pt x="984" y="480"/>
                  <a:pt x="1032" y="512"/>
                  <a:pt x="1056" y="544"/>
                </a:cubicBezTo>
                <a:cubicBezTo>
                  <a:pt x="1080" y="576"/>
                  <a:pt x="1088" y="616"/>
                  <a:pt x="1104" y="640"/>
                </a:cubicBezTo>
                <a:cubicBezTo>
                  <a:pt x="1120" y="664"/>
                  <a:pt x="1144" y="672"/>
                  <a:pt x="1152" y="688"/>
                </a:cubicBezTo>
                <a:cubicBezTo>
                  <a:pt x="1160" y="704"/>
                  <a:pt x="1152" y="720"/>
                  <a:pt x="1152" y="736"/>
                </a:cubicBezTo>
                <a:cubicBezTo>
                  <a:pt x="1152" y="752"/>
                  <a:pt x="1160" y="752"/>
                  <a:pt x="1152" y="784"/>
                </a:cubicBezTo>
                <a:cubicBezTo>
                  <a:pt x="1144" y="816"/>
                  <a:pt x="1112" y="896"/>
                  <a:pt x="1104" y="928"/>
                </a:cubicBezTo>
                <a:cubicBezTo>
                  <a:pt x="1096" y="960"/>
                  <a:pt x="1096" y="960"/>
                  <a:pt x="1104" y="976"/>
                </a:cubicBezTo>
                <a:cubicBezTo>
                  <a:pt x="1112" y="992"/>
                  <a:pt x="1120" y="1008"/>
                  <a:pt x="1152" y="1024"/>
                </a:cubicBezTo>
                <a:cubicBezTo>
                  <a:pt x="1184" y="1040"/>
                  <a:pt x="1232" y="1064"/>
                  <a:pt x="1296" y="1072"/>
                </a:cubicBezTo>
                <a:cubicBezTo>
                  <a:pt x="1360" y="1080"/>
                  <a:pt x="1448" y="1076"/>
                  <a:pt x="1536" y="1072"/>
                </a:cubicBezTo>
              </a:path>
            </a:pathLst>
          </a:custGeom>
          <a:noFill/>
          <a:ln w="44450">
            <a:solidFill>
              <a:srgbClr val="FF0000"/>
            </a:solidFill>
            <a:round/>
            <a:headEnd/>
            <a:tailEnd/>
          </a:ln>
        </p:spPr>
        <p:txBody>
          <a:bodyPr/>
          <a:lstStyle/>
          <a:p>
            <a:pPr eaLnBrk="1" hangingPunct="1"/>
            <a:endParaRPr lang="en-US" sz="1200" b="1">
              <a:effectLst/>
              <a:latin typeface="Arial" charset="0"/>
            </a:endParaRPr>
          </a:p>
        </p:txBody>
      </p:sp>
      <p:sp>
        <p:nvSpPr>
          <p:cNvPr id="39952" name="Freeform 28"/>
          <p:cNvSpPr>
            <a:spLocks/>
          </p:cNvSpPr>
          <p:nvPr/>
        </p:nvSpPr>
        <p:spPr bwMode="auto">
          <a:xfrm>
            <a:off x="3733800" y="3187700"/>
            <a:ext cx="914400" cy="393700"/>
          </a:xfrm>
          <a:custGeom>
            <a:avLst/>
            <a:gdLst>
              <a:gd name="T0" fmla="*/ 2147483647 w 576"/>
              <a:gd name="T1" fmla="*/ 2147483647 h 248"/>
              <a:gd name="T2" fmla="*/ 2147483647 w 576"/>
              <a:gd name="T3" fmla="*/ 2147483647 h 248"/>
              <a:gd name="T4" fmla="*/ 2147483647 w 576"/>
              <a:gd name="T5" fmla="*/ 2147483647 h 248"/>
              <a:gd name="T6" fmla="*/ 2147483647 w 576"/>
              <a:gd name="T7" fmla="*/ 2147483647 h 248"/>
              <a:gd name="T8" fmla="*/ 0 w 576"/>
              <a:gd name="T9" fmla="*/ 2147483647 h 248"/>
              <a:gd name="T10" fmla="*/ 0 60000 65536"/>
              <a:gd name="T11" fmla="*/ 0 60000 65536"/>
              <a:gd name="T12" fmla="*/ 0 60000 65536"/>
              <a:gd name="T13" fmla="*/ 0 60000 65536"/>
              <a:gd name="T14" fmla="*/ 0 60000 65536"/>
              <a:gd name="T15" fmla="*/ 0 w 576"/>
              <a:gd name="T16" fmla="*/ 0 h 248"/>
              <a:gd name="T17" fmla="*/ 576 w 576"/>
              <a:gd name="T18" fmla="*/ 248 h 248"/>
            </a:gdLst>
            <a:ahLst/>
            <a:cxnLst>
              <a:cxn ang="T10">
                <a:pos x="T0" y="T1"/>
              </a:cxn>
              <a:cxn ang="T11">
                <a:pos x="T2" y="T3"/>
              </a:cxn>
              <a:cxn ang="T12">
                <a:pos x="T4" y="T5"/>
              </a:cxn>
              <a:cxn ang="T13">
                <a:pos x="T6" y="T7"/>
              </a:cxn>
              <a:cxn ang="T14">
                <a:pos x="T8" y="T9"/>
              </a:cxn>
            </a:cxnLst>
            <a:rect l="T15" t="T16" r="T17" b="T18"/>
            <a:pathLst>
              <a:path w="576" h="248">
                <a:moveTo>
                  <a:pt x="576" y="248"/>
                </a:moveTo>
                <a:cubicBezTo>
                  <a:pt x="488" y="172"/>
                  <a:pt x="400" y="96"/>
                  <a:pt x="336" y="56"/>
                </a:cubicBezTo>
                <a:cubicBezTo>
                  <a:pt x="272" y="16"/>
                  <a:pt x="232" y="16"/>
                  <a:pt x="192" y="8"/>
                </a:cubicBezTo>
                <a:cubicBezTo>
                  <a:pt x="152" y="0"/>
                  <a:pt x="128" y="0"/>
                  <a:pt x="96" y="8"/>
                </a:cubicBezTo>
                <a:cubicBezTo>
                  <a:pt x="64" y="16"/>
                  <a:pt x="24" y="48"/>
                  <a:pt x="0" y="56"/>
                </a:cubicBezTo>
              </a:path>
            </a:pathLst>
          </a:custGeom>
          <a:noFill/>
          <a:ln w="31750">
            <a:solidFill>
              <a:schemeClr val="tx1"/>
            </a:solidFill>
            <a:prstDash val="dash"/>
            <a:round/>
            <a:headEnd/>
            <a:tailEnd/>
          </a:ln>
        </p:spPr>
        <p:txBody>
          <a:bodyPr/>
          <a:lstStyle/>
          <a:p>
            <a:pPr eaLnBrk="1" hangingPunct="1"/>
            <a:endParaRPr lang="en-US" sz="1200" b="1">
              <a:effectLst/>
              <a:latin typeface="Arial" charset="0"/>
            </a:endParaRPr>
          </a:p>
        </p:txBody>
      </p:sp>
      <p:pic>
        <p:nvPicPr>
          <p:cNvPr id="39953" name="Picture 30" descr="http://www.runet.edu/%7Eswoodwar/CLASSES/GEOG235/biomes/desert/grtbsn.gif"/>
          <p:cNvPicPr>
            <a:picLocks noChangeAspect="1" noChangeArrowheads="1"/>
          </p:cNvPicPr>
          <p:nvPr/>
        </p:nvPicPr>
        <p:blipFill>
          <a:blip r:embed="rId10" r:link="rId11" cstate="print"/>
          <a:srcRect/>
          <a:stretch>
            <a:fillRect/>
          </a:stretch>
        </p:blipFill>
        <p:spPr bwMode="auto">
          <a:xfrm>
            <a:off x="990600" y="2514600"/>
            <a:ext cx="476250" cy="219075"/>
          </a:xfrm>
          <a:prstGeom prst="rect">
            <a:avLst/>
          </a:prstGeom>
          <a:noFill/>
          <a:ln w="9525">
            <a:noFill/>
            <a:miter lim="800000"/>
            <a:headEnd/>
            <a:tailEnd/>
          </a:ln>
        </p:spPr>
      </p:pic>
      <p:sp>
        <p:nvSpPr>
          <p:cNvPr id="39954" name="Rectangle 31"/>
          <p:cNvSpPr>
            <a:spLocks noChangeArrowheads="1"/>
          </p:cNvSpPr>
          <p:nvPr/>
        </p:nvSpPr>
        <p:spPr bwMode="auto">
          <a:xfrm>
            <a:off x="914400" y="3533775"/>
            <a:ext cx="3581400" cy="336550"/>
          </a:xfrm>
          <a:prstGeom prst="rect">
            <a:avLst/>
          </a:prstGeom>
          <a:noFill/>
          <a:ln w="9525">
            <a:noFill/>
            <a:miter lim="800000"/>
            <a:headEnd/>
            <a:tailEnd/>
          </a:ln>
        </p:spPr>
        <p:txBody>
          <a:bodyPr anchor="ctr">
            <a:spAutoFit/>
          </a:bodyPr>
          <a:lstStyle/>
          <a:p>
            <a:r>
              <a:rPr lang="en-US" sz="1600" b="1">
                <a:effectLst/>
                <a:latin typeface="Arial" charset="0"/>
                <a:cs typeface="Times New Roman" pitchFamily="18" charset="0"/>
              </a:rPr>
              <a:t>So. Great Basin Desert Scrub</a:t>
            </a:r>
            <a:endParaRPr lang="en-US" sz="1200" b="1">
              <a:effectLst/>
              <a:latin typeface="Arial" charset="0"/>
            </a:endParaRPr>
          </a:p>
        </p:txBody>
      </p:sp>
      <p:sp>
        <p:nvSpPr>
          <p:cNvPr id="39955" name="Freeform 33"/>
          <p:cNvSpPr>
            <a:spLocks/>
          </p:cNvSpPr>
          <p:nvPr/>
        </p:nvSpPr>
        <p:spPr bwMode="auto">
          <a:xfrm>
            <a:off x="3730625" y="3248025"/>
            <a:ext cx="993775" cy="561975"/>
          </a:xfrm>
          <a:custGeom>
            <a:avLst/>
            <a:gdLst>
              <a:gd name="T0" fmla="*/ 2147483647 w 608"/>
              <a:gd name="T1" fmla="*/ 2147483647 h 397"/>
              <a:gd name="T2" fmla="*/ 2147483647 w 608"/>
              <a:gd name="T3" fmla="*/ 2147483647 h 397"/>
              <a:gd name="T4" fmla="*/ 2147483647 w 608"/>
              <a:gd name="T5" fmla="*/ 2147483647 h 397"/>
              <a:gd name="T6" fmla="*/ 2147483647 w 608"/>
              <a:gd name="T7" fmla="*/ 2147483647 h 397"/>
              <a:gd name="T8" fmla="*/ 2147483647 w 608"/>
              <a:gd name="T9" fmla="*/ 2147483647 h 397"/>
              <a:gd name="T10" fmla="*/ 2147483647 w 608"/>
              <a:gd name="T11" fmla="*/ 2147483647 h 397"/>
              <a:gd name="T12" fmla="*/ 2147483647 w 608"/>
              <a:gd name="T13" fmla="*/ 2147483647 h 397"/>
              <a:gd name="T14" fmla="*/ 2147483647 w 608"/>
              <a:gd name="T15" fmla="*/ 2147483647 h 397"/>
              <a:gd name="T16" fmla="*/ 2147483647 w 608"/>
              <a:gd name="T17" fmla="*/ 2147483647 h 397"/>
              <a:gd name="T18" fmla="*/ 2147483647 w 608"/>
              <a:gd name="T19" fmla="*/ 2147483647 h 397"/>
              <a:gd name="T20" fmla="*/ 2147483647 w 608"/>
              <a:gd name="T21" fmla="*/ 2147483647 h 397"/>
              <a:gd name="T22" fmla="*/ 2147483647 w 608"/>
              <a:gd name="T23" fmla="*/ 2147483647 h 397"/>
              <a:gd name="T24" fmla="*/ 2147483647 w 608"/>
              <a:gd name="T25" fmla="*/ 0 h 397"/>
              <a:gd name="T26" fmla="*/ 2147483647 w 608"/>
              <a:gd name="T27" fmla="*/ 2147483647 h 397"/>
              <a:gd name="T28" fmla="*/ 2147483647 w 608"/>
              <a:gd name="T29" fmla="*/ 2147483647 h 397"/>
              <a:gd name="T30" fmla="*/ 2147483647 w 608"/>
              <a:gd name="T31" fmla="*/ 2147483647 h 397"/>
              <a:gd name="T32" fmla="*/ 2147483647 w 608"/>
              <a:gd name="T33" fmla="*/ 2147483647 h 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8"/>
              <a:gd name="T52" fmla="*/ 0 h 397"/>
              <a:gd name="T53" fmla="*/ 608 w 608"/>
              <a:gd name="T54" fmla="*/ 397 h 3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8" h="397">
                <a:moveTo>
                  <a:pt x="33" y="20"/>
                </a:moveTo>
                <a:cubicBezTo>
                  <a:pt x="27" y="89"/>
                  <a:pt x="0" y="190"/>
                  <a:pt x="24" y="258"/>
                </a:cubicBezTo>
                <a:cubicBezTo>
                  <a:pt x="27" y="268"/>
                  <a:pt x="43" y="267"/>
                  <a:pt x="53" y="268"/>
                </a:cubicBezTo>
                <a:cubicBezTo>
                  <a:pt x="136" y="274"/>
                  <a:pt x="219" y="275"/>
                  <a:pt x="302" y="278"/>
                </a:cubicBezTo>
                <a:cubicBezTo>
                  <a:pt x="336" y="331"/>
                  <a:pt x="382" y="357"/>
                  <a:pt x="441" y="377"/>
                </a:cubicBezTo>
                <a:cubicBezTo>
                  <a:pt x="461" y="384"/>
                  <a:pt x="500" y="397"/>
                  <a:pt x="500" y="397"/>
                </a:cubicBezTo>
                <a:cubicBezTo>
                  <a:pt x="540" y="370"/>
                  <a:pt x="533" y="356"/>
                  <a:pt x="560" y="318"/>
                </a:cubicBezTo>
                <a:cubicBezTo>
                  <a:pt x="571" y="286"/>
                  <a:pt x="608" y="253"/>
                  <a:pt x="580" y="218"/>
                </a:cubicBezTo>
                <a:cubicBezTo>
                  <a:pt x="573" y="210"/>
                  <a:pt x="560" y="211"/>
                  <a:pt x="550" y="208"/>
                </a:cubicBezTo>
                <a:cubicBezTo>
                  <a:pt x="504" y="164"/>
                  <a:pt x="454" y="125"/>
                  <a:pt x="401" y="89"/>
                </a:cubicBezTo>
                <a:cubicBezTo>
                  <a:pt x="382" y="76"/>
                  <a:pt x="360" y="71"/>
                  <a:pt x="341" y="59"/>
                </a:cubicBezTo>
                <a:cubicBezTo>
                  <a:pt x="309" y="13"/>
                  <a:pt x="332" y="34"/>
                  <a:pt x="262" y="10"/>
                </a:cubicBezTo>
                <a:cubicBezTo>
                  <a:pt x="252" y="7"/>
                  <a:pt x="232" y="0"/>
                  <a:pt x="232" y="0"/>
                </a:cubicBezTo>
                <a:cubicBezTo>
                  <a:pt x="179" y="3"/>
                  <a:pt x="126" y="4"/>
                  <a:pt x="73" y="10"/>
                </a:cubicBezTo>
                <a:cubicBezTo>
                  <a:pt x="63" y="11"/>
                  <a:pt x="54" y="20"/>
                  <a:pt x="43" y="20"/>
                </a:cubicBezTo>
                <a:cubicBezTo>
                  <a:pt x="33" y="20"/>
                  <a:pt x="24" y="10"/>
                  <a:pt x="14" y="10"/>
                </a:cubicBezTo>
                <a:cubicBezTo>
                  <a:pt x="7" y="10"/>
                  <a:pt x="27" y="17"/>
                  <a:pt x="33" y="20"/>
                </a:cubicBezTo>
                <a:close/>
              </a:path>
            </a:pathLst>
          </a:custGeom>
          <a:solidFill>
            <a:srgbClr val="CCCC00"/>
          </a:solidFill>
          <a:ln w="9525">
            <a:solidFill>
              <a:srgbClr val="CCCC00"/>
            </a:solidFill>
            <a:round/>
            <a:headEnd/>
            <a:tailEnd/>
          </a:ln>
        </p:spPr>
        <p:txBody>
          <a:bodyPr/>
          <a:lstStyle/>
          <a:p>
            <a:pPr eaLnBrk="1" hangingPunct="1"/>
            <a:endParaRPr lang="en-US" sz="1200" b="1">
              <a:effectLst/>
              <a:latin typeface="Arial" charset="0"/>
            </a:endParaRPr>
          </a:p>
        </p:txBody>
      </p:sp>
      <p:sp>
        <p:nvSpPr>
          <p:cNvPr id="39956" name="Text Box 34"/>
          <p:cNvSpPr txBox="1">
            <a:spLocks noChangeArrowheads="1"/>
          </p:cNvSpPr>
          <p:nvPr/>
        </p:nvSpPr>
        <p:spPr bwMode="auto">
          <a:xfrm>
            <a:off x="990600" y="3276600"/>
            <a:ext cx="474663" cy="219075"/>
          </a:xfrm>
          <a:prstGeom prst="rect">
            <a:avLst/>
          </a:prstGeom>
          <a:solidFill>
            <a:srgbClr val="CCCC00"/>
          </a:solidFill>
          <a:ln w="15875">
            <a:solidFill>
              <a:schemeClr val="tx1"/>
            </a:solidFill>
            <a:miter lim="800000"/>
            <a:headEnd/>
            <a:tailEnd/>
          </a:ln>
        </p:spPr>
        <p:txBody>
          <a:bodyPr/>
          <a:lstStyle/>
          <a:p>
            <a:pPr eaLnBrk="1" hangingPunct="1">
              <a:spcBef>
                <a:spcPct val="50000"/>
              </a:spcBef>
            </a:pPr>
            <a:endParaRPr lang="en-US" sz="1200" b="1">
              <a:effectLst/>
              <a:latin typeface="Arial" charset="0"/>
            </a:endParaRPr>
          </a:p>
        </p:txBody>
      </p:sp>
    </p:spTree>
  </p:cSld>
  <p:clrMapOvr>
    <a:masterClrMapping/>
  </p:clrMapOvr>
  <p:transition>
    <p:cut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148" name="Rectangle 5"/>
          <p:cNvSpPr>
            <a:spLocks noGrp="1" noChangeArrowheads="1"/>
          </p:cNvSpPr>
          <p:nvPr>
            <p:ph type="title" idx="4294967295"/>
          </p:nvPr>
        </p:nvSpPr>
        <p:spPr>
          <a:xfrm>
            <a:off x="457200" y="228600"/>
            <a:ext cx="8229600" cy="1143000"/>
          </a:xfrm>
        </p:spPr>
        <p:txBody>
          <a:bodyPr/>
          <a:lstStyle/>
          <a:p>
            <a:r>
              <a:rPr lang="en-US" sz="4000" smtClean="0">
                <a:solidFill>
                  <a:schemeClr val="bg2"/>
                </a:solidFill>
              </a:rPr>
              <a:t>NVC Hierarchy – </a:t>
            </a:r>
            <a:br>
              <a:rPr lang="en-US" sz="4000" smtClean="0">
                <a:solidFill>
                  <a:schemeClr val="bg2"/>
                </a:solidFill>
              </a:rPr>
            </a:br>
            <a:r>
              <a:rPr lang="en-US" sz="4000" smtClean="0">
                <a:solidFill>
                  <a:schemeClr val="bg2"/>
                </a:solidFill>
              </a:rPr>
              <a:t>Hooking up lower to mid-levels </a:t>
            </a:r>
            <a:br>
              <a:rPr lang="en-US" sz="4000" smtClean="0">
                <a:solidFill>
                  <a:schemeClr val="bg2"/>
                </a:solidFill>
              </a:rPr>
            </a:br>
            <a:r>
              <a:rPr lang="en-US" sz="2400" smtClean="0">
                <a:solidFill>
                  <a:schemeClr val="bg2"/>
                </a:solidFill>
              </a:rPr>
              <a:t>(getting air-borne)</a:t>
            </a:r>
          </a:p>
        </p:txBody>
      </p:sp>
      <p:graphicFrame>
        <p:nvGraphicFramePr>
          <p:cNvPr id="6146" name="Object 4"/>
          <p:cNvGraphicFramePr>
            <a:graphicFrameLocks noChangeAspect="1"/>
          </p:cNvGraphicFramePr>
          <p:nvPr>
            <p:ph idx="4294967295"/>
          </p:nvPr>
        </p:nvGraphicFramePr>
        <p:xfrm>
          <a:off x="1120775" y="1812925"/>
          <a:ext cx="9075738" cy="3436938"/>
        </p:xfrm>
        <a:graphic>
          <a:graphicData uri="http://schemas.openxmlformats.org/presentationml/2006/ole">
            <p:oleObj spid="_x0000_s6146" name="Worksheet" r:id="rId4" imgW="7143843" imgH="2705223" progId="Excel.Sheet.8">
              <p:embed/>
            </p:oleObj>
          </a:graphicData>
        </a:graphic>
      </p:graphicFrame>
    </p:spTree>
  </p:cSld>
  <p:clrMapOvr>
    <a:masterClrMapping/>
  </p:clrMapOvr>
  <p:transition>
    <p:cut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886833" name="Group 49"/>
          <p:cNvGraphicFramePr>
            <a:graphicFrameLocks noGrp="1"/>
          </p:cNvGraphicFramePr>
          <p:nvPr>
            <p:ph idx="4294967295"/>
          </p:nvPr>
        </p:nvGraphicFramePr>
        <p:xfrm>
          <a:off x="304800" y="533400"/>
          <a:ext cx="8715375" cy="6065520"/>
        </p:xfrm>
        <a:graphic>
          <a:graphicData uri="http://schemas.openxmlformats.org/drawingml/2006/table">
            <a:tbl>
              <a:tblPr/>
              <a:tblGrid>
                <a:gridCol w="2590800"/>
                <a:gridCol w="6124575"/>
              </a:tblGrid>
              <a:tr h="21590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00FF"/>
                          </a:solidFill>
                          <a:effectLst/>
                          <a:latin typeface="Arial" charset="0"/>
                          <a:cs typeface="Times New Roman" pitchFamily="18" charset="0"/>
                        </a:rPr>
                        <a:t>Revised Hierarchy</a:t>
                      </a:r>
                      <a:endParaRPr kumimoji="0" lang="en-US" sz="2000" b="0"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rgbClr val="000000"/>
                          </a:solidFill>
                          <a:effectLst>
                            <a:outerShdw blurRad="38100" dist="38100" dir="2700000" algn="tl">
                              <a:srgbClr val="FFFFFF"/>
                            </a:outerShdw>
                          </a:effectLst>
                          <a:latin typeface="Arial" charset="0"/>
                          <a:cs typeface="Times New Roman" pitchFamily="18" charset="0"/>
                        </a:rPr>
                        <a:t>Applications</a:t>
                      </a: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971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0" u="none" strike="noStrike" cap="none" normalizeH="0" baseline="0" smtClean="0">
                          <a:ln>
                            <a:noFill/>
                          </a:ln>
                          <a:solidFill>
                            <a:srgbClr val="0000FF"/>
                          </a:solidFill>
                          <a:effectLst/>
                          <a:latin typeface="Arial" charset="0"/>
                          <a:cs typeface="Times New Roman" pitchFamily="18" charset="0"/>
                        </a:rPr>
                        <a:t>Upper</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1 – Formation Class</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endParaRPr kumimoji="0" lang="en-US" sz="1400" b="0" i="1" u="none" strike="noStrike" cap="none" normalizeH="0" baseline="0" dirty="0" smtClean="0">
                        <a:ln>
                          <a:noFill/>
                        </a:ln>
                        <a:solidFill>
                          <a:schemeClr val="tx1"/>
                        </a:solidFill>
                        <a:effectLst>
                          <a:outerShdw blurRad="38100" dist="38100" dir="2700000" algn="tl">
                            <a:srgbClr val="000000"/>
                          </a:outerShdw>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2706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2 – Formation Subclass</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U.S. Army Corps of Engineers – Stewardship (FGDC 1997)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37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3 -  Formation</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U.S. Army Corps of Engineers &amp; EPA - Mitigation</a:t>
                      </a:r>
                    </a:p>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EPA – Nat’l Wetland Condition Assessment, </a:t>
                      </a:r>
                    </a:p>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TNC - Conservation Planning (WWF Major Habitats)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3525">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0" u="none" strike="noStrike" cap="none" normalizeH="0" baseline="0" smtClean="0">
                          <a:ln>
                            <a:noFill/>
                          </a:ln>
                          <a:solidFill>
                            <a:srgbClr val="0000FF"/>
                          </a:solidFill>
                          <a:effectLst/>
                          <a:latin typeface="Arial" charset="0"/>
                          <a:cs typeface="Times New Roman" pitchFamily="18" charset="0"/>
                        </a:rPr>
                        <a:t>Mid</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800" b="1" i="1" u="none" strike="noStrike" cap="none" normalizeH="0" baseline="0" dirty="0" smtClean="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416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4 – Division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EPA?, USFS FIA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5 – Macrogroup</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err="1" smtClean="0">
                          <a:ln>
                            <a:noFill/>
                          </a:ln>
                          <a:solidFill>
                            <a:schemeClr val="bg2"/>
                          </a:solidFill>
                          <a:effectLst/>
                          <a:latin typeface="Arial" charset="0"/>
                          <a:ea typeface="Times New Roman" pitchFamily="18" charset="0"/>
                          <a:cs typeface="Arial" charset="0"/>
                        </a:rPr>
                        <a:t>Landfire</a:t>
                      </a: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 GAP, NEAFWA (NE Assn F&amp;W Agency), EPA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3563">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6 – Group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NOAA - Coastal Wetlands, USFS FIA, </a:t>
                      </a:r>
                      <a:r>
                        <a:rPr kumimoji="0" lang="en-US" sz="1800" b="1" i="1" u="none" strike="noStrike" cap="none" normalizeH="0" baseline="0" dirty="0" err="1" smtClean="0">
                          <a:ln>
                            <a:noFill/>
                          </a:ln>
                          <a:solidFill>
                            <a:schemeClr val="bg2"/>
                          </a:solidFill>
                          <a:effectLst/>
                          <a:latin typeface="Arial" charset="0"/>
                          <a:ea typeface="Times New Roman" pitchFamily="18" charset="0"/>
                          <a:cs typeface="Arial" charset="0"/>
                        </a:rPr>
                        <a:t>Landfire</a:t>
                      </a: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 GAP</a:t>
                      </a:r>
                    </a:p>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NPS </a:t>
                      </a:r>
                      <a:r>
                        <a:rPr kumimoji="0" lang="en-US" sz="1800" b="1" i="1" u="none" strike="noStrike" cap="none" normalizeH="0" baseline="0" dirty="0" err="1" smtClean="0">
                          <a:ln>
                            <a:noFill/>
                          </a:ln>
                          <a:solidFill>
                            <a:schemeClr val="bg2"/>
                          </a:solidFill>
                          <a:effectLst/>
                          <a:latin typeface="Arial" charset="0"/>
                          <a:ea typeface="Times New Roman" pitchFamily="18" charset="0"/>
                          <a:cs typeface="Arial" charset="0"/>
                        </a:rPr>
                        <a:t>Veg</a:t>
                      </a: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 Inventory Program,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1938">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0" u="none" strike="noStrike" cap="none" normalizeH="0" baseline="0" smtClean="0">
                          <a:ln>
                            <a:noFill/>
                          </a:ln>
                          <a:solidFill>
                            <a:srgbClr val="0000FF"/>
                          </a:solidFill>
                          <a:effectLst/>
                          <a:latin typeface="Arial" charset="0"/>
                          <a:cs typeface="Times New Roman" pitchFamily="18" charset="0"/>
                        </a:rPr>
                        <a:t>Lower</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800" b="1" i="1" u="none" strike="noStrike" cap="none" normalizeH="0" baseline="0" dirty="0" smtClean="0">
                        <a:ln>
                          <a:noFill/>
                        </a:ln>
                        <a:solidFill>
                          <a:schemeClr val="bg2"/>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0850">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smtClean="0">
                          <a:ln>
                            <a:noFill/>
                          </a:ln>
                          <a:solidFill>
                            <a:srgbClr val="0000FF"/>
                          </a:solidFill>
                          <a:effectLst/>
                          <a:latin typeface="Arial" charset="0"/>
                          <a:cs typeface="Times New Roman" pitchFamily="18" charset="0"/>
                        </a:rPr>
                        <a:t>  Level 7 – Alliance</a:t>
                      </a:r>
                      <a:endParaRPr kumimoji="0" lang="en-US" sz="1800" b="0" i="0" u="none" strike="noStrike" cap="none" normalizeH="0" baseline="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USFS FIA Program, GAP, NPS </a:t>
                      </a:r>
                      <a:r>
                        <a:rPr kumimoji="0" lang="en-US" sz="1800" b="1" i="1" u="none" strike="noStrike" cap="none" normalizeH="0" baseline="0" dirty="0" err="1" smtClean="0">
                          <a:ln>
                            <a:noFill/>
                          </a:ln>
                          <a:solidFill>
                            <a:schemeClr val="bg2"/>
                          </a:solidFill>
                          <a:effectLst/>
                          <a:latin typeface="Arial" charset="0"/>
                          <a:ea typeface="Times New Roman" pitchFamily="18" charset="0"/>
                          <a:cs typeface="Arial" charset="0"/>
                        </a:rPr>
                        <a:t>Veg</a:t>
                      </a: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 Mapping Program, State Heritage Programs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0" i="0" u="none" strike="noStrike" cap="none" normalizeH="0" baseline="0" dirty="0" smtClean="0">
                          <a:ln>
                            <a:noFill/>
                          </a:ln>
                          <a:solidFill>
                            <a:srgbClr val="0000FF"/>
                          </a:solidFill>
                          <a:effectLst/>
                          <a:latin typeface="Arial" charset="0"/>
                          <a:cs typeface="Times New Roman" pitchFamily="18" charset="0"/>
                        </a:rPr>
                        <a:t>  Level 8 – Association</a:t>
                      </a:r>
                      <a:endParaRPr kumimoji="0" lang="en-US" sz="1800" b="0" i="0" u="none" strike="noStrike" cap="none" normalizeH="0" baseline="0" dirty="0" smtClean="0">
                        <a:ln>
                          <a:noFill/>
                        </a:ln>
                        <a:solidFill>
                          <a:srgbClr val="0000FF"/>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
                          <a:schemeClr val="hlink"/>
                        </a:buClr>
                        <a:buSzPct val="80000"/>
                        <a:buFont typeface="Wingdings" pitchFamily="2" charset="2"/>
                        <a:buNone/>
                        <a:tabLst/>
                      </a:pP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NPS </a:t>
                      </a:r>
                      <a:r>
                        <a:rPr kumimoji="0" lang="en-US" sz="1800" b="1" i="1" u="none" strike="noStrike" cap="none" normalizeH="0" baseline="0" dirty="0" err="1" smtClean="0">
                          <a:ln>
                            <a:noFill/>
                          </a:ln>
                          <a:solidFill>
                            <a:schemeClr val="bg2"/>
                          </a:solidFill>
                          <a:effectLst/>
                          <a:latin typeface="Arial" charset="0"/>
                          <a:ea typeface="Times New Roman" pitchFamily="18" charset="0"/>
                          <a:cs typeface="Arial" charset="0"/>
                        </a:rPr>
                        <a:t>Veg</a:t>
                      </a:r>
                      <a:r>
                        <a:rPr kumimoji="0" lang="en-US" sz="1800" b="1" i="1" u="none" strike="noStrike" cap="none" normalizeH="0" baseline="0" dirty="0" smtClean="0">
                          <a:ln>
                            <a:noFill/>
                          </a:ln>
                          <a:solidFill>
                            <a:schemeClr val="bg2"/>
                          </a:solidFill>
                          <a:effectLst/>
                          <a:latin typeface="Arial" charset="0"/>
                          <a:ea typeface="Times New Roman" pitchFamily="18" charset="0"/>
                          <a:cs typeface="Arial" charset="0"/>
                        </a:rPr>
                        <a:t> Inventory Program, State Heritage Programs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003" name="Text Box 49"/>
          <p:cNvSpPr txBox="1">
            <a:spLocks noChangeArrowheads="1"/>
          </p:cNvSpPr>
          <p:nvPr/>
        </p:nvSpPr>
        <p:spPr bwMode="auto">
          <a:xfrm>
            <a:off x="7010400" y="4953000"/>
            <a:ext cx="1981200" cy="304800"/>
          </a:xfrm>
          <a:prstGeom prst="rect">
            <a:avLst/>
          </a:prstGeom>
          <a:solidFill>
            <a:srgbClr val="FFCC99"/>
          </a:solidFill>
          <a:ln w="9525">
            <a:solidFill>
              <a:schemeClr val="tx1"/>
            </a:solidFill>
            <a:miter lim="800000"/>
            <a:headEnd/>
            <a:tailEnd/>
          </a:ln>
        </p:spPr>
        <p:txBody>
          <a:bodyPr>
            <a:spAutoFit/>
          </a:bodyPr>
          <a:lstStyle/>
          <a:p>
            <a:pPr algn="ctr" eaLnBrk="1" hangingPunct="1">
              <a:spcBef>
                <a:spcPct val="50000"/>
              </a:spcBef>
            </a:pPr>
            <a:r>
              <a:rPr lang="en-US" sz="1400" b="1">
                <a:solidFill>
                  <a:srgbClr val="FF0000"/>
                </a:solidFill>
                <a:effectLst/>
                <a:latin typeface="Arial" charset="0"/>
              </a:rPr>
              <a:t>Ecological Systems</a:t>
            </a:r>
          </a:p>
        </p:txBody>
      </p:sp>
    </p:spTree>
  </p:cSld>
  <p:clrMapOvr>
    <a:masterClrMapping/>
  </p:clrMapOvr>
  <p:transition>
    <p:cut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Grp="1" noChangeArrowheads="1"/>
          </p:cNvSpPr>
          <p:nvPr>
            <p:ph type="title"/>
          </p:nvPr>
        </p:nvSpPr>
        <p:spPr>
          <a:xfrm>
            <a:off x="609600" y="381000"/>
            <a:ext cx="8001000" cy="1143000"/>
          </a:xfrm>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Core NatureServe Methodology</a:t>
            </a:r>
          </a:p>
        </p:txBody>
      </p:sp>
      <p:sp>
        <p:nvSpPr>
          <p:cNvPr id="815107" name="Rectangle 3"/>
          <p:cNvSpPr>
            <a:spLocks noGrp="1" noChangeArrowheads="1"/>
          </p:cNvSpPr>
          <p:nvPr>
            <p:ph type="body" idx="1"/>
          </p:nvPr>
        </p:nvSpPr>
        <p:spPr>
          <a:xfrm>
            <a:off x="685800" y="1981200"/>
            <a:ext cx="8153400" cy="4114800"/>
          </a:xfrm>
        </p:spPr>
        <p:txBody>
          <a:bodyPr/>
          <a:lstStyle/>
          <a:p>
            <a:pPr>
              <a:defRPr/>
            </a:pPr>
            <a:r>
              <a:rPr lang="en-US" sz="4000" smtClean="0"/>
              <a:t> </a:t>
            </a:r>
            <a:r>
              <a:rPr lang="en-US" sz="4000" smtClean="0">
                <a:latin typeface="Trebuchet MS" pitchFamily="34" charset="0"/>
              </a:rPr>
              <a:t>What is it? </a:t>
            </a:r>
            <a:endParaRPr lang="en-US" sz="2800" smtClean="0">
              <a:latin typeface="Trebuchet MS" pitchFamily="34" charset="0"/>
            </a:endParaRPr>
          </a:p>
          <a:p>
            <a:pPr>
              <a:defRPr/>
            </a:pPr>
            <a:r>
              <a:rPr lang="en-US" sz="4000" smtClean="0">
                <a:latin typeface="Trebuchet MS" pitchFamily="34" charset="0"/>
              </a:rPr>
              <a:t> Where is it? </a:t>
            </a:r>
            <a:endParaRPr lang="en-US" smtClean="0">
              <a:latin typeface="Trebuchet MS" pitchFamily="34" charset="0"/>
            </a:endParaRPr>
          </a:p>
          <a:p>
            <a:pPr>
              <a:defRPr/>
            </a:pPr>
            <a:r>
              <a:rPr lang="en-US" sz="4000" smtClean="0">
                <a:latin typeface="Trebuchet MS" pitchFamily="34" charset="0"/>
              </a:rPr>
              <a:t> What are status and trends of each (element) type? </a:t>
            </a:r>
          </a:p>
          <a:p>
            <a:pPr>
              <a:defRPr/>
            </a:pPr>
            <a:r>
              <a:rPr lang="en-US" sz="4000" smtClean="0">
                <a:latin typeface="Trebuchet MS" pitchFamily="34" charset="0"/>
              </a:rPr>
              <a:t>What is the quality/condition of each occurrence?  </a:t>
            </a:r>
          </a:p>
        </p:txBody>
      </p:sp>
      <p:sp>
        <p:nvSpPr>
          <p:cNvPr id="815108"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815109" name="Text Box 5"/>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classification)</a:t>
            </a:r>
          </a:p>
        </p:txBody>
      </p:sp>
      <p:sp>
        <p:nvSpPr>
          <p:cNvPr id="815110" name="Text Box 6"/>
          <p:cNvSpPr txBox="1">
            <a:spLocks noChangeArrowheads="1"/>
          </p:cNvSpPr>
          <p:nvPr/>
        </p:nvSpPr>
        <p:spPr bwMode="auto">
          <a:xfrm>
            <a:off x="3962400" y="2819400"/>
            <a:ext cx="54102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(element mapping/ occurrence)</a:t>
            </a:r>
          </a:p>
        </p:txBody>
      </p:sp>
      <p:sp>
        <p:nvSpPr>
          <p:cNvPr id="815111" name="Text Box 7"/>
          <p:cNvSpPr txBox="1">
            <a:spLocks noChangeArrowheads="1"/>
          </p:cNvSpPr>
          <p:nvPr/>
        </p:nvSpPr>
        <p:spPr bwMode="auto">
          <a:xfrm>
            <a:off x="5257800" y="5486400"/>
            <a:ext cx="38862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integrity)</a:t>
            </a:r>
          </a:p>
        </p:txBody>
      </p:sp>
      <p:sp>
        <p:nvSpPr>
          <p:cNvPr id="815112" name="Text Box 8"/>
          <p:cNvSpPr txBox="1">
            <a:spLocks noChangeArrowheads="1"/>
          </p:cNvSpPr>
          <p:nvPr/>
        </p:nvSpPr>
        <p:spPr bwMode="auto">
          <a:xfrm>
            <a:off x="6019800" y="4191000"/>
            <a:ext cx="3124200" cy="457200"/>
          </a:xfrm>
          <a:prstGeom prst="rect">
            <a:avLst/>
          </a:prstGeom>
          <a:noFill/>
          <a:ln w="12700">
            <a:noFill/>
            <a:miter lim="800000"/>
            <a:headEnd/>
            <a:tailEnd/>
          </a:ln>
          <a:effectLst/>
        </p:spPr>
        <p:txBody>
          <a:bodyPr>
            <a:spAutoFit/>
          </a:bodyPr>
          <a:lstStyle/>
          <a:p>
            <a:pPr>
              <a:spcBef>
                <a:spcPct val="50000"/>
              </a:spcBef>
              <a:defRPr/>
            </a:pPr>
            <a:r>
              <a:rPr lang="en-US" sz="2400">
                <a:solidFill>
                  <a:srgbClr val="FFFF99"/>
                </a:solidFill>
                <a:effectLst>
                  <a:outerShdw blurRad="38100" dist="38100" dir="2700000" algn="tl">
                    <a:srgbClr val="000000"/>
                  </a:outerShdw>
                </a:effectLst>
                <a:latin typeface="Trebuchet MS" pitchFamily="34" charset="0"/>
              </a:rPr>
              <a:t>(G/N/S Status ranks)</a:t>
            </a:r>
          </a:p>
        </p:txBody>
      </p:sp>
      <p:sp>
        <p:nvSpPr>
          <p:cNvPr id="815113" name="Rectangle 9"/>
          <p:cNvSpPr>
            <a:spLocks noChangeArrowheads="1"/>
          </p:cNvSpPr>
          <p:nvPr/>
        </p:nvSpPr>
        <p:spPr bwMode="auto">
          <a:xfrm>
            <a:off x="381000" y="2743200"/>
            <a:ext cx="8763000" cy="762000"/>
          </a:xfrm>
          <a:prstGeom prst="rect">
            <a:avLst/>
          </a:prstGeom>
          <a:noFill/>
          <a:ln w="38100">
            <a:solidFill>
              <a:schemeClr val="hlink"/>
            </a:solidFill>
            <a:miter lim="800000"/>
            <a:headEnd/>
            <a:tailEnd/>
          </a:ln>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057400"/>
            <a:ext cx="9144000" cy="4802188"/>
            <a:chOff x="0" y="1296"/>
            <a:chExt cx="5760" cy="3025"/>
          </a:xfrm>
        </p:grpSpPr>
        <p:sp>
          <p:nvSpPr>
            <p:cNvPr id="840707" name="Oval 3"/>
            <p:cNvSpPr>
              <a:spLocks noChangeArrowheads="1"/>
            </p:cNvSpPr>
            <p:nvPr/>
          </p:nvSpPr>
          <p:spPr bwMode="auto">
            <a:xfrm>
              <a:off x="2496" y="1296"/>
              <a:ext cx="3264" cy="2304"/>
            </a:xfrm>
            <a:prstGeom prst="ellipse">
              <a:avLst/>
            </a:prstGeom>
            <a:solidFill>
              <a:srgbClr val="FFFF99"/>
            </a:solidFill>
            <a:ln w="19050">
              <a:solidFill>
                <a:schemeClr val="tx2"/>
              </a:solidFill>
              <a:round/>
              <a:headEnd/>
              <a:tailEnd/>
            </a:ln>
            <a:effectLst/>
          </p:spPr>
          <p:txBody>
            <a:bodyPr wrap="none" anchor="ctr"/>
            <a:lstStyle/>
            <a:p>
              <a:pPr>
                <a:defRPr/>
              </a:pPr>
              <a:endParaRPr lang="en-US"/>
            </a:p>
          </p:txBody>
        </p:sp>
        <p:sp>
          <p:nvSpPr>
            <p:cNvPr id="46115" name="Rectangle 4"/>
            <p:cNvSpPr>
              <a:spLocks noChangeArrowheads="1"/>
            </p:cNvSpPr>
            <p:nvPr/>
          </p:nvSpPr>
          <p:spPr bwMode="auto">
            <a:xfrm>
              <a:off x="0" y="3504"/>
              <a:ext cx="4176" cy="817"/>
            </a:xfrm>
            <a:prstGeom prst="rect">
              <a:avLst/>
            </a:prstGeom>
            <a:noFill/>
            <a:ln w="12700">
              <a:noFill/>
              <a:miter lim="800000"/>
              <a:headEnd/>
              <a:tailEnd/>
            </a:ln>
          </p:spPr>
          <p:txBody>
            <a:bodyPr>
              <a:spAutoFit/>
            </a:bodyPr>
            <a:lstStyle/>
            <a:p>
              <a:pPr eaLnBrk="1" hangingPunct="1">
                <a:spcBef>
                  <a:spcPct val="30000"/>
                </a:spcBef>
              </a:pPr>
              <a:r>
                <a:rPr lang="en-US" sz="2400">
                  <a:effectLst/>
                  <a:latin typeface="Trebuchet MS" pitchFamily="34" charset="0"/>
                </a:rPr>
                <a:t>separation distance (500m) for other natural land cover; 0.3 km for cultural vegetation; </a:t>
              </a:r>
            </a:p>
            <a:p>
              <a:pPr eaLnBrk="1" hangingPunct="1">
                <a:spcBef>
                  <a:spcPct val="30000"/>
                </a:spcBef>
              </a:pPr>
              <a:r>
                <a:rPr lang="en-US" sz="2400">
                  <a:effectLst/>
                  <a:latin typeface="Trebuchet MS" pitchFamily="34" charset="0"/>
                </a:rPr>
                <a:t>…and then there are distinct barriers</a:t>
              </a:r>
            </a:p>
          </p:txBody>
        </p:sp>
      </p:grpSp>
      <p:sp>
        <p:nvSpPr>
          <p:cNvPr id="840709" name="Oval 5"/>
          <p:cNvSpPr>
            <a:spLocks noChangeArrowheads="1"/>
          </p:cNvSpPr>
          <p:nvPr/>
        </p:nvSpPr>
        <p:spPr bwMode="auto">
          <a:xfrm>
            <a:off x="152400" y="2133600"/>
            <a:ext cx="4038600" cy="2971800"/>
          </a:xfrm>
          <a:prstGeom prst="ellipse">
            <a:avLst/>
          </a:prstGeom>
          <a:solidFill>
            <a:srgbClr val="00FF00"/>
          </a:solidFill>
          <a:ln w="12700">
            <a:solidFill>
              <a:schemeClr val="tx1"/>
            </a:solidFill>
            <a:round/>
            <a:headEnd/>
            <a:tailEnd/>
          </a:ln>
          <a:effectLst/>
        </p:spPr>
        <p:txBody>
          <a:bodyPr wrap="none" anchor="ctr"/>
          <a:lstStyle/>
          <a:p>
            <a:pPr>
              <a:defRPr/>
            </a:pPr>
            <a:endParaRPr lang="en-US"/>
          </a:p>
        </p:txBody>
      </p:sp>
      <p:sp>
        <p:nvSpPr>
          <p:cNvPr id="840710" name="Line 6"/>
          <p:cNvSpPr>
            <a:spLocks noChangeShapeType="1"/>
          </p:cNvSpPr>
          <p:nvPr/>
        </p:nvSpPr>
        <p:spPr bwMode="auto">
          <a:xfrm>
            <a:off x="990600" y="15240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840711" name="Rectangle 7"/>
          <p:cNvSpPr>
            <a:spLocks noChangeArrowheads="1"/>
          </p:cNvSpPr>
          <p:nvPr/>
        </p:nvSpPr>
        <p:spPr bwMode="auto">
          <a:xfrm>
            <a:off x="1219200" y="304800"/>
            <a:ext cx="82296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rgbClr val="FFFF99"/>
                </a:solidFill>
                <a:effectLst>
                  <a:outerShdw blurRad="38100" dist="38100" dir="2700000" algn="tl">
                    <a:srgbClr val="000000"/>
                  </a:outerShdw>
                </a:effectLst>
                <a:latin typeface="Trebuchet MS" pitchFamily="34" charset="0"/>
              </a:rPr>
              <a:t>Occurrence Specifications</a:t>
            </a:r>
          </a:p>
        </p:txBody>
      </p:sp>
      <p:grpSp>
        <p:nvGrpSpPr>
          <p:cNvPr id="46086" name="Group 8"/>
          <p:cNvGrpSpPr>
            <a:grpSpLocks/>
          </p:cNvGrpSpPr>
          <p:nvPr/>
        </p:nvGrpSpPr>
        <p:grpSpPr bwMode="auto">
          <a:xfrm>
            <a:off x="388938" y="3063875"/>
            <a:ext cx="3057525" cy="852488"/>
            <a:chOff x="245" y="1930"/>
            <a:chExt cx="1926" cy="537"/>
          </a:xfrm>
        </p:grpSpPr>
        <p:sp>
          <p:nvSpPr>
            <p:cNvPr id="840713" name="Oval 9"/>
            <p:cNvSpPr>
              <a:spLocks noChangeArrowheads="1"/>
            </p:cNvSpPr>
            <p:nvPr/>
          </p:nvSpPr>
          <p:spPr bwMode="auto">
            <a:xfrm>
              <a:off x="1632" y="2064"/>
              <a:ext cx="292" cy="240"/>
            </a:xfrm>
            <a:prstGeom prst="ellipse">
              <a:avLst/>
            </a:prstGeom>
            <a:solidFill>
              <a:schemeClr val="tx1"/>
            </a:solidFill>
            <a:ln w="9525">
              <a:solidFill>
                <a:srgbClr val="000000"/>
              </a:solidFill>
              <a:round/>
              <a:headEnd/>
              <a:tailEnd/>
            </a:ln>
          </p:spPr>
          <p:txBody>
            <a:bodyPr/>
            <a:lstStyle/>
            <a:p>
              <a:pPr>
                <a:defRPr/>
              </a:pPr>
              <a:endParaRPr lang="es-ES" sz="2400">
                <a:solidFill>
                  <a:schemeClr val="bg2"/>
                </a:solidFill>
                <a:effectLst>
                  <a:outerShdw blurRad="38100" dist="38100" dir="2700000" algn="tl">
                    <a:srgbClr val="C0C0C0"/>
                  </a:outerShdw>
                </a:effectLst>
              </a:endParaRPr>
            </a:p>
          </p:txBody>
        </p:sp>
        <p:sp>
          <p:nvSpPr>
            <p:cNvPr id="840714" name="Oval 10"/>
            <p:cNvSpPr>
              <a:spLocks noChangeArrowheads="1"/>
            </p:cNvSpPr>
            <p:nvPr/>
          </p:nvSpPr>
          <p:spPr bwMode="auto">
            <a:xfrm>
              <a:off x="245" y="1930"/>
              <a:ext cx="1020" cy="537"/>
            </a:xfrm>
            <a:prstGeom prst="ellipse">
              <a:avLst/>
            </a:prstGeom>
            <a:solidFill>
              <a:schemeClr val="tx1"/>
            </a:solidFill>
            <a:ln w="9525">
              <a:solidFill>
                <a:srgbClr val="000000"/>
              </a:solidFill>
              <a:round/>
              <a:headEnd/>
              <a:tailEnd/>
            </a:ln>
          </p:spPr>
          <p:txBody>
            <a:bodyPr/>
            <a:lstStyle/>
            <a:p>
              <a:pPr>
                <a:defRPr/>
              </a:pPr>
              <a:endParaRPr lang="en-US"/>
            </a:p>
          </p:txBody>
        </p:sp>
        <p:sp>
          <p:nvSpPr>
            <p:cNvPr id="840715" name="Text Box 11"/>
            <p:cNvSpPr txBox="1">
              <a:spLocks noChangeArrowheads="1"/>
            </p:cNvSpPr>
            <p:nvPr/>
          </p:nvSpPr>
          <p:spPr bwMode="auto">
            <a:xfrm>
              <a:off x="1680" y="2064"/>
              <a:ext cx="491" cy="340"/>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2</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16" name="Text Box 12"/>
            <p:cNvSpPr txBox="1">
              <a:spLocks noChangeArrowheads="1"/>
            </p:cNvSpPr>
            <p:nvPr/>
          </p:nvSpPr>
          <p:spPr bwMode="auto">
            <a:xfrm>
              <a:off x="660" y="2064"/>
              <a:ext cx="454" cy="403"/>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grpSp>
        <p:nvGrpSpPr>
          <p:cNvPr id="46087" name="Group 13"/>
          <p:cNvGrpSpPr>
            <a:grpSpLocks/>
          </p:cNvGrpSpPr>
          <p:nvPr/>
        </p:nvGrpSpPr>
        <p:grpSpPr bwMode="auto">
          <a:xfrm>
            <a:off x="4191000" y="2286000"/>
            <a:ext cx="4237038" cy="3349625"/>
            <a:chOff x="2640" y="1440"/>
            <a:chExt cx="2669" cy="2110"/>
          </a:xfrm>
        </p:grpSpPr>
        <p:sp>
          <p:nvSpPr>
            <p:cNvPr id="840718" name="Oval 14"/>
            <p:cNvSpPr>
              <a:spLocks noChangeArrowheads="1"/>
            </p:cNvSpPr>
            <p:nvPr/>
          </p:nvSpPr>
          <p:spPr bwMode="auto">
            <a:xfrm>
              <a:off x="4176" y="2736"/>
              <a:ext cx="1133" cy="711"/>
            </a:xfrm>
            <a:prstGeom prst="ellipse">
              <a:avLst/>
            </a:prstGeom>
            <a:solidFill>
              <a:schemeClr val="tx1"/>
            </a:solidFill>
            <a:ln w="9525">
              <a:solidFill>
                <a:srgbClr val="000000"/>
              </a:solidFill>
              <a:round/>
              <a:headEnd/>
              <a:tailEnd/>
            </a:ln>
          </p:spPr>
          <p:txBody>
            <a:bodyPr/>
            <a:lstStyle/>
            <a:p>
              <a:pPr>
                <a:defRPr/>
              </a:pPr>
              <a:endParaRPr lang="en-US"/>
            </a:p>
          </p:txBody>
        </p:sp>
        <p:sp>
          <p:nvSpPr>
            <p:cNvPr id="840719" name="Text Box 15"/>
            <p:cNvSpPr txBox="1">
              <a:spLocks noChangeArrowheads="1"/>
            </p:cNvSpPr>
            <p:nvPr/>
          </p:nvSpPr>
          <p:spPr bwMode="auto">
            <a:xfrm>
              <a:off x="4512" y="2928"/>
              <a:ext cx="453" cy="622"/>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nvGrpSpPr>
            <p:cNvPr id="46103" name="Group 16"/>
            <p:cNvGrpSpPr>
              <a:grpSpLocks/>
            </p:cNvGrpSpPr>
            <p:nvPr/>
          </p:nvGrpSpPr>
          <p:grpSpPr bwMode="auto">
            <a:xfrm>
              <a:off x="2640" y="1440"/>
              <a:ext cx="1749" cy="1458"/>
              <a:chOff x="2640" y="1440"/>
              <a:chExt cx="1749" cy="1458"/>
            </a:xfrm>
          </p:grpSpPr>
          <p:sp>
            <p:nvSpPr>
              <p:cNvPr id="840721" name="Oval 17"/>
              <p:cNvSpPr>
                <a:spLocks noChangeArrowheads="1"/>
              </p:cNvSpPr>
              <p:nvPr/>
            </p:nvSpPr>
            <p:spPr bwMode="auto">
              <a:xfrm>
                <a:off x="3792" y="1440"/>
                <a:ext cx="480" cy="288"/>
              </a:xfrm>
              <a:prstGeom prst="ellipse">
                <a:avLst/>
              </a:prstGeom>
              <a:solidFill>
                <a:schemeClr val="tx1"/>
              </a:solidFill>
              <a:ln w="12700">
                <a:solidFill>
                  <a:schemeClr val="bg2"/>
                </a:solidFill>
                <a:round/>
                <a:headEnd/>
                <a:tailEnd/>
              </a:ln>
              <a:effectLst/>
            </p:spPr>
            <p:txBody>
              <a:bodyPr wrap="none" anchor="ctr"/>
              <a:lstStyle/>
              <a:p>
                <a:pPr>
                  <a:defRPr/>
                </a:pPr>
                <a:endParaRPr lang="en-US"/>
              </a:p>
            </p:txBody>
          </p:sp>
          <p:sp>
            <p:nvSpPr>
              <p:cNvPr id="840722" name="Oval 18"/>
              <p:cNvSpPr>
                <a:spLocks noChangeArrowheads="1"/>
              </p:cNvSpPr>
              <p:nvPr/>
            </p:nvSpPr>
            <p:spPr bwMode="auto">
              <a:xfrm>
                <a:off x="3696" y="2544"/>
                <a:ext cx="192" cy="192"/>
              </a:xfrm>
              <a:prstGeom prst="ellipse">
                <a:avLst/>
              </a:prstGeom>
              <a:solidFill>
                <a:schemeClr val="tx1"/>
              </a:solidFill>
              <a:ln w="12700">
                <a:solidFill>
                  <a:schemeClr val="bg2"/>
                </a:solidFill>
                <a:round/>
                <a:headEnd/>
                <a:tailEnd/>
              </a:ln>
              <a:effectLst/>
            </p:spPr>
            <p:txBody>
              <a:bodyPr wrap="none" anchor="ctr"/>
              <a:lstStyle/>
              <a:p>
                <a:pPr>
                  <a:defRPr/>
                </a:pPr>
                <a:endParaRPr lang="en-US"/>
              </a:p>
            </p:txBody>
          </p:sp>
          <p:sp>
            <p:nvSpPr>
              <p:cNvPr id="840723" name="Oval 19"/>
              <p:cNvSpPr>
                <a:spLocks noChangeArrowheads="1"/>
              </p:cNvSpPr>
              <p:nvPr/>
            </p:nvSpPr>
            <p:spPr bwMode="auto">
              <a:xfrm>
                <a:off x="2640" y="1920"/>
                <a:ext cx="1020" cy="537"/>
              </a:xfrm>
              <a:prstGeom prst="ellipse">
                <a:avLst/>
              </a:prstGeom>
              <a:solidFill>
                <a:schemeClr val="tx1"/>
              </a:solidFill>
              <a:ln w="9525">
                <a:solidFill>
                  <a:srgbClr val="000000"/>
                </a:solidFill>
                <a:round/>
                <a:headEnd/>
                <a:tailEnd/>
              </a:ln>
            </p:spPr>
            <p:txBody>
              <a:bodyPr/>
              <a:lstStyle/>
              <a:p>
                <a:pPr>
                  <a:defRPr/>
                </a:pPr>
                <a:endParaRPr lang="en-US"/>
              </a:p>
            </p:txBody>
          </p:sp>
          <p:sp>
            <p:nvSpPr>
              <p:cNvPr id="840724" name="Text Box 20"/>
              <p:cNvSpPr txBox="1">
                <a:spLocks noChangeArrowheads="1"/>
              </p:cNvSpPr>
              <p:nvPr/>
            </p:nvSpPr>
            <p:spPr bwMode="auto">
              <a:xfrm>
                <a:off x="2928" y="2016"/>
                <a:ext cx="453" cy="403"/>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5" name="Text Box 21"/>
              <p:cNvSpPr txBox="1">
                <a:spLocks noChangeArrowheads="1"/>
              </p:cNvSpPr>
              <p:nvPr/>
            </p:nvSpPr>
            <p:spPr bwMode="auto">
              <a:xfrm>
                <a:off x="3936" y="1440"/>
                <a:ext cx="453" cy="402"/>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5</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6" name="Text Box 22"/>
              <p:cNvSpPr txBox="1">
                <a:spLocks noChangeArrowheads="1"/>
              </p:cNvSpPr>
              <p:nvPr/>
            </p:nvSpPr>
            <p:spPr bwMode="auto">
              <a:xfrm>
                <a:off x="3696" y="2496"/>
                <a:ext cx="454" cy="402"/>
              </a:xfrm>
              <a:prstGeom prst="rect">
                <a:avLst/>
              </a:prstGeom>
              <a:noFill/>
              <a:ln w="9525">
                <a:noFill/>
                <a:miter lim="800000"/>
                <a:headEnd/>
                <a:tailEnd/>
              </a:ln>
            </p:spPr>
            <p:txBody>
              <a:bodyPr/>
              <a:lstStyle/>
              <a:p>
                <a:pPr>
                  <a:defRPr/>
                </a:pPr>
                <a:r>
                  <a:rPr lang="en-US" sz="2000">
                    <a:solidFill>
                      <a:schemeClr val="bg2"/>
                    </a:solidFill>
                    <a:effectLst>
                      <a:outerShdw blurRad="38100" dist="38100" dir="2700000" algn="tl">
                        <a:srgbClr val="FFFFFF"/>
                      </a:outerShdw>
                    </a:effectLst>
                    <a:latin typeface="Trebuchet MS" pitchFamily="34" charset="0"/>
                  </a:rPr>
                  <a:t>2</a:t>
                </a:r>
              </a:p>
            </p:txBody>
          </p:sp>
        </p:grpSp>
      </p:grpSp>
      <p:sp>
        <p:nvSpPr>
          <p:cNvPr id="840727" name="Line 23"/>
          <p:cNvSpPr>
            <a:spLocks noChangeShapeType="1"/>
          </p:cNvSpPr>
          <p:nvPr/>
        </p:nvSpPr>
        <p:spPr bwMode="auto">
          <a:xfrm flipV="1">
            <a:off x="4038600" y="2209800"/>
            <a:ext cx="4343400" cy="2667000"/>
          </a:xfrm>
          <a:prstGeom prst="line">
            <a:avLst/>
          </a:prstGeom>
          <a:noFill/>
          <a:ln w="76200">
            <a:solidFill>
              <a:schemeClr val="bg2"/>
            </a:solidFill>
            <a:prstDash val="lgDashDotDot"/>
            <a:round/>
            <a:headEnd/>
            <a:tailEnd/>
          </a:ln>
        </p:spPr>
        <p:txBody>
          <a:bodyPr/>
          <a:lstStyle/>
          <a:p>
            <a:pPr>
              <a:defRPr/>
            </a:pPr>
            <a:endParaRPr lang="en-US"/>
          </a:p>
        </p:txBody>
      </p:sp>
      <p:grpSp>
        <p:nvGrpSpPr>
          <p:cNvPr id="6" name="Group 24"/>
          <p:cNvGrpSpPr>
            <a:grpSpLocks/>
          </p:cNvGrpSpPr>
          <p:nvPr/>
        </p:nvGrpSpPr>
        <p:grpSpPr bwMode="auto">
          <a:xfrm>
            <a:off x="5410200" y="2743200"/>
            <a:ext cx="1350963" cy="1924050"/>
            <a:chOff x="3408" y="1728"/>
            <a:chExt cx="851" cy="1212"/>
          </a:xfrm>
        </p:grpSpPr>
        <p:sp>
          <p:nvSpPr>
            <p:cNvPr id="840729" name="Line 25"/>
            <p:cNvSpPr>
              <a:spLocks noChangeShapeType="1"/>
            </p:cNvSpPr>
            <p:nvPr/>
          </p:nvSpPr>
          <p:spPr bwMode="auto">
            <a:xfrm rot="14700000" flipH="1" flipV="1">
              <a:off x="3615" y="1572"/>
              <a:ext cx="134" cy="453"/>
            </a:xfrm>
            <a:prstGeom prst="line">
              <a:avLst/>
            </a:prstGeom>
            <a:noFill/>
            <a:ln w="38100">
              <a:solidFill>
                <a:schemeClr val="hlink"/>
              </a:solidFill>
              <a:round/>
              <a:headEnd type="diamond" w="med" len="med"/>
              <a:tailEnd type="diamond" w="med" len="med"/>
            </a:ln>
          </p:spPr>
          <p:txBody>
            <a:bodyPr/>
            <a:lstStyle/>
            <a:p>
              <a:pPr>
                <a:defRPr/>
              </a:pPr>
              <a:endParaRPr lang="en-US"/>
            </a:p>
          </p:txBody>
        </p:sp>
        <p:sp>
          <p:nvSpPr>
            <p:cNvPr id="840730" name="Line 26"/>
            <p:cNvSpPr>
              <a:spLocks noChangeShapeType="1"/>
            </p:cNvSpPr>
            <p:nvPr/>
          </p:nvSpPr>
          <p:spPr bwMode="auto">
            <a:xfrm rot="14700000" flipH="1">
              <a:off x="3276" y="2532"/>
              <a:ext cx="492" cy="227"/>
            </a:xfrm>
            <a:prstGeom prst="line">
              <a:avLst/>
            </a:prstGeom>
            <a:noFill/>
            <a:ln w="38100">
              <a:solidFill>
                <a:schemeClr val="hlink"/>
              </a:solidFill>
              <a:round/>
              <a:headEnd type="diamond" w="med" len="med"/>
              <a:tailEnd type="diamond" w="med" len="med"/>
            </a:ln>
          </p:spPr>
          <p:txBody>
            <a:bodyPr/>
            <a:lstStyle/>
            <a:p>
              <a:pPr>
                <a:defRPr/>
              </a:pPr>
              <a:endParaRPr lang="en-US"/>
            </a:p>
          </p:txBody>
        </p:sp>
        <p:sp>
          <p:nvSpPr>
            <p:cNvPr id="840731" name="Line 27"/>
            <p:cNvSpPr>
              <a:spLocks noChangeShapeType="1"/>
            </p:cNvSpPr>
            <p:nvPr/>
          </p:nvSpPr>
          <p:spPr bwMode="auto">
            <a:xfrm rot="14700000" flipH="1">
              <a:off x="3900" y="2580"/>
              <a:ext cx="492" cy="227"/>
            </a:xfrm>
            <a:prstGeom prst="line">
              <a:avLst/>
            </a:prstGeom>
            <a:noFill/>
            <a:ln w="38100">
              <a:solidFill>
                <a:schemeClr val="hlink"/>
              </a:solidFill>
              <a:round/>
              <a:headEnd type="diamond" w="med" len="med"/>
              <a:tailEnd type="diamond" w="med" len="med"/>
            </a:ln>
          </p:spPr>
          <p:txBody>
            <a:bodyPr/>
            <a:lstStyle/>
            <a:p>
              <a:pPr>
                <a:defRPr/>
              </a:pPr>
              <a:endParaRPr lang="en-US"/>
            </a:p>
          </p:txBody>
        </p:sp>
      </p:grpSp>
      <p:grpSp>
        <p:nvGrpSpPr>
          <p:cNvPr id="7" name="Group 28"/>
          <p:cNvGrpSpPr>
            <a:grpSpLocks/>
          </p:cNvGrpSpPr>
          <p:nvPr/>
        </p:nvGrpSpPr>
        <p:grpSpPr bwMode="auto">
          <a:xfrm>
            <a:off x="1752600" y="2590800"/>
            <a:ext cx="2362200" cy="838200"/>
            <a:chOff x="1104" y="1632"/>
            <a:chExt cx="1488" cy="528"/>
          </a:xfrm>
        </p:grpSpPr>
        <p:sp>
          <p:nvSpPr>
            <p:cNvPr id="840733" name="Line 29"/>
            <p:cNvSpPr>
              <a:spLocks noChangeShapeType="1"/>
            </p:cNvSpPr>
            <p:nvPr/>
          </p:nvSpPr>
          <p:spPr bwMode="auto">
            <a:xfrm>
              <a:off x="1248" y="2064"/>
              <a:ext cx="288" cy="0"/>
            </a:xfrm>
            <a:prstGeom prst="line">
              <a:avLst/>
            </a:prstGeom>
            <a:noFill/>
            <a:ln w="38100">
              <a:solidFill>
                <a:schemeClr val="hlink"/>
              </a:solidFill>
              <a:round/>
              <a:headEnd type="diamond" w="med" len="med"/>
              <a:tailEnd type="diamond" w="med" len="med"/>
            </a:ln>
          </p:spPr>
          <p:txBody>
            <a:bodyPr/>
            <a:lstStyle/>
            <a:p>
              <a:pPr>
                <a:defRPr/>
              </a:pPr>
              <a:endParaRPr lang="en-US"/>
            </a:p>
          </p:txBody>
        </p:sp>
        <p:sp>
          <p:nvSpPr>
            <p:cNvPr id="840734" name="Text Box 30"/>
            <p:cNvSpPr txBox="1">
              <a:spLocks noChangeArrowheads="1"/>
            </p:cNvSpPr>
            <p:nvPr/>
          </p:nvSpPr>
          <p:spPr bwMode="auto">
            <a:xfrm>
              <a:off x="1104" y="1632"/>
              <a:ext cx="576" cy="402"/>
            </a:xfrm>
            <a:prstGeom prst="rect">
              <a:avLst/>
            </a:prstGeom>
            <a:noFill/>
            <a:ln w="9525">
              <a:noFill/>
              <a:miter lim="800000"/>
              <a:headEnd/>
              <a:tailEnd/>
            </a:ln>
          </p:spPr>
          <p:txBody>
            <a:bodyPr/>
            <a:lstStyle/>
            <a:p>
              <a:pPr algn="ctr">
                <a:defRPr/>
              </a:pPr>
              <a:r>
                <a:rPr lang="en-US" sz="2000" dirty="0">
                  <a:solidFill>
                    <a:schemeClr val="bg2"/>
                  </a:solidFill>
                  <a:effectLst/>
                  <a:latin typeface="Trebuchet MS" pitchFamily="34" charset="0"/>
                </a:rPr>
                <a:t>0.3 km</a:t>
              </a:r>
              <a:endParaRPr lang="en-US" sz="2000" dirty="0">
                <a:solidFill>
                  <a:schemeClr val="bg2"/>
                </a:solidFill>
                <a:effectLst>
                  <a:outerShdw blurRad="38100" dist="38100" dir="2700000" algn="tl">
                    <a:srgbClr val="FFFFFF"/>
                  </a:outerShdw>
                </a:effectLst>
                <a:latin typeface="Trebuchet MS" pitchFamily="34" charset="0"/>
              </a:endParaRPr>
            </a:p>
          </p:txBody>
        </p:sp>
        <p:sp>
          <p:nvSpPr>
            <p:cNvPr id="840735" name="Line 31"/>
            <p:cNvSpPr>
              <a:spLocks noChangeShapeType="1"/>
            </p:cNvSpPr>
            <p:nvPr/>
          </p:nvSpPr>
          <p:spPr bwMode="auto">
            <a:xfrm>
              <a:off x="2304" y="2160"/>
              <a:ext cx="288" cy="0"/>
            </a:xfrm>
            <a:prstGeom prst="line">
              <a:avLst/>
            </a:prstGeom>
            <a:noFill/>
            <a:ln w="38100">
              <a:solidFill>
                <a:schemeClr val="hlink"/>
              </a:solidFill>
              <a:round/>
              <a:headEnd type="diamond" w="med" len="med"/>
              <a:tailEnd type="diamond" w="med" len="med"/>
            </a:ln>
          </p:spPr>
          <p:txBody>
            <a:bodyPr/>
            <a:lstStyle/>
            <a:p>
              <a:pPr>
                <a:defRPr/>
              </a:pPr>
              <a:endParaRPr lang="en-US"/>
            </a:p>
          </p:txBody>
        </p:sp>
      </p:grpSp>
      <p:pic>
        <p:nvPicPr>
          <p:cNvPr id="46091" name="Picture 32" descr="PrioArea1"/>
          <p:cNvPicPr>
            <a:picLocks noChangeAspect="1" noChangeArrowheads="1"/>
          </p:cNvPicPr>
          <p:nvPr/>
        </p:nvPicPr>
        <p:blipFill>
          <a:blip r:embed="rId3" cstate="print"/>
          <a:srcRect/>
          <a:stretch>
            <a:fillRect/>
          </a:stretch>
        </p:blipFill>
        <p:spPr bwMode="auto">
          <a:xfrm>
            <a:off x="0" y="-152400"/>
            <a:ext cx="1774825" cy="2209800"/>
          </a:xfrm>
          <a:prstGeom prst="rect">
            <a:avLst/>
          </a:prstGeom>
          <a:noFill/>
          <a:ln w="9525">
            <a:noFill/>
            <a:miter lim="800000"/>
            <a:headEnd/>
            <a:tailEnd/>
          </a:ln>
        </p:spPr>
      </p:pic>
      <p:grpSp>
        <p:nvGrpSpPr>
          <p:cNvPr id="8" name="Group 34"/>
          <p:cNvGrpSpPr>
            <a:grpSpLocks/>
          </p:cNvGrpSpPr>
          <p:nvPr/>
        </p:nvGrpSpPr>
        <p:grpSpPr bwMode="auto">
          <a:xfrm>
            <a:off x="6477000" y="1981200"/>
            <a:ext cx="2667000" cy="2301875"/>
            <a:chOff x="6477000" y="1981200"/>
            <a:chExt cx="2667000" cy="2301875"/>
          </a:xfrm>
        </p:grpSpPr>
        <p:sp>
          <p:nvSpPr>
            <p:cNvPr id="33" name="Text Box 29"/>
            <p:cNvSpPr txBox="1">
              <a:spLocks noChangeArrowheads="1"/>
            </p:cNvSpPr>
            <p:nvPr/>
          </p:nvSpPr>
          <p:spPr bwMode="auto">
            <a:xfrm>
              <a:off x="6477000" y="3581400"/>
              <a:ext cx="762000" cy="701675"/>
            </a:xfrm>
            <a:prstGeom prst="rect">
              <a:avLst/>
            </a:prstGeom>
            <a:noFill/>
            <a:ln w="9525">
              <a:noFill/>
              <a:miter lim="800000"/>
              <a:headEnd/>
              <a:tailEnd/>
            </a:ln>
            <a:effectLst/>
          </p:spPr>
          <p:txBody>
            <a:bodyPr>
              <a:spAutoFit/>
            </a:bodyPr>
            <a:lstStyle/>
            <a:p>
              <a:pPr algn="ctr">
                <a:spcBef>
                  <a:spcPct val="50000"/>
                </a:spcBef>
                <a:defRPr/>
              </a:pPr>
              <a:r>
                <a:rPr lang="en-US" sz="2000" dirty="0">
                  <a:solidFill>
                    <a:schemeClr val="bg2"/>
                  </a:solidFill>
                  <a:latin typeface="Trebuchet MS" pitchFamily="34" charset="0"/>
                </a:rPr>
                <a:t>0.5 km</a:t>
              </a:r>
            </a:p>
          </p:txBody>
        </p:sp>
        <p:sp>
          <p:nvSpPr>
            <p:cNvPr id="34" name="Text Box 30"/>
            <p:cNvSpPr txBox="1">
              <a:spLocks noChangeArrowheads="1"/>
            </p:cNvSpPr>
            <p:nvPr/>
          </p:nvSpPr>
          <p:spPr bwMode="auto">
            <a:xfrm>
              <a:off x="7772400" y="1981200"/>
              <a:ext cx="1371600" cy="457200"/>
            </a:xfrm>
            <a:prstGeom prst="rect">
              <a:avLst/>
            </a:prstGeom>
            <a:solidFill>
              <a:schemeClr val="tx1"/>
            </a:solidFill>
            <a:ln w="9525">
              <a:noFill/>
              <a:miter lim="800000"/>
              <a:headEnd/>
              <a:tailEnd/>
            </a:ln>
            <a:effectLst/>
          </p:spPr>
          <p:txBody>
            <a:bodyPr>
              <a:spAutoFit/>
            </a:bodyPr>
            <a:lstStyle/>
            <a:p>
              <a:pPr algn="ctr">
                <a:spcBef>
                  <a:spcPct val="50000"/>
                </a:spcBef>
                <a:defRPr/>
              </a:pPr>
              <a:r>
                <a:rPr lang="en-US" sz="2400" dirty="0">
                  <a:solidFill>
                    <a:schemeClr val="bg1"/>
                  </a:solidFill>
                  <a:latin typeface="Trebuchet MS" pitchFamily="34" charset="0"/>
                </a:rPr>
                <a:t>Barrier</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40709"/>
                                        </p:tgtEl>
                                        <p:attrNameLst>
                                          <p:attrName>style.visibility</p:attrName>
                                        </p:attrNameLst>
                                      </p:cBhvr>
                                      <p:to>
                                        <p:strVal val="visible"/>
                                      </p:to>
                                    </p:set>
                                    <p:animEffect transition="in" filter="checkerboard(across)">
                                      <p:cBhvr>
                                        <p:cTn id="11" dur="500"/>
                                        <p:tgtEl>
                                          <p:spTgt spid="84070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000"/>
                            </p:stCondLst>
                            <p:childTnLst>
                              <p:par>
                                <p:cTn id="25" presetID="5" presetClass="entr" presetSubtype="10" fill="hold" nodeType="afterEffect">
                                  <p:stCondLst>
                                    <p:cond delay="0"/>
                                  </p:stCondLst>
                                  <p:childTnLst>
                                    <p:set>
                                      <p:cBhvr>
                                        <p:cTn id="26" dur="1" fill="hold">
                                          <p:stCondLst>
                                            <p:cond delay="0"/>
                                          </p:stCondLst>
                                        </p:cTn>
                                        <p:tgtEl>
                                          <p:spTgt spid="840727"/>
                                        </p:tgtEl>
                                        <p:attrNameLst>
                                          <p:attrName>style.visibility</p:attrName>
                                        </p:attrNameLst>
                                      </p:cBhvr>
                                      <p:to>
                                        <p:strVal val="visible"/>
                                      </p:to>
                                    </p:set>
                                    <p:animEffect transition="in" filter="checkerboard(across)">
                                      <p:cBhvr>
                                        <p:cTn id="27" dur="500"/>
                                        <p:tgtEl>
                                          <p:spTgt spid="84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886200" y="152400"/>
            <a:ext cx="2362200" cy="523220"/>
          </a:xfrm>
          <a:prstGeom prst="rect">
            <a:avLst/>
          </a:prstGeom>
          <a:noFill/>
          <a:ln w="9525" algn="ctr">
            <a:noFill/>
            <a:miter lim="800000"/>
            <a:headEnd/>
            <a:tailEnd/>
          </a:ln>
          <a:effectLst/>
        </p:spPr>
        <p:txBody>
          <a:bodyPr>
            <a:spAutoFit/>
          </a:bodyPr>
          <a:lstStyle/>
          <a:p>
            <a:pPr algn="ctr" eaLnBrk="0" hangingPunct="0">
              <a:spcBef>
                <a:spcPct val="50000"/>
              </a:spcBef>
            </a:pPr>
            <a:r>
              <a:rPr lang="es-PE" sz="2800" dirty="0" err="1" smtClean="0">
                <a:solidFill>
                  <a:srgbClr val="FFFF99"/>
                </a:solidFill>
                <a:latin typeface="Trebuchet MS" pitchFamily="34" charset="0"/>
                <a:cs typeface="Arial" charset="0"/>
              </a:rPr>
              <a:t>Where</a:t>
            </a:r>
            <a:r>
              <a:rPr lang="es-PE" sz="2800" dirty="0" smtClean="0">
                <a:solidFill>
                  <a:srgbClr val="FFFF99"/>
                </a:solidFill>
                <a:latin typeface="Trebuchet MS" pitchFamily="34" charset="0"/>
                <a:cs typeface="Arial" charset="0"/>
              </a:rPr>
              <a:t> </a:t>
            </a:r>
            <a:r>
              <a:rPr lang="es-PE" sz="2800" dirty="0" err="1" smtClean="0">
                <a:solidFill>
                  <a:srgbClr val="FFFF99"/>
                </a:solidFill>
                <a:latin typeface="Trebuchet MS" pitchFamily="34" charset="0"/>
                <a:cs typeface="Arial" charset="0"/>
              </a:rPr>
              <a:t>is</a:t>
            </a:r>
            <a:r>
              <a:rPr lang="es-PE" sz="2800" dirty="0" smtClean="0">
                <a:solidFill>
                  <a:srgbClr val="FFFF99"/>
                </a:solidFill>
                <a:latin typeface="Trebuchet MS" pitchFamily="34" charset="0"/>
                <a:cs typeface="Arial" charset="0"/>
              </a:rPr>
              <a:t> </a:t>
            </a:r>
            <a:r>
              <a:rPr lang="es-PE" sz="2800" dirty="0" err="1" smtClean="0">
                <a:solidFill>
                  <a:srgbClr val="FFFF99"/>
                </a:solidFill>
                <a:latin typeface="Trebuchet MS" pitchFamily="34" charset="0"/>
                <a:cs typeface="Arial" charset="0"/>
              </a:rPr>
              <a:t>it</a:t>
            </a:r>
            <a:r>
              <a:rPr lang="es-PE" sz="2800" dirty="0" smtClean="0">
                <a:solidFill>
                  <a:srgbClr val="FFFF99"/>
                </a:solidFill>
                <a:latin typeface="Trebuchet MS" pitchFamily="34" charset="0"/>
                <a:cs typeface="Arial" charset="0"/>
              </a:rPr>
              <a:t>?</a:t>
            </a:r>
            <a:endParaRPr lang="es-PE" sz="2800" dirty="0">
              <a:solidFill>
                <a:srgbClr val="FFFF99"/>
              </a:solidFill>
              <a:latin typeface="Trebuchet MS" pitchFamily="34" charset="0"/>
              <a:cs typeface="Arial" charset="0"/>
            </a:endParaRPr>
          </a:p>
        </p:txBody>
      </p:sp>
      <p:sp>
        <p:nvSpPr>
          <p:cNvPr id="12461" name="Text Box 173"/>
          <p:cNvSpPr txBox="1">
            <a:spLocks noChangeArrowheads="1"/>
          </p:cNvSpPr>
          <p:nvPr/>
        </p:nvSpPr>
        <p:spPr bwMode="auto">
          <a:xfrm>
            <a:off x="4114800" y="914400"/>
            <a:ext cx="1905000" cy="366713"/>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35"/>
          <p:cNvGrpSpPr/>
          <p:nvPr/>
        </p:nvGrpSpPr>
        <p:grpSpPr>
          <a:xfrm>
            <a:off x="2362200" y="1371600"/>
            <a:ext cx="6096000" cy="4419600"/>
            <a:chOff x="2362200" y="1371600"/>
            <a:chExt cx="6096000" cy="4419600"/>
          </a:xfrm>
        </p:grpSpPr>
        <p:pic>
          <p:nvPicPr>
            <p:cNvPr id="12420" name="Picture 132" descr="DSC00053"/>
            <p:cNvPicPr>
              <a:picLocks noChangeAspect="1" noChangeArrowheads="1"/>
            </p:cNvPicPr>
            <p:nvPr/>
          </p:nvPicPr>
          <p:blipFill>
            <a:blip r:embed="rId3" cstate="print"/>
            <a:srcRect/>
            <a:stretch>
              <a:fillRect/>
            </a:stretch>
          </p:blipFill>
          <p:spPr bwMode="auto">
            <a:xfrm>
              <a:off x="5410200" y="5029200"/>
              <a:ext cx="990600" cy="762000"/>
            </a:xfrm>
            <a:prstGeom prst="rect">
              <a:avLst/>
            </a:prstGeom>
            <a:noFill/>
          </p:spPr>
        </p:pic>
        <p:sp>
          <p:nvSpPr>
            <p:cNvPr id="12421" name="AutoShape 133"/>
            <p:cNvSpPr>
              <a:spLocks noChangeArrowheads="1"/>
            </p:cNvSpPr>
            <p:nvPr/>
          </p:nvSpPr>
          <p:spPr bwMode="auto">
            <a:xfrm>
              <a:off x="4876800" y="5105400"/>
              <a:ext cx="457200" cy="533400"/>
            </a:xfrm>
            <a:prstGeom prst="foldedCorner">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12422" name="Freeform 134"/>
            <p:cNvSpPr>
              <a:spLocks/>
            </p:cNvSpPr>
            <p:nvPr/>
          </p:nvSpPr>
          <p:spPr bwMode="auto">
            <a:xfrm>
              <a:off x="5029200" y="5334000"/>
              <a:ext cx="93663" cy="106363"/>
            </a:xfrm>
            <a:custGeom>
              <a:avLst/>
              <a:gdLst/>
              <a:ahLst/>
              <a:cxnLst>
                <a:cxn ang="0">
                  <a:pos x="79" y="49"/>
                </a:cxn>
                <a:cxn ang="0">
                  <a:pos x="10" y="83"/>
                </a:cxn>
                <a:cxn ang="0">
                  <a:pos x="37" y="132"/>
                </a:cxn>
                <a:cxn ang="0">
                  <a:pos x="79" y="181"/>
                </a:cxn>
                <a:cxn ang="0">
                  <a:pos x="107" y="174"/>
                </a:cxn>
                <a:cxn ang="0">
                  <a:pos x="155" y="104"/>
                </a:cxn>
                <a:cxn ang="0">
                  <a:pos x="169" y="0"/>
                </a:cxn>
                <a:cxn ang="0">
                  <a:pos x="107" y="7"/>
                </a:cxn>
                <a:cxn ang="0">
                  <a:pos x="79" y="49"/>
                </a:cxn>
              </a:cxnLst>
              <a:rect l="0" t="0" r="r" b="b"/>
              <a:pathLst>
                <a:path w="183" h="186">
                  <a:moveTo>
                    <a:pt x="79" y="49"/>
                  </a:moveTo>
                  <a:cubicBezTo>
                    <a:pt x="44" y="56"/>
                    <a:pt x="30" y="54"/>
                    <a:pt x="10" y="83"/>
                  </a:cubicBezTo>
                  <a:cubicBezTo>
                    <a:pt x="29" y="160"/>
                    <a:pt x="0" y="64"/>
                    <a:pt x="37" y="132"/>
                  </a:cubicBezTo>
                  <a:cubicBezTo>
                    <a:pt x="66" y="186"/>
                    <a:pt x="29" y="168"/>
                    <a:pt x="79" y="181"/>
                  </a:cubicBezTo>
                  <a:cubicBezTo>
                    <a:pt x="88" y="179"/>
                    <a:pt x="101" y="181"/>
                    <a:pt x="107" y="174"/>
                  </a:cubicBezTo>
                  <a:cubicBezTo>
                    <a:pt x="140" y="136"/>
                    <a:pt x="98" y="124"/>
                    <a:pt x="155" y="104"/>
                  </a:cubicBezTo>
                  <a:cubicBezTo>
                    <a:pt x="183" y="63"/>
                    <a:pt x="175" y="58"/>
                    <a:pt x="169" y="0"/>
                  </a:cubicBezTo>
                  <a:cubicBezTo>
                    <a:pt x="121" y="16"/>
                    <a:pt x="142" y="19"/>
                    <a:pt x="107" y="7"/>
                  </a:cubicBezTo>
                  <a:cubicBezTo>
                    <a:pt x="88" y="20"/>
                    <a:pt x="79" y="24"/>
                    <a:pt x="79" y="49"/>
                  </a:cubicBezTo>
                  <a:close/>
                </a:path>
              </a:pathLst>
            </a:custGeom>
            <a:solidFill>
              <a:srgbClr val="FFCC99"/>
            </a:solidFill>
            <a:ln w="9525">
              <a:solidFill>
                <a:schemeClr val="tx1"/>
              </a:solidFill>
              <a:round/>
              <a:headEnd/>
              <a:tailEnd/>
            </a:ln>
            <a:effectLst/>
          </p:spPr>
          <p:txBody>
            <a:bodyPr/>
            <a:lstStyle/>
            <a:p>
              <a:endParaRPr lang="en-US"/>
            </a:p>
          </p:txBody>
        </p:sp>
        <p:sp>
          <p:nvSpPr>
            <p:cNvPr id="12423" name="Text Box 135"/>
            <p:cNvSpPr txBox="1">
              <a:spLocks noChangeArrowheads="1"/>
            </p:cNvSpPr>
            <p:nvPr/>
          </p:nvSpPr>
          <p:spPr bwMode="auto">
            <a:xfrm>
              <a:off x="6400800" y="5029200"/>
              <a:ext cx="2057400" cy="646331"/>
            </a:xfrm>
            <a:prstGeom prst="rect">
              <a:avLst/>
            </a:prstGeom>
            <a:noFill/>
            <a:ln w="9525">
              <a:noFill/>
              <a:miter lim="800000"/>
              <a:headEnd/>
              <a:tailEnd/>
            </a:ln>
            <a:effectLst/>
          </p:spPr>
          <p:txBody>
            <a:bodyPr wrap="square">
              <a:spAutoFit/>
            </a:bodyPr>
            <a:lstStyle/>
            <a:p>
              <a:r>
                <a:rPr lang="es-PE" dirty="0" err="1">
                  <a:latin typeface="Trebuchet MS" pitchFamily="34" charset="0"/>
                  <a:cs typeface="Arial" charset="0"/>
                </a:rPr>
                <a:t>Field</a:t>
              </a:r>
              <a:r>
                <a:rPr lang="es-PE" dirty="0">
                  <a:latin typeface="Trebuchet MS" pitchFamily="34" charset="0"/>
                  <a:cs typeface="Arial" charset="0"/>
                </a:rPr>
                <a:t> </a:t>
              </a:r>
              <a:r>
                <a:rPr lang="es-PE" dirty="0" err="1" smtClean="0">
                  <a:latin typeface="Trebuchet MS" pitchFamily="34" charset="0"/>
                  <a:cs typeface="Arial" charset="0"/>
                </a:rPr>
                <a:t>Observations</a:t>
              </a:r>
              <a:endParaRPr lang="es-PE" dirty="0">
                <a:latin typeface="Trebuchet MS" pitchFamily="34" charset="0"/>
                <a:cs typeface="Arial" charset="0"/>
              </a:endParaRPr>
            </a:p>
          </p:txBody>
        </p:sp>
        <p:cxnSp>
          <p:nvCxnSpPr>
            <p:cNvPr id="260" name="Shape 259"/>
            <p:cNvCxnSpPr>
              <a:endCxn id="12421" idx="1"/>
            </p:cNvCxnSpPr>
            <p:nvPr/>
          </p:nvCxnSpPr>
          <p:spPr bwMode="auto">
            <a:xfrm rot="16200000" flipH="1">
              <a:off x="1619250" y="2114550"/>
              <a:ext cx="4000500" cy="2514600"/>
            </a:xfrm>
            <a:prstGeom prst="bentConnector2">
              <a:avLst/>
            </a:prstGeom>
            <a:solidFill>
              <a:schemeClr val="accent1"/>
            </a:solidFill>
            <a:ln w="12700" cap="flat" cmpd="sng" algn="ctr">
              <a:solidFill>
                <a:schemeClr val="tx1"/>
              </a:solidFill>
              <a:prstDash val="solid"/>
              <a:round/>
              <a:headEnd type="none" w="med" len="med"/>
              <a:tailEnd type="arrow"/>
            </a:ln>
            <a:effectLst/>
          </p:spPr>
        </p:cxnSp>
      </p:grpSp>
      <p:sp>
        <p:nvSpPr>
          <p:cNvPr id="12290" name="Text Box 2"/>
          <p:cNvSpPr txBox="1">
            <a:spLocks noChangeArrowheads="1"/>
          </p:cNvSpPr>
          <p:nvPr/>
        </p:nvSpPr>
        <p:spPr bwMode="auto">
          <a:xfrm>
            <a:off x="152400" y="228600"/>
            <a:ext cx="2743200" cy="523220"/>
          </a:xfrm>
          <a:prstGeom prst="rect">
            <a:avLst/>
          </a:prstGeom>
          <a:noFill/>
          <a:ln w="9525" algn="ctr">
            <a:noFill/>
            <a:miter lim="800000"/>
            <a:headEnd/>
            <a:tailEnd/>
          </a:ln>
          <a:effectLst/>
        </p:spPr>
        <p:txBody>
          <a:bodyPr>
            <a:spAutoFit/>
          </a:bodyPr>
          <a:lstStyle/>
          <a:p>
            <a:pPr eaLnBrk="0" hangingPunct="0">
              <a:spcBef>
                <a:spcPct val="50000"/>
              </a:spcBef>
            </a:pPr>
            <a:r>
              <a:rPr lang="es-PE" sz="2800" dirty="0" err="1" smtClean="0">
                <a:solidFill>
                  <a:srgbClr val="FFFF99"/>
                </a:solidFill>
                <a:latin typeface="Arial Unicode MS" pitchFamily="34" charset="-128"/>
                <a:cs typeface="Arial" charset="0"/>
              </a:rPr>
              <a:t>What</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is</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it</a:t>
            </a:r>
            <a:r>
              <a:rPr lang="es-PE" sz="2800" dirty="0" smtClean="0">
                <a:solidFill>
                  <a:srgbClr val="FFFF99"/>
                </a:solidFill>
                <a:latin typeface="Arial Unicode MS" pitchFamily="34" charset="-128"/>
                <a:cs typeface="Arial" charset="0"/>
              </a:rPr>
              <a:t>?</a:t>
            </a:r>
            <a:endParaRPr lang="es-PE" sz="2800" dirty="0">
              <a:solidFill>
                <a:srgbClr val="FFFF99"/>
              </a:solidFill>
              <a:latin typeface="Arial Unicode MS" pitchFamily="34" charset="-128"/>
              <a:cs typeface="Arial" charset="0"/>
            </a:endParaRPr>
          </a:p>
        </p:txBody>
      </p:sp>
      <p:grpSp>
        <p:nvGrpSpPr>
          <p:cNvPr id="3" name="Group 34"/>
          <p:cNvGrpSpPr/>
          <p:nvPr/>
        </p:nvGrpSpPr>
        <p:grpSpPr>
          <a:xfrm>
            <a:off x="152400" y="914403"/>
            <a:ext cx="8839200" cy="3809997"/>
            <a:chOff x="152400" y="914403"/>
            <a:chExt cx="8839200" cy="3809997"/>
          </a:xfrm>
        </p:grpSpPr>
        <p:grpSp>
          <p:nvGrpSpPr>
            <p:cNvPr id="4" name="Group 22"/>
            <p:cNvGrpSpPr>
              <a:grpSpLocks/>
            </p:cNvGrpSpPr>
            <p:nvPr/>
          </p:nvGrpSpPr>
          <p:grpSpPr bwMode="auto">
            <a:xfrm>
              <a:off x="4191000" y="2743200"/>
              <a:ext cx="1828800" cy="1981200"/>
              <a:chOff x="2640" y="1728"/>
              <a:chExt cx="1152" cy="1248"/>
            </a:xfrm>
          </p:grpSpPr>
          <p:pic>
            <p:nvPicPr>
              <p:cNvPr id="12311" name="Picture 23" descr="PrioArea1"/>
              <p:cNvPicPr>
                <a:picLocks noChangeAspect="1" noChangeArrowheads="1"/>
              </p:cNvPicPr>
              <p:nvPr/>
            </p:nvPicPr>
            <p:blipFill>
              <a:blip r:embed="rId4" cstate="print"/>
              <a:srcRect/>
              <a:stretch>
                <a:fillRect/>
              </a:stretch>
            </p:blipFill>
            <p:spPr bwMode="auto">
              <a:xfrm>
                <a:off x="2736" y="1872"/>
                <a:ext cx="912" cy="1008"/>
              </a:xfrm>
              <a:prstGeom prst="rect">
                <a:avLst/>
              </a:prstGeom>
              <a:noFill/>
              <a:ln w="9525">
                <a:solidFill>
                  <a:schemeClr val="tx1"/>
                </a:solidFill>
                <a:miter lim="800000"/>
                <a:headEnd/>
                <a:tailEnd/>
              </a:ln>
            </p:spPr>
          </p:pic>
          <p:sp>
            <p:nvSpPr>
              <p:cNvPr id="12312" name="Oval 24"/>
              <p:cNvSpPr>
                <a:spLocks noChangeArrowheads="1"/>
              </p:cNvSpPr>
              <p:nvPr/>
            </p:nvSpPr>
            <p:spPr bwMode="auto">
              <a:xfrm>
                <a:off x="2640" y="1728"/>
                <a:ext cx="1152" cy="1248"/>
              </a:xfrm>
              <a:prstGeom prst="ellipse">
                <a:avLst/>
              </a:prstGeom>
              <a:noFill/>
              <a:ln w="9525">
                <a:solidFill>
                  <a:schemeClr val="tx1"/>
                </a:solidFill>
                <a:round/>
                <a:headEnd/>
                <a:tailEnd/>
              </a:ln>
              <a:effectLst/>
            </p:spPr>
            <p:txBody>
              <a:bodyPr wrap="none" anchor="ctr"/>
              <a:lstStyle/>
              <a:p>
                <a:pPr algn="ctr"/>
                <a:endParaRPr lang="es-PE" sz="1000" b="1" dirty="0">
                  <a:solidFill>
                    <a:schemeClr val="bg2"/>
                  </a:solidFill>
                  <a:latin typeface="Trebuchet MS" pitchFamily="34" charset="0"/>
                  <a:cs typeface="Arial" charset="0"/>
                </a:endParaRPr>
              </a:p>
            </p:txBody>
          </p:sp>
        </p:grpSp>
        <p:grpSp>
          <p:nvGrpSpPr>
            <p:cNvPr id="5" name="Group 100"/>
            <p:cNvGrpSpPr>
              <a:grpSpLocks/>
            </p:cNvGrpSpPr>
            <p:nvPr/>
          </p:nvGrpSpPr>
          <p:grpSpPr bwMode="auto">
            <a:xfrm>
              <a:off x="152400" y="914403"/>
              <a:ext cx="2651125" cy="830263"/>
              <a:chOff x="-182" y="3504"/>
              <a:chExt cx="1670" cy="523"/>
            </a:xfrm>
          </p:grpSpPr>
          <p:grpSp>
            <p:nvGrpSpPr>
              <p:cNvPr id="6" name="Group 101"/>
              <p:cNvGrpSpPr>
                <a:grpSpLocks/>
              </p:cNvGrpSpPr>
              <p:nvPr/>
            </p:nvGrpSpPr>
            <p:grpSpPr bwMode="auto">
              <a:xfrm>
                <a:off x="1104" y="3504"/>
                <a:ext cx="384" cy="288"/>
                <a:chOff x="3072" y="3120"/>
                <a:chExt cx="864" cy="576"/>
              </a:xfrm>
            </p:grpSpPr>
            <p:sp>
              <p:nvSpPr>
                <p:cNvPr id="12390" name="Rectangle 102"/>
                <p:cNvSpPr>
                  <a:spLocks noChangeArrowheads="1"/>
                </p:cNvSpPr>
                <p:nvPr/>
              </p:nvSpPr>
              <p:spPr bwMode="auto">
                <a:xfrm>
                  <a:off x="3072" y="3120"/>
                  <a:ext cx="864" cy="576"/>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391" name="Line 103"/>
                <p:cNvSpPr>
                  <a:spLocks noChangeShapeType="1"/>
                </p:cNvSpPr>
                <p:nvPr/>
              </p:nvSpPr>
              <p:spPr bwMode="auto">
                <a:xfrm>
                  <a:off x="3072" y="3264"/>
                  <a:ext cx="864" cy="1"/>
                </a:xfrm>
                <a:prstGeom prst="line">
                  <a:avLst/>
                </a:prstGeom>
                <a:noFill/>
                <a:ln w="9525">
                  <a:solidFill>
                    <a:schemeClr val="tx1"/>
                  </a:solidFill>
                  <a:round/>
                  <a:headEnd/>
                  <a:tailEnd/>
                </a:ln>
                <a:effectLst/>
              </p:spPr>
              <p:txBody>
                <a:bodyPr/>
                <a:lstStyle/>
                <a:p>
                  <a:endParaRPr lang="en-US"/>
                </a:p>
              </p:txBody>
            </p:sp>
            <p:sp>
              <p:nvSpPr>
                <p:cNvPr id="12392" name="Line 104"/>
                <p:cNvSpPr>
                  <a:spLocks noChangeShapeType="1"/>
                </p:cNvSpPr>
                <p:nvPr/>
              </p:nvSpPr>
              <p:spPr bwMode="auto">
                <a:xfrm>
                  <a:off x="3072" y="3360"/>
                  <a:ext cx="864" cy="1"/>
                </a:xfrm>
                <a:prstGeom prst="line">
                  <a:avLst/>
                </a:prstGeom>
                <a:noFill/>
                <a:ln w="9525">
                  <a:solidFill>
                    <a:schemeClr val="tx1"/>
                  </a:solidFill>
                  <a:round/>
                  <a:headEnd/>
                  <a:tailEnd/>
                </a:ln>
                <a:effectLst/>
              </p:spPr>
              <p:txBody>
                <a:bodyPr/>
                <a:lstStyle/>
                <a:p>
                  <a:endParaRPr lang="en-US"/>
                </a:p>
              </p:txBody>
            </p:sp>
            <p:sp>
              <p:nvSpPr>
                <p:cNvPr id="12393" name="Line 105"/>
                <p:cNvSpPr>
                  <a:spLocks noChangeShapeType="1"/>
                </p:cNvSpPr>
                <p:nvPr/>
              </p:nvSpPr>
              <p:spPr bwMode="auto">
                <a:xfrm>
                  <a:off x="3072" y="3456"/>
                  <a:ext cx="864" cy="1"/>
                </a:xfrm>
                <a:prstGeom prst="line">
                  <a:avLst/>
                </a:prstGeom>
                <a:noFill/>
                <a:ln w="9525">
                  <a:solidFill>
                    <a:schemeClr val="tx1"/>
                  </a:solidFill>
                  <a:round/>
                  <a:headEnd/>
                  <a:tailEnd/>
                </a:ln>
                <a:effectLst/>
              </p:spPr>
              <p:txBody>
                <a:bodyPr/>
                <a:lstStyle/>
                <a:p>
                  <a:endParaRPr lang="en-US"/>
                </a:p>
              </p:txBody>
            </p:sp>
            <p:sp>
              <p:nvSpPr>
                <p:cNvPr id="12394" name="Line 106"/>
                <p:cNvSpPr>
                  <a:spLocks noChangeShapeType="1"/>
                </p:cNvSpPr>
                <p:nvPr/>
              </p:nvSpPr>
              <p:spPr bwMode="auto">
                <a:xfrm>
                  <a:off x="3072" y="3552"/>
                  <a:ext cx="864" cy="1"/>
                </a:xfrm>
                <a:prstGeom prst="line">
                  <a:avLst/>
                </a:prstGeom>
                <a:noFill/>
                <a:ln w="9525">
                  <a:solidFill>
                    <a:schemeClr val="tx1"/>
                  </a:solidFill>
                  <a:round/>
                  <a:headEnd/>
                  <a:tailEnd/>
                </a:ln>
                <a:effectLst/>
              </p:spPr>
              <p:txBody>
                <a:bodyPr/>
                <a:lstStyle/>
                <a:p>
                  <a:endParaRPr lang="en-US"/>
                </a:p>
              </p:txBody>
            </p:sp>
            <p:sp>
              <p:nvSpPr>
                <p:cNvPr id="12395" name="Line 107"/>
                <p:cNvSpPr>
                  <a:spLocks noChangeShapeType="1"/>
                </p:cNvSpPr>
                <p:nvPr/>
              </p:nvSpPr>
              <p:spPr bwMode="auto">
                <a:xfrm>
                  <a:off x="3072" y="3648"/>
                  <a:ext cx="864" cy="1"/>
                </a:xfrm>
                <a:prstGeom prst="line">
                  <a:avLst/>
                </a:prstGeom>
                <a:noFill/>
                <a:ln w="9525">
                  <a:solidFill>
                    <a:schemeClr val="tx1"/>
                  </a:solidFill>
                  <a:round/>
                  <a:headEnd/>
                  <a:tailEnd/>
                </a:ln>
                <a:effectLst/>
              </p:spPr>
              <p:txBody>
                <a:bodyPr/>
                <a:lstStyle/>
                <a:p>
                  <a:endParaRPr lang="en-US"/>
                </a:p>
              </p:txBody>
            </p:sp>
            <p:sp>
              <p:nvSpPr>
                <p:cNvPr id="12396" name="Line 108"/>
                <p:cNvSpPr>
                  <a:spLocks noChangeShapeType="1"/>
                </p:cNvSpPr>
                <p:nvPr/>
              </p:nvSpPr>
              <p:spPr bwMode="auto">
                <a:xfrm>
                  <a:off x="3264" y="3216"/>
                  <a:ext cx="1" cy="432"/>
                </a:xfrm>
                <a:prstGeom prst="line">
                  <a:avLst/>
                </a:prstGeom>
                <a:noFill/>
                <a:ln w="9525">
                  <a:solidFill>
                    <a:schemeClr val="tx1"/>
                  </a:solidFill>
                  <a:round/>
                  <a:headEnd/>
                  <a:tailEnd/>
                </a:ln>
                <a:effectLst/>
              </p:spPr>
              <p:txBody>
                <a:bodyPr/>
                <a:lstStyle/>
                <a:p>
                  <a:endParaRPr lang="en-US"/>
                </a:p>
              </p:txBody>
            </p:sp>
            <p:sp>
              <p:nvSpPr>
                <p:cNvPr id="12397" name="Line 109"/>
                <p:cNvSpPr>
                  <a:spLocks noChangeShapeType="1"/>
                </p:cNvSpPr>
                <p:nvPr/>
              </p:nvSpPr>
              <p:spPr bwMode="auto">
                <a:xfrm>
                  <a:off x="3360" y="3216"/>
                  <a:ext cx="1" cy="432"/>
                </a:xfrm>
                <a:prstGeom prst="line">
                  <a:avLst/>
                </a:prstGeom>
                <a:noFill/>
                <a:ln w="9525">
                  <a:solidFill>
                    <a:schemeClr val="tx1"/>
                  </a:solidFill>
                  <a:round/>
                  <a:headEnd/>
                  <a:tailEnd/>
                </a:ln>
                <a:effectLst/>
              </p:spPr>
              <p:txBody>
                <a:bodyPr/>
                <a:lstStyle/>
                <a:p>
                  <a:endParaRPr lang="en-US"/>
                </a:p>
              </p:txBody>
            </p:sp>
            <p:sp>
              <p:nvSpPr>
                <p:cNvPr id="12398" name="Line 110"/>
                <p:cNvSpPr>
                  <a:spLocks noChangeShapeType="1"/>
                </p:cNvSpPr>
                <p:nvPr/>
              </p:nvSpPr>
              <p:spPr bwMode="auto">
                <a:xfrm>
                  <a:off x="3456" y="3216"/>
                  <a:ext cx="1" cy="432"/>
                </a:xfrm>
                <a:prstGeom prst="line">
                  <a:avLst/>
                </a:prstGeom>
                <a:noFill/>
                <a:ln w="9525">
                  <a:solidFill>
                    <a:schemeClr val="tx1"/>
                  </a:solidFill>
                  <a:round/>
                  <a:headEnd/>
                  <a:tailEnd/>
                </a:ln>
                <a:effectLst/>
              </p:spPr>
              <p:txBody>
                <a:bodyPr/>
                <a:lstStyle/>
                <a:p>
                  <a:endParaRPr lang="en-US"/>
                </a:p>
              </p:txBody>
            </p:sp>
            <p:sp>
              <p:nvSpPr>
                <p:cNvPr id="12399" name="Line 111"/>
                <p:cNvSpPr>
                  <a:spLocks noChangeShapeType="1"/>
                </p:cNvSpPr>
                <p:nvPr/>
              </p:nvSpPr>
              <p:spPr bwMode="auto">
                <a:xfrm>
                  <a:off x="3552" y="3216"/>
                  <a:ext cx="1" cy="432"/>
                </a:xfrm>
                <a:prstGeom prst="line">
                  <a:avLst/>
                </a:prstGeom>
                <a:noFill/>
                <a:ln w="9525">
                  <a:solidFill>
                    <a:schemeClr val="tx1"/>
                  </a:solidFill>
                  <a:round/>
                  <a:headEnd/>
                  <a:tailEnd/>
                </a:ln>
                <a:effectLst/>
              </p:spPr>
              <p:txBody>
                <a:bodyPr/>
                <a:lstStyle/>
                <a:p>
                  <a:endParaRPr lang="en-US"/>
                </a:p>
              </p:txBody>
            </p:sp>
            <p:sp>
              <p:nvSpPr>
                <p:cNvPr id="12400" name="Line 112"/>
                <p:cNvSpPr>
                  <a:spLocks noChangeShapeType="1"/>
                </p:cNvSpPr>
                <p:nvPr/>
              </p:nvSpPr>
              <p:spPr bwMode="auto">
                <a:xfrm>
                  <a:off x="3648" y="3216"/>
                  <a:ext cx="1" cy="432"/>
                </a:xfrm>
                <a:prstGeom prst="line">
                  <a:avLst/>
                </a:prstGeom>
                <a:noFill/>
                <a:ln w="9525">
                  <a:solidFill>
                    <a:schemeClr val="tx1"/>
                  </a:solidFill>
                  <a:round/>
                  <a:headEnd/>
                  <a:tailEnd/>
                </a:ln>
                <a:effectLst/>
              </p:spPr>
              <p:txBody>
                <a:bodyPr/>
                <a:lstStyle/>
                <a:p>
                  <a:endParaRPr lang="en-US"/>
                </a:p>
              </p:txBody>
            </p:sp>
            <p:sp>
              <p:nvSpPr>
                <p:cNvPr id="12401" name="Line 113"/>
                <p:cNvSpPr>
                  <a:spLocks noChangeShapeType="1"/>
                </p:cNvSpPr>
                <p:nvPr/>
              </p:nvSpPr>
              <p:spPr bwMode="auto">
                <a:xfrm>
                  <a:off x="3744" y="3216"/>
                  <a:ext cx="1" cy="432"/>
                </a:xfrm>
                <a:prstGeom prst="line">
                  <a:avLst/>
                </a:prstGeom>
                <a:noFill/>
                <a:ln w="9525">
                  <a:solidFill>
                    <a:schemeClr val="tx1"/>
                  </a:solidFill>
                  <a:round/>
                  <a:headEnd/>
                  <a:tailEnd/>
                </a:ln>
                <a:effectLst/>
              </p:spPr>
              <p:txBody>
                <a:bodyPr/>
                <a:lstStyle/>
                <a:p>
                  <a:endParaRPr lang="en-US"/>
                </a:p>
              </p:txBody>
            </p:sp>
            <p:sp>
              <p:nvSpPr>
                <p:cNvPr id="12402" name="Line 114"/>
                <p:cNvSpPr>
                  <a:spLocks noChangeShapeType="1"/>
                </p:cNvSpPr>
                <p:nvPr/>
              </p:nvSpPr>
              <p:spPr bwMode="auto">
                <a:xfrm>
                  <a:off x="3840" y="3216"/>
                  <a:ext cx="1" cy="432"/>
                </a:xfrm>
                <a:prstGeom prst="line">
                  <a:avLst/>
                </a:prstGeom>
                <a:noFill/>
                <a:ln w="9525">
                  <a:solidFill>
                    <a:schemeClr val="tx1"/>
                  </a:solidFill>
                  <a:round/>
                  <a:headEnd/>
                  <a:tailEnd/>
                </a:ln>
                <a:effectLst/>
              </p:spPr>
              <p:txBody>
                <a:bodyPr/>
                <a:lstStyle/>
                <a:p>
                  <a:endParaRPr lang="en-US"/>
                </a:p>
              </p:txBody>
            </p:sp>
          </p:grpSp>
          <p:sp>
            <p:nvSpPr>
              <p:cNvPr id="12403" name="Text Box 115"/>
              <p:cNvSpPr txBox="1">
                <a:spLocks noChangeArrowheads="1"/>
              </p:cNvSpPr>
              <p:nvPr/>
            </p:nvSpPr>
            <p:spPr bwMode="auto">
              <a:xfrm>
                <a:off x="-182" y="3504"/>
                <a:ext cx="1296" cy="523"/>
              </a:xfrm>
              <a:prstGeom prst="rect">
                <a:avLst/>
              </a:prstGeom>
              <a:noFill/>
              <a:ln w="9525">
                <a:noFill/>
                <a:miter lim="800000"/>
                <a:headEnd/>
                <a:tailEnd/>
              </a:ln>
              <a:effectLst/>
            </p:spPr>
            <p:txBody>
              <a:bodyPr wrap="square">
                <a:spAutoFit/>
              </a:bodyPr>
              <a:lstStyle/>
              <a:p>
                <a:r>
                  <a:rPr lang="es-PE" sz="2400" dirty="0" err="1" smtClean="0">
                    <a:latin typeface="Trebuchet MS" pitchFamily="34" charset="0"/>
                    <a:cs typeface="Arial" charset="0"/>
                  </a:rPr>
                  <a:t>Taxonomy</a:t>
                </a:r>
                <a:r>
                  <a:rPr lang="es-PE" sz="2400" dirty="0" smtClean="0">
                    <a:latin typeface="Trebuchet MS" pitchFamily="34" charset="0"/>
                    <a:cs typeface="Arial" charset="0"/>
                  </a:rPr>
                  <a:t> &amp; </a:t>
                </a:r>
                <a:r>
                  <a:rPr lang="es-PE" sz="2400" dirty="0" err="1" smtClean="0">
                    <a:latin typeface="Trebuchet MS" pitchFamily="34" charset="0"/>
                    <a:cs typeface="Arial" charset="0"/>
                  </a:rPr>
                  <a:t>Classification</a:t>
                </a:r>
                <a:endParaRPr lang="es-PE" sz="2400" dirty="0">
                  <a:latin typeface="Trebuchet MS" pitchFamily="34" charset="0"/>
                  <a:cs typeface="Arial" charset="0"/>
                </a:endParaRPr>
              </a:p>
            </p:txBody>
          </p:sp>
        </p:grpSp>
        <p:cxnSp>
          <p:nvCxnSpPr>
            <p:cNvPr id="262" name="Elbow Connector 261"/>
            <p:cNvCxnSpPr>
              <a:endCxn id="12312" idx="2"/>
            </p:cNvCxnSpPr>
            <p:nvPr/>
          </p:nvCxnSpPr>
          <p:spPr bwMode="auto">
            <a:xfrm rot="16200000" flipH="1">
              <a:off x="2247900" y="1790700"/>
              <a:ext cx="2362200" cy="1524000"/>
            </a:xfrm>
            <a:prstGeom prst="bentConnector2">
              <a:avLst/>
            </a:prstGeom>
            <a:solidFill>
              <a:schemeClr val="accent1"/>
            </a:solidFill>
            <a:ln w="12700" cap="flat" cmpd="sng" algn="ctr">
              <a:solidFill>
                <a:schemeClr val="tx1"/>
              </a:solidFill>
              <a:prstDash val="solid"/>
              <a:round/>
              <a:headEnd type="none" w="med" len="med"/>
              <a:tailEnd type="arrow"/>
            </a:ln>
            <a:effectLst/>
          </p:spPr>
        </p:cxnSp>
        <p:sp>
          <p:nvSpPr>
            <p:cNvPr id="265" name="TextBox 264"/>
            <p:cNvSpPr txBox="1"/>
            <p:nvPr/>
          </p:nvSpPr>
          <p:spPr>
            <a:xfrm>
              <a:off x="6324600" y="3352800"/>
              <a:ext cx="2667000" cy="646331"/>
            </a:xfrm>
            <a:prstGeom prst="rect">
              <a:avLst/>
            </a:prstGeom>
            <a:noFill/>
          </p:spPr>
          <p:txBody>
            <a:bodyPr wrap="square" rtlCol="0">
              <a:spAutoFit/>
            </a:bodyPr>
            <a:lstStyle/>
            <a:p>
              <a:r>
                <a:rPr lang="en-US" dirty="0" smtClean="0">
                  <a:latin typeface="Trebuchet MS" pitchFamily="34" charset="0"/>
                </a:rPr>
                <a:t>Occurrences through Field Inventory</a:t>
              </a:r>
              <a:endParaRPr lang="en-US" dirty="0">
                <a:latin typeface="Trebuchet MS" pitchFamily="34" charset="0"/>
              </a:endParaRPr>
            </a:p>
          </p:txBody>
        </p:sp>
      </p:grpSp>
      <p:grpSp>
        <p:nvGrpSpPr>
          <p:cNvPr id="7" name="Group 37"/>
          <p:cNvGrpSpPr/>
          <p:nvPr/>
        </p:nvGrpSpPr>
        <p:grpSpPr>
          <a:xfrm>
            <a:off x="2819400" y="685800"/>
            <a:ext cx="5410199" cy="1943305"/>
            <a:chOff x="2819400" y="609600"/>
            <a:chExt cx="5410199" cy="1943305"/>
          </a:xfrm>
        </p:grpSpPr>
        <p:sp>
          <p:nvSpPr>
            <p:cNvPr id="266" name="TextBox 265"/>
            <p:cNvSpPr txBox="1"/>
            <p:nvPr/>
          </p:nvSpPr>
          <p:spPr>
            <a:xfrm>
              <a:off x="6416674" y="1447800"/>
              <a:ext cx="1812925" cy="646331"/>
            </a:xfrm>
            <a:prstGeom prst="rect">
              <a:avLst/>
            </a:prstGeom>
            <a:noFill/>
          </p:spPr>
          <p:txBody>
            <a:bodyPr wrap="square" rtlCol="0">
              <a:spAutoFit/>
            </a:bodyPr>
            <a:lstStyle/>
            <a:p>
              <a:r>
                <a:rPr lang="en-US" dirty="0" smtClean="0">
                  <a:latin typeface="Trebuchet MS" pitchFamily="34" charset="0"/>
                </a:rPr>
                <a:t>Maps and Surfaces</a:t>
              </a:r>
              <a:endParaRPr lang="en-US" dirty="0">
                <a:latin typeface="Trebuchet MS" pitchFamily="34" charset="0"/>
              </a:endParaRPr>
            </a:p>
          </p:txBody>
        </p:sp>
        <p:cxnSp>
          <p:nvCxnSpPr>
            <p:cNvPr id="268" name="Elbow Connector 261"/>
            <p:cNvCxnSpPr>
              <a:stCxn id="12390" idx="3"/>
            </p:cNvCxnSpPr>
            <p:nvPr/>
          </p:nvCxnSpPr>
          <p:spPr bwMode="auto">
            <a:xfrm>
              <a:off x="2819400" y="1143000"/>
              <a:ext cx="1006476" cy="381003"/>
            </a:xfrm>
            <a:prstGeom prst="bent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pic>
          <p:nvPicPr>
            <p:cNvPr id="37" name="Picture 36" descr="ROMOsystems.jpg"/>
            <p:cNvPicPr>
              <a:picLocks noChangeAspect="1"/>
            </p:cNvPicPr>
            <p:nvPr/>
          </p:nvPicPr>
          <p:blipFill>
            <a:blip r:embed="rId5" cstate="print"/>
            <a:srcRect/>
            <a:stretch>
              <a:fillRect/>
            </a:stretch>
          </p:blipFill>
          <p:spPr bwMode="auto">
            <a:xfrm>
              <a:off x="3886200" y="609600"/>
              <a:ext cx="2514600" cy="1943305"/>
            </a:xfrm>
            <a:prstGeom prst="rect">
              <a:avLst/>
            </a:prstGeom>
            <a:noFill/>
            <a:ln w="9525">
              <a:noFill/>
              <a:miter lim="800000"/>
              <a:headEnd/>
              <a:tailEnd/>
            </a:ln>
          </p:spPr>
        </p:pic>
      </p:grpSp>
      <p:pic>
        <p:nvPicPr>
          <p:cNvPr id="39" name="Picture 3" descr="Oakland MI land use"/>
          <p:cNvPicPr>
            <a:picLocks noChangeAspect="1" noChangeArrowheads="1"/>
          </p:cNvPicPr>
          <p:nvPr/>
        </p:nvPicPr>
        <p:blipFill>
          <a:blip r:embed="rId6" cstate="print"/>
          <a:srcRect/>
          <a:stretch>
            <a:fillRect/>
          </a:stretch>
        </p:blipFill>
        <p:spPr bwMode="auto">
          <a:xfrm>
            <a:off x="3886200" y="685800"/>
            <a:ext cx="2467840" cy="1905000"/>
          </a:xfrm>
          <a:prstGeom prst="rect">
            <a:avLst/>
          </a:prstGeom>
          <a:noFill/>
          <a:ln w="9525">
            <a:noFill/>
            <a:miter lim="800000"/>
            <a:headEnd/>
            <a:tailEnd/>
          </a:ln>
        </p:spPr>
      </p:pic>
      <p:pic>
        <p:nvPicPr>
          <p:cNvPr id="40" name="Picture 2" descr="Oakland MI LCM"/>
          <p:cNvPicPr>
            <a:picLocks noChangeAspect="1" noChangeArrowheads="1"/>
          </p:cNvPicPr>
          <p:nvPr/>
        </p:nvPicPr>
        <p:blipFill>
          <a:blip r:embed="rId7" cstate="print"/>
          <a:srcRect/>
          <a:stretch>
            <a:fillRect/>
          </a:stretch>
        </p:blipFill>
        <p:spPr bwMode="auto">
          <a:xfrm>
            <a:off x="3886200" y="685800"/>
            <a:ext cx="2566555" cy="19812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solidFill>
                  <a:srgbClr val="FFFF99"/>
                </a:solidFill>
                <a:effectLst>
                  <a:outerShdw blurRad="38100" dist="38100" dir="2700000" algn="tl">
                    <a:srgbClr val="000000">
                      <a:alpha val="43137"/>
                    </a:srgbClr>
                  </a:outerShdw>
                </a:effectLst>
                <a:latin typeface="Trebuchet MS" pitchFamily="34" charset="0"/>
              </a:rPr>
              <a:t>Gathering Samples</a:t>
            </a:r>
            <a:endParaRPr lang="en-US" dirty="0">
              <a:solidFill>
                <a:srgbClr val="FFFF99"/>
              </a:solidFill>
              <a:effectLst>
                <a:outerShdw blurRad="38100" dist="38100" dir="2700000" algn="tl">
                  <a:srgbClr val="000000">
                    <a:alpha val="43137"/>
                  </a:srgbClr>
                </a:outerShdw>
              </a:effectLst>
              <a:latin typeface="Trebuchet MS" pitchFamily="34" charset="0"/>
            </a:endParaRPr>
          </a:p>
        </p:txBody>
      </p:sp>
      <p:pic>
        <p:nvPicPr>
          <p:cNvPr id="4" name="Content Placeholder 3" descr="photolink"/>
          <p:cNvPicPr>
            <a:picLocks noGrp="1" noChangeAspect="1" noChangeArrowheads="1"/>
          </p:cNvPicPr>
          <p:nvPr>
            <p:ph idx="1"/>
          </p:nvPr>
        </p:nvPicPr>
        <p:blipFill>
          <a:blip r:embed="rId3" cstate="print"/>
          <a:srcRect/>
          <a:stretch>
            <a:fillRect/>
          </a:stretch>
        </p:blipFill>
        <p:spPr bwMode="auto">
          <a:xfrm>
            <a:off x="3276600" y="1219200"/>
            <a:ext cx="5765063" cy="4114800"/>
          </a:xfrm>
          <a:prstGeom prst="rect">
            <a:avLst/>
          </a:prstGeom>
          <a:noFill/>
        </p:spPr>
      </p:pic>
      <p:pic>
        <p:nvPicPr>
          <p:cNvPr id="5" name="Picture 4" descr="skmapping"/>
          <p:cNvPicPr>
            <a:picLocks noChangeAspect="1" noChangeArrowheads="1"/>
          </p:cNvPicPr>
          <p:nvPr/>
        </p:nvPicPr>
        <p:blipFill>
          <a:blip r:embed="rId4" cstate="print"/>
          <a:srcRect/>
          <a:stretch>
            <a:fillRect/>
          </a:stretch>
        </p:blipFill>
        <p:spPr bwMode="auto">
          <a:xfrm>
            <a:off x="304800" y="1524000"/>
            <a:ext cx="2840057" cy="3543300"/>
          </a:xfrm>
          <a:prstGeom prst="rect">
            <a:avLst/>
          </a:prstGeom>
          <a:noFill/>
        </p:spPr>
      </p:pic>
      <p:pic>
        <p:nvPicPr>
          <p:cNvPr id="6" name="Picture 132" descr="DSC00053"/>
          <p:cNvPicPr>
            <a:picLocks noChangeAspect="1" noChangeArrowheads="1"/>
          </p:cNvPicPr>
          <p:nvPr/>
        </p:nvPicPr>
        <p:blipFill>
          <a:blip r:embed="rId5" cstate="print"/>
          <a:srcRect/>
          <a:stretch>
            <a:fillRect/>
          </a:stretch>
        </p:blipFill>
        <p:spPr bwMode="auto">
          <a:xfrm>
            <a:off x="3276600" y="4038600"/>
            <a:ext cx="2880360" cy="2215662"/>
          </a:xfrm>
          <a:prstGeom prst="rect">
            <a:avLst/>
          </a:prstGeom>
          <a:noFill/>
        </p:spPr>
      </p:pic>
    </p:spTree>
  </p:cSld>
  <p:clrMapOvr>
    <a:masterClrMapping/>
  </p:clrMapOvr>
  <p:transition>
    <p:cut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533400" y="2389188"/>
            <a:ext cx="3675063" cy="2647950"/>
            <a:chOff x="533400" y="2389736"/>
            <a:chExt cx="3675361" cy="2646739"/>
          </a:xfrm>
        </p:grpSpPr>
        <p:sp>
          <p:nvSpPr>
            <p:cNvPr id="175108" name="AutoShape 4"/>
            <p:cNvSpPr>
              <a:spLocks noChangeArrowheads="1"/>
            </p:cNvSpPr>
            <p:nvPr/>
          </p:nvSpPr>
          <p:spPr bwMode="auto">
            <a:xfrm>
              <a:off x="533400" y="2730892"/>
              <a:ext cx="1733690" cy="383999"/>
            </a:xfrm>
            <a:prstGeom prst="diamond">
              <a:avLst/>
            </a:prstGeom>
            <a:solidFill>
              <a:srgbClr val="FFFF99"/>
            </a:solidFill>
            <a:ln w="9525">
              <a:solidFill>
                <a:schemeClr val="tx1"/>
              </a:solidFill>
              <a:miter lim="800000"/>
              <a:headEnd/>
              <a:tailEnd/>
            </a:ln>
            <a:effectLst/>
          </p:spPr>
          <p:txBody>
            <a:bodyPr wrap="none" anchor="ctr"/>
            <a:lstStyle/>
            <a:p>
              <a:pPr>
                <a:defRPr/>
              </a:pPr>
              <a:endParaRPr lang="en-US"/>
            </a:p>
          </p:txBody>
        </p:sp>
        <p:sp>
          <p:nvSpPr>
            <p:cNvPr id="175109" name="AutoShape 5"/>
            <p:cNvSpPr>
              <a:spLocks noChangeArrowheads="1"/>
            </p:cNvSpPr>
            <p:nvPr/>
          </p:nvSpPr>
          <p:spPr bwMode="auto">
            <a:xfrm>
              <a:off x="533400" y="3211685"/>
              <a:ext cx="1733690" cy="383999"/>
            </a:xfrm>
            <a:prstGeom prst="diamond">
              <a:avLst/>
            </a:prstGeom>
            <a:solidFill>
              <a:srgbClr val="CCFFCC"/>
            </a:solidFill>
            <a:ln w="9525">
              <a:solidFill>
                <a:schemeClr val="tx1"/>
              </a:solidFill>
              <a:miter lim="800000"/>
              <a:headEnd/>
              <a:tailEnd/>
            </a:ln>
            <a:effectLst/>
          </p:spPr>
          <p:txBody>
            <a:bodyPr wrap="none" anchor="ctr"/>
            <a:lstStyle/>
            <a:p>
              <a:pPr>
                <a:defRPr/>
              </a:pPr>
              <a:endParaRPr lang="en-US"/>
            </a:p>
          </p:txBody>
        </p:sp>
        <p:sp>
          <p:nvSpPr>
            <p:cNvPr id="175110" name="AutoShape 6"/>
            <p:cNvSpPr>
              <a:spLocks noChangeArrowheads="1"/>
            </p:cNvSpPr>
            <p:nvPr/>
          </p:nvSpPr>
          <p:spPr bwMode="auto">
            <a:xfrm>
              <a:off x="533400" y="4171683"/>
              <a:ext cx="1733690" cy="383999"/>
            </a:xfrm>
            <a:prstGeom prst="diamond">
              <a:avLst/>
            </a:prstGeom>
            <a:solidFill>
              <a:srgbClr val="FFCC99"/>
            </a:solidFill>
            <a:ln w="9525">
              <a:solidFill>
                <a:schemeClr val="tx1"/>
              </a:solidFill>
              <a:miter lim="800000"/>
              <a:headEnd/>
              <a:tailEnd/>
            </a:ln>
            <a:effectLst/>
          </p:spPr>
          <p:txBody>
            <a:bodyPr wrap="none" anchor="ctr"/>
            <a:lstStyle/>
            <a:p>
              <a:pPr>
                <a:defRPr/>
              </a:pPr>
              <a:endParaRPr lang="en-US"/>
            </a:p>
          </p:txBody>
        </p:sp>
        <p:sp>
          <p:nvSpPr>
            <p:cNvPr id="175111" name="AutoShape 7"/>
            <p:cNvSpPr>
              <a:spLocks noChangeArrowheads="1"/>
            </p:cNvSpPr>
            <p:nvPr/>
          </p:nvSpPr>
          <p:spPr bwMode="auto">
            <a:xfrm>
              <a:off x="533400" y="3692477"/>
              <a:ext cx="1733690" cy="383999"/>
            </a:xfrm>
            <a:prstGeom prst="diamond">
              <a:avLst/>
            </a:prstGeom>
            <a:solidFill>
              <a:srgbClr val="C0C0C0"/>
            </a:solidFill>
            <a:ln w="9525">
              <a:solidFill>
                <a:schemeClr val="tx1"/>
              </a:solidFill>
              <a:miter lim="800000"/>
              <a:headEnd/>
              <a:tailEnd/>
            </a:ln>
            <a:effectLst/>
          </p:spPr>
          <p:txBody>
            <a:bodyPr wrap="none" anchor="ctr"/>
            <a:lstStyle/>
            <a:p>
              <a:pPr>
                <a:defRPr/>
              </a:pPr>
              <a:endParaRPr lang="en-US"/>
            </a:p>
          </p:txBody>
        </p:sp>
        <p:sp>
          <p:nvSpPr>
            <p:cNvPr id="175112" name="AutoShape 8"/>
            <p:cNvSpPr>
              <a:spLocks noChangeArrowheads="1"/>
            </p:cNvSpPr>
            <p:nvPr/>
          </p:nvSpPr>
          <p:spPr bwMode="auto">
            <a:xfrm>
              <a:off x="533400" y="4652476"/>
              <a:ext cx="1733690" cy="383999"/>
            </a:xfrm>
            <a:prstGeom prst="diamond">
              <a:avLst/>
            </a:prstGeom>
            <a:solidFill>
              <a:srgbClr val="99CCFF"/>
            </a:solidFill>
            <a:ln w="9525">
              <a:solidFill>
                <a:schemeClr val="tx1"/>
              </a:solidFill>
              <a:miter lim="800000"/>
              <a:headEnd/>
              <a:tailEnd/>
            </a:ln>
            <a:effectLst/>
          </p:spPr>
          <p:txBody>
            <a:bodyPr wrap="none" anchor="ctr"/>
            <a:lstStyle/>
            <a:p>
              <a:pPr>
                <a:defRPr/>
              </a:pPr>
              <a:endParaRPr lang="en-US"/>
            </a:p>
          </p:txBody>
        </p:sp>
        <p:sp>
          <p:nvSpPr>
            <p:cNvPr id="175113" name="Text Box 9"/>
            <p:cNvSpPr txBox="1">
              <a:spLocks noChangeArrowheads="1"/>
            </p:cNvSpPr>
            <p:nvPr/>
          </p:nvSpPr>
          <p:spPr bwMode="auto">
            <a:xfrm>
              <a:off x="2362348" y="2743586"/>
              <a:ext cx="1846413" cy="369719"/>
            </a:xfrm>
            <a:prstGeom prst="rect">
              <a:avLst/>
            </a:prstGeom>
            <a:noFill/>
            <a:ln w="9525">
              <a:noFill/>
              <a:miter lim="800000"/>
              <a:headEnd/>
              <a:tailEnd/>
            </a:ln>
            <a:effectLst/>
          </p:spPr>
          <p:txBody>
            <a:bodyPr>
              <a:spAutoFit/>
            </a:bodyPr>
            <a:lstStyle/>
            <a:p>
              <a:pPr>
                <a:defRPr/>
              </a:pPr>
              <a:r>
                <a:rPr lang="en-US" dirty="0">
                  <a:latin typeface="Trebuchet MS" pitchFamily="34" charset="0"/>
                </a:rPr>
                <a:t>Bioclimate</a:t>
              </a:r>
            </a:p>
          </p:txBody>
        </p:sp>
        <p:sp>
          <p:nvSpPr>
            <p:cNvPr id="175114" name="Text Box 10"/>
            <p:cNvSpPr txBox="1">
              <a:spLocks noChangeArrowheads="1"/>
            </p:cNvSpPr>
            <p:nvPr/>
          </p:nvSpPr>
          <p:spPr bwMode="auto">
            <a:xfrm>
              <a:off x="2362348" y="3195817"/>
              <a:ext cx="1592232" cy="461454"/>
            </a:xfrm>
            <a:prstGeom prst="rect">
              <a:avLst/>
            </a:prstGeom>
            <a:noFill/>
            <a:ln w="9525">
              <a:noFill/>
              <a:miter lim="800000"/>
              <a:headEnd/>
              <a:tailEnd/>
            </a:ln>
            <a:effectLst/>
          </p:spPr>
          <p:txBody>
            <a:bodyPr wrap="none">
              <a:spAutoFit/>
            </a:bodyPr>
            <a:lstStyle/>
            <a:p>
              <a:pPr>
                <a:defRPr/>
              </a:pPr>
              <a:r>
                <a:rPr lang="en-US" dirty="0" smtClean="0">
                  <a:latin typeface="Trebuchet MS" pitchFamily="34" charset="0"/>
                </a:rPr>
                <a:t>Image Indices</a:t>
              </a:r>
              <a:endParaRPr lang="en-US" sz="2400" dirty="0">
                <a:latin typeface="Trebuchet MS" pitchFamily="34" charset="0"/>
              </a:endParaRPr>
            </a:p>
          </p:txBody>
        </p:sp>
        <p:sp>
          <p:nvSpPr>
            <p:cNvPr id="175115" name="Text Box 11"/>
            <p:cNvSpPr txBox="1">
              <a:spLocks noChangeArrowheads="1"/>
            </p:cNvSpPr>
            <p:nvPr/>
          </p:nvSpPr>
          <p:spPr bwMode="auto">
            <a:xfrm>
              <a:off x="2362348" y="3657568"/>
              <a:ext cx="1168495" cy="461752"/>
            </a:xfrm>
            <a:prstGeom prst="rect">
              <a:avLst/>
            </a:prstGeom>
            <a:noFill/>
            <a:ln w="9525">
              <a:noFill/>
              <a:miter lim="800000"/>
              <a:headEnd/>
              <a:tailEnd/>
            </a:ln>
            <a:effectLst/>
          </p:spPr>
          <p:txBody>
            <a:bodyPr wrap="none">
              <a:spAutoFit/>
            </a:bodyPr>
            <a:lstStyle/>
            <a:p>
              <a:pPr>
                <a:defRPr/>
              </a:pPr>
              <a:r>
                <a:rPr lang="en-US" dirty="0">
                  <a:latin typeface="Trebuchet MS" pitchFamily="34" charset="0"/>
                </a:rPr>
                <a:t>Landform</a:t>
              </a:r>
              <a:endParaRPr lang="en-US" sz="2400" dirty="0">
                <a:latin typeface="Trebuchet MS" pitchFamily="34" charset="0"/>
              </a:endParaRPr>
            </a:p>
          </p:txBody>
        </p:sp>
        <p:sp>
          <p:nvSpPr>
            <p:cNvPr id="175116" name="Text Box 12"/>
            <p:cNvSpPr txBox="1">
              <a:spLocks noChangeArrowheads="1"/>
            </p:cNvSpPr>
            <p:nvPr/>
          </p:nvSpPr>
          <p:spPr bwMode="auto">
            <a:xfrm>
              <a:off x="2362348" y="4190724"/>
              <a:ext cx="1185959" cy="369719"/>
            </a:xfrm>
            <a:prstGeom prst="rect">
              <a:avLst/>
            </a:prstGeom>
            <a:noFill/>
            <a:ln w="9525">
              <a:noFill/>
              <a:miter lim="800000"/>
              <a:headEnd/>
              <a:tailEnd/>
            </a:ln>
            <a:effectLst/>
          </p:spPr>
          <p:txBody>
            <a:bodyPr wrap="none">
              <a:spAutoFit/>
            </a:bodyPr>
            <a:lstStyle/>
            <a:p>
              <a:pPr>
                <a:defRPr/>
              </a:pPr>
              <a:r>
                <a:rPr lang="en-US" dirty="0">
                  <a:latin typeface="Trebuchet MS" pitchFamily="34" charset="0"/>
                </a:rPr>
                <a:t>Lithology</a:t>
              </a:r>
              <a:r>
                <a:rPr lang="en-US" dirty="0"/>
                <a:t> </a:t>
              </a:r>
            </a:p>
          </p:txBody>
        </p:sp>
        <p:sp>
          <p:nvSpPr>
            <p:cNvPr id="175122" name="Line 18"/>
            <p:cNvSpPr>
              <a:spLocks noChangeShapeType="1"/>
            </p:cNvSpPr>
            <p:nvPr/>
          </p:nvSpPr>
          <p:spPr bwMode="auto">
            <a:xfrm>
              <a:off x="900143" y="2389736"/>
              <a:ext cx="0" cy="51252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3" name="Line 19"/>
            <p:cNvSpPr>
              <a:spLocks noChangeShapeType="1"/>
            </p:cNvSpPr>
            <p:nvPr/>
          </p:nvSpPr>
          <p:spPr bwMode="auto">
            <a:xfrm>
              <a:off x="900143" y="2987949"/>
              <a:ext cx="0" cy="426843"/>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4" name="Line 20"/>
            <p:cNvSpPr>
              <a:spLocks noChangeShapeType="1"/>
            </p:cNvSpPr>
            <p:nvPr/>
          </p:nvSpPr>
          <p:spPr bwMode="auto">
            <a:xfrm>
              <a:off x="900143" y="3498891"/>
              <a:ext cx="0" cy="38558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5" name="Line 21"/>
            <p:cNvSpPr>
              <a:spLocks noChangeShapeType="1"/>
            </p:cNvSpPr>
            <p:nvPr/>
          </p:nvSpPr>
          <p:spPr bwMode="auto">
            <a:xfrm>
              <a:off x="900143" y="3968576"/>
              <a:ext cx="0" cy="38558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6" name="Line 22"/>
            <p:cNvSpPr>
              <a:spLocks noChangeShapeType="1"/>
            </p:cNvSpPr>
            <p:nvPr/>
          </p:nvSpPr>
          <p:spPr bwMode="auto">
            <a:xfrm>
              <a:off x="900143" y="4438261"/>
              <a:ext cx="0" cy="383999"/>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7" name="Line 23"/>
            <p:cNvSpPr>
              <a:spLocks noChangeShapeType="1"/>
            </p:cNvSpPr>
            <p:nvPr/>
          </p:nvSpPr>
          <p:spPr bwMode="auto">
            <a:xfrm>
              <a:off x="1166864" y="2518264"/>
              <a:ext cx="0" cy="426843"/>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8" name="Line 24"/>
            <p:cNvSpPr>
              <a:spLocks noChangeShapeType="1"/>
            </p:cNvSpPr>
            <p:nvPr/>
          </p:nvSpPr>
          <p:spPr bwMode="auto">
            <a:xfrm>
              <a:off x="1166864" y="3072049"/>
              <a:ext cx="0" cy="299900"/>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29" name="Line 25"/>
            <p:cNvSpPr>
              <a:spLocks noChangeShapeType="1"/>
            </p:cNvSpPr>
            <p:nvPr/>
          </p:nvSpPr>
          <p:spPr bwMode="auto">
            <a:xfrm>
              <a:off x="1166864" y="3541734"/>
              <a:ext cx="0" cy="299900"/>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0" name="Line 26"/>
            <p:cNvSpPr>
              <a:spLocks noChangeShapeType="1"/>
            </p:cNvSpPr>
            <p:nvPr/>
          </p:nvSpPr>
          <p:spPr bwMode="auto">
            <a:xfrm>
              <a:off x="1166864" y="4011419"/>
              <a:ext cx="0" cy="299900"/>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1" name="Line 27"/>
            <p:cNvSpPr>
              <a:spLocks noChangeShapeType="1"/>
            </p:cNvSpPr>
            <p:nvPr/>
          </p:nvSpPr>
          <p:spPr bwMode="auto">
            <a:xfrm>
              <a:off x="1166864" y="4523947"/>
              <a:ext cx="0" cy="298314"/>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2" name="Line 28"/>
            <p:cNvSpPr>
              <a:spLocks noChangeShapeType="1"/>
            </p:cNvSpPr>
            <p:nvPr/>
          </p:nvSpPr>
          <p:spPr bwMode="auto">
            <a:xfrm>
              <a:off x="1533606" y="2389736"/>
              <a:ext cx="0" cy="426842"/>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3" name="Line 29"/>
            <p:cNvSpPr>
              <a:spLocks noChangeShapeType="1"/>
            </p:cNvSpPr>
            <p:nvPr/>
          </p:nvSpPr>
          <p:spPr bwMode="auto">
            <a:xfrm>
              <a:off x="1533606" y="3114891"/>
              <a:ext cx="0" cy="214215"/>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4" name="Line 30"/>
            <p:cNvSpPr>
              <a:spLocks noChangeShapeType="1"/>
            </p:cNvSpPr>
            <p:nvPr/>
          </p:nvSpPr>
          <p:spPr bwMode="auto">
            <a:xfrm>
              <a:off x="1533606" y="3584576"/>
              <a:ext cx="0" cy="171372"/>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5" name="Line 31"/>
            <p:cNvSpPr>
              <a:spLocks noChangeShapeType="1"/>
            </p:cNvSpPr>
            <p:nvPr/>
          </p:nvSpPr>
          <p:spPr bwMode="auto">
            <a:xfrm>
              <a:off x="1533606" y="4054261"/>
              <a:ext cx="0" cy="214215"/>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6" name="Line 32"/>
            <p:cNvSpPr>
              <a:spLocks noChangeShapeType="1"/>
            </p:cNvSpPr>
            <p:nvPr/>
          </p:nvSpPr>
          <p:spPr bwMode="auto">
            <a:xfrm>
              <a:off x="1533606" y="4523947"/>
              <a:ext cx="0" cy="214215"/>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7" name="Line 33"/>
            <p:cNvSpPr>
              <a:spLocks noChangeShapeType="1"/>
            </p:cNvSpPr>
            <p:nvPr/>
          </p:nvSpPr>
          <p:spPr bwMode="auto">
            <a:xfrm>
              <a:off x="1900349" y="2645206"/>
              <a:ext cx="0" cy="25705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8" name="Line 34"/>
            <p:cNvSpPr>
              <a:spLocks noChangeShapeType="1"/>
            </p:cNvSpPr>
            <p:nvPr/>
          </p:nvSpPr>
          <p:spPr bwMode="auto">
            <a:xfrm>
              <a:off x="1900349" y="3030793"/>
              <a:ext cx="0" cy="341156"/>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39" name="Line 35"/>
            <p:cNvSpPr>
              <a:spLocks noChangeShapeType="1"/>
            </p:cNvSpPr>
            <p:nvPr/>
          </p:nvSpPr>
          <p:spPr bwMode="auto">
            <a:xfrm>
              <a:off x="1900349" y="3498891"/>
              <a:ext cx="0" cy="385587"/>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40" name="Line 36"/>
            <p:cNvSpPr>
              <a:spLocks noChangeShapeType="1"/>
            </p:cNvSpPr>
            <p:nvPr/>
          </p:nvSpPr>
          <p:spPr bwMode="auto">
            <a:xfrm>
              <a:off x="1900349" y="3968576"/>
              <a:ext cx="0" cy="342743"/>
            </a:xfrm>
            <a:prstGeom prst="line">
              <a:avLst/>
            </a:prstGeom>
            <a:noFill/>
            <a:ln w="9525">
              <a:solidFill>
                <a:schemeClr val="tx1"/>
              </a:solidFill>
              <a:round/>
              <a:headEnd/>
              <a:tailEnd type="triangle" w="med" len="med"/>
            </a:ln>
            <a:effectLst/>
          </p:spPr>
          <p:txBody>
            <a:bodyPr wrap="none"/>
            <a:lstStyle/>
            <a:p>
              <a:pPr>
                <a:defRPr/>
              </a:pPr>
              <a:endParaRPr lang="en-US"/>
            </a:p>
          </p:txBody>
        </p:sp>
        <p:sp>
          <p:nvSpPr>
            <p:cNvPr id="175141" name="Line 37"/>
            <p:cNvSpPr>
              <a:spLocks noChangeShapeType="1"/>
            </p:cNvSpPr>
            <p:nvPr/>
          </p:nvSpPr>
          <p:spPr bwMode="auto">
            <a:xfrm>
              <a:off x="1900349" y="4438261"/>
              <a:ext cx="0" cy="383999"/>
            </a:xfrm>
            <a:prstGeom prst="line">
              <a:avLst/>
            </a:prstGeom>
            <a:noFill/>
            <a:ln w="9525">
              <a:solidFill>
                <a:schemeClr val="tx1"/>
              </a:solidFill>
              <a:round/>
              <a:headEnd/>
              <a:tailEnd type="triangle" w="med" len="med"/>
            </a:ln>
            <a:effectLst/>
          </p:spPr>
          <p:txBody>
            <a:bodyPr wrap="none"/>
            <a:lstStyle/>
            <a:p>
              <a:pPr>
                <a:defRPr/>
              </a:pPr>
              <a:endParaRPr lang="en-US"/>
            </a:p>
          </p:txBody>
        </p:sp>
      </p:grpSp>
      <p:grpSp>
        <p:nvGrpSpPr>
          <p:cNvPr id="3" name="Group 50"/>
          <p:cNvGrpSpPr>
            <a:grpSpLocks/>
          </p:cNvGrpSpPr>
          <p:nvPr/>
        </p:nvGrpSpPr>
        <p:grpSpPr bwMode="auto">
          <a:xfrm>
            <a:off x="533400" y="1676400"/>
            <a:ext cx="3735388" cy="987425"/>
            <a:chOff x="533400" y="1676468"/>
            <a:chExt cx="3735696" cy="988080"/>
          </a:xfrm>
        </p:grpSpPr>
        <p:sp>
          <p:nvSpPr>
            <p:cNvPr id="175118" name="Freeform 14"/>
            <p:cNvSpPr>
              <a:spLocks/>
            </p:cNvSpPr>
            <p:nvPr/>
          </p:nvSpPr>
          <p:spPr bwMode="auto">
            <a:xfrm>
              <a:off x="806473" y="2303947"/>
              <a:ext cx="193691" cy="74661"/>
            </a:xfrm>
            <a:custGeom>
              <a:avLst/>
              <a:gdLst/>
              <a:ahLst/>
              <a:cxnLst>
                <a:cxn ang="0">
                  <a:pos x="0" y="63"/>
                </a:cxn>
                <a:cxn ang="0">
                  <a:pos x="72" y="0"/>
                </a:cxn>
                <a:cxn ang="0">
                  <a:pos x="117" y="36"/>
                </a:cxn>
                <a:cxn ang="0">
                  <a:pos x="135" y="90"/>
                </a:cxn>
                <a:cxn ang="0">
                  <a:pos x="81" y="126"/>
                </a:cxn>
                <a:cxn ang="0">
                  <a:pos x="27" y="108"/>
                </a:cxn>
                <a:cxn ang="0">
                  <a:pos x="0" y="99"/>
                </a:cxn>
                <a:cxn ang="0">
                  <a:pos x="0" y="63"/>
                </a:cxn>
              </a:cxnLst>
              <a:rect l="0" t="0" r="r" b="b"/>
              <a:pathLst>
                <a:path w="135" h="129">
                  <a:moveTo>
                    <a:pt x="0" y="63"/>
                  </a:moveTo>
                  <a:cubicBezTo>
                    <a:pt x="29" y="43"/>
                    <a:pt x="43" y="20"/>
                    <a:pt x="72" y="0"/>
                  </a:cubicBezTo>
                  <a:cubicBezTo>
                    <a:pt x="101" y="10"/>
                    <a:pt x="103" y="4"/>
                    <a:pt x="117" y="36"/>
                  </a:cubicBezTo>
                  <a:cubicBezTo>
                    <a:pt x="125" y="53"/>
                    <a:pt x="135" y="90"/>
                    <a:pt x="135" y="90"/>
                  </a:cubicBezTo>
                  <a:cubicBezTo>
                    <a:pt x="122" y="103"/>
                    <a:pt x="104" y="129"/>
                    <a:pt x="81" y="126"/>
                  </a:cubicBezTo>
                  <a:cubicBezTo>
                    <a:pt x="62" y="124"/>
                    <a:pt x="45" y="114"/>
                    <a:pt x="27" y="108"/>
                  </a:cubicBezTo>
                  <a:cubicBezTo>
                    <a:pt x="18" y="105"/>
                    <a:pt x="0" y="99"/>
                    <a:pt x="0" y="99"/>
                  </a:cubicBezTo>
                  <a:cubicBezTo>
                    <a:pt x="21" y="37"/>
                    <a:pt x="31" y="32"/>
                    <a:pt x="0" y="63"/>
                  </a:cubicBezTo>
                  <a:close/>
                </a:path>
              </a:pathLst>
            </a:custGeom>
            <a:solidFill>
              <a:srgbClr val="FFC00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19" name="Freeform 15"/>
            <p:cNvSpPr>
              <a:spLocks/>
            </p:cNvSpPr>
            <p:nvPr/>
          </p:nvSpPr>
          <p:spPr bwMode="auto">
            <a:xfrm>
              <a:off x="1082720" y="2448505"/>
              <a:ext cx="130186" cy="95313"/>
            </a:xfrm>
            <a:custGeom>
              <a:avLst/>
              <a:gdLst/>
              <a:ahLst/>
              <a:cxnLst>
                <a:cxn ang="0">
                  <a:pos x="6" y="45"/>
                </a:cxn>
                <a:cxn ang="0">
                  <a:pos x="114" y="0"/>
                </a:cxn>
                <a:cxn ang="0">
                  <a:pos x="186" y="54"/>
                </a:cxn>
                <a:cxn ang="0">
                  <a:pos x="69" y="72"/>
                </a:cxn>
                <a:cxn ang="0">
                  <a:pos x="6" y="45"/>
                </a:cxn>
              </a:cxnLst>
              <a:rect l="0" t="0" r="r" b="b"/>
              <a:pathLst>
                <a:path w="186" h="107">
                  <a:moveTo>
                    <a:pt x="6" y="45"/>
                  </a:moveTo>
                  <a:cubicBezTo>
                    <a:pt x="46" y="32"/>
                    <a:pt x="76" y="13"/>
                    <a:pt x="114" y="0"/>
                  </a:cubicBezTo>
                  <a:cubicBezTo>
                    <a:pt x="155" y="10"/>
                    <a:pt x="172" y="13"/>
                    <a:pt x="186" y="54"/>
                  </a:cubicBezTo>
                  <a:cubicBezTo>
                    <a:pt x="133" y="107"/>
                    <a:pt x="133" y="85"/>
                    <a:pt x="69" y="72"/>
                  </a:cubicBezTo>
                  <a:cubicBezTo>
                    <a:pt x="0" y="58"/>
                    <a:pt x="6" y="85"/>
                    <a:pt x="6" y="45"/>
                  </a:cubicBezTo>
                  <a:close/>
                </a:path>
              </a:pathLst>
            </a:custGeom>
            <a:solidFill>
              <a:srgbClr val="FF000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20" name="Freeform 16"/>
            <p:cNvSpPr>
              <a:spLocks/>
            </p:cNvSpPr>
            <p:nvPr/>
          </p:nvSpPr>
          <p:spPr bwMode="auto">
            <a:xfrm>
              <a:off x="1422473" y="2303947"/>
              <a:ext cx="211155" cy="82605"/>
            </a:xfrm>
            <a:custGeom>
              <a:avLst/>
              <a:gdLst/>
              <a:ahLst/>
              <a:cxnLst>
                <a:cxn ang="0">
                  <a:pos x="13" y="63"/>
                </a:cxn>
                <a:cxn ang="0">
                  <a:pos x="94" y="18"/>
                </a:cxn>
                <a:cxn ang="0">
                  <a:pos x="148" y="0"/>
                </a:cxn>
                <a:cxn ang="0">
                  <a:pos x="229" y="36"/>
                </a:cxn>
                <a:cxn ang="0">
                  <a:pos x="256" y="45"/>
                </a:cxn>
                <a:cxn ang="0">
                  <a:pos x="184" y="126"/>
                </a:cxn>
                <a:cxn ang="0">
                  <a:pos x="121" y="117"/>
                </a:cxn>
                <a:cxn ang="0">
                  <a:pos x="112" y="81"/>
                </a:cxn>
                <a:cxn ang="0">
                  <a:pos x="67" y="90"/>
                </a:cxn>
                <a:cxn ang="0">
                  <a:pos x="13" y="108"/>
                </a:cxn>
                <a:cxn ang="0">
                  <a:pos x="4" y="81"/>
                </a:cxn>
                <a:cxn ang="0">
                  <a:pos x="13" y="63"/>
                </a:cxn>
              </a:cxnLst>
              <a:rect l="0" t="0" r="r" b="b"/>
              <a:pathLst>
                <a:path w="256" h="128">
                  <a:moveTo>
                    <a:pt x="13" y="63"/>
                  </a:moveTo>
                  <a:cubicBezTo>
                    <a:pt x="55" y="49"/>
                    <a:pt x="40" y="36"/>
                    <a:pt x="94" y="18"/>
                  </a:cubicBezTo>
                  <a:cubicBezTo>
                    <a:pt x="112" y="12"/>
                    <a:pt x="148" y="0"/>
                    <a:pt x="148" y="0"/>
                  </a:cubicBezTo>
                  <a:cubicBezTo>
                    <a:pt x="191" y="29"/>
                    <a:pt x="165" y="15"/>
                    <a:pt x="229" y="36"/>
                  </a:cubicBezTo>
                  <a:cubicBezTo>
                    <a:pt x="238" y="39"/>
                    <a:pt x="256" y="45"/>
                    <a:pt x="256" y="45"/>
                  </a:cubicBezTo>
                  <a:cubicBezTo>
                    <a:pt x="244" y="103"/>
                    <a:pt x="240" y="107"/>
                    <a:pt x="184" y="126"/>
                  </a:cubicBezTo>
                  <a:cubicBezTo>
                    <a:pt x="163" y="123"/>
                    <a:pt x="139" y="128"/>
                    <a:pt x="121" y="117"/>
                  </a:cubicBezTo>
                  <a:cubicBezTo>
                    <a:pt x="111" y="110"/>
                    <a:pt x="123" y="87"/>
                    <a:pt x="112" y="81"/>
                  </a:cubicBezTo>
                  <a:cubicBezTo>
                    <a:pt x="98" y="74"/>
                    <a:pt x="82" y="86"/>
                    <a:pt x="67" y="90"/>
                  </a:cubicBezTo>
                  <a:cubicBezTo>
                    <a:pt x="49" y="95"/>
                    <a:pt x="13" y="108"/>
                    <a:pt x="13" y="108"/>
                  </a:cubicBezTo>
                  <a:cubicBezTo>
                    <a:pt x="10" y="99"/>
                    <a:pt x="0" y="89"/>
                    <a:pt x="4" y="81"/>
                  </a:cubicBezTo>
                  <a:cubicBezTo>
                    <a:pt x="15" y="59"/>
                    <a:pt x="55" y="84"/>
                    <a:pt x="13" y="63"/>
                  </a:cubicBezTo>
                  <a:close/>
                </a:path>
              </a:pathLst>
            </a:custGeom>
            <a:solidFill>
              <a:srgbClr val="00B05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21" name="Freeform 17"/>
            <p:cNvSpPr>
              <a:spLocks/>
            </p:cNvSpPr>
            <p:nvPr/>
          </p:nvSpPr>
          <p:spPr bwMode="auto">
            <a:xfrm>
              <a:off x="1762226" y="2559703"/>
              <a:ext cx="238145" cy="104845"/>
            </a:xfrm>
            <a:custGeom>
              <a:avLst/>
              <a:gdLst/>
              <a:ahLst/>
              <a:cxnLst>
                <a:cxn ang="0">
                  <a:pos x="27" y="99"/>
                </a:cxn>
                <a:cxn ang="0">
                  <a:pos x="99" y="18"/>
                </a:cxn>
                <a:cxn ang="0">
                  <a:pos x="153" y="0"/>
                </a:cxn>
                <a:cxn ang="0">
                  <a:pos x="297" y="36"/>
                </a:cxn>
                <a:cxn ang="0">
                  <a:pos x="225" y="81"/>
                </a:cxn>
                <a:cxn ang="0">
                  <a:pos x="126" y="108"/>
                </a:cxn>
                <a:cxn ang="0">
                  <a:pos x="99" y="126"/>
                </a:cxn>
                <a:cxn ang="0">
                  <a:pos x="45" y="144"/>
                </a:cxn>
                <a:cxn ang="0">
                  <a:pos x="27" y="99"/>
                </a:cxn>
              </a:cxnLst>
              <a:rect l="0" t="0" r="r" b="b"/>
              <a:pathLst>
                <a:path w="301" h="144">
                  <a:moveTo>
                    <a:pt x="27" y="99"/>
                  </a:moveTo>
                  <a:cubicBezTo>
                    <a:pt x="44" y="73"/>
                    <a:pt x="73" y="27"/>
                    <a:pt x="99" y="18"/>
                  </a:cubicBezTo>
                  <a:cubicBezTo>
                    <a:pt x="117" y="12"/>
                    <a:pt x="153" y="0"/>
                    <a:pt x="153" y="0"/>
                  </a:cubicBezTo>
                  <a:cubicBezTo>
                    <a:pt x="208" y="27"/>
                    <a:pt x="230" y="29"/>
                    <a:pt x="297" y="36"/>
                  </a:cubicBezTo>
                  <a:cubicBezTo>
                    <a:pt x="285" y="133"/>
                    <a:pt x="301" y="119"/>
                    <a:pt x="225" y="81"/>
                  </a:cubicBezTo>
                  <a:cubicBezTo>
                    <a:pt x="161" y="94"/>
                    <a:pt x="195" y="85"/>
                    <a:pt x="126" y="108"/>
                  </a:cubicBezTo>
                  <a:cubicBezTo>
                    <a:pt x="116" y="111"/>
                    <a:pt x="109" y="122"/>
                    <a:pt x="99" y="126"/>
                  </a:cubicBezTo>
                  <a:cubicBezTo>
                    <a:pt x="82" y="134"/>
                    <a:pt x="45" y="144"/>
                    <a:pt x="45" y="144"/>
                  </a:cubicBezTo>
                  <a:cubicBezTo>
                    <a:pt x="0" y="129"/>
                    <a:pt x="27" y="135"/>
                    <a:pt x="27" y="99"/>
                  </a:cubicBezTo>
                  <a:close/>
                </a:path>
              </a:pathLst>
            </a:custGeom>
            <a:solidFill>
              <a:schemeClr val="accent1">
                <a:lumMod val="40000"/>
                <a:lumOff val="60000"/>
              </a:schemeClr>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44" name="Text Box 40"/>
            <p:cNvSpPr txBox="1">
              <a:spLocks noChangeArrowheads="1"/>
            </p:cNvSpPr>
            <p:nvPr/>
          </p:nvSpPr>
          <p:spPr bwMode="auto">
            <a:xfrm>
              <a:off x="533400" y="1676468"/>
              <a:ext cx="3735696" cy="462269"/>
            </a:xfrm>
            <a:prstGeom prst="rect">
              <a:avLst/>
            </a:prstGeom>
            <a:noFill/>
            <a:ln w="9525">
              <a:noFill/>
              <a:miter lim="800000"/>
              <a:headEnd/>
              <a:tailEnd/>
            </a:ln>
            <a:effectLst/>
          </p:spPr>
          <p:txBody>
            <a:bodyPr wrap="none">
              <a:spAutoFit/>
            </a:bodyPr>
            <a:lstStyle/>
            <a:p>
              <a:pPr>
                <a:defRPr/>
              </a:pPr>
              <a:r>
                <a:rPr lang="en-US" sz="2400" dirty="0">
                  <a:latin typeface="Trebuchet MS" pitchFamily="34" charset="0"/>
                </a:rPr>
                <a:t>Observations (point/poly)</a:t>
              </a:r>
            </a:p>
          </p:txBody>
        </p:sp>
      </p:grpSp>
      <p:grpSp>
        <p:nvGrpSpPr>
          <p:cNvPr id="4" name="Group 49"/>
          <p:cNvGrpSpPr>
            <a:grpSpLocks/>
          </p:cNvGrpSpPr>
          <p:nvPr/>
        </p:nvGrpSpPr>
        <p:grpSpPr bwMode="auto">
          <a:xfrm>
            <a:off x="457200" y="4953000"/>
            <a:ext cx="4038600" cy="1589088"/>
            <a:chOff x="457200" y="4953000"/>
            <a:chExt cx="4038600" cy="1589810"/>
          </a:xfrm>
        </p:grpSpPr>
        <p:cxnSp>
          <p:nvCxnSpPr>
            <p:cNvPr id="51221" name="Straight Arrow Connector 43"/>
            <p:cNvCxnSpPr>
              <a:cxnSpLocks noChangeShapeType="1"/>
            </p:cNvCxnSpPr>
            <p:nvPr/>
          </p:nvCxnSpPr>
          <p:spPr bwMode="auto">
            <a:xfrm flipV="1">
              <a:off x="1600200" y="4953000"/>
              <a:ext cx="838200" cy="268684"/>
            </a:xfrm>
            <a:prstGeom prst="straightConnector1">
              <a:avLst/>
            </a:prstGeom>
            <a:noFill/>
            <a:ln w="12700" algn="ctr">
              <a:solidFill>
                <a:srgbClr val="FF0000"/>
              </a:solidFill>
              <a:round/>
              <a:headEnd/>
              <a:tailEnd type="arrow" w="med" len="med"/>
            </a:ln>
          </p:spPr>
        </p:cxnSp>
        <p:sp>
          <p:nvSpPr>
            <p:cNvPr id="175142" name="AutoShape 38"/>
            <p:cNvSpPr>
              <a:spLocks noChangeArrowheads="1"/>
            </p:cNvSpPr>
            <p:nvPr/>
          </p:nvSpPr>
          <p:spPr bwMode="auto">
            <a:xfrm rot="5400000">
              <a:off x="1291344" y="5126964"/>
              <a:ext cx="384350" cy="23336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0C0C0"/>
            </a:solidFill>
            <a:ln w="9525">
              <a:solidFill>
                <a:schemeClr val="tx1"/>
              </a:solidFill>
              <a:miter lim="800000"/>
              <a:headEnd/>
              <a:tailEnd/>
            </a:ln>
            <a:effectLst/>
          </p:spPr>
          <p:txBody>
            <a:bodyPr wrap="none" anchor="ctr"/>
            <a:lstStyle/>
            <a:p>
              <a:pPr>
                <a:defRPr/>
              </a:pPr>
              <a:endParaRPr lang="en-US"/>
            </a:p>
          </p:txBody>
        </p:sp>
        <p:sp>
          <p:nvSpPr>
            <p:cNvPr id="175143" name="Text Box 39"/>
            <p:cNvSpPr txBox="1">
              <a:spLocks noChangeArrowheads="1"/>
            </p:cNvSpPr>
            <p:nvPr/>
          </p:nvSpPr>
          <p:spPr bwMode="auto">
            <a:xfrm>
              <a:off x="457200" y="5486642"/>
              <a:ext cx="1890713" cy="584465"/>
            </a:xfrm>
            <a:prstGeom prst="rect">
              <a:avLst/>
            </a:prstGeom>
            <a:noFill/>
            <a:ln w="9525">
              <a:noFill/>
              <a:miter lim="800000"/>
              <a:headEnd/>
              <a:tailEnd/>
            </a:ln>
            <a:effectLst/>
          </p:spPr>
          <p:txBody>
            <a:bodyPr wrap="none">
              <a:spAutoFit/>
            </a:bodyPr>
            <a:lstStyle/>
            <a:p>
              <a:pPr>
                <a:defRPr/>
              </a:pPr>
              <a:r>
                <a:rPr lang="en-US" sz="1600" i="1" dirty="0">
                  <a:latin typeface="Trebuchet MS" pitchFamily="34" charset="0"/>
                </a:rPr>
                <a:t>Output translates </a:t>
              </a:r>
            </a:p>
            <a:p>
              <a:pPr>
                <a:defRPr/>
              </a:pPr>
              <a:r>
                <a:rPr lang="en-US" sz="1600" i="1" dirty="0">
                  <a:latin typeface="Trebuchet MS" pitchFamily="34" charset="0"/>
                </a:rPr>
                <a:t>to map product</a:t>
              </a:r>
            </a:p>
          </p:txBody>
        </p:sp>
        <p:cxnSp>
          <p:nvCxnSpPr>
            <p:cNvPr id="51224" name="Straight Arrow Connector 44"/>
            <p:cNvCxnSpPr>
              <a:cxnSpLocks noChangeShapeType="1"/>
            </p:cNvCxnSpPr>
            <p:nvPr/>
          </p:nvCxnSpPr>
          <p:spPr bwMode="auto">
            <a:xfrm rot="16200000" flipH="1">
              <a:off x="1467842" y="5506442"/>
              <a:ext cx="1026716" cy="914400"/>
            </a:xfrm>
            <a:prstGeom prst="straightConnector1">
              <a:avLst/>
            </a:prstGeom>
            <a:noFill/>
            <a:ln w="12700" algn="ctr">
              <a:solidFill>
                <a:srgbClr val="FF0000"/>
              </a:solidFill>
              <a:round/>
              <a:headEnd/>
              <a:tailEnd type="arrow" w="med" len="med"/>
            </a:ln>
          </p:spPr>
        </p:cxnSp>
        <p:pic>
          <p:nvPicPr>
            <p:cNvPr id="51225" name="Picture 45" descr="coplat.jpg"/>
            <p:cNvPicPr>
              <a:picLocks noChangeAspect="1"/>
            </p:cNvPicPr>
            <p:nvPr/>
          </p:nvPicPr>
          <p:blipFill>
            <a:blip r:embed="rId3" cstate="print"/>
            <a:srcRect/>
            <a:stretch>
              <a:fillRect/>
            </a:stretch>
          </p:blipFill>
          <p:spPr bwMode="auto">
            <a:xfrm>
              <a:off x="2438400" y="4953000"/>
              <a:ext cx="2057400" cy="1589810"/>
            </a:xfrm>
            <a:prstGeom prst="rect">
              <a:avLst/>
            </a:prstGeom>
            <a:noFill/>
            <a:ln w="9525">
              <a:noFill/>
              <a:miter lim="800000"/>
              <a:headEnd/>
              <a:tailEnd/>
            </a:ln>
          </p:spPr>
        </p:pic>
      </p:grpSp>
      <p:sp>
        <p:nvSpPr>
          <p:cNvPr id="46" name="Rectangle 45"/>
          <p:cNvSpPr/>
          <p:nvPr/>
        </p:nvSpPr>
        <p:spPr bwMode="auto">
          <a:xfrm>
            <a:off x="4724400" y="2209800"/>
            <a:ext cx="3962400" cy="381000"/>
          </a:xfrm>
          <a:prstGeom prst="rect">
            <a:avLst/>
          </a:prstGeom>
          <a:solidFill>
            <a:srgbClr val="000099"/>
          </a:solidFill>
          <a:ln w="12700" cap="flat" cmpd="sng" algn="ctr">
            <a:noFill/>
            <a:prstDash val="solid"/>
            <a:round/>
            <a:headEnd type="none" w="med" len="med"/>
            <a:tailEnd type="none" w="med" len="med"/>
          </a:ln>
          <a:effectLst/>
        </p:spPr>
        <p:txBody>
          <a:bodyPr/>
          <a:lstStyle/>
          <a:p>
            <a:pPr>
              <a:defRPr/>
            </a:pPr>
            <a:endParaRPr lang="en-US"/>
          </a:p>
        </p:txBody>
      </p:sp>
      <p:graphicFrame>
        <p:nvGraphicFramePr>
          <p:cNvPr id="48" name="Group 150"/>
          <p:cNvGraphicFramePr>
            <a:graphicFrameLocks/>
          </p:cNvGraphicFramePr>
          <p:nvPr/>
        </p:nvGraphicFramePr>
        <p:xfrm>
          <a:off x="4419600" y="2286000"/>
          <a:ext cx="4114800" cy="3291840"/>
        </p:xfrm>
        <a:graphic>
          <a:graphicData uri="http://schemas.openxmlformats.org/drawingml/2006/table">
            <a:tbl>
              <a:tblPr/>
              <a:tblGrid>
                <a:gridCol w="4114800"/>
              </a:tblGrid>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Imagery:  </a:t>
                      </a:r>
                      <a:r>
                        <a:rPr kumimoji="0" lang="en-US" sz="1800" b="0" i="0" u="none" strike="noStrike" cap="none" normalizeH="0" baseline="0" dirty="0" err="1" smtClean="0">
                          <a:ln>
                            <a:noFill/>
                          </a:ln>
                          <a:solidFill>
                            <a:schemeClr val="tx1"/>
                          </a:solidFill>
                          <a:effectLst/>
                          <a:latin typeface="Trebuchet MS" pitchFamily="34" charset="0"/>
                        </a:rPr>
                        <a:t>Landsat</a:t>
                      </a:r>
                      <a:r>
                        <a:rPr kumimoji="0" lang="en-US" sz="1800" b="0" i="0" u="none" strike="noStrike" cap="none" normalizeH="0" baseline="0" dirty="0" smtClean="0">
                          <a:ln>
                            <a:noFill/>
                          </a:ln>
                          <a:solidFill>
                            <a:schemeClr val="tx1"/>
                          </a:solidFill>
                          <a:effectLst/>
                          <a:latin typeface="Trebuchet MS" pitchFamily="34" charset="0"/>
                        </a:rPr>
                        <a:t> 7 ETM (1999-2002) for spring, summer &amp; fall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rebuchet MS" pitchFamily="34" charset="0"/>
                        </a:rPr>
                        <a:t>NDVI, SAVI, Brightness,Greeness, Wetness, Landsat 7 Bands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rebuchet MS" pitchFamily="34" charset="0"/>
                        </a:rPr>
                        <a:t>DEM: </a:t>
                      </a:r>
                      <a:r>
                        <a:rPr kumimoji="0" lang="en-US" sz="2000" b="0" i="0" u="none" strike="noStrike" cap="none" normalizeH="0" baseline="0" smtClean="0">
                          <a:ln>
                            <a:noFill/>
                          </a:ln>
                          <a:solidFill>
                            <a:schemeClr val="tx1"/>
                          </a:solidFill>
                          <a:effectLst/>
                          <a:latin typeface="Trebuchet MS" pitchFamily="34" charset="0"/>
                        </a:rPr>
                        <a:t>Elevation, Aspect, Slope, Landform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rebuchet MS" pitchFamily="34" charset="0"/>
                        </a:rPr>
                        <a:t>Vector:  </a:t>
                      </a:r>
                      <a:r>
                        <a:rPr kumimoji="0" lang="en-US" sz="2000" b="0" i="0" u="none" strike="noStrike" cap="none" normalizeH="0" baseline="0" smtClean="0">
                          <a:ln>
                            <a:noFill/>
                          </a:ln>
                          <a:solidFill>
                            <a:schemeClr val="tx1"/>
                          </a:solidFill>
                          <a:effectLst/>
                          <a:latin typeface="Trebuchet MS" pitchFamily="34" charset="0"/>
                        </a:rPr>
                        <a:t>Geology, Soils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Meteorological: </a:t>
                      </a:r>
                      <a:r>
                        <a:rPr kumimoji="0" lang="en-US" sz="2000" b="0" i="0" u="none" strike="noStrike" cap="none" normalizeH="0" baseline="0" dirty="0" smtClean="0">
                          <a:ln>
                            <a:noFill/>
                          </a:ln>
                          <a:solidFill>
                            <a:schemeClr val="tx1"/>
                          </a:solidFill>
                          <a:effectLst/>
                          <a:latin typeface="Trebuchet MS" pitchFamily="34" charset="0"/>
                        </a:rPr>
                        <a:t>DAYMET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0" name="Rectangle 2"/>
          <p:cNvSpPr>
            <a:spLocks noGrp="1" noChangeArrowheads="1"/>
          </p:cNvSpPr>
          <p:nvPr>
            <p:ph type="title"/>
          </p:nvPr>
        </p:nvSpPr>
        <p:spPr>
          <a:xfrm>
            <a:off x="685800" y="609600"/>
            <a:ext cx="7772400" cy="1143000"/>
          </a:xfrm>
        </p:spPr>
        <p:txBody>
          <a:bodyPr/>
          <a:lstStyle/>
          <a:p>
            <a:r>
              <a:rPr lang="en-US" sz="4000" dirty="0" smtClean="0">
                <a:solidFill>
                  <a:srgbClr val="FFFF99"/>
                </a:solidFill>
                <a:effectLst>
                  <a:outerShdw blurRad="38100" dist="38100" dir="2700000" algn="tl">
                    <a:srgbClr val="000000">
                      <a:alpha val="43137"/>
                    </a:srgbClr>
                  </a:outerShdw>
                </a:effectLst>
                <a:latin typeface="Trebuchet MS" pitchFamily="34" charset="0"/>
              </a:rPr>
              <a:t>Modern Mapping Methods</a:t>
            </a:r>
            <a:endParaRPr lang="en-US" sz="4000" dirty="0">
              <a:solidFill>
                <a:srgbClr val="FFFF99"/>
              </a:solidFill>
              <a:effectLst>
                <a:outerShdw blurRad="38100" dist="38100" dir="2700000" algn="tl">
                  <a:srgbClr val="000000">
                    <a:alpha val="43137"/>
                  </a:srgbClr>
                </a:outerShdw>
              </a:effectLst>
              <a:latin typeface="Trebuchet MS"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609600" y="381000"/>
            <a:ext cx="8001000" cy="1143000"/>
          </a:xfrm>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Core NatureServe Methodology</a:t>
            </a:r>
          </a:p>
        </p:txBody>
      </p:sp>
      <p:sp>
        <p:nvSpPr>
          <p:cNvPr id="708611" name="Rectangle 3"/>
          <p:cNvSpPr>
            <a:spLocks noGrp="1" noChangeArrowheads="1"/>
          </p:cNvSpPr>
          <p:nvPr>
            <p:ph type="body" idx="1"/>
          </p:nvPr>
        </p:nvSpPr>
        <p:spPr>
          <a:xfrm>
            <a:off x="685800" y="1981200"/>
            <a:ext cx="8153400" cy="4114800"/>
          </a:xfrm>
        </p:spPr>
        <p:txBody>
          <a:bodyPr/>
          <a:lstStyle/>
          <a:p>
            <a:pPr marL="609600" indent="-609600">
              <a:buFont typeface="Monotype Sorts" charset="2"/>
              <a:buAutoNum type="arabicPeriod"/>
              <a:defRPr/>
            </a:pPr>
            <a:r>
              <a:rPr lang="en-US" sz="4000" smtClean="0">
                <a:latin typeface="Trebuchet MS" pitchFamily="34" charset="0"/>
              </a:rPr>
              <a:t> What is it? </a:t>
            </a:r>
            <a:endParaRPr lang="en-US" sz="2800" smtClean="0">
              <a:latin typeface="Trebuchet MS" pitchFamily="34" charset="0"/>
            </a:endParaRPr>
          </a:p>
          <a:p>
            <a:pPr marL="609600" indent="-609600">
              <a:buFont typeface="Monotype Sorts" charset="2"/>
              <a:buAutoNum type="arabicPeriod"/>
              <a:defRPr/>
            </a:pPr>
            <a:r>
              <a:rPr lang="en-US" sz="4000" smtClean="0">
                <a:latin typeface="Trebuchet MS" pitchFamily="34" charset="0"/>
              </a:rPr>
              <a:t> Where is it? </a:t>
            </a:r>
            <a:endParaRPr lang="en-US" smtClean="0">
              <a:latin typeface="Trebuchet MS" pitchFamily="34" charset="0"/>
            </a:endParaRPr>
          </a:p>
          <a:p>
            <a:pPr marL="609600" indent="-609600">
              <a:buFont typeface="Monotype Sorts" charset="2"/>
              <a:buAutoNum type="arabicPeriod"/>
              <a:defRPr/>
            </a:pPr>
            <a:r>
              <a:rPr lang="en-US" sz="4000" smtClean="0">
                <a:latin typeface="Trebuchet MS" pitchFamily="34" charset="0"/>
              </a:rPr>
              <a:t> What are status and trends of each (element) type? </a:t>
            </a:r>
          </a:p>
          <a:p>
            <a:pPr marL="609600" indent="-609600">
              <a:buFont typeface="Monotype Sorts" charset="2"/>
              <a:buAutoNum type="arabicPeriod"/>
              <a:defRPr/>
            </a:pPr>
            <a:r>
              <a:rPr lang="en-US" sz="4000" smtClean="0">
                <a:latin typeface="Trebuchet MS" pitchFamily="34" charset="0"/>
              </a:rPr>
              <a:t>What is the quality/condition of each occurrence?  </a:t>
            </a:r>
          </a:p>
        </p:txBody>
      </p:sp>
      <p:sp>
        <p:nvSpPr>
          <p:cNvPr id="70861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708614" name="Text Box 6"/>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a:spcBef>
                <a:spcPct val="50000"/>
              </a:spcBef>
              <a:defRPr/>
            </a:pPr>
            <a:r>
              <a:rPr lang="en-US" sz="2800">
                <a:solidFill>
                  <a:schemeClr val="tx2"/>
                </a:solidFill>
                <a:effectLst>
                  <a:outerShdw blurRad="38100" dist="38100" dir="2700000" algn="tl">
                    <a:srgbClr val="000000"/>
                  </a:outerShdw>
                </a:effectLst>
                <a:latin typeface="Trebuchet MS" pitchFamily="34" charset="0"/>
              </a:rPr>
              <a:t>(ecological  classification)</a:t>
            </a:r>
          </a:p>
        </p:txBody>
      </p:sp>
      <p:sp>
        <p:nvSpPr>
          <p:cNvPr id="708616" name="Text Box 8"/>
          <p:cNvSpPr txBox="1">
            <a:spLocks noChangeArrowheads="1"/>
          </p:cNvSpPr>
          <p:nvPr/>
        </p:nvSpPr>
        <p:spPr bwMode="auto">
          <a:xfrm>
            <a:off x="4114800" y="2819400"/>
            <a:ext cx="5410200" cy="519113"/>
          </a:xfrm>
          <a:prstGeom prst="rect">
            <a:avLst/>
          </a:prstGeom>
          <a:noFill/>
          <a:ln w="12700">
            <a:noFill/>
            <a:miter lim="800000"/>
            <a:headEnd/>
            <a:tailEnd/>
          </a:ln>
          <a:effectLst/>
        </p:spPr>
        <p:txBody>
          <a:bodyPr>
            <a:spAutoFit/>
          </a:bodyPr>
          <a:lstStyle/>
          <a:p>
            <a:pPr>
              <a:spcBef>
                <a:spcPct val="50000"/>
              </a:spcBef>
              <a:defRPr/>
            </a:pPr>
            <a:r>
              <a:rPr lang="en-US" sz="2800">
                <a:solidFill>
                  <a:schemeClr val="tx2"/>
                </a:solidFill>
                <a:effectLst>
                  <a:outerShdw blurRad="38100" dist="38100" dir="2700000" algn="tl">
                    <a:srgbClr val="000000"/>
                  </a:outerShdw>
                </a:effectLst>
                <a:latin typeface="Trebuchet MS" pitchFamily="34" charset="0"/>
              </a:rPr>
              <a:t>(element mapping/occurrence)</a:t>
            </a:r>
          </a:p>
        </p:txBody>
      </p:sp>
      <p:sp>
        <p:nvSpPr>
          <p:cNvPr id="708617" name="Text Box 9"/>
          <p:cNvSpPr txBox="1">
            <a:spLocks noChangeArrowheads="1"/>
          </p:cNvSpPr>
          <p:nvPr/>
        </p:nvSpPr>
        <p:spPr bwMode="auto">
          <a:xfrm>
            <a:off x="5257800" y="5486400"/>
            <a:ext cx="3886200" cy="519113"/>
          </a:xfrm>
          <a:prstGeom prst="rect">
            <a:avLst/>
          </a:prstGeom>
          <a:noFill/>
          <a:ln w="12700">
            <a:noFill/>
            <a:miter lim="800000"/>
            <a:headEnd/>
            <a:tailEnd/>
          </a:ln>
          <a:effectLst/>
        </p:spPr>
        <p:txBody>
          <a:bodyPr>
            <a:spAutoFit/>
          </a:bodyPr>
          <a:lstStyle/>
          <a:p>
            <a:pPr>
              <a:spcBef>
                <a:spcPct val="50000"/>
              </a:spcBef>
              <a:defRPr/>
            </a:pPr>
            <a:r>
              <a:rPr lang="en-US" sz="2800">
                <a:solidFill>
                  <a:schemeClr val="tx2"/>
                </a:solidFill>
                <a:effectLst>
                  <a:outerShdw blurRad="38100" dist="38100" dir="2700000" algn="tl">
                    <a:srgbClr val="000000"/>
                  </a:outerShdw>
                </a:effectLst>
                <a:latin typeface="Trebuchet MS" pitchFamily="34" charset="0"/>
              </a:rPr>
              <a:t>(ecological integrity)</a:t>
            </a:r>
          </a:p>
        </p:txBody>
      </p:sp>
      <p:sp>
        <p:nvSpPr>
          <p:cNvPr id="708618" name="Text Box 10"/>
          <p:cNvSpPr txBox="1">
            <a:spLocks noChangeArrowheads="1"/>
          </p:cNvSpPr>
          <p:nvPr/>
        </p:nvSpPr>
        <p:spPr bwMode="auto">
          <a:xfrm>
            <a:off x="6172200" y="4191000"/>
            <a:ext cx="3352800" cy="457200"/>
          </a:xfrm>
          <a:prstGeom prst="rect">
            <a:avLst/>
          </a:prstGeom>
          <a:noFill/>
          <a:ln w="12700">
            <a:noFill/>
            <a:miter lim="800000"/>
            <a:headEnd/>
            <a:tailEnd/>
          </a:ln>
          <a:effectLst/>
        </p:spPr>
        <p:txBody>
          <a:bodyPr>
            <a:spAutoFit/>
          </a:bodyPr>
          <a:lstStyle/>
          <a:p>
            <a:pPr>
              <a:spcBef>
                <a:spcPct val="50000"/>
              </a:spcBef>
              <a:defRPr/>
            </a:pPr>
            <a:r>
              <a:rPr lang="en-US" sz="2400">
                <a:solidFill>
                  <a:schemeClr val="tx2"/>
                </a:solidFill>
                <a:effectLst>
                  <a:outerShdw blurRad="38100" dist="38100" dir="2700000" algn="tl">
                    <a:srgbClr val="000000"/>
                  </a:outerShdw>
                </a:effectLst>
                <a:latin typeface="Trebuchet MS" pitchFamily="34" charset="0"/>
              </a:rPr>
              <a:t>(G/N/S Status Ranks)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500"/>
                                  </p:stCondLst>
                                  <p:childTnLst>
                                    <p:set>
                                      <p:cBhvr>
                                        <p:cTn id="6" dur="1" fill="hold">
                                          <p:stCondLst>
                                            <p:cond delay="0"/>
                                          </p:stCondLst>
                                        </p:cTn>
                                        <p:tgtEl>
                                          <p:spTgt spid="708614"/>
                                        </p:tgtEl>
                                        <p:attrNameLst>
                                          <p:attrName>style.visibility</p:attrName>
                                        </p:attrNameLst>
                                      </p:cBhvr>
                                      <p:to>
                                        <p:strVal val="visible"/>
                                      </p:to>
                                    </p:set>
                                    <p:animEffect transition="in" filter="checkerboard(across)">
                                      <p:cBhvr>
                                        <p:cTn id="7" dur="500"/>
                                        <p:tgtEl>
                                          <p:spTgt spid="708614"/>
                                        </p:tgtEl>
                                      </p:cBhvr>
                                    </p:animEffect>
                                  </p:childTnLst>
                                </p:cTn>
                              </p:par>
                            </p:childTnLst>
                          </p:cTn>
                        </p:par>
                        <p:par>
                          <p:cTn id="8" fill="hold">
                            <p:stCondLst>
                              <p:cond delay="1000"/>
                            </p:stCondLst>
                            <p:childTnLst>
                              <p:par>
                                <p:cTn id="9" presetID="5" presetClass="entr" presetSubtype="10" fill="hold" grpId="0" nodeType="afterEffect">
                                  <p:stCondLst>
                                    <p:cond delay="500"/>
                                  </p:stCondLst>
                                  <p:childTnLst>
                                    <p:set>
                                      <p:cBhvr>
                                        <p:cTn id="10" dur="1" fill="hold">
                                          <p:stCondLst>
                                            <p:cond delay="0"/>
                                          </p:stCondLst>
                                        </p:cTn>
                                        <p:tgtEl>
                                          <p:spTgt spid="708616"/>
                                        </p:tgtEl>
                                        <p:attrNameLst>
                                          <p:attrName>style.visibility</p:attrName>
                                        </p:attrNameLst>
                                      </p:cBhvr>
                                      <p:to>
                                        <p:strVal val="visible"/>
                                      </p:to>
                                    </p:set>
                                    <p:animEffect transition="in" filter="checkerboard(across)">
                                      <p:cBhvr>
                                        <p:cTn id="11" dur="500"/>
                                        <p:tgtEl>
                                          <p:spTgt spid="708616"/>
                                        </p:tgtEl>
                                      </p:cBhvr>
                                    </p:animEffect>
                                  </p:childTnLst>
                                </p:cTn>
                              </p:par>
                            </p:childTnLst>
                          </p:cTn>
                        </p:par>
                        <p:par>
                          <p:cTn id="12" fill="hold">
                            <p:stCondLst>
                              <p:cond delay="2000"/>
                            </p:stCondLst>
                            <p:childTnLst>
                              <p:par>
                                <p:cTn id="13" presetID="5" presetClass="entr" presetSubtype="10" fill="hold" grpId="0" nodeType="afterEffect">
                                  <p:stCondLst>
                                    <p:cond delay="500"/>
                                  </p:stCondLst>
                                  <p:childTnLst>
                                    <p:set>
                                      <p:cBhvr>
                                        <p:cTn id="14" dur="1" fill="hold">
                                          <p:stCondLst>
                                            <p:cond delay="0"/>
                                          </p:stCondLst>
                                        </p:cTn>
                                        <p:tgtEl>
                                          <p:spTgt spid="708618"/>
                                        </p:tgtEl>
                                        <p:attrNameLst>
                                          <p:attrName>style.visibility</p:attrName>
                                        </p:attrNameLst>
                                      </p:cBhvr>
                                      <p:to>
                                        <p:strVal val="visible"/>
                                      </p:to>
                                    </p:set>
                                    <p:animEffect transition="in" filter="checkerboard(across)">
                                      <p:cBhvr>
                                        <p:cTn id="15" dur="500"/>
                                        <p:tgtEl>
                                          <p:spTgt spid="708618"/>
                                        </p:tgtEl>
                                      </p:cBhvr>
                                    </p:animEffect>
                                  </p:childTnLst>
                                </p:cTn>
                              </p:par>
                            </p:childTnLst>
                          </p:cTn>
                        </p:par>
                        <p:par>
                          <p:cTn id="16" fill="hold">
                            <p:stCondLst>
                              <p:cond delay="3000"/>
                            </p:stCondLst>
                            <p:childTnLst>
                              <p:par>
                                <p:cTn id="17" presetID="5" presetClass="entr" presetSubtype="10" fill="hold" grpId="0" nodeType="afterEffect">
                                  <p:stCondLst>
                                    <p:cond delay="500"/>
                                  </p:stCondLst>
                                  <p:childTnLst>
                                    <p:set>
                                      <p:cBhvr>
                                        <p:cTn id="18" dur="1" fill="hold">
                                          <p:stCondLst>
                                            <p:cond delay="0"/>
                                          </p:stCondLst>
                                        </p:cTn>
                                        <p:tgtEl>
                                          <p:spTgt spid="708617"/>
                                        </p:tgtEl>
                                        <p:attrNameLst>
                                          <p:attrName>style.visibility</p:attrName>
                                        </p:attrNameLst>
                                      </p:cBhvr>
                                      <p:to>
                                        <p:strVal val="visible"/>
                                      </p:to>
                                    </p:set>
                                    <p:animEffect transition="in" filter="checkerboard(across)">
                                      <p:cBhvr>
                                        <p:cTn id="19" dur="500"/>
                                        <p:tgtEl>
                                          <p:spTgt spid="70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4" grpId="0"/>
      <p:bldP spid="708616" grpId="0"/>
      <p:bldP spid="708617" grpId="0"/>
      <p:bldP spid="7086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1066800" y="381000"/>
            <a:ext cx="9134475" cy="7954963"/>
            <a:chOff x="672" y="240"/>
            <a:chExt cx="5754" cy="5011"/>
          </a:xfrm>
        </p:grpSpPr>
        <p:pic>
          <p:nvPicPr>
            <p:cNvPr id="48135" name="Picture 3" descr="BMAT_ex_CPBMTsamples"/>
            <p:cNvPicPr>
              <a:picLocks noChangeAspect="1" noChangeArrowheads="1"/>
            </p:cNvPicPr>
            <p:nvPr/>
          </p:nvPicPr>
          <p:blipFill>
            <a:blip r:embed="rId2" cstate="print"/>
            <a:srcRect/>
            <a:stretch>
              <a:fillRect/>
            </a:stretch>
          </p:blipFill>
          <p:spPr bwMode="auto">
            <a:xfrm>
              <a:off x="672" y="240"/>
              <a:ext cx="5754" cy="5011"/>
            </a:xfrm>
            <a:prstGeom prst="rect">
              <a:avLst/>
            </a:prstGeom>
            <a:noFill/>
            <a:ln w="9525">
              <a:noFill/>
              <a:miter lim="800000"/>
              <a:headEnd/>
              <a:tailEnd/>
            </a:ln>
          </p:spPr>
        </p:pic>
        <p:sp>
          <p:nvSpPr>
            <p:cNvPr id="41988" name="Oval 4"/>
            <p:cNvSpPr>
              <a:spLocks noChangeArrowheads="1"/>
            </p:cNvSpPr>
            <p:nvPr/>
          </p:nvSpPr>
          <p:spPr bwMode="auto">
            <a:xfrm>
              <a:off x="2064" y="3168"/>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89" name="Oval 5"/>
            <p:cNvSpPr>
              <a:spLocks noChangeArrowheads="1"/>
            </p:cNvSpPr>
            <p:nvPr/>
          </p:nvSpPr>
          <p:spPr bwMode="auto">
            <a:xfrm>
              <a:off x="1872" y="3072"/>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0" name="Oval 6"/>
            <p:cNvSpPr>
              <a:spLocks noChangeArrowheads="1"/>
            </p:cNvSpPr>
            <p:nvPr/>
          </p:nvSpPr>
          <p:spPr bwMode="auto">
            <a:xfrm>
              <a:off x="4032" y="2784"/>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1" name="Oval 7"/>
            <p:cNvSpPr>
              <a:spLocks noChangeArrowheads="1"/>
            </p:cNvSpPr>
            <p:nvPr/>
          </p:nvSpPr>
          <p:spPr bwMode="auto">
            <a:xfrm>
              <a:off x="4032" y="297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2" name="Oval 8"/>
            <p:cNvSpPr>
              <a:spLocks noChangeArrowheads="1"/>
            </p:cNvSpPr>
            <p:nvPr/>
          </p:nvSpPr>
          <p:spPr bwMode="auto">
            <a:xfrm>
              <a:off x="4272" y="2928"/>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3" name="Oval 9"/>
            <p:cNvSpPr>
              <a:spLocks noChangeArrowheads="1"/>
            </p:cNvSpPr>
            <p:nvPr/>
          </p:nvSpPr>
          <p:spPr bwMode="auto">
            <a:xfrm>
              <a:off x="3792" y="2064"/>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4" name="Oval 10"/>
            <p:cNvSpPr>
              <a:spLocks noChangeArrowheads="1"/>
            </p:cNvSpPr>
            <p:nvPr/>
          </p:nvSpPr>
          <p:spPr bwMode="auto">
            <a:xfrm>
              <a:off x="3648" y="216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5" name="Oval 11"/>
            <p:cNvSpPr>
              <a:spLocks noChangeArrowheads="1"/>
            </p:cNvSpPr>
            <p:nvPr/>
          </p:nvSpPr>
          <p:spPr bwMode="auto">
            <a:xfrm>
              <a:off x="3552" y="168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6" name="Oval 12"/>
            <p:cNvSpPr>
              <a:spLocks noChangeArrowheads="1"/>
            </p:cNvSpPr>
            <p:nvPr/>
          </p:nvSpPr>
          <p:spPr bwMode="auto">
            <a:xfrm>
              <a:off x="3456" y="1872"/>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7" name="Oval 13"/>
            <p:cNvSpPr>
              <a:spLocks noChangeArrowheads="1"/>
            </p:cNvSpPr>
            <p:nvPr/>
          </p:nvSpPr>
          <p:spPr bwMode="auto">
            <a:xfrm>
              <a:off x="3744" y="144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8" name="Oval 14"/>
            <p:cNvSpPr>
              <a:spLocks noChangeArrowheads="1"/>
            </p:cNvSpPr>
            <p:nvPr/>
          </p:nvSpPr>
          <p:spPr bwMode="auto">
            <a:xfrm>
              <a:off x="4320" y="129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1999" name="Oval 15"/>
            <p:cNvSpPr>
              <a:spLocks noChangeArrowheads="1"/>
            </p:cNvSpPr>
            <p:nvPr/>
          </p:nvSpPr>
          <p:spPr bwMode="auto">
            <a:xfrm>
              <a:off x="4176" y="1392"/>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0" name="Oval 16"/>
            <p:cNvSpPr>
              <a:spLocks noChangeArrowheads="1"/>
            </p:cNvSpPr>
            <p:nvPr/>
          </p:nvSpPr>
          <p:spPr bwMode="auto">
            <a:xfrm>
              <a:off x="4224" y="1488"/>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1" name="Oval 17"/>
            <p:cNvSpPr>
              <a:spLocks noChangeArrowheads="1"/>
            </p:cNvSpPr>
            <p:nvPr/>
          </p:nvSpPr>
          <p:spPr bwMode="auto">
            <a:xfrm>
              <a:off x="3888" y="144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2" name="Oval 18"/>
            <p:cNvSpPr>
              <a:spLocks noChangeArrowheads="1"/>
            </p:cNvSpPr>
            <p:nvPr/>
          </p:nvSpPr>
          <p:spPr bwMode="auto">
            <a:xfrm>
              <a:off x="3648" y="153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3" name="Oval 19"/>
            <p:cNvSpPr>
              <a:spLocks noChangeArrowheads="1"/>
            </p:cNvSpPr>
            <p:nvPr/>
          </p:nvSpPr>
          <p:spPr bwMode="auto">
            <a:xfrm>
              <a:off x="3648" y="1344"/>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4" name="Oval 20"/>
            <p:cNvSpPr>
              <a:spLocks noChangeArrowheads="1"/>
            </p:cNvSpPr>
            <p:nvPr/>
          </p:nvSpPr>
          <p:spPr bwMode="auto">
            <a:xfrm>
              <a:off x="2256" y="3312"/>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5" name="Oval 21"/>
            <p:cNvSpPr>
              <a:spLocks noChangeArrowheads="1"/>
            </p:cNvSpPr>
            <p:nvPr/>
          </p:nvSpPr>
          <p:spPr bwMode="auto">
            <a:xfrm>
              <a:off x="2304" y="345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6" name="Oval 22"/>
            <p:cNvSpPr>
              <a:spLocks noChangeArrowheads="1"/>
            </p:cNvSpPr>
            <p:nvPr/>
          </p:nvSpPr>
          <p:spPr bwMode="auto">
            <a:xfrm>
              <a:off x="2448" y="3408"/>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7" name="Oval 23"/>
            <p:cNvSpPr>
              <a:spLocks noChangeArrowheads="1"/>
            </p:cNvSpPr>
            <p:nvPr/>
          </p:nvSpPr>
          <p:spPr bwMode="auto">
            <a:xfrm>
              <a:off x="2400" y="360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8" name="Oval 24"/>
            <p:cNvSpPr>
              <a:spLocks noChangeArrowheads="1"/>
            </p:cNvSpPr>
            <p:nvPr/>
          </p:nvSpPr>
          <p:spPr bwMode="auto">
            <a:xfrm>
              <a:off x="2832" y="2832"/>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09" name="Oval 25"/>
            <p:cNvSpPr>
              <a:spLocks noChangeArrowheads="1"/>
            </p:cNvSpPr>
            <p:nvPr/>
          </p:nvSpPr>
          <p:spPr bwMode="auto">
            <a:xfrm>
              <a:off x="2544" y="3504"/>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0" name="Oval 26"/>
            <p:cNvSpPr>
              <a:spLocks noChangeArrowheads="1"/>
            </p:cNvSpPr>
            <p:nvPr/>
          </p:nvSpPr>
          <p:spPr bwMode="auto">
            <a:xfrm>
              <a:off x="2928" y="297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1" name="Oval 27"/>
            <p:cNvSpPr>
              <a:spLocks noChangeArrowheads="1"/>
            </p:cNvSpPr>
            <p:nvPr/>
          </p:nvSpPr>
          <p:spPr bwMode="auto">
            <a:xfrm>
              <a:off x="3552" y="321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2" name="Oval 28"/>
            <p:cNvSpPr>
              <a:spLocks noChangeArrowheads="1"/>
            </p:cNvSpPr>
            <p:nvPr/>
          </p:nvSpPr>
          <p:spPr bwMode="auto">
            <a:xfrm>
              <a:off x="3600" y="336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3" name="Oval 29"/>
            <p:cNvSpPr>
              <a:spLocks noChangeArrowheads="1"/>
            </p:cNvSpPr>
            <p:nvPr/>
          </p:nvSpPr>
          <p:spPr bwMode="auto">
            <a:xfrm>
              <a:off x="3648" y="312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4" name="Oval 30"/>
            <p:cNvSpPr>
              <a:spLocks noChangeArrowheads="1"/>
            </p:cNvSpPr>
            <p:nvPr/>
          </p:nvSpPr>
          <p:spPr bwMode="auto">
            <a:xfrm>
              <a:off x="3888" y="3552"/>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5" name="Oval 31"/>
            <p:cNvSpPr>
              <a:spLocks noChangeArrowheads="1"/>
            </p:cNvSpPr>
            <p:nvPr/>
          </p:nvSpPr>
          <p:spPr bwMode="auto">
            <a:xfrm>
              <a:off x="3984" y="360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6" name="Oval 32"/>
            <p:cNvSpPr>
              <a:spLocks noChangeArrowheads="1"/>
            </p:cNvSpPr>
            <p:nvPr/>
          </p:nvSpPr>
          <p:spPr bwMode="auto">
            <a:xfrm>
              <a:off x="2016" y="4464"/>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7" name="Oval 33"/>
            <p:cNvSpPr>
              <a:spLocks noChangeArrowheads="1"/>
            </p:cNvSpPr>
            <p:nvPr/>
          </p:nvSpPr>
          <p:spPr bwMode="auto">
            <a:xfrm>
              <a:off x="2208" y="432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8" name="Oval 34"/>
            <p:cNvSpPr>
              <a:spLocks noChangeArrowheads="1"/>
            </p:cNvSpPr>
            <p:nvPr/>
          </p:nvSpPr>
          <p:spPr bwMode="auto">
            <a:xfrm>
              <a:off x="2064" y="4320"/>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19" name="Oval 35"/>
            <p:cNvSpPr>
              <a:spLocks noChangeArrowheads="1"/>
            </p:cNvSpPr>
            <p:nvPr/>
          </p:nvSpPr>
          <p:spPr bwMode="auto">
            <a:xfrm>
              <a:off x="4032" y="3456"/>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sp>
          <p:nvSpPr>
            <p:cNvPr id="42020" name="Oval 36"/>
            <p:cNvSpPr>
              <a:spLocks noChangeArrowheads="1"/>
            </p:cNvSpPr>
            <p:nvPr/>
          </p:nvSpPr>
          <p:spPr bwMode="auto">
            <a:xfrm>
              <a:off x="4128" y="3168"/>
              <a:ext cx="48" cy="48"/>
            </a:xfrm>
            <a:prstGeom prst="ellipse">
              <a:avLst/>
            </a:prstGeom>
            <a:solidFill>
              <a:srgbClr val="FF0000"/>
            </a:solidFill>
            <a:ln w="12700">
              <a:solidFill>
                <a:srgbClr val="FF0000"/>
              </a:solidFill>
              <a:round/>
              <a:headEnd/>
              <a:tailEnd/>
            </a:ln>
            <a:effectLst/>
          </p:spPr>
          <p:txBody>
            <a:bodyPr wrap="none" anchor="ctr"/>
            <a:lstStyle/>
            <a:p>
              <a:pPr algn="ctr">
                <a:defRPr/>
              </a:pPr>
              <a:endParaRPr lang="en-US" sz="2400">
                <a:solidFill>
                  <a:srgbClr val="FF0000"/>
                </a:solidFill>
              </a:endParaRPr>
            </a:p>
          </p:txBody>
        </p:sp>
      </p:grpSp>
      <p:sp>
        <p:nvSpPr>
          <p:cNvPr id="42021" name="Rectangle 37"/>
          <p:cNvSpPr>
            <a:spLocks noGrp="1" noChangeArrowheads="1"/>
          </p:cNvSpPr>
          <p:nvPr>
            <p:ph type="title"/>
          </p:nvPr>
        </p:nvSpPr>
        <p:spPr>
          <a:xfrm>
            <a:off x="1066800" y="381000"/>
            <a:ext cx="3657600" cy="533400"/>
          </a:xfrm>
          <a:solidFill>
            <a:schemeClr val="bg1"/>
          </a:solidFill>
        </p:spPr>
        <p:txBody>
          <a:bodyPr/>
          <a:lstStyle/>
          <a:p>
            <a:pPr>
              <a:defRPr/>
            </a:pPr>
            <a:r>
              <a:rPr lang="en-US" sz="3600" dirty="0">
                <a:solidFill>
                  <a:srgbClr val="FFFF99"/>
                </a:solidFill>
                <a:effectLst>
                  <a:outerShdw blurRad="38100" dist="38100" dir="2700000" algn="tl">
                    <a:srgbClr val="000000">
                      <a:alpha val="43137"/>
                    </a:srgbClr>
                  </a:outerShdw>
                </a:effectLst>
                <a:latin typeface="Trebuchet MS" pitchFamily="34" charset="0"/>
              </a:rPr>
              <a:t>Sample Data</a:t>
            </a:r>
          </a:p>
        </p:txBody>
      </p:sp>
      <p:grpSp>
        <p:nvGrpSpPr>
          <p:cNvPr id="48132" name="Group 38"/>
          <p:cNvGrpSpPr>
            <a:grpSpLocks/>
          </p:cNvGrpSpPr>
          <p:nvPr/>
        </p:nvGrpSpPr>
        <p:grpSpPr bwMode="auto">
          <a:xfrm>
            <a:off x="152400" y="1295400"/>
            <a:ext cx="3505200" cy="2352675"/>
            <a:chOff x="0" y="2838"/>
            <a:chExt cx="2208" cy="1482"/>
          </a:xfrm>
        </p:grpSpPr>
        <p:pic>
          <p:nvPicPr>
            <p:cNvPr id="48133" name="Picture 39" descr="PVCommun"/>
            <p:cNvPicPr>
              <a:picLocks noChangeAspect="1" noChangeArrowheads="1"/>
            </p:cNvPicPr>
            <p:nvPr/>
          </p:nvPicPr>
          <p:blipFill>
            <a:blip r:embed="rId3" cstate="print"/>
            <a:srcRect/>
            <a:stretch>
              <a:fillRect/>
            </a:stretch>
          </p:blipFill>
          <p:spPr bwMode="auto">
            <a:xfrm>
              <a:off x="0" y="2838"/>
              <a:ext cx="2208" cy="1482"/>
            </a:xfrm>
            <a:prstGeom prst="rect">
              <a:avLst/>
            </a:prstGeom>
            <a:noFill/>
            <a:ln w="9525">
              <a:noFill/>
              <a:miter lim="800000"/>
              <a:headEnd/>
              <a:tailEnd/>
            </a:ln>
          </p:spPr>
        </p:pic>
        <p:sp>
          <p:nvSpPr>
            <p:cNvPr id="42024" name="Text Box 40"/>
            <p:cNvSpPr txBox="1">
              <a:spLocks noChangeArrowheads="1"/>
            </p:cNvSpPr>
            <p:nvPr/>
          </p:nvSpPr>
          <p:spPr bwMode="auto">
            <a:xfrm>
              <a:off x="0" y="3954"/>
              <a:ext cx="2208" cy="366"/>
            </a:xfrm>
            <a:prstGeom prst="rect">
              <a:avLst/>
            </a:prstGeom>
            <a:noFill/>
            <a:ln w="12700">
              <a:noFill/>
              <a:miter lim="800000"/>
              <a:headEnd/>
              <a:tailEnd/>
            </a:ln>
            <a:effectLst/>
          </p:spPr>
          <p:txBody>
            <a:bodyPr>
              <a:spAutoFit/>
            </a:bodyPr>
            <a:lstStyle/>
            <a:p>
              <a:pPr>
                <a:spcBef>
                  <a:spcPct val="50000"/>
                </a:spcBef>
                <a:defRPr/>
              </a:pPr>
              <a:r>
                <a:rPr lang="en-US" sz="1600"/>
                <a:t>Colorado Plateau Blackbrush-Morman Tea Shrubland (</a:t>
              </a:r>
              <a:r>
                <a:rPr lang="en-US" sz="1600" i="1"/>
                <a:t>ecological system</a:t>
              </a:r>
              <a:r>
                <a:rPr lang="en-US" sz="1600"/>
                <a:t>)</a:t>
              </a:r>
            </a:p>
          </p:txBody>
        </p:sp>
      </p:grpSp>
    </p:spTree>
  </p:cSld>
  <p:clrMapOvr>
    <a:masterClrMapping/>
  </p:clrMapOvr>
  <p:transition>
    <p:cut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subTitle" idx="1"/>
          </p:nvPr>
        </p:nvSpPr>
        <p:spPr/>
        <p:txBody>
          <a:bodyPr/>
          <a:lstStyle/>
          <a:p>
            <a:pPr>
              <a:defRPr/>
            </a:pPr>
            <a:endParaRPr lang="en-US"/>
          </a:p>
        </p:txBody>
      </p:sp>
      <p:pic>
        <p:nvPicPr>
          <p:cNvPr id="49155" name="Picture 3" descr="BMAT_ex_CPBMTextent"/>
          <p:cNvPicPr>
            <a:picLocks noChangeAspect="1" noChangeArrowheads="1"/>
          </p:cNvPicPr>
          <p:nvPr/>
        </p:nvPicPr>
        <p:blipFill>
          <a:blip r:embed="rId2" cstate="print"/>
          <a:srcRect/>
          <a:stretch>
            <a:fillRect/>
          </a:stretch>
        </p:blipFill>
        <p:spPr bwMode="auto">
          <a:xfrm>
            <a:off x="990600" y="381000"/>
            <a:ext cx="8153400" cy="7100888"/>
          </a:xfrm>
          <a:prstGeom prst="rect">
            <a:avLst/>
          </a:prstGeom>
          <a:noFill/>
          <a:ln w="9525">
            <a:noFill/>
            <a:miter lim="800000"/>
            <a:headEnd/>
            <a:tailEnd/>
          </a:ln>
        </p:spPr>
      </p:pic>
      <p:sp>
        <p:nvSpPr>
          <p:cNvPr id="43012" name="Rectangle 4"/>
          <p:cNvSpPr>
            <a:spLocks noChangeArrowheads="1"/>
          </p:cNvSpPr>
          <p:nvPr/>
        </p:nvSpPr>
        <p:spPr bwMode="auto">
          <a:xfrm>
            <a:off x="3886200" y="3657600"/>
            <a:ext cx="381000" cy="457200"/>
          </a:xfrm>
          <a:prstGeom prst="rect">
            <a:avLst/>
          </a:prstGeom>
          <a:noFill/>
          <a:ln w="28575">
            <a:solidFill>
              <a:srgbClr val="FF0000"/>
            </a:solidFill>
            <a:miter lim="800000"/>
            <a:headEnd/>
            <a:tailEnd/>
          </a:ln>
          <a:effectLst/>
        </p:spPr>
        <p:txBody>
          <a:bodyPr wrap="none" anchor="ctr"/>
          <a:lstStyle/>
          <a:p>
            <a:pPr>
              <a:defRPr/>
            </a:pPr>
            <a:endParaRPr lang="en-US"/>
          </a:p>
        </p:txBody>
      </p:sp>
      <p:sp>
        <p:nvSpPr>
          <p:cNvPr id="43013" name="Rectangle 5"/>
          <p:cNvSpPr>
            <a:spLocks noChangeArrowheads="1"/>
          </p:cNvSpPr>
          <p:nvPr/>
        </p:nvSpPr>
        <p:spPr bwMode="auto">
          <a:xfrm>
            <a:off x="990600" y="381000"/>
            <a:ext cx="5334000" cy="609600"/>
          </a:xfrm>
          <a:prstGeom prst="rect">
            <a:avLst/>
          </a:prstGeom>
          <a:solidFill>
            <a:schemeClr val="bg1"/>
          </a:solidFill>
          <a:ln w="9525">
            <a:noFill/>
            <a:miter lim="800000"/>
            <a:headEnd/>
            <a:tailEnd/>
          </a:ln>
          <a:effectLst/>
        </p:spPr>
        <p:txBody>
          <a:bodyPr anchor="ctr"/>
          <a:lstStyle/>
          <a:p>
            <a:pPr algn="ctr">
              <a:defRPr/>
            </a:pPr>
            <a:r>
              <a:rPr lang="en-US" sz="3200" dirty="0">
                <a:solidFill>
                  <a:srgbClr val="FFFF99"/>
                </a:solidFill>
                <a:latin typeface="Trebuchet MS" pitchFamily="34" charset="0"/>
              </a:rPr>
              <a:t>Mapped Distribution</a:t>
            </a:r>
          </a:p>
        </p:txBody>
      </p:sp>
      <p:grpSp>
        <p:nvGrpSpPr>
          <p:cNvPr id="49158" name="Group 6"/>
          <p:cNvGrpSpPr>
            <a:grpSpLocks/>
          </p:cNvGrpSpPr>
          <p:nvPr/>
        </p:nvGrpSpPr>
        <p:grpSpPr bwMode="auto">
          <a:xfrm>
            <a:off x="0" y="1143000"/>
            <a:ext cx="3505200" cy="2352675"/>
            <a:chOff x="0" y="2838"/>
            <a:chExt cx="2208" cy="1482"/>
          </a:xfrm>
        </p:grpSpPr>
        <p:pic>
          <p:nvPicPr>
            <p:cNvPr id="49159" name="Picture 7" descr="PVCommun"/>
            <p:cNvPicPr>
              <a:picLocks noChangeAspect="1" noChangeArrowheads="1"/>
            </p:cNvPicPr>
            <p:nvPr/>
          </p:nvPicPr>
          <p:blipFill>
            <a:blip r:embed="rId3" cstate="print"/>
            <a:srcRect/>
            <a:stretch>
              <a:fillRect/>
            </a:stretch>
          </p:blipFill>
          <p:spPr bwMode="auto">
            <a:xfrm>
              <a:off x="0" y="2838"/>
              <a:ext cx="2208" cy="1482"/>
            </a:xfrm>
            <a:prstGeom prst="rect">
              <a:avLst/>
            </a:prstGeom>
            <a:noFill/>
            <a:ln w="9525">
              <a:noFill/>
              <a:miter lim="800000"/>
              <a:headEnd/>
              <a:tailEnd/>
            </a:ln>
          </p:spPr>
        </p:pic>
        <p:sp>
          <p:nvSpPr>
            <p:cNvPr id="43016" name="Text Box 8"/>
            <p:cNvSpPr txBox="1">
              <a:spLocks noChangeArrowheads="1"/>
            </p:cNvSpPr>
            <p:nvPr/>
          </p:nvSpPr>
          <p:spPr bwMode="auto">
            <a:xfrm>
              <a:off x="0" y="3954"/>
              <a:ext cx="2208" cy="366"/>
            </a:xfrm>
            <a:prstGeom prst="rect">
              <a:avLst/>
            </a:prstGeom>
            <a:noFill/>
            <a:ln w="12700">
              <a:noFill/>
              <a:miter lim="800000"/>
              <a:headEnd/>
              <a:tailEnd/>
            </a:ln>
            <a:effectLst/>
          </p:spPr>
          <p:txBody>
            <a:bodyPr>
              <a:spAutoFit/>
            </a:bodyPr>
            <a:lstStyle/>
            <a:p>
              <a:pPr>
                <a:spcBef>
                  <a:spcPct val="50000"/>
                </a:spcBef>
                <a:defRPr/>
              </a:pPr>
              <a:r>
                <a:rPr lang="en-US" sz="1600"/>
                <a:t>Colorado Plateau Blackbrush-Morman Tea Shrubland (</a:t>
              </a:r>
              <a:r>
                <a:rPr lang="en-US" sz="1600" i="1"/>
                <a:t>ecological system</a:t>
              </a:r>
              <a:r>
                <a:rPr lang="en-US" sz="1600"/>
                <a:t>)</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500"/>
                                  </p:stCondLst>
                                  <p:childTnLst>
                                    <p:set>
                                      <p:cBhvr>
                                        <p:cTn id="6" dur="1" fill="hold">
                                          <p:stCondLst>
                                            <p:cond delay="0"/>
                                          </p:stCondLst>
                                        </p:cTn>
                                        <p:tgtEl>
                                          <p:spTgt spid="43012"/>
                                        </p:tgtEl>
                                        <p:attrNameLst>
                                          <p:attrName>style.visibility</p:attrName>
                                        </p:attrNameLst>
                                      </p:cBhvr>
                                      <p:to>
                                        <p:strVal val="visible"/>
                                      </p:to>
                                    </p:set>
                                    <p:anim calcmode="lin" valueType="num">
                                      <p:cBhvr additive="base">
                                        <p:cTn id="7" dur="500" fill="hold"/>
                                        <p:tgtEl>
                                          <p:spTgt spid="43012"/>
                                        </p:tgtEl>
                                        <p:attrNameLst>
                                          <p:attrName>ppt_x</p:attrName>
                                        </p:attrNameLst>
                                      </p:cBhvr>
                                      <p:tavLst>
                                        <p:tav tm="0">
                                          <p:val>
                                            <p:strVal val="0-#ppt_w/2"/>
                                          </p:val>
                                        </p:tav>
                                        <p:tav tm="100000">
                                          <p:val>
                                            <p:strVal val="#ppt_x"/>
                                          </p:val>
                                        </p:tav>
                                      </p:tavLst>
                                    </p:anim>
                                    <p:anim calcmode="lin" valueType="num">
                                      <p:cBhvr additive="base">
                                        <p:cTn id="8" dur="500" fill="hold"/>
                                        <p:tgtEl>
                                          <p:spTgt spid="430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endParaRPr lang="en-US" smtClean="0"/>
          </a:p>
        </p:txBody>
      </p:sp>
      <p:sp>
        <p:nvSpPr>
          <p:cNvPr id="44035" name="Rectangle 3"/>
          <p:cNvSpPr>
            <a:spLocks noGrp="1" noChangeArrowheads="1"/>
          </p:cNvSpPr>
          <p:nvPr>
            <p:ph type="body" idx="1"/>
          </p:nvPr>
        </p:nvSpPr>
        <p:spPr/>
        <p:txBody>
          <a:bodyPr/>
          <a:lstStyle/>
          <a:p>
            <a:pPr>
              <a:defRPr/>
            </a:pPr>
            <a:endParaRPr lang="en-US"/>
          </a:p>
        </p:txBody>
      </p:sp>
      <p:pic>
        <p:nvPicPr>
          <p:cNvPr id="50180" name="Picture 4" descr="BMAT_ex_CPBMTextent2"/>
          <p:cNvPicPr>
            <a:picLocks noChangeAspect="1" noChangeArrowheads="1"/>
          </p:cNvPicPr>
          <p:nvPr/>
        </p:nvPicPr>
        <p:blipFill>
          <a:blip r:embed="rId3" cstate="print"/>
          <a:srcRect/>
          <a:stretch>
            <a:fillRect/>
          </a:stretch>
        </p:blipFill>
        <p:spPr bwMode="auto">
          <a:xfrm>
            <a:off x="1219200" y="381000"/>
            <a:ext cx="7924800" cy="6900863"/>
          </a:xfrm>
          <a:prstGeom prst="rect">
            <a:avLst/>
          </a:prstGeom>
          <a:noFill/>
          <a:ln w="9525">
            <a:noFill/>
            <a:miter lim="800000"/>
            <a:headEnd/>
            <a:tailEnd/>
          </a:ln>
        </p:spPr>
      </p:pic>
      <p:sp>
        <p:nvSpPr>
          <p:cNvPr id="44037" name="Rectangle 5"/>
          <p:cNvSpPr>
            <a:spLocks noChangeArrowheads="1"/>
          </p:cNvSpPr>
          <p:nvPr/>
        </p:nvSpPr>
        <p:spPr bwMode="auto">
          <a:xfrm>
            <a:off x="0" y="0"/>
            <a:ext cx="4953000" cy="1219200"/>
          </a:xfrm>
          <a:prstGeom prst="rect">
            <a:avLst/>
          </a:prstGeom>
          <a:solidFill>
            <a:schemeClr val="bg1"/>
          </a:solidFill>
          <a:ln w="9525">
            <a:noFill/>
            <a:miter lim="800000"/>
            <a:headEnd/>
            <a:tailEnd/>
          </a:ln>
          <a:effectLst/>
        </p:spPr>
        <p:txBody>
          <a:bodyPr anchor="ctr"/>
          <a:lstStyle/>
          <a:p>
            <a:pPr>
              <a:defRPr/>
            </a:pPr>
            <a:r>
              <a:rPr lang="en-US" sz="3200" dirty="0">
                <a:solidFill>
                  <a:srgbClr val="FFFF99"/>
                </a:solidFill>
                <a:latin typeface="Trebuchet MS" pitchFamily="34" charset="0"/>
              </a:rPr>
              <a:t>Inputs for Inventory and Occurrence Delineation</a:t>
            </a:r>
          </a:p>
        </p:txBody>
      </p:sp>
      <p:sp>
        <p:nvSpPr>
          <p:cNvPr id="44038" name="Oval 6"/>
          <p:cNvSpPr>
            <a:spLocks noChangeArrowheads="1"/>
          </p:cNvSpPr>
          <p:nvPr/>
        </p:nvSpPr>
        <p:spPr bwMode="auto">
          <a:xfrm>
            <a:off x="2362200" y="18288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39" name="Oval 7"/>
          <p:cNvSpPr>
            <a:spLocks noChangeArrowheads="1"/>
          </p:cNvSpPr>
          <p:nvPr/>
        </p:nvSpPr>
        <p:spPr bwMode="auto">
          <a:xfrm>
            <a:off x="2667000" y="23622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0" name="Oval 8"/>
          <p:cNvSpPr>
            <a:spLocks noChangeArrowheads="1"/>
          </p:cNvSpPr>
          <p:nvPr/>
        </p:nvSpPr>
        <p:spPr bwMode="auto">
          <a:xfrm>
            <a:off x="2438400" y="40386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1" name="Oval 9"/>
          <p:cNvSpPr>
            <a:spLocks noChangeArrowheads="1"/>
          </p:cNvSpPr>
          <p:nvPr/>
        </p:nvSpPr>
        <p:spPr bwMode="auto">
          <a:xfrm>
            <a:off x="4191000" y="24384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2" name="Oval 10"/>
          <p:cNvSpPr>
            <a:spLocks noChangeArrowheads="1"/>
          </p:cNvSpPr>
          <p:nvPr/>
        </p:nvSpPr>
        <p:spPr bwMode="auto">
          <a:xfrm>
            <a:off x="4191000" y="31242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3" name="Oval 11"/>
          <p:cNvSpPr>
            <a:spLocks noChangeArrowheads="1"/>
          </p:cNvSpPr>
          <p:nvPr/>
        </p:nvSpPr>
        <p:spPr bwMode="auto">
          <a:xfrm>
            <a:off x="4114800" y="39624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4" name="Oval 12"/>
          <p:cNvSpPr>
            <a:spLocks noChangeArrowheads="1"/>
          </p:cNvSpPr>
          <p:nvPr/>
        </p:nvSpPr>
        <p:spPr bwMode="auto">
          <a:xfrm>
            <a:off x="6172200" y="32766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5" name="Oval 13"/>
          <p:cNvSpPr>
            <a:spLocks noChangeArrowheads="1"/>
          </p:cNvSpPr>
          <p:nvPr/>
        </p:nvSpPr>
        <p:spPr bwMode="auto">
          <a:xfrm>
            <a:off x="6781800" y="45720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6" name="Oval 14"/>
          <p:cNvSpPr>
            <a:spLocks noChangeArrowheads="1"/>
          </p:cNvSpPr>
          <p:nvPr/>
        </p:nvSpPr>
        <p:spPr bwMode="auto">
          <a:xfrm>
            <a:off x="7620000" y="45720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47" name="Oval 15"/>
          <p:cNvSpPr>
            <a:spLocks noChangeArrowheads="1"/>
          </p:cNvSpPr>
          <p:nvPr/>
        </p:nvSpPr>
        <p:spPr bwMode="auto">
          <a:xfrm>
            <a:off x="8001000" y="51816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grpSp>
        <p:nvGrpSpPr>
          <p:cNvPr id="50192" name="Group 16"/>
          <p:cNvGrpSpPr>
            <a:grpSpLocks/>
          </p:cNvGrpSpPr>
          <p:nvPr/>
        </p:nvGrpSpPr>
        <p:grpSpPr bwMode="auto">
          <a:xfrm>
            <a:off x="0" y="4505325"/>
            <a:ext cx="3505200" cy="2352675"/>
            <a:chOff x="0" y="2838"/>
            <a:chExt cx="2208" cy="1482"/>
          </a:xfrm>
        </p:grpSpPr>
        <p:pic>
          <p:nvPicPr>
            <p:cNvPr id="50195" name="Picture 17" descr="PVCommun"/>
            <p:cNvPicPr>
              <a:picLocks noChangeAspect="1" noChangeArrowheads="1"/>
            </p:cNvPicPr>
            <p:nvPr/>
          </p:nvPicPr>
          <p:blipFill>
            <a:blip r:embed="rId4" cstate="print"/>
            <a:srcRect/>
            <a:stretch>
              <a:fillRect/>
            </a:stretch>
          </p:blipFill>
          <p:spPr bwMode="auto">
            <a:xfrm>
              <a:off x="0" y="2838"/>
              <a:ext cx="2208" cy="1482"/>
            </a:xfrm>
            <a:prstGeom prst="rect">
              <a:avLst/>
            </a:prstGeom>
            <a:noFill/>
            <a:ln w="9525">
              <a:noFill/>
              <a:miter lim="800000"/>
              <a:headEnd/>
              <a:tailEnd/>
            </a:ln>
          </p:spPr>
        </p:pic>
        <p:sp>
          <p:nvSpPr>
            <p:cNvPr id="44050" name="Text Box 18"/>
            <p:cNvSpPr txBox="1">
              <a:spLocks noChangeArrowheads="1"/>
            </p:cNvSpPr>
            <p:nvPr/>
          </p:nvSpPr>
          <p:spPr bwMode="auto">
            <a:xfrm>
              <a:off x="0" y="3954"/>
              <a:ext cx="2208" cy="366"/>
            </a:xfrm>
            <a:prstGeom prst="rect">
              <a:avLst/>
            </a:prstGeom>
            <a:noFill/>
            <a:ln w="12700">
              <a:noFill/>
              <a:miter lim="800000"/>
              <a:headEnd/>
              <a:tailEnd/>
            </a:ln>
            <a:effectLst/>
          </p:spPr>
          <p:txBody>
            <a:bodyPr>
              <a:spAutoFit/>
            </a:bodyPr>
            <a:lstStyle/>
            <a:p>
              <a:pPr>
                <a:spcBef>
                  <a:spcPct val="50000"/>
                </a:spcBef>
                <a:defRPr/>
              </a:pPr>
              <a:r>
                <a:rPr lang="en-US" sz="1600" dirty="0"/>
                <a:t>Colorado Plateau </a:t>
              </a:r>
              <a:r>
                <a:rPr lang="en-US" sz="1600" dirty="0" err="1"/>
                <a:t>Blackbrush-Morman</a:t>
              </a:r>
              <a:r>
                <a:rPr lang="en-US" sz="1600" dirty="0"/>
                <a:t> Tea </a:t>
              </a:r>
              <a:r>
                <a:rPr lang="en-US" sz="1600" dirty="0" err="1"/>
                <a:t>Shrubland</a:t>
              </a:r>
              <a:r>
                <a:rPr lang="en-US" sz="1600" dirty="0"/>
                <a:t> (</a:t>
              </a:r>
              <a:r>
                <a:rPr lang="en-US" sz="1600" i="1" dirty="0"/>
                <a:t>ecological system</a:t>
              </a:r>
              <a:r>
                <a:rPr lang="en-US" sz="1600" dirty="0"/>
                <a:t>)</a:t>
              </a:r>
            </a:p>
          </p:txBody>
        </p:sp>
      </p:grpSp>
      <p:sp>
        <p:nvSpPr>
          <p:cNvPr id="44051" name="Oval 19"/>
          <p:cNvSpPr>
            <a:spLocks noChangeArrowheads="1"/>
          </p:cNvSpPr>
          <p:nvPr/>
        </p:nvSpPr>
        <p:spPr bwMode="auto">
          <a:xfrm>
            <a:off x="3810000" y="6019800"/>
            <a:ext cx="76200" cy="76200"/>
          </a:xfrm>
          <a:prstGeom prst="ellipse">
            <a:avLst/>
          </a:prstGeom>
          <a:solidFill>
            <a:srgbClr val="FF0000"/>
          </a:solidFill>
          <a:ln w="12700">
            <a:solidFill>
              <a:schemeClr val="tx1"/>
            </a:solidFill>
            <a:round/>
            <a:headEnd/>
            <a:tailEnd/>
          </a:ln>
          <a:effectLst/>
        </p:spPr>
        <p:txBody>
          <a:bodyPr wrap="none" anchor="ctr"/>
          <a:lstStyle/>
          <a:p>
            <a:pPr>
              <a:defRPr/>
            </a:pPr>
            <a:endParaRPr lang="en-US"/>
          </a:p>
        </p:txBody>
      </p:sp>
      <p:sp>
        <p:nvSpPr>
          <p:cNvPr id="44052" name="Text Box 20"/>
          <p:cNvSpPr txBox="1">
            <a:spLocks noChangeArrowheads="1"/>
          </p:cNvSpPr>
          <p:nvPr/>
        </p:nvSpPr>
        <p:spPr bwMode="auto">
          <a:xfrm>
            <a:off x="3886200" y="5867400"/>
            <a:ext cx="1371600" cy="304800"/>
          </a:xfrm>
          <a:prstGeom prst="rect">
            <a:avLst/>
          </a:prstGeom>
          <a:noFill/>
          <a:ln w="9525">
            <a:noFill/>
            <a:miter lim="800000"/>
            <a:headEnd/>
            <a:tailEnd/>
          </a:ln>
          <a:effectLst/>
        </p:spPr>
        <p:txBody>
          <a:bodyPr>
            <a:spAutoFit/>
          </a:bodyPr>
          <a:lstStyle/>
          <a:p>
            <a:pPr>
              <a:spcBef>
                <a:spcPct val="50000"/>
              </a:spcBef>
              <a:defRPr/>
            </a:pPr>
            <a:r>
              <a:rPr lang="en-US" sz="1400" b="1" dirty="0">
                <a:solidFill>
                  <a:schemeClr val="bg2"/>
                </a:solidFill>
                <a:latin typeface="Trebuchet MS" pitchFamily="34" charset="0"/>
              </a:rPr>
              <a:t>Field sample</a:t>
            </a:r>
          </a:p>
        </p:txBody>
      </p:sp>
    </p:spTree>
  </p:cSld>
  <p:clrMapOvr>
    <a:masterClrMapping/>
  </p:clrMapOvr>
  <p:transition>
    <p:cut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3" descr="systems map.jpg"/>
          <p:cNvPicPr>
            <a:picLocks noChangeAspect="1"/>
          </p:cNvPicPr>
          <p:nvPr/>
        </p:nvPicPr>
        <p:blipFill>
          <a:blip r:embed="rId2" cstate="print"/>
          <a:srcRect/>
          <a:stretch>
            <a:fillRect/>
          </a:stretch>
        </p:blipFill>
        <p:spPr bwMode="auto">
          <a:xfrm>
            <a:off x="152400" y="-1905000"/>
            <a:ext cx="9067800" cy="11734800"/>
          </a:xfrm>
          <a:prstGeom prst="rect">
            <a:avLst/>
          </a:prstGeom>
          <a:noFill/>
          <a:ln w="12700">
            <a:noFill/>
            <a:miter lim="800000"/>
            <a:headEnd/>
            <a:tailEnd/>
          </a:ln>
        </p:spPr>
      </p:pic>
      <p:grpSp>
        <p:nvGrpSpPr>
          <p:cNvPr id="2" name="Group 16"/>
          <p:cNvGrpSpPr>
            <a:grpSpLocks/>
          </p:cNvGrpSpPr>
          <p:nvPr/>
        </p:nvGrpSpPr>
        <p:grpSpPr bwMode="auto">
          <a:xfrm>
            <a:off x="1981200" y="0"/>
            <a:ext cx="5475288" cy="7086600"/>
            <a:chOff x="816" y="0"/>
            <a:chExt cx="3449" cy="4464"/>
          </a:xfrm>
        </p:grpSpPr>
        <p:pic>
          <p:nvPicPr>
            <p:cNvPr id="51210" name="Picture 3" descr="MT_IDscreenshot"/>
            <p:cNvPicPr>
              <a:picLocks noChangeAspect="1" noChangeArrowheads="1"/>
            </p:cNvPicPr>
            <p:nvPr/>
          </p:nvPicPr>
          <p:blipFill>
            <a:blip r:embed="rId3" cstate="print"/>
            <a:srcRect/>
            <a:stretch>
              <a:fillRect/>
            </a:stretch>
          </p:blipFill>
          <p:spPr bwMode="auto">
            <a:xfrm>
              <a:off x="816" y="0"/>
              <a:ext cx="3449" cy="4464"/>
            </a:xfrm>
            <a:prstGeom prst="rect">
              <a:avLst/>
            </a:prstGeom>
            <a:noFill/>
            <a:ln w="9525">
              <a:noFill/>
              <a:miter lim="800000"/>
              <a:headEnd/>
              <a:tailEnd/>
            </a:ln>
          </p:spPr>
        </p:pic>
        <p:pic>
          <p:nvPicPr>
            <p:cNvPr id="51211" name="Picture 15" descr="landfire_logo6"/>
            <p:cNvPicPr>
              <a:picLocks noChangeAspect="1" noChangeArrowheads="1"/>
            </p:cNvPicPr>
            <p:nvPr/>
          </p:nvPicPr>
          <p:blipFill>
            <a:blip r:embed="rId4" cstate="print"/>
            <a:srcRect/>
            <a:stretch>
              <a:fillRect/>
            </a:stretch>
          </p:blipFill>
          <p:spPr bwMode="auto">
            <a:xfrm>
              <a:off x="3408" y="192"/>
              <a:ext cx="789" cy="316"/>
            </a:xfrm>
            <a:prstGeom prst="rect">
              <a:avLst/>
            </a:prstGeom>
            <a:noFill/>
            <a:ln w="9525">
              <a:noFill/>
              <a:miter lim="800000"/>
              <a:headEnd/>
              <a:tailEnd/>
            </a:ln>
          </p:spPr>
        </p:pic>
      </p:grpSp>
      <p:sp>
        <p:nvSpPr>
          <p:cNvPr id="12" name="Right Arrow 11"/>
          <p:cNvSpPr/>
          <p:nvPr/>
        </p:nvSpPr>
        <p:spPr bwMode="auto">
          <a:xfrm>
            <a:off x="838200" y="1600200"/>
            <a:ext cx="1219200" cy="533400"/>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a:lstStyle/>
          <a:p>
            <a:pPr>
              <a:defRPr/>
            </a:pPr>
            <a:endParaRPr lang="en-US"/>
          </a:p>
        </p:txBody>
      </p:sp>
      <p:grpSp>
        <p:nvGrpSpPr>
          <p:cNvPr id="3" name="Group 17"/>
          <p:cNvGrpSpPr>
            <a:grpSpLocks/>
          </p:cNvGrpSpPr>
          <p:nvPr/>
        </p:nvGrpSpPr>
        <p:grpSpPr bwMode="auto">
          <a:xfrm>
            <a:off x="381000" y="-457200"/>
            <a:ext cx="9445625" cy="8305800"/>
            <a:chOff x="1057" y="1572"/>
            <a:chExt cx="4909" cy="4386"/>
          </a:xfrm>
        </p:grpSpPr>
        <p:pic>
          <p:nvPicPr>
            <p:cNvPr id="51207" name="Picture 6" descr="GlacierNP"/>
            <p:cNvPicPr>
              <a:picLocks noChangeAspect="1" noChangeArrowheads="1"/>
            </p:cNvPicPr>
            <p:nvPr/>
          </p:nvPicPr>
          <p:blipFill>
            <a:blip r:embed="rId5" cstate="print"/>
            <a:srcRect/>
            <a:stretch>
              <a:fillRect/>
            </a:stretch>
          </p:blipFill>
          <p:spPr bwMode="auto">
            <a:xfrm>
              <a:off x="1057" y="1572"/>
              <a:ext cx="4752" cy="4386"/>
            </a:xfrm>
            <a:prstGeom prst="rect">
              <a:avLst/>
            </a:prstGeom>
            <a:noFill/>
            <a:ln w="9525">
              <a:noFill/>
              <a:miter lim="800000"/>
              <a:headEnd/>
              <a:tailEnd/>
            </a:ln>
          </p:spPr>
        </p:pic>
        <p:sp>
          <p:nvSpPr>
            <p:cNvPr id="859143" name="Text Box 7"/>
            <p:cNvSpPr txBox="1">
              <a:spLocks noChangeArrowheads="1"/>
            </p:cNvSpPr>
            <p:nvPr/>
          </p:nvSpPr>
          <p:spPr bwMode="auto">
            <a:xfrm>
              <a:off x="3116" y="1802"/>
              <a:ext cx="2850" cy="309"/>
            </a:xfrm>
            <a:prstGeom prst="rect">
              <a:avLst/>
            </a:prstGeom>
            <a:noFill/>
            <a:ln w="12700">
              <a:noFill/>
              <a:miter lim="800000"/>
              <a:headEnd/>
              <a:tailEnd/>
            </a:ln>
            <a:effectLst/>
          </p:spPr>
          <p:txBody>
            <a:bodyPr>
              <a:spAutoFit/>
            </a:bodyPr>
            <a:lstStyle/>
            <a:p>
              <a:pPr algn="ctr">
                <a:spcBef>
                  <a:spcPct val="50000"/>
                </a:spcBef>
                <a:defRPr/>
              </a:pPr>
              <a:r>
                <a:rPr lang="en-US" sz="3200" dirty="0">
                  <a:solidFill>
                    <a:schemeClr val="bg2"/>
                  </a:solidFill>
                  <a:effectLst>
                    <a:outerShdw blurRad="38100" dist="38100" dir="2700000" algn="tl">
                      <a:srgbClr val="FFFFFF"/>
                    </a:outerShdw>
                  </a:effectLst>
                  <a:latin typeface="Trebuchet MS" pitchFamily="34" charset="0"/>
                </a:rPr>
                <a:t>Glacier National Park</a:t>
              </a:r>
            </a:p>
          </p:txBody>
        </p:sp>
        <p:pic>
          <p:nvPicPr>
            <p:cNvPr id="51209" name="Picture 8" descr="landfire_logo6"/>
            <p:cNvPicPr>
              <a:picLocks noChangeAspect="1" noChangeArrowheads="1"/>
            </p:cNvPicPr>
            <p:nvPr/>
          </p:nvPicPr>
          <p:blipFill>
            <a:blip r:embed="rId4" cstate="print"/>
            <a:srcRect/>
            <a:stretch>
              <a:fillRect/>
            </a:stretch>
          </p:blipFill>
          <p:spPr bwMode="auto">
            <a:xfrm>
              <a:off x="5020" y="2083"/>
              <a:ext cx="789" cy="316"/>
            </a:xfrm>
            <a:prstGeom prst="rect">
              <a:avLst/>
            </a:prstGeom>
            <a:noFill/>
            <a:ln w="9525">
              <a:noFill/>
              <a:miter lim="800000"/>
              <a:headEnd/>
              <a:tailEnd/>
            </a:ln>
          </p:spPr>
        </p:pic>
      </p:grpSp>
      <p:sp>
        <p:nvSpPr>
          <p:cNvPr id="14" name="Content Placeholder 13"/>
          <p:cNvSpPr>
            <a:spLocks noGrp="1"/>
          </p:cNvSpPr>
          <p:nvPr>
            <p:ph idx="1"/>
          </p:nvPr>
        </p:nvSpPr>
        <p:spPr/>
        <p:txBody>
          <a:bodyPr/>
          <a:lstStyle/>
          <a:p>
            <a:pPr>
              <a:defRPr/>
            </a:pPr>
            <a:endParaRPr lang="en-US" smtClean="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228600"/>
            <a:ext cx="7772400" cy="1143000"/>
          </a:xfrm>
        </p:spPr>
        <p:txBody>
          <a:bodyPr/>
          <a:lstStyle/>
          <a:p>
            <a:r>
              <a:rPr lang="en-US" sz="3600" smtClean="0">
                <a:solidFill>
                  <a:srgbClr val="FFFF8B"/>
                </a:solidFill>
              </a:rPr>
              <a:t>Standard Classification Units for </a:t>
            </a:r>
            <a:br>
              <a:rPr lang="en-US" sz="3600" smtClean="0">
                <a:solidFill>
                  <a:srgbClr val="FFFF8B"/>
                </a:solidFill>
              </a:rPr>
            </a:br>
            <a:r>
              <a:rPr lang="en-US" sz="3600" smtClean="0">
                <a:solidFill>
                  <a:srgbClr val="FFFF8B"/>
                </a:solidFill>
              </a:rPr>
              <a:t>Mapping and Assessment</a:t>
            </a:r>
            <a:endParaRPr lang="en-US" sz="3600" smtClean="0">
              <a:solidFill>
                <a:srgbClr val="FFFFCC"/>
              </a:solidFill>
            </a:endParaRPr>
          </a:p>
        </p:txBody>
      </p:sp>
      <p:grpSp>
        <p:nvGrpSpPr>
          <p:cNvPr id="2" name="Group 3"/>
          <p:cNvGrpSpPr>
            <a:grpSpLocks/>
          </p:cNvGrpSpPr>
          <p:nvPr/>
        </p:nvGrpSpPr>
        <p:grpSpPr bwMode="auto">
          <a:xfrm>
            <a:off x="1371600" y="4648200"/>
            <a:ext cx="6477000" cy="1249363"/>
            <a:chOff x="1056" y="2688"/>
            <a:chExt cx="4080" cy="787"/>
          </a:xfrm>
        </p:grpSpPr>
        <p:sp>
          <p:nvSpPr>
            <p:cNvPr id="818180" name="Line 4"/>
            <p:cNvSpPr>
              <a:spLocks noChangeShapeType="1"/>
            </p:cNvSpPr>
            <p:nvPr/>
          </p:nvSpPr>
          <p:spPr bwMode="auto">
            <a:xfrm>
              <a:off x="1056" y="3024"/>
              <a:ext cx="528" cy="0"/>
            </a:xfrm>
            <a:prstGeom prst="line">
              <a:avLst/>
            </a:prstGeom>
            <a:noFill/>
            <a:ln w="76200">
              <a:solidFill>
                <a:srgbClr val="FF0000"/>
              </a:solidFill>
              <a:round/>
              <a:headEnd/>
              <a:tailEnd type="triangle" w="med" len="med"/>
            </a:ln>
            <a:effectLst/>
          </p:spPr>
          <p:txBody>
            <a:bodyPr>
              <a:spAutoFit/>
            </a:bodyPr>
            <a:lstStyle/>
            <a:p>
              <a:pPr>
                <a:defRPr/>
              </a:pPr>
              <a:endParaRPr lang="en-US"/>
            </a:p>
          </p:txBody>
        </p:sp>
        <p:sp>
          <p:nvSpPr>
            <p:cNvPr id="818181" name="Text Box 5"/>
            <p:cNvSpPr txBox="1">
              <a:spLocks noChangeArrowheads="1"/>
            </p:cNvSpPr>
            <p:nvPr/>
          </p:nvSpPr>
          <p:spPr bwMode="auto">
            <a:xfrm>
              <a:off x="1728" y="2688"/>
              <a:ext cx="3408" cy="787"/>
            </a:xfrm>
            <a:prstGeom prst="rect">
              <a:avLst/>
            </a:prstGeom>
            <a:noFill/>
            <a:ln w="9525">
              <a:noFill/>
              <a:miter lim="800000"/>
              <a:headEnd/>
              <a:tailEnd/>
            </a:ln>
            <a:effectLst/>
          </p:spPr>
          <p:txBody>
            <a:bodyPr>
              <a:spAutoFit/>
            </a:bodyPr>
            <a:lstStyle/>
            <a:p>
              <a:pPr eaLnBrk="1" hangingPunct="1">
                <a:spcBef>
                  <a:spcPct val="50000"/>
                </a:spcBef>
                <a:defRPr/>
              </a:pPr>
              <a:r>
                <a:rPr lang="en-US" sz="4000">
                  <a:solidFill>
                    <a:srgbClr val="FFFF99"/>
                  </a:solidFill>
                  <a:effectLst>
                    <a:outerShdw blurRad="38100" dist="38100" dir="2700000" algn="tl">
                      <a:srgbClr val="000000"/>
                    </a:outerShdw>
                  </a:effectLst>
                  <a:latin typeface="Trebuchet MS" pitchFamily="34" charset="0"/>
                </a:rPr>
                <a:t>IVC Alliance </a:t>
              </a:r>
            </a:p>
            <a:p>
              <a:pPr eaLnBrk="1" hangingPunct="1">
                <a:spcBef>
                  <a:spcPct val="50000"/>
                </a:spcBef>
                <a:defRPr/>
              </a:pPr>
              <a:r>
                <a:rPr lang="en-US" sz="2400" i="1">
                  <a:solidFill>
                    <a:srgbClr val="FFFF99"/>
                  </a:solidFill>
                  <a:effectLst>
                    <a:outerShdw blurRad="38100" dist="38100" dir="2700000" algn="tl">
                      <a:srgbClr val="000000"/>
                    </a:outerShdw>
                  </a:effectLst>
                  <a:latin typeface="Trebuchet MS" pitchFamily="34" charset="0"/>
                </a:rPr>
                <a:t>(~1800 in US; map where feasible)</a:t>
              </a:r>
            </a:p>
          </p:txBody>
        </p:sp>
      </p:grpSp>
      <p:grpSp>
        <p:nvGrpSpPr>
          <p:cNvPr id="3" name="Group 6"/>
          <p:cNvGrpSpPr>
            <a:grpSpLocks/>
          </p:cNvGrpSpPr>
          <p:nvPr/>
        </p:nvGrpSpPr>
        <p:grpSpPr bwMode="auto">
          <a:xfrm>
            <a:off x="381000" y="1905000"/>
            <a:ext cx="8763000" cy="1600200"/>
            <a:chOff x="54" y="1104"/>
            <a:chExt cx="5520" cy="1008"/>
          </a:xfrm>
        </p:grpSpPr>
        <p:sp>
          <p:nvSpPr>
            <p:cNvPr id="53263" name="AutoShape 7"/>
            <p:cNvSpPr>
              <a:spLocks noChangeArrowheads="1"/>
            </p:cNvSpPr>
            <p:nvPr/>
          </p:nvSpPr>
          <p:spPr bwMode="auto">
            <a:xfrm>
              <a:off x="54" y="1229"/>
              <a:ext cx="690" cy="518"/>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81 w 21600"/>
                <a:gd name="T13" fmla="*/ 5421 h 21600"/>
                <a:gd name="T14" fmla="*/ 18908 w 21600"/>
                <a:gd name="T15" fmla="*/ 1622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noFill/>
              <a:miter lim="800000"/>
              <a:headEnd/>
              <a:tailEnd/>
            </a:ln>
          </p:spPr>
          <p:txBody>
            <a:bodyPr>
              <a:spAutoFit/>
            </a:bodyPr>
            <a:lstStyle/>
            <a:p>
              <a:pPr eaLnBrk="1" hangingPunct="1">
                <a:spcBef>
                  <a:spcPct val="50000"/>
                </a:spcBef>
              </a:pPr>
              <a:endParaRPr lang="es-ES" sz="2400" b="1">
                <a:solidFill>
                  <a:srgbClr val="663300"/>
                </a:solidFill>
                <a:effectLst/>
                <a:latin typeface="Arial Unicode MS" pitchFamily="34" charset="-128"/>
              </a:endParaRPr>
            </a:p>
          </p:txBody>
        </p:sp>
        <p:sp>
          <p:nvSpPr>
            <p:cNvPr id="818184" name="Rectangle 8"/>
            <p:cNvSpPr>
              <a:spLocks noChangeArrowheads="1"/>
            </p:cNvSpPr>
            <p:nvPr/>
          </p:nvSpPr>
          <p:spPr bwMode="auto">
            <a:xfrm>
              <a:off x="390" y="1104"/>
              <a:ext cx="5184" cy="1008"/>
            </a:xfrm>
            <a:prstGeom prst="rect">
              <a:avLst/>
            </a:prstGeom>
            <a:noFill/>
            <a:ln>
              <a:noFill/>
            </a:ln>
            <a:effectLst/>
          </p:spPr>
          <p:txBody>
            <a:bodyPr lIns="90488" tIns="44450" rIns="90488" bIns="44450"/>
            <a:lstStyle/>
            <a:p>
              <a:pPr marL="342900" indent="-342900">
                <a:lnSpc>
                  <a:spcPct val="90000"/>
                </a:lnSpc>
                <a:spcBef>
                  <a:spcPct val="20000"/>
                </a:spcBef>
                <a:buClr>
                  <a:schemeClr val="tx2"/>
                </a:buClr>
                <a:buSzPct val="75000"/>
                <a:buFont typeface="Monotype Sorts" charset="2"/>
                <a:buNone/>
                <a:defRPr/>
              </a:pPr>
              <a:r>
                <a:rPr lang="en-US" sz="4000">
                  <a:solidFill>
                    <a:schemeClr val="bg1"/>
                  </a:solidFill>
                  <a:effectLst>
                    <a:outerShdw blurRad="38100" dist="38100" dir="2700000" algn="tl">
                      <a:srgbClr val="000000"/>
                    </a:outerShdw>
                  </a:effectLst>
                </a:rPr>
                <a:t>	</a:t>
              </a:r>
              <a:r>
                <a:rPr lang="en-US" sz="4000">
                  <a:solidFill>
                    <a:srgbClr val="FFFF99"/>
                  </a:solidFill>
                  <a:effectLst>
                    <a:outerShdw blurRad="38100" dist="38100" dir="2700000" algn="tl">
                      <a:srgbClr val="000000"/>
                    </a:outerShdw>
                  </a:effectLst>
                  <a:latin typeface="Trebuchet MS" pitchFamily="34" charset="0"/>
                </a:rPr>
                <a:t>(U.S.) National Land Cover Classes </a:t>
              </a:r>
              <a:r>
                <a:rPr lang="en-US" sz="2800" i="1">
                  <a:solidFill>
                    <a:srgbClr val="FFFF99"/>
                  </a:solidFill>
                  <a:effectLst>
                    <a:outerShdw blurRad="38100" dist="38100" dir="2700000" algn="tl">
                      <a:srgbClr val="000000"/>
                    </a:outerShdw>
                  </a:effectLst>
                  <a:latin typeface="Trebuchet MS" pitchFamily="34" charset="0"/>
                </a:rPr>
                <a:t>(~17 types)</a:t>
              </a:r>
              <a:endParaRPr lang="en-US" sz="4000">
                <a:solidFill>
                  <a:schemeClr val="bg1"/>
                </a:solidFill>
                <a:effectLst>
                  <a:outerShdw blurRad="38100" dist="38100" dir="2700000" algn="tl">
                    <a:srgbClr val="000000"/>
                  </a:outerShdw>
                </a:effectLst>
                <a:latin typeface="Trebuchet MS" pitchFamily="34" charset="0"/>
              </a:endParaRPr>
            </a:p>
            <a:p>
              <a:pPr marL="342900" indent="-342900">
                <a:lnSpc>
                  <a:spcPct val="90000"/>
                </a:lnSpc>
                <a:spcBef>
                  <a:spcPct val="20000"/>
                </a:spcBef>
                <a:buClr>
                  <a:schemeClr val="tx2"/>
                </a:buClr>
                <a:buSzPct val="75000"/>
                <a:buFont typeface="Monotype Sorts" charset="2"/>
                <a:buNone/>
                <a:defRPr/>
              </a:pPr>
              <a:r>
                <a:rPr lang="en-US" sz="4000">
                  <a:solidFill>
                    <a:schemeClr val="bg1"/>
                  </a:solidFill>
                  <a:effectLst>
                    <a:outerShdw blurRad="38100" dist="38100" dir="2700000" algn="tl">
                      <a:srgbClr val="000000"/>
                    </a:outerShdw>
                  </a:effectLst>
                </a:rPr>
                <a:t>				</a:t>
              </a:r>
              <a:endParaRPr lang="en-US" sz="2000">
                <a:solidFill>
                  <a:schemeClr val="bg1"/>
                </a:solidFill>
                <a:effectLst>
                  <a:outerShdw blurRad="38100" dist="38100" dir="2700000" algn="tl">
                    <a:srgbClr val="000000"/>
                  </a:outerShdw>
                </a:effectLst>
              </a:endParaRPr>
            </a:p>
          </p:txBody>
        </p:sp>
        <p:sp>
          <p:nvSpPr>
            <p:cNvPr id="818185" name="Line 9"/>
            <p:cNvSpPr>
              <a:spLocks noChangeShapeType="1"/>
            </p:cNvSpPr>
            <p:nvPr/>
          </p:nvSpPr>
          <p:spPr bwMode="auto">
            <a:xfrm>
              <a:off x="54" y="1344"/>
              <a:ext cx="528" cy="0"/>
            </a:xfrm>
            <a:prstGeom prst="line">
              <a:avLst/>
            </a:prstGeom>
            <a:noFill/>
            <a:ln w="76200">
              <a:solidFill>
                <a:srgbClr val="FF0000"/>
              </a:solidFill>
              <a:round/>
              <a:headEnd/>
              <a:tailEnd type="triangle" w="med" len="med"/>
            </a:ln>
            <a:effectLst/>
          </p:spPr>
          <p:txBody>
            <a:bodyPr>
              <a:spAutoFit/>
            </a:bodyPr>
            <a:lstStyle/>
            <a:p>
              <a:pPr>
                <a:defRPr/>
              </a:pPr>
              <a:endParaRPr lang="en-US"/>
            </a:p>
          </p:txBody>
        </p:sp>
      </p:grpSp>
      <p:sp>
        <p:nvSpPr>
          <p:cNvPr id="818186" name="Line 10"/>
          <p:cNvSpPr>
            <a:spLocks noChangeShapeType="1"/>
          </p:cNvSpPr>
          <p:nvPr/>
        </p:nvSpPr>
        <p:spPr bwMode="auto">
          <a:xfrm>
            <a:off x="914400" y="1447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pic>
        <p:nvPicPr>
          <p:cNvPr id="818187" name="Picture 11" descr="ecologicalsystemscover"/>
          <p:cNvPicPr>
            <a:picLocks noChangeAspect="1" noChangeArrowheads="1"/>
          </p:cNvPicPr>
          <p:nvPr/>
        </p:nvPicPr>
        <p:blipFill>
          <a:blip r:embed="rId3" cstate="print"/>
          <a:srcRect/>
          <a:stretch>
            <a:fillRect/>
          </a:stretch>
        </p:blipFill>
        <p:spPr bwMode="auto">
          <a:xfrm>
            <a:off x="0" y="2971800"/>
            <a:ext cx="1446213" cy="1981200"/>
          </a:xfrm>
          <a:prstGeom prst="rect">
            <a:avLst/>
          </a:prstGeom>
          <a:noFill/>
          <a:ln w="9525">
            <a:noFill/>
            <a:miter lim="800000"/>
            <a:headEnd/>
            <a:tailEnd/>
          </a:ln>
        </p:spPr>
      </p:pic>
      <p:pic>
        <p:nvPicPr>
          <p:cNvPr id="818188" name="Picture 12" descr="cover terr veg of us"/>
          <p:cNvPicPr>
            <a:picLocks noChangeAspect="1" noChangeArrowheads="1"/>
          </p:cNvPicPr>
          <p:nvPr/>
        </p:nvPicPr>
        <p:blipFill>
          <a:blip r:embed="rId4" cstate="print"/>
          <a:srcRect/>
          <a:stretch>
            <a:fillRect/>
          </a:stretch>
        </p:blipFill>
        <p:spPr bwMode="auto">
          <a:xfrm>
            <a:off x="7848600" y="4953000"/>
            <a:ext cx="1190625" cy="1524000"/>
          </a:xfrm>
          <a:prstGeom prst="rect">
            <a:avLst/>
          </a:prstGeom>
          <a:noFill/>
          <a:ln w="9525">
            <a:noFill/>
            <a:miter lim="800000"/>
            <a:headEnd/>
            <a:tailEnd/>
          </a:ln>
        </p:spPr>
      </p:pic>
      <p:sp>
        <p:nvSpPr>
          <p:cNvPr id="818189" name="Text Box 13"/>
          <p:cNvSpPr txBox="1">
            <a:spLocks noChangeArrowheads="1"/>
          </p:cNvSpPr>
          <p:nvPr/>
        </p:nvSpPr>
        <p:spPr bwMode="auto">
          <a:xfrm>
            <a:off x="7010400" y="3200400"/>
            <a:ext cx="2057400" cy="1628775"/>
          </a:xfrm>
          <a:prstGeom prst="rect">
            <a:avLst/>
          </a:prstGeom>
          <a:noFill/>
          <a:ln w="12700">
            <a:solidFill>
              <a:srgbClr val="FFFF99"/>
            </a:solidFill>
            <a:miter lim="800000"/>
            <a:headEnd/>
            <a:tailEnd/>
          </a:ln>
          <a:effectLst/>
        </p:spPr>
        <p:txBody>
          <a:bodyPr>
            <a:spAutoFit/>
          </a:bodyPr>
          <a:lstStyle/>
          <a:p>
            <a:pPr>
              <a:spcBef>
                <a:spcPct val="50000"/>
              </a:spcBef>
              <a:defRPr/>
            </a:pPr>
            <a:r>
              <a:rPr lang="en-US" sz="2000">
                <a:solidFill>
                  <a:schemeClr val="tx2"/>
                </a:solidFill>
                <a:effectLst>
                  <a:outerShdw blurRad="38100" dist="38100" dir="2700000" algn="tl">
                    <a:srgbClr val="000000"/>
                  </a:outerShdw>
                </a:effectLst>
                <a:latin typeface="Trebuchet MS" pitchFamily="34" charset="0"/>
              </a:rPr>
              <a:t>Vegetation Structure</a:t>
            </a:r>
          </a:p>
          <a:p>
            <a:pPr>
              <a:spcBef>
                <a:spcPct val="50000"/>
              </a:spcBef>
              <a:defRPr/>
            </a:pPr>
            <a:r>
              <a:rPr lang="en-US" sz="2000">
                <a:solidFill>
                  <a:schemeClr val="accent1"/>
                </a:solidFill>
                <a:effectLst>
                  <a:outerShdw blurRad="38100" dist="38100" dir="2700000" algn="tl">
                    <a:srgbClr val="000000"/>
                  </a:outerShdw>
                </a:effectLst>
                <a:latin typeface="Trebuchet MS" pitchFamily="34" charset="0"/>
              </a:rPr>
              <a:t>Canopy Density</a:t>
            </a:r>
          </a:p>
          <a:p>
            <a:pPr>
              <a:spcBef>
                <a:spcPct val="50000"/>
              </a:spcBef>
              <a:defRPr/>
            </a:pPr>
            <a:r>
              <a:rPr lang="en-US" sz="2000">
                <a:solidFill>
                  <a:schemeClr val="accent1"/>
                </a:solidFill>
                <a:effectLst>
                  <a:outerShdw blurRad="38100" dist="38100" dir="2700000" algn="tl">
                    <a:srgbClr val="000000"/>
                  </a:outerShdw>
                </a:effectLst>
                <a:latin typeface="Trebuchet MS" pitchFamily="34" charset="0"/>
              </a:rPr>
              <a:t>Canopy Height</a:t>
            </a:r>
          </a:p>
        </p:txBody>
      </p:sp>
      <p:grpSp>
        <p:nvGrpSpPr>
          <p:cNvPr id="4" name="Group 14"/>
          <p:cNvGrpSpPr>
            <a:grpSpLocks/>
          </p:cNvGrpSpPr>
          <p:nvPr/>
        </p:nvGrpSpPr>
        <p:grpSpPr bwMode="auto">
          <a:xfrm>
            <a:off x="914400" y="3276600"/>
            <a:ext cx="6781800" cy="1600200"/>
            <a:chOff x="240" y="1248"/>
            <a:chExt cx="5520" cy="1008"/>
          </a:xfrm>
        </p:grpSpPr>
        <p:sp>
          <p:nvSpPr>
            <p:cNvPr id="818191" name="Rectangle 15"/>
            <p:cNvSpPr>
              <a:spLocks noChangeArrowheads="1"/>
            </p:cNvSpPr>
            <p:nvPr/>
          </p:nvSpPr>
          <p:spPr bwMode="auto">
            <a:xfrm>
              <a:off x="576" y="1248"/>
              <a:ext cx="5184" cy="1008"/>
            </a:xfrm>
            <a:prstGeom prst="rect">
              <a:avLst/>
            </a:prstGeom>
            <a:noFill/>
            <a:ln>
              <a:noFill/>
            </a:ln>
            <a:effectLst/>
          </p:spPr>
          <p:txBody>
            <a:bodyPr lIns="90488" tIns="44450" rIns="90488" bIns="44450"/>
            <a:lstStyle/>
            <a:p>
              <a:pPr marL="342900" indent="-342900">
                <a:lnSpc>
                  <a:spcPct val="90000"/>
                </a:lnSpc>
                <a:spcBef>
                  <a:spcPct val="20000"/>
                </a:spcBef>
                <a:buClr>
                  <a:schemeClr val="tx2"/>
                </a:buClr>
                <a:buSzPct val="75000"/>
                <a:buFont typeface="Monotype Sorts" charset="2"/>
                <a:buNone/>
                <a:defRPr/>
              </a:pPr>
              <a:r>
                <a:rPr lang="en-US" sz="4000">
                  <a:solidFill>
                    <a:schemeClr val="bg1"/>
                  </a:solidFill>
                  <a:effectLst>
                    <a:outerShdw blurRad="38100" dist="38100" dir="2700000" algn="tl">
                      <a:srgbClr val="000000"/>
                    </a:outerShdw>
                  </a:effectLst>
                </a:rPr>
                <a:t>	</a:t>
              </a:r>
              <a:r>
                <a:rPr lang="en-US" sz="4000">
                  <a:solidFill>
                    <a:srgbClr val="FFFF99"/>
                  </a:solidFill>
                  <a:effectLst>
                    <a:outerShdw blurRad="38100" dist="38100" dir="2700000" algn="tl">
                      <a:srgbClr val="000000"/>
                    </a:outerShdw>
                  </a:effectLst>
                  <a:latin typeface="Trebuchet MS" pitchFamily="34" charset="0"/>
                </a:rPr>
                <a:t>Terrestrial Ecological System </a:t>
              </a:r>
              <a:r>
                <a:rPr lang="en-US" sz="2800" i="1">
                  <a:solidFill>
                    <a:srgbClr val="FFFF99"/>
                  </a:solidFill>
                  <a:effectLst>
                    <a:outerShdw blurRad="38100" dist="38100" dir="2700000" algn="tl">
                      <a:srgbClr val="000000"/>
                    </a:outerShdw>
                  </a:effectLst>
                  <a:latin typeface="Trebuchet MS" pitchFamily="34" charset="0"/>
                </a:rPr>
                <a:t>(~500 in U.S.)</a:t>
              </a:r>
              <a:r>
                <a:rPr lang="en-US" sz="4000">
                  <a:solidFill>
                    <a:schemeClr val="bg1"/>
                  </a:solidFill>
                  <a:effectLst>
                    <a:outerShdw blurRad="38100" dist="38100" dir="2700000" algn="tl">
                      <a:srgbClr val="000000"/>
                    </a:outerShdw>
                  </a:effectLst>
                </a:rPr>
                <a:t>		</a:t>
              </a:r>
            </a:p>
            <a:p>
              <a:pPr marL="342900" indent="-342900">
                <a:lnSpc>
                  <a:spcPct val="90000"/>
                </a:lnSpc>
                <a:spcBef>
                  <a:spcPct val="20000"/>
                </a:spcBef>
                <a:buClr>
                  <a:schemeClr val="tx2"/>
                </a:buClr>
                <a:buSzPct val="75000"/>
                <a:buFont typeface="Monotype Sorts" charset="2"/>
                <a:buNone/>
                <a:defRPr/>
              </a:pPr>
              <a:r>
                <a:rPr lang="en-US" sz="4000">
                  <a:solidFill>
                    <a:schemeClr val="bg1"/>
                  </a:solidFill>
                  <a:effectLst>
                    <a:outerShdw blurRad="38100" dist="38100" dir="2700000" algn="tl">
                      <a:srgbClr val="000000"/>
                    </a:outerShdw>
                  </a:effectLst>
                </a:rPr>
                <a:t>				 </a:t>
              </a:r>
              <a:endParaRPr lang="en-US" sz="2000">
                <a:solidFill>
                  <a:schemeClr val="bg1"/>
                </a:solidFill>
                <a:effectLst>
                  <a:outerShdw blurRad="38100" dist="38100" dir="2700000" algn="tl">
                    <a:srgbClr val="000000"/>
                  </a:outerShdw>
                </a:effectLst>
              </a:endParaRPr>
            </a:p>
          </p:txBody>
        </p:sp>
        <p:sp>
          <p:nvSpPr>
            <p:cNvPr id="818192" name="Line 16"/>
            <p:cNvSpPr>
              <a:spLocks noChangeShapeType="1"/>
            </p:cNvSpPr>
            <p:nvPr/>
          </p:nvSpPr>
          <p:spPr bwMode="auto">
            <a:xfrm>
              <a:off x="240" y="1488"/>
              <a:ext cx="528" cy="0"/>
            </a:xfrm>
            <a:prstGeom prst="line">
              <a:avLst/>
            </a:prstGeom>
            <a:noFill/>
            <a:ln w="76200">
              <a:solidFill>
                <a:schemeClr val="hlink"/>
              </a:solidFill>
              <a:round/>
              <a:headEnd/>
              <a:tailEnd type="triangle" w="med" len="med"/>
            </a:ln>
            <a:effectLst/>
          </p:spPr>
          <p:txBody>
            <a:bodyPr>
              <a:spAutoFit/>
            </a:bodyPr>
            <a:lstStyle/>
            <a:p>
              <a:pPr>
                <a:defRPr/>
              </a:pPr>
              <a:endParaRPr lang="en-US"/>
            </a:p>
          </p:txBody>
        </p:sp>
      </p:grpSp>
      <p:grpSp>
        <p:nvGrpSpPr>
          <p:cNvPr id="5" name="Group 17"/>
          <p:cNvGrpSpPr>
            <a:grpSpLocks/>
          </p:cNvGrpSpPr>
          <p:nvPr/>
        </p:nvGrpSpPr>
        <p:grpSpPr bwMode="auto">
          <a:xfrm>
            <a:off x="2209800" y="5881688"/>
            <a:ext cx="6934200" cy="976312"/>
            <a:chOff x="1056" y="2688"/>
            <a:chExt cx="4080" cy="615"/>
          </a:xfrm>
        </p:grpSpPr>
        <p:sp>
          <p:nvSpPr>
            <p:cNvPr id="818194" name="Line 18"/>
            <p:cNvSpPr>
              <a:spLocks noChangeShapeType="1"/>
            </p:cNvSpPr>
            <p:nvPr/>
          </p:nvSpPr>
          <p:spPr bwMode="auto">
            <a:xfrm>
              <a:off x="1056" y="3024"/>
              <a:ext cx="528" cy="0"/>
            </a:xfrm>
            <a:prstGeom prst="line">
              <a:avLst/>
            </a:prstGeom>
            <a:noFill/>
            <a:ln w="76200">
              <a:solidFill>
                <a:schemeClr val="hlink"/>
              </a:solidFill>
              <a:round/>
              <a:headEnd/>
              <a:tailEnd type="triangle" w="med" len="med"/>
            </a:ln>
            <a:effectLst/>
          </p:spPr>
          <p:txBody>
            <a:bodyPr>
              <a:spAutoFit/>
            </a:bodyPr>
            <a:lstStyle/>
            <a:p>
              <a:pPr>
                <a:defRPr/>
              </a:pPr>
              <a:endParaRPr lang="en-US"/>
            </a:p>
          </p:txBody>
        </p:sp>
        <p:sp>
          <p:nvSpPr>
            <p:cNvPr id="818195" name="Text Box 19"/>
            <p:cNvSpPr txBox="1">
              <a:spLocks noChangeArrowheads="1"/>
            </p:cNvSpPr>
            <p:nvPr/>
          </p:nvSpPr>
          <p:spPr bwMode="auto">
            <a:xfrm>
              <a:off x="1728" y="2688"/>
              <a:ext cx="3408" cy="615"/>
            </a:xfrm>
            <a:prstGeom prst="rect">
              <a:avLst/>
            </a:prstGeom>
            <a:noFill/>
            <a:ln w="9525">
              <a:noFill/>
              <a:miter lim="800000"/>
              <a:headEnd/>
              <a:tailEnd/>
            </a:ln>
            <a:effectLst/>
          </p:spPr>
          <p:txBody>
            <a:bodyPr>
              <a:spAutoFit/>
            </a:bodyPr>
            <a:lstStyle/>
            <a:p>
              <a:pPr eaLnBrk="1" hangingPunct="1">
                <a:spcBef>
                  <a:spcPct val="50000"/>
                </a:spcBef>
                <a:defRPr/>
              </a:pPr>
              <a:r>
                <a:rPr lang="en-US" sz="2800">
                  <a:solidFill>
                    <a:srgbClr val="FFFF99"/>
                  </a:solidFill>
                  <a:effectLst>
                    <a:outerShdw blurRad="38100" dist="38100" dir="2700000" algn="tl">
                      <a:srgbClr val="000000"/>
                    </a:outerShdw>
                  </a:effectLst>
                  <a:latin typeface="Trebuchet MS" pitchFamily="34" charset="0"/>
                </a:rPr>
                <a:t>IVC Association</a:t>
              </a:r>
              <a:r>
                <a:rPr lang="en-US" sz="4000">
                  <a:solidFill>
                    <a:srgbClr val="FFFF99"/>
                  </a:solidFill>
                  <a:effectLst/>
                  <a:latin typeface="Trebuchet MS" pitchFamily="34" charset="0"/>
                </a:rPr>
                <a:t> </a:t>
              </a:r>
              <a:r>
                <a:rPr lang="en-US" sz="1600">
                  <a:solidFill>
                    <a:srgbClr val="FFFF99"/>
                  </a:solidFill>
                  <a:effectLst/>
                  <a:latin typeface="Trebuchet MS" pitchFamily="34" charset="0"/>
                </a:rPr>
                <a:t>(emphasize G1-G3)</a:t>
              </a:r>
            </a:p>
            <a:p>
              <a:pPr eaLnBrk="1" hangingPunct="1">
                <a:spcBef>
                  <a:spcPct val="50000"/>
                </a:spcBef>
                <a:defRPr/>
              </a:pPr>
              <a:r>
                <a:rPr lang="en-US" sz="1200" i="1">
                  <a:solidFill>
                    <a:srgbClr val="FFFF99"/>
                  </a:solidFill>
                  <a:effectLst/>
                  <a:latin typeface="Trebuchet MS" pitchFamily="34" charset="0"/>
                </a:rPr>
                <a:t>(~5,000 in US, mainly applicable to local conservation/mapping applications)</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8181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18189"/>
                                        </p:tgtEl>
                                        <p:attrNameLst>
                                          <p:attrName>style.visibility</p:attrName>
                                        </p:attrNameLst>
                                      </p:cBhvr>
                                      <p:to>
                                        <p:strVal val="visible"/>
                                      </p:to>
                                    </p:set>
                                    <p:animEffect transition="in" filter="dissolve">
                                      <p:cBhvr>
                                        <p:cTn id="21" dur="500"/>
                                        <p:tgtEl>
                                          <p:spTgt spid="818189"/>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 presetClass="entr" presetSubtype="0" fill="hold" nodeType="afterEffect">
                                  <p:stCondLst>
                                    <p:cond delay="0"/>
                                  </p:stCondLst>
                                  <p:childTnLst>
                                    <p:set>
                                      <p:cBhvr>
                                        <p:cTn id="29" dur="1" fill="hold">
                                          <p:stCondLst>
                                            <p:cond delay="0"/>
                                          </p:stCondLst>
                                        </p:cTn>
                                        <p:tgtEl>
                                          <p:spTgt spid="818188"/>
                                        </p:tgtEl>
                                        <p:attrNameLst>
                                          <p:attrName>style.visibility</p:attrName>
                                        </p:attrNameLst>
                                      </p:cBhvr>
                                      <p:to>
                                        <p:strVal val="visible"/>
                                      </p:to>
                                    </p:set>
                                  </p:childTnLst>
                                </p:cTn>
                              </p:par>
                            </p:childTnLst>
                          </p:cTn>
                        </p:par>
                        <p:par>
                          <p:cTn id="30" fill="hold">
                            <p:stCondLst>
                              <p:cond delay="1000"/>
                            </p:stCondLst>
                            <p:childTnLst>
                              <p:par>
                                <p:cTn id="31" presetID="2" presetClass="entr" presetSubtype="8" fill="hold" nodeType="afterEffect">
                                  <p:stCondLst>
                                    <p:cond delay="30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0-#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8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z="2800" dirty="0" smtClean="0">
                <a:solidFill>
                  <a:srgbClr val="FFFF99"/>
                </a:solidFill>
                <a:effectLst>
                  <a:outerShdw blurRad="38100" dist="38100" dir="2700000" algn="tl">
                    <a:srgbClr val="000000">
                      <a:alpha val="43137"/>
                    </a:srgbClr>
                  </a:outerShdw>
                </a:effectLst>
                <a:latin typeface="Trebuchet MS" pitchFamily="34" charset="0"/>
              </a:rPr>
              <a:t>US-NVC Hierarchy &amp; Ecological Systems</a:t>
            </a:r>
            <a:endParaRPr lang="en-US" sz="2800" dirty="0">
              <a:solidFill>
                <a:srgbClr val="FFFF99"/>
              </a:solidFill>
              <a:effectLst>
                <a:outerShdw blurRad="38100" dist="38100" dir="2700000" algn="tl">
                  <a:srgbClr val="000000">
                    <a:alpha val="43137"/>
                  </a:srgbClr>
                </a:outerShdw>
              </a:effectLst>
              <a:latin typeface="Trebuchet MS" pitchFamily="34" charset="0"/>
            </a:endParaRPr>
          </a:p>
        </p:txBody>
      </p:sp>
      <p:pic>
        <p:nvPicPr>
          <p:cNvPr id="4" name="Content Placeholder 3" descr="Natlmap_NVC formation.jpg"/>
          <p:cNvPicPr>
            <a:picLocks noGrp="1" noChangeAspect="1"/>
          </p:cNvPicPr>
          <p:nvPr>
            <p:ph idx="1"/>
          </p:nvPr>
        </p:nvPicPr>
        <p:blipFill>
          <a:blip r:embed="rId3" cstate="print"/>
          <a:stretch>
            <a:fillRect/>
          </a:stretch>
        </p:blipFill>
        <p:spPr>
          <a:xfrm>
            <a:off x="838200" y="1011381"/>
            <a:ext cx="7467600" cy="5770419"/>
          </a:xfrm>
        </p:spPr>
      </p:pic>
      <p:sp>
        <p:nvSpPr>
          <p:cNvPr id="5" name="TextBox 4"/>
          <p:cNvSpPr txBox="1"/>
          <p:nvPr/>
        </p:nvSpPr>
        <p:spPr>
          <a:xfrm>
            <a:off x="4572000" y="2057400"/>
            <a:ext cx="3124200" cy="369332"/>
          </a:xfrm>
          <a:prstGeom prst="rect">
            <a:avLst/>
          </a:prstGeom>
          <a:noFill/>
        </p:spPr>
        <p:txBody>
          <a:bodyPr wrap="square" rtlCol="0">
            <a:spAutoFit/>
          </a:bodyPr>
          <a:lstStyle/>
          <a:p>
            <a:r>
              <a:rPr lang="en-US" dirty="0" smtClean="0">
                <a:latin typeface="Trebuchet MS" pitchFamily="34" charset="0"/>
              </a:rPr>
              <a:t>e.g., Cool Temperate Forest</a:t>
            </a:r>
            <a:endParaRPr lang="en-US" dirty="0">
              <a:latin typeface="Trebuchet MS" pitchFamily="34" charset="0"/>
            </a:endParaRPr>
          </a:p>
        </p:txBody>
      </p:sp>
      <p:grpSp>
        <p:nvGrpSpPr>
          <p:cNvPr id="3" name="Group 10"/>
          <p:cNvGrpSpPr/>
          <p:nvPr/>
        </p:nvGrpSpPr>
        <p:grpSpPr>
          <a:xfrm>
            <a:off x="685800" y="838200"/>
            <a:ext cx="7790331" cy="6019800"/>
            <a:chOff x="685800" y="1007918"/>
            <a:chExt cx="7790331" cy="6019800"/>
          </a:xfrm>
        </p:grpSpPr>
        <p:pic>
          <p:nvPicPr>
            <p:cNvPr id="6" name="Picture 5" descr="MacrogroupinsetLand.jpg"/>
            <p:cNvPicPr>
              <a:picLocks noChangeAspect="1"/>
            </p:cNvPicPr>
            <p:nvPr/>
          </p:nvPicPr>
          <p:blipFill>
            <a:blip r:embed="rId4" cstate="print"/>
            <a:stretch>
              <a:fillRect/>
            </a:stretch>
          </p:blipFill>
          <p:spPr>
            <a:xfrm>
              <a:off x="685800" y="1007918"/>
              <a:ext cx="7790331" cy="6019800"/>
            </a:xfrm>
            <a:prstGeom prst="rect">
              <a:avLst/>
            </a:prstGeom>
          </p:spPr>
        </p:pic>
        <p:sp>
          <p:nvSpPr>
            <p:cNvPr id="8" name="TextBox 7"/>
            <p:cNvSpPr txBox="1"/>
            <p:nvPr/>
          </p:nvSpPr>
          <p:spPr>
            <a:xfrm>
              <a:off x="990600" y="6336268"/>
              <a:ext cx="2819400" cy="369332"/>
            </a:xfrm>
            <a:prstGeom prst="rect">
              <a:avLst/>
            </a:prstGeom>
            <a:solidFill>
              <a:schemeClr val="tx1"/>
            </a:solidFill>
          </p:spPr>
          <p:txBody>
            <a:bodyPr wrap="square" rtlCol="0">
              <a:spAutoFit/>
            </a:bodyPr>
            <a:lstStyle/>
            <a:p>
              <a:r>
                <a:rPr lang="en-US" dirty="0" smtClean="0">
                  <a:solidFill>
                    <a:schemeClr val="bg2"/>
                  </a:solidFill>
                  <a:latin typeface="Trebuchet MS" pitchFamily="34" charset="0"/>
                </a:rPr>
                <a:t>~130 </a:t>
              </a:r>
              <a:r>
                <a:rPr lang="en-US" dirty="0" err="1" smtClean="0">
                  <a:solidFill>
                    <a:schemeClr val="bg2"/>
                  </a:solidFill>
                  <a:latin typeface="Trebuchet MS" pitchFamily="34" charset="0"/>
                </a:rPr>
                <a:t>macrogroups</a:t>
              </a:r>
              <a:r>
                <a:rPr lang="en-US" dirty="0" smtClean="0">
                  <a:solidFill>
                    <a:schemeClr val="bg2"/>
                  </a:solidFill>
                  <a:latin typeface="Trebuchet MS" pitchFamily="34" charset="0"/>
                </a:rPr>
                <a:t> in USA</a:t>
              </a:r>
              <a:endParaRPr lang="en-US" dirty="0">
                <a:solidFill>
                  <a:schemeClr val="bg2"/>
                </a:solidFill>
                <a:latin typeface="Trebuchet MS" pitchFamily="34" charset="0"/>
              </a:endParaRPr>
            </a:p>
          </p:txBody>
        </p:sp>
      </p:grpSp>
      <p:grpSp>
        <p:nvGrpSpPr>
          <p:cNvPr id="10" name="Group 9"/>
          <p:cNvGrpSpPr/>
          <p:nvPr/>
        </p:nvGrpSpPr>
        <p:grpSpPr>
          <a:xfrm>
            <a:off x="533400" y="762000"/>
            <a:ext cx="7924800" cy="6096000"/>
            <a:chOff x="838200" y="990600"/>
            <a:chExt cx="7467600" cy="5770418"/>
          </a:xfrm>
        </p:grpSpPr>
        <p:pic>
          <p:nvPicPr>
            <p:cNvPr id="7" name="Picture 6" descr="systemsinsetlandscape.jpg"/>
            <p:cNvPicPr>
              <a:picLocks noChangeAspect="1"/>
            </p:cNvPicPr>
            <p:nvPr/>
          </p:nvPicPr>
          <p:blipFill>
            <a:blip r:embed="rId5" cstate="print"/>
            <a:stretch>
              <a:fillRect/>
            </a:stretch>
          </p:blipFill>
          <p:spPr>
            <a:xfrm>
              <a:off x="838200" y="990600"/>
              <a:ext cx="7467600" cy="5770418"/>
            </a:xfrm>
            <a:prstGeom prst="rect">
              <a:avLst/>
            </a:prstGeom>
          </p:spPr>
        </p:pic>
        <p:sp>
          <p:nvSpPr>
            <p:cNvPr id="9" name="TextBox 8"/>
            <p:cNvSpPr txBox="1"/>
            <p:nvPr/>
          </p:nvSpPr>
          <p:spPr>
            <a:xfrm>
              <a:off x="914400" y="6336268"/>
              <a:ext cx="3429000" cy="369332"/>
            </a:xfrm>
            <a:prstGeom prst="rect">
              <a:avLst/>
            </a:prstGeom>
            <a:solidFill>
              <a:schemeClr val="tx1"/>
            </a:solidFill>
          </p:spPr>
          <p:txBody>
            <a:bodyPr wrap="square" rtlCol="0">
              <a:spAutoFit/>
            </a:bodyPr>
            <a:lstStyle/>
            <a:p>
              <a:r>
                <a:rPr lang="en-US" dirty="0" smtClean="0">
                  <a:solidFill>
                    <a:schemeClr val="bg2"/>
                  </a:solidFill>
                  <a:latin typeface="Trebuchet MS" pitchFamily="34" charset="0"/>
                </a:rPr>
                <a:t>~700 ecological systems in USA</a:t>
              </a:r>
              <a:endParaRPr lang="en-US" dirty="0">
                <a:solidFill>
                  <a:schemeClr val="bg2"/>
                </a:solidFill>
                <a:latin typeface="Trebuchet MS" pitchFamily="34" charset="0"/>
              </a:endParaRP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057400"/>
            <a:ext cx="9144000" cy="4802188"/>
            <a:chOff x="0" y="1296"/>
            <a:chExt cx="5760" cy="3025"/>
          </a:xfrm>
        </p:grpSpPr>
        <p:sp>
          <p:nvSpPr>
            <p:cNvPr id="840707" name="Oval 3"/>
            <p:cNvSpPr>
              <a:spLocks noChangeArrowheads="1"/>
            </p:cNvSpPr>
            <p:nvPr/>
          </p:nvSpPr>
          <p:spPr bwMode="auto">
            <a:xfrm>
              <a:off x="2496" y="1296"/>
              <a:ext cx="3264" cy="2304"/>
            </a:xfrm>
            <a:prstGeom prst="ellipse">
              <a:avLst/>
            </a:prstGeom>
            <a:solidFill>
              <a:srgbClr val="FFFF99"/>
            </a:solidFill>
            <a:ln w="19050">
              <a:solidFill>
                <a:schemeClr val="tx2"/>
              </a:solidFill>
              <a:round/>
              <a:headEnd/>
              <a:tailEnd/>
            </a:ln>
            <a:effectLst/>
          </p:spPr>
          <p:txBody>
            <a:bodyPr wrap="none" anchor="ctr"/>
            <a:lstStyle/>
            <a:p>
              <a:pPr>
                <a:defRPr/>
              </a:pPr>
              <a:endParaRPr lang="en-US"/>
            </a:p>
          </p:txBody>
        </p:sp>
        <p:sp>
          <p:nvSpPr>
            <p:cNvPr id="57376" name="Rectangle 4"/>
            <p:cNvSpPr>
              <a:spLocks noChangeArrowheads="1"/>
            </p:cNvSpPr>
            <p:nvPr/>
          </p:nvSpPr>
          <p:spPr bwMode="auto">
            <a:xfrm>
              <a:off x="0" y="3504"/>
              <a:ext cx="4176" cy="817"/>
            </a:xfrm>
            <a:prstGeom prst="rect">
              <a:avLst/>
            </a:prstGeom>
            <a:noFill/>
            <a:ln w="12700">
              <a:noFill/>
              <a:miter lim="800000"/>
              <a:headEnd/>
              <a:tailEnd/>
            </a:ln>
          </p:spPr>
          <p:txBody>
            <a:bodyPr>
              <a:spAutoFit/>
            </a:bodyPr>
            <a:lstStyle/>
            <a:p>
              <a:pPr eaLnBrk="1" hangingPunct="1">
                <a:spcBef>
                  <a:spcPct val="30000"/>
                </a:spcBef>
              </a:pPr>
              <a:r>
                <a:rPr lang="en-US" sz="2400">
                  <a:effectLst/>
                  <a:latin typeface="Trebuchet MS" pitchFamily="34" charset="0"/>
                </a:rPr>
                <a:t>separation distance (500m) for other natural land cover; 0.3 km for cultural vegetation; </a:t>
              </a:r>
            </a:p>
            <a:p>
              <a:pPr eaLnBrk="1" hangingPunct="1">
                <a:spcBef>
                  <a:spcPct val="30000"/>
                </a:spcBef>
              </a:pPr>
              <a:r>
                <a:rPr lang="en-US" sz="2400">
                  <a:effectLst/>
                  <a:latin typeface="Trebuchet MS" pitchFamily="34" charset="0"/>
                </a:rPr>
                <a:t>…and then there are distinct barriers</a:t>
              </a:r>
            </a:p>
          </p:txBody>
        </p:sp>
      </p:grpSp>
      <p:sp>
        <p:nvSpPr>
          <p:cNvPr id="840709" name="Oval 5"/>
          <p:cNvSpPr>
            <a:spLocks noChangeArrowheads="1"/>
          </p:cNvSpPr>
          <p:nvPr/>
        </p:nvSpPr>
        <p:spPr bwMode="auto">
          <a:xfrm>
            <a:off x="152400" y="2133600"/>
            <a:ext cx="4038600" cy="2971800"/>
          </a:xfrm>
          <a:prstGeom prst="ellipse">
            <a:avLst/>
          </a:prstGeom>
          <a:solidFill>
            <a:srgbClr val="00FF00"/>
          </a:solidFill>
          <a:ln w="12700">
            <a:solidFill>
              <a:schemeClr val="tx1"/>
            </a:solidFill>
            <a:round/>
            <a:headEnd/>
            <a:tailEnd/>
          </a:ln>
          <a:effectLst/>
        </p:spPr>
        <p:txBody>
          <a:bodyPr wrap="none" anchor="ctr"/>
          <a:lstStyle/>
          <a:p>
            <a:pPr>
              <a:defRPr/>
            </a:pPr>
            <a:endParaRPr lang="en-US"/>
          </a:p>
        </p:txBody>
      </p:sp>
      <p:sp>
        <p:nvSpPr>
          <p:cNvPr id="840710" name="Line 6"/>
          <p:cNvSpPr>
            <a:spLocks noChangeShapeType="1"/>
          </p:cNvSpPr>
          <p:nvPr/>
        </p:nvSpPr>
        <p:spPr bwMode="auto">
          <a:xfrm>
            <a:off x="990600" y="15240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840711" name="Rectangle 7"/>
          <p:cNvSpPr>
            <a:spLocks noChangeArrowheads="1"/>
          </p:cNvSpPr>
          <p:nvPr/>
        </p:nvSpPr>
        <p:spPr bwMode="auto">
          <a:xfrm>
            <a:off x="1219200" y="304800"/>
            <a:ext cx="82296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rgbClr val="FFFF99"/>
                </a:solidFill>
                <a:effectLst>
                  <a:outerShdw blurRad="38100" dist="38100" dir="2700000" algn="tl">
                    <a:srgbClr val="000000"/>
                  </a:outerShdw>
                </a:effectLst>
                <a:latin typeface="Trebuchet MS" pitchFamily="34" charset="0"/>
              </a:rPr>
              <a:t>Occurrence Specifications</a:t>
            </a:r>
          </a:p>
        </p:txBody>
      </p:sp>
      <p:grpSp>
        <p:nvGrpSpPr>
          <p:cNvPr id="57350" name="Group 8"/>
          <p:cNvGrpSpPr>
            <a:grpSpLocks/>
          </p:cNvGrpSpPr>
          <p:nvPr/>
        </p:nvGrpSpPr>
        <p:grpSpPr bwMode="auto">
          <a:xfrm>
            <a:off x="388938" y="3063875"/>
            <a:ext cx="3057525" cy="852488"/>
            <a:chOff x="245" y="1930"/>
            <a:chExt cx="1926" cy="537"/>
          </a:xfrm>
        </p:grpSpPr>
        <p:sp>
          <p:nvSpPr>
            <p:cNvPr id="840713" name="Oval 9"/>
            <p:cNvSpPr>
              <a:spLocks noChangeArrowheads="1"/>
            </p:cNvSpPr>
            <p:nvPr/>
          </p:nvSpPr>
          <p:spPr bwMode="auto">
            <a:xfrm>
              <a:off x="1632" y="2064"/>
              <a:ext cx="292" cy="240"/>
            </a:xfrm>
            <a:prstGeom prst="ellipse">
              <a:avLst/>
            </a:prstGeom>
            <a:solidFill>
              <a:schemeClr val="tx1"/>
            </a:solidFill>
            <a:ln w="9525">
              <a:solidFill>
                <a:srgbClr val="000000"/>
              </a:solidFill>
              <a:round/>
              <a:headEnd/>
              <a:tailEnd/>
            </a:ln>
          </p:spPr>
          <p:txBody>
            <a:bodyPr/>
            <a:lstStyle/>
            <a:p>
              <a:pPr>
                <a:defRPr/>
              </a:pPr>
              <a:endParaRPr lang="es-ES" sz="2400">
                <a:solidFill>
                  <a:schemeClr val="bg2"/>
                </a:solidFill>
                <a:effectLst>
                  <a:outerShdw blurRad="38100" dist="38100" dir="2700000" algn="tl">
                    <a:srgbClr val="C0C0C0"/>
                  </a:outerShdw>
                </a:effectLst>
              </a:endParaRPr>
            </a:p>
          </p:txBody>
        </p:sp>
        <p:sp>
          <p:nvSpPr>
            <p:cNvPr id="840714" name="Oval 10"/>
            <p:cNvSpPr>
              <a:spLocks noChangeArrowheads="1"/>
            </p:cNvSpPr>
            <p:nvPr/>
          </p:nvSpPr>
          <p:spPr bwMode="auto">
            <a:xfrm>
              <a:off x="245" y="1930"/>
              <a:ext cx="1020" cy="537"/>
            </a:xfrm>
            <a:prstGeom prst="ellipse">
              <a:avLst/>
            </a:prstGeom>
            <a:solidFill>
              <a:schemeClr val="tx1"/>
            </a:solidFill>
            <a:ln w="9525">
              <a:solidFill>
                <a:srgbClr val="000000"/>
              </a:solidFill>
              <a:round/>
              <a:headEnd/>
              <a:tailEnd/>
            </a:ln>
          </p:spPr>
          <p:txBody>
            <a:bodyPr/>
            <a:lstStyle/>
            <a:p>
              <a:pPr>
                <a:defRPr/>
              </a:pPr>
              <a:endParaRPr lang="en-US"/>
            </a:p>
          </p:txBody>
        </p:sp>
        <p:sp>
          <p:nvSpPr>
            <p:cNvPr id="840715" name="Text Box 11"/>
            <p:cNvSpPr txBox="1">
              <a:spLocks noChangeArrowheads="1"/>
            </p:cNvSpPr>
            <p:nvPr/>
          </p:nvSpPr>
          <p:spPr bwMode="auto">
            <a:xfrm>
              <a:off x="1680" y="2064"/>
              <a:ext cx="491" cy="340"/>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2</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16" name="Text Box 12"/>
            <p:cNvSpPr txBox="1">
              <a:spLocks noChangeArrowheads="1"/>
            </p:cNvSpPr>
            <p:nvPr/>
          </p:nvSpPr>
          <p:spPr bwMode="auto">
            <a:xfrm>
              <a:off x="660" y="2064"/>
              <a:ext cx="454" cy="403"/>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grpSp>
        <p:nvGrpSpPr>
          <p:cNvPr id="57351" name="Group 13"/>
          <p:cNvGrpSpPr>
            <a:grpSpLocks/>
          </p:cNvGrpSpPr>
          <p:nvPr/>
        </p:nvGrpSpPr>
        <p:grpSpPr bwMode="auto">
          <a:xfrm>
            <a:off x="4191000" y="2286000"/>
            <a:ext cx="4237038" cy="3349625"/>
            <a:chOff x="2640" y="1440"/>
            <a:chExt cx="2669" cy="2110"/>
          </a:xfrm>
        </p:grpSpPr>
        <p:sp>
          <p:nvSpPr>
            <p:cNvPr id="840718" name="Oval 14"/>
            <p:cNvSpPr>
              <a:spLocks noChangeArrowheads="1"/>
            </p:cNvSpPr>
            <p:nvPr/>
          </p:nvSpPr>
          <p:spPr bwMode="auto">
            <a:xfrm>
              <a:off x="4176" y="2736"/>
              <a:ext cx="1133" cy="711"/>
            </a:xfrm>
            <a:prstGeom prst="ellipse">
              <a:avLst/>
            </a:prstGeom>
            <a:solidFill>
              <a:schemeClr val="tx1"/>
            </a:solidFill>
            <a:ln w="9525">
              <a:solidFill>
                <a:srgbClr val="000000"/>
              </a:solidFill>
              <a:round/>
              <a:headEnd/>
              <a:tailEnd/>
            </a:ln>
          </p:spPr>
          <p:txBody>
            <a:bodyPr/>
            <a:lstStyle/>
            <a:p>
              <a:pPr>
                <a:defRPr/>
              </a:pPr>
              <a:endParaRPr lang="en-US"/>
            </a:p>
          </p:txBody>
        </p:sp>
        <p:sp>
          <p:nvSpPr>
            <p:cNvPr id="840719" name="Text Box 15"/>
            <p:cNvSpPr txBox="1">
              <a:spLocks noChangeArrowheads="1"/>
            </p:cNvSpPr>
            <p:nvPr/>
          </p:nvSpPr>
          <p:spPr bwMode="auto">
            <a:xfrm>
              <a:off x="4512" y="2928"/>
              <a:ext cx="453" cy="622"/>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nvGrpSpPr>
            <p:cNvPr id="57364" name="Group 16"/>
            <p:cNvGrpSpPr>
              <a:grpSpLocks/>
            </p:cNvGrpSpPr>
            <p:nvPr/>
          </p:nvGrpSpPr>
          <p:grpSpPr bwMode="auto">
            <a:xfrm>
              <a:off x="2640" y="1440"/>
              <a:ext cx="1749" cy="1458"/>
              <a:chOff x="2640" y="1440"/>
              <a:chExt cx="1749" cy="1458"/>
            </a:xfrm>
          </p:grpSpPr>
          <p:sp>
            <p:nvSpPr>
              <p:cNvPr id="840721" name="Oval 17"/>
              <p:cNvSpPr>
                <a:spLocks noChangeArrowheads="1"/>
              </p:cNvSpPr>
              <p:nvPr/>
            </p:nvSpPr>
            <p:spPr bwMode="auto">
              <a:xfrm>
                <a:off x="3792" y="1440"/>
                <a:ext cx="480" cy="288"/>
              </a:xfrm>
              <a:prstGeom prst="ellipse">
                <a:avLst/>
              </a:prstGeom>
              <a:solidFill>
                <a:schemeClr val="tx1"/>
              </a:solidFill>
              <a:ln w="12700">
                <a:solidFill>
                  <a:schemeClr val="bg2"/>
                </a:solidFill>
                <a:round/>
                <a:headEnd/>
                <a:tailEnd/>
              </a:ln>
              <a:effectLst/>
            </p:spPr>
            <p:txBody>
              <a:bodyPr wrap="none" anchor="ctr"/>
              <a:lstStyle/>
              <a:p>
                <a:pPr>
                  <a:defRPr/>
                </a:pPr>
                <a:endParaRPr lang="en-US"/>
              </a:p>
            </p:txBody>
          </p:sp>
          <p:sp>
            <p:nvSpPr>
              <p:cNvPr id="840722" name="Oval 18"/>
              <p:cNvSpPr>
                <a:spLocks noChangeArrowheads="1"/>
              </p:cNvSpPr>
              <p:nvPr/>
            </p:nvSpPr>
            <p:spPr bwMode="auto">
              <a:xfrm>
                <a:off x="3696" y="2544"/>
                <a:ext cx="192" cy="192"/>
              </a:xfrm>
              <a:prstGeom prst="ellipse">
                <a:avLst/>
              </a:prstGeom>
              <a:solidFill>
                <a:schemeClr val="tx1"/>
              </a:solidFill>
              <a:ln w="12700">
                <a:solidFill>
                  <a:schemeClr val="bg2"/>
                </a:solidFill>
                <a:round/>
                <a:headEnd/>
                <a:tailEnd/>
              </a:ln>
              <a:effectLst/>
            </p:spPr>
            <p:txBody>
              <a:bodyPr wrap="none" anchor="ctr"/>
              <a:lstStyle/>
              <a:p>
                <a:pPr>
                  <a:defRPr/>
                </a:pPr>
                <a:endParaRPr lang="en-US"/>
              </a:p>
            </p:txBody>
          </p:sp>
          <p:sp>
            <p:nvSpPr>
              <p:cNvPr id="840723" name="Oval 19"/>
              <p:cNvSpPr>
                <a:spLocks noChangeArrowheads="1"/>
              </p:cNvSpPr>
              <p:nvPr/>
            </p:nvSpPr>
            <p:spPr bwMode="auto">
              <a:xfrm>
                <a:off x="2640" y="1920"/>
                <a:ext cx="1020" cy="537"/>
              </a:xfrm>
              <a:prstGeom prst="ellipse">
                <a:avLst/>
              </a:prstGeom>
              <a:solidFill>
                <a:schemeClr val="tx1"/>
              </a:solidFill>
              <a:ln w="9525">
                <a:solidFill>
                  <a:srgbClr val="000000"/>
                </a:solidFill>
                <a:round/>
                <a:headEnd/>
                <a:tailEnd/>
              </a:ln>
            </p:spPr>
            <p:txBody>
              <a:bodyPr/>
              <a:lstStyle/>
              <a:p>
                <a:pPr>
                  <a:defRPr/>
                </a:pPr>
                <a:endParaRPr lang="en-US"/>
              </a:p>
            </p:txBody>
          </p:sp>
          <p:sp>
            <p:nvSpPr>
              <p:cNvPr id="840724" name="Text Box 20"/>
              <p:cNvSpPr txBox="1">
                <a:spLocks noChangeArrowheads="1"/>
              </p:cNvSpPr>
              <p:nvPr/>
            </p:nvSpPr>
            <p:spPr bwMode="auto">
              <a:xfrm>
                <a:off x="2928" y="2016"/>
                <a:ext cx="453" cy="403"/>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5" name="Text Box 21"/>
              <p:cNvSpPr txBox="1">
                <a:spLocks noChangeArrowheads="1"/>
              </p:cNvSpPr>
              <p:nvPr/>
            </p:nvSpPr>
            <p:spPr bwMode="auto">
              <a:xfrm>
                <a:off x="3936" y="1440"/>
                <a:ext cx="453" cy="402"/>
              </a:xfrm>
              <a:prstGeom prst="rect">
                <a:avLst/>
              </a:prstGeom>
              <a:noFill/>
              <a:ln w="9525">
                <a:noFill/>
                <a:miter lim="800000"/>
                <a:headEnd/>
                <a:tailEnd/>
              </a:ln>
            </p:spPr>
            <p:txBody>
              <a:bodyPr/>
              <a:lstStyle/>
              <a:p>
                <a:pPr>
                  <a:defRPr/>
                </a:pPr>
                <a:r>
                  <a:rPr lang="en-US" sz="2000">
                    <a:solidFill>
                      <a:schemeClr val="bg2"/>
                    </a:solidFill>
                    <a:effectLst/>
                    <a:latin typeface="Trebuchet MS" pitchFamily="34" charset="0"/>
                  </a:rPr>
                  <a:t>5</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6" name="Text Box 22"/>
              <p:cNvSpPr txBox="1">
                <a:spLocks noChangeArrowheads="1"/>
              </p:cNvSpPr>
              <p:nvPr/>
            </p:nvSpPr>
            <p:spPr bwMode="auto">
              <a:xfrm>
                <a:off x="3696" y="2496"/>
                <a:ext cx="454" cy="402"/>
              </a:xfrm>
              <a:prstGeom prst="rect">
                <a:avLst/>
              </a:prstGeom>
              <a:noFill/>
              <a:ln w="9525">
                <a:noFill/>
                <a:miter lim="800000"/>
                <a:headEnd/>
                <a:tailEnd/>
              </a:ln>
            </p:spPr>
            <p:txBody>
              <a:bodyPr/>
              <a:lstStyle/>
              <a:p>
                <a:pPr>
                  <a:defRPr/>
                </a:pPr>
                <a:r>
                  <a:rPr lang="en-US" sz="2000">
                    <a:solidFill>
                      <a:schemeClr val="bg2"/>
                    </a:solidFill>
                    <a:effectLst>
                      <a:outerShdw blurRad="38100" dist="38100" dir="2700000" algn="tl">
                        <a:srgbClr val="FFFFFF"/>
                      </a:outerShdw>
                    </a:effectLst>
                    <a:latin typeface="Trebuchet MS" pitchFamily="34" charset="0"/>
                  </a:rPr>
                  <a:t>2</a:t>
                </a:r>
              </a:p>
            </p:txBody>
          </p:sp>
        </p:grpSp>
      </p:grpSp>
      <p:sp>
        <p:nvSpPr>
          <p:cNvPr id="840727" name="Line 23"/>
          <p:cNvSpPr>
            <a:spLocks noChangeShapeType="1"/>
          </p:cNvSpPr>
          <p:nvPr/>
        </p:nvSpPr>
        <p:spPr bwMode="auto">
          <a:xfrm flipV="1">
            <a:off x="4038600" y="2209800"/>
            <a:ext cx="4343400" cy="2667000"/>
          </a:xfrm>
          <a:prstGeom prst="line">
            <a:avLst/>
          </a:prstGeom>
          <a:noFill/>
          <a:ln w="76200">
            <a:solidFill>
              <a:schemeClr val="bg2"/>
            </a:solidFill>
            <a:prstDash val="lgDashDotDot"/>
            <a:round/>
            <a:headEnd/>
            <a:tailEnd/>
          </a:ln>
        </p:spPr>
        <p:txBody>
          <a:bodyPr/>
          <a:lstStyle/>
          <a:p>
            <a:pPr>
              <a:defRPr/>
            </a:pPr>
            <a:endParaRPr lang="en-US"/>
          </a:p>
        </p:txBody>
      </p:sp>
      <p:grpSp>
        <p:nvGrpSpPr>
          <p:cNvPr id="6" name="Group 24"/>
          <p:cNvGrpSpPr>
            <a:grpSpLocks/>
          </p:cNvGrpSpPr>
          <p:nvPr/>
        </p:nvGrpSpPr>
        <p:grpSpPr bwMode="auto">
          <a:xfrm>
            <a:off x="5410200" y="2743200"/>
            <a:ext cx="1350963" cy="1924050"/>
            <a:chOff x="3408" y="1728"/>
            <a:chExt cx="851" cy="1212"/>
          </a:xfrm>
        </p:grpSpPr>
        <p:sp>
          <p:nvSpPr>
            <p:cNvPr id="840729" name="Line 25"/>
            <p:cNvSpPr>
              <a:spLocks noChangeShapeType="1"/>
            </p:cNvSpPr>
            <p:nvPr/>
          </p:nvSpPr>
          <p:spPr bwMode="auto">
            <a:xfrm rot="14700000" flipH="1" flipV="1">
              <a:off x="3615" y="1572"/>
              <a:ext cx="134" cy="453"/>
            </a:xfrm>
            <a:prstGeom prst="line">
              <a:avLst/>
            </a:prstGeom>
            <a:noFill/>
            <a:ln w="38100">
              <a:solidFill>
                <a:schemeClr val="hlink"/>
              </a:solidFill>
              <a:round/>
              <a:headEnd type="diamond" w="med" len="med"/>
              <a:tailEnd type="diamond" w="med" len="med"/>
            </a:ln>
          </p:spPr>
          <p:txBody>
            <a:bodyPr/>
            <a:lstStyle/>
            <a:p>
              <a:pPr>
                <a:defRPr/>
              </a:pPr>
              <a:endParaRPr lang="en-US"/>
            </a:p>
          </p:txBody>
        </p:sp>
        <p:sp>
          <p:nvSpPr>
            <p:cNvPr id="840730" name="Line 26"/>
            <p:cNvSpPr>
              <a:spLocks noChangeShapeType="1"/>
            </p:cNvSpPr>
            <p:nvPr/>
          </p:nvSpPr>
          <p:spPr bwMode="auto">
            <a:xfrm rot="14700000" flipH="1">
              <a:off x="3276" y="2532"/>
              <a:ext cx="492" cy="227"/>
            </a:xfrm>
            <a:prstGeom prst="line">
              <a:avLst/>
            </a:prstGeom>
            <a:noFill/>
            <a:ln w="38100">
              <a:solidFill>
                <a:schemeClr val="hlink"/>
              </a:solidFill>
              <a:round/>
              <a:headEnd type="diamond" w="med" len="med"/>
              <a:tailEnd type="diamond" w="med" len="med"/>
            </a:ln>
          </p:spPr>
          <p:txBody>
            <a:bodyPr/>
            <a:lstStyle/>
            <a:p>
              <a:pPr>
                <a:defRPr/>
              </a:pPr>
              <a:endParaRPr lang="en-US"/>
            </a:p>
          </p:txBody>
        </p:sp>
        <p:sp>
          <p:nvSpPr>
            <p:cNvPr id="840731" name="Line 27"/>
            <p:cNvSpPr>
              <a:spLocks noChangeShapeType="1"/>
            </p:cNvSpPr>
            <p:nvPr/>
          </p:nvSpPr>
          <p:spPr bwMode="auto">
            <a:xfrm rot="14700000" flipH="1">
              <a:off x="3900" y="2580"/>
              <a:ext cx="492" cy="227"/>
            </a:xfrm>
            <a:prstGeom prst="line">
              <a:avLst/>
            </a:prstGeom>
            <a:noFill/>
            <a:ln w="38100">
              <a:solidFill>
                <a:schemeClr val="hlink"/>
              </a:solidFill>
              <a:round/>
              <a:headEnd type="diamond" w="med" len="med"/>
              <a:tailEnd type="diamond" w="med" len="med"/>
            </a:ln>
          </p:spPr>
          <p:txBody>
            <a:bodyPr/>
            <a:lstStyle/>
            <a:p>
              <a:pPr>
                <a:defRPr/>
              </a:pPr>
              <a:endParaRPr lang="en-US"/>
            </a:p>
          </p:txBody>
        </p:sp>
      </p:grpSp>
      <p:grpSp>
        <p:nvGrpSpPr>
          <p:cNvPr id="7" name="Group 28"/>
          <p:cNvGrpSpPr>
            <a:grpSpLocks/>
          </p:cNvGrpSpPr>
          <p:nvPr/>
        </p:nvGrpSpPr>
        <p:grpSpPr bwMode="auto">
          <a:xfrm>
            <a:off x="1752600" y="2590800"/>
            <a:ext cx="2362200" cy="838200"/>
            <a:chOff x="1104" y="1632"/>
            <a:chExt cx="1488" cy="528"/>
          </a:xfrm>
        </p:grpSpPr>
        <p:sp>
          <p:nvSpPr>
            <p:cNvPr id="840733" name="Line 29"/>
            <p:cNvSpPr>
              <a:spLocks noChangeShapeType="1"/>
            </p:cNvSpPr>
            <p:nvPr/>
          </p:nvSpPr>
          <p:spPr bwMode="auto">
            <a:xfrm>
              <a:off x="1248" y="2064"/>
              <a:ext cx="288" cy="0"/>
            </a:xfrm>
            <a:prstGeom prst="line">
              <a:avLst/>
            </a:prstGeom>
            <a:noFill/>
            <a:ln w="38100">
              <a:solidFill>
                <a:schemeClr val="hlink"/>
              </a:solidFill>
              <a:round/>
              <a:headEnd type="diamond" w="med" len="med"/>
              <a:tailEnd type="diamond" w="med" len="med"/>
            </a:ln>
          </p:spPr>
          <p:txBody>
            <a:bodyPr/>
            <a:lstStyle/>
            <a:p>
              <a:pPr>
                <a:defRPr/>
              </a:pPr>
              <a:endParaRPr lang="en-US"/>
            </a:p>
          </p:txBody>
        </p:sp>
        <p:sp>
          <p:nvSpPr>
            <p:cNvPr id="840734" name="Text Box 30"/>
            <p:cNvSpPr txBox="1">
              <a:spLocks noChangeArrowheads="1"/>
            </p:cNvSpPr>
            <p:nvPr/>
          </p:nvSpPr>
          <p:spPr bwMode="auto">
            <a:xfrm>
              <a:off x="1104" y="1632"/>
              <a:ext cx="576" cy="402"/>
            </a:xfrm>
            <a:prstGeom prst="rect">
              <a:avLst/>
            </a:prstGeom>
            <a:noFill/>
            <a:ln w="9525">
              <a:noFill/>
              <a:miter lim="800000"/>
              <a:headEnd/>
              <a:tailEnd/>
            </a:ln>
          </p:spPr>
          <p:txBody>
            <a:bodyPr/>
            <a:lstStyle/>
            <a:p>
              <a:pPr algn="ctr">
                <a:defRPr/>
              </a:pPr>
              <a:r>
                <a:rPr lang="en-US" sz="2000">
                  <a:solidFill>
                    <a:schemeClr val="bg2"/>
                  </a:solidFill>
                  <a:effectLst/>
                  <a:latin typeface="Trebuchet MS" pitchFamily="34" charset="0"/>
                </a:rPr>
                <a:t>0.3 km</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35" name="Line 31"/>
            <p:cNvSpPr>
              <a:spLocks noChangeShapeType="1"/>
            </p:cNvSpPr>
            <p:nvPr/>
          </p:nvSpPr>
          <p:spPr bwMode="auto">
            <a:xfrm>
              <a:off x="2304" y="2160"/>
              <a:ext cx="288" cy="0"/>
            </a:xfrm>
            <a:prstGeom prst="line">
              <a:avLst/>
            </a:prstGeom>
            <a:noFill/>
            <a:ln w="38100">
              <a:solidFill>
                <a:schemeClr val="hlink"/>
              </a:solidFill>
              <a:round/>
              <a:headEnd type="diamond" w="med" len="med"/>
              <a:tailEnd type="diamond" w="med" len="med"/>
            </a:ln>
          </p:spPr>
          <p:txBody>
            <a:bodyPr/>
            <a:lstStyle/>
            <a:p>
              <a:pPr>
                <a:defRPr/>
              </a:pPr>
              <a:endParaRPr lang="en-US"/>
            </a:p>
          </p:txBody>
        </p:sp>
      </p:grpSp>
      <p:pic>
        <p:nvPicPr>
          <p:cNvPr id="57355" name="Picture 32" descr="PrioArea1"/>
          <p:cNvPicPr>
            <a:picLocks noChangeAspect="1" noChangeArrowheads="1"/>
          </p:cNvPicPr>
          <p:nvPr/>
        </p:nvPicPr>
        <p:blipFill>
          <a:blip r:embed="rId3" cstate="print"/>
          <a:srcRect/>
          <a:stretch>
            <a:fillRect/>
          </a:stretch>
        </p:blipFill>
        <p:spPr bwMode="auto">
          <a:xfrm>
            <a:off x="0" y="-152400"/>
            <a:ext cx="1774825" cy="22098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40709"/>
                                        </p:tgtEl>
                                        <p:attrNameLst>
                                          <p:attrName>style.visibility</p:attrName>
                                        </p:attrNameLst>
                                      </p:cBhvr>
                                      <p:to>
                                        <p:strVal val="visible"/>
                                      </p:to>
                                    </p:set>
                                    <p:animEffect transition="in" filter="checkerboard(across)">
                                      <p:cBhvr>
                                        <p:cTn id="11" dur="500"/>
                                        <p:tgtEl>
                                          <p:spTgt spid="84070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3500"/>
                            </p:stCondLst>
                            <p:childTnLst>
                              <p:par>
                                <p:cTn id="21" presetID="5" presetClass="entr" presetSubtype="10" fill="hold" nodeType="afterEffect">
                                  <p:stCondLst>
                                    <p:cond delay="0"/>
                                  </p:stCondLst>
                                  <p:childTnLst>
                                    <p:set>
                                      <p:cBhvr>
                                        <p:cTn id="22" dur="1" fill="hold">
                                          <p:stCondLst>
                                            <p:cond delay="0"/>
                                          </p:stCondLst>
                                        </p:cTn>
                                        <p:tgtEl>
                                          <p:spTgt spid="840727"/>
                                        </p:tgtEl>
                                        <p:attrNameLst>
                                          <p:attrName>style.visibility</p:attrName>
                                        </p:attrNameLst>
                                      </p:cBhvr>
                                      <p:to>
                                        <p:strVal val="visible"/>
                                      </p:to>
                                    </p:set>
                                    <p:animEffect transition="in" filter="checkerboard(across)">
                                      <p:cBhvr>
                                        <p:cTn id="23" dur="500"/>
                                        <p:tgtEl>
                                          <p:spTgt spid="84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ChangeArrowheads="1"/>
          </p:cNvSpPr>
          <p:nvPr/>
        </p:nvSpPr>
        <p:spPr bwMode="auto">
          <a:xfrm>
            <a:off x="381000" y="228600"/>
            <a:ext cx="8447088" cy="914400"/>
          </a:xfrm>
          <a:prstGeom prst="rect">
            <a:avLst/>
          </a:prstGeom>
          <a:noFill/>
          <a:ln w="9525">
            <a:noFill/>
            <a:miter lim="800000"/>
            <a:headEnd/>
            <a:tailEnd/>
          </a:ln>
          <a:effectLst/>
        </p:spPr>
        <p:txBody>
          <a:bodyPr anchor="ctr"/>
          <a:lstStyle/>
          <a:p>
            <a:pPr algn="ctr">
              <a:defRPr/>
            </a:pPr>
            <a:endParaRPr lang="es-ES" sz="4000">
              <a:solidFill>
                <a:srgbClr val="FFFF99"/>
              </a:solidFill>
              <a:effectLst>
                <a:outerShdw blurRad="38100" dist="38100" dir="2700000" algn="tl">
                  <a:srgbClr val="000000"/>
                </a:outerShdw>
              </a:effectLst>
              <a:latin typeface="Trebuchet MS" pitchFamily="34" charset="0"/>
            </a:endParaRPr>
          </a:p>
        </p:txBody>
      </p:sp>
      <p:sp>
        <p:nvSpPr>
          <p:cNvPr id="793603" name="Line 3"/>
          <p:cNvSpPr>
            <a:spLocks noChangeShapeType="1"/>
          </p:cNvSpPr>
          <p:nvPr/>
        </p:nvSpPr>
        <p:spPr bwMode="auto">
          <a:xfrm>
            <a:off x="1066800" y="13716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pic>
        <p:nvPicPr>
          <p:cNvPr id="793604" name="Picture 4" descr="gye_li1"/>
          <p:cNvPicPr>
            <a:picLocks noChangeAspect="1" noChangeArrowheads="1"/>
          </p:cNvPicPr>
          <p:nvPr/>
        </p:nvPicPr>
        <p:blipFill>
          <a:blip r:embed="rId3" cstate="print"/>
          <a:srcRect/>
          <a:stretch>
            <a:fillRect/>
          </a:stretch>
        </p:blipFill>
        <p:spPr bwMode="auto">
          <a:xfrm>
            <a:off x="1143000" y="2209800"/>
            <a:ext cx="3179763" cy="4114800"/>
          </a:xfrm>
          <a:prstGeom prst="rect">
            <a:avLst/>
          </a:prstGeom>
          <a:noFill/>
          <a:ln w="9525">
            <a:noFill/>
            <a:miter lim="800000"/>
            <a:headEnd/>
            <a:tailEnd/>
          </a:ln>
        </p:spPr>
      </p:pic>
      <p:pic>
        <p:nvPicPr>
          <p:cNvPr id="793605" name="Picture 5" descr="boundary1"/>
          <p:cNvPicPr>
            <a:picLocks noChangeAspect="1" noChangeArrowheads="1"/>
          </p:cNvPicPr>
          <p:nvPr/>
        </p:nvPicPr>
        <p:blipFill>
          <a:blip r:embed="rId4" cstate="print"/>
          <a:srcRect/>
          <a:stretch>
            <a:fillRect/>
          </a:stretch>
        </p:blipFill>
        <p:spPr bwMode="auto">
          <a:xfrm>
            <a:off x="4572000" y="2209800"/>
            <a:ext cx="3179763" cy="4114800"/>
          </a:xfrm>
          <a:prstGeom prst="rect">
            <a:avLst/>
          </a:prstGeom>
          <a:noFill/>
          <a:ln w="9525">
            <a:noFill/>
            <a:miter lim="800000"/>
            <a:headEnd/>
            <a:tailEnd/>
          </a:ln>
        </p:spPr>
      </p:pic>
      <p:pic>
        <p:nvPicPr>
          <p:cNvPr id="793607" name="Picture 7" descr="aspen2"/>
          <p:cNvPicPr>
            <a:picLocks noChangeAspect="1" noChangeArrowheads="1"/>
          </p:cNvPicPr>
          <p:nvPr/>
        </p:nvPicPr>
        <p:blipFill>
          <a:blip r:embed="rId5" cstate="print"/>
          <a:srcRect/>
          <a:stretch>
            <a:fillRect/>
          </a:stretch>
        </p:blipFill>
        <p:spPr bwMode="auto">
          <a:xfrm>
            <a:off x="762000" y="1905000"/>
            <a:ext cx="3121025" cy="4038600"/>
          </a:xfrm>
          <a:prstGeom prst="rect">
            <a:avLst/>
          </a:prstGeom>
          <a:noFill/>
          <a:ln w="9525">
            <a:noFill/>
            <a:miter lim="800000"/>
            <a:headEnd/>
            <a:tailEnd/>
          </a:ln>
        </p:spPr>
      </p:pic>
      <p:pic>
        <p:nvPicPr>
          <p:cNvPr id="793608" name="Picture 8" descr="aspenbuff"/>
          <p:cNvPicPr>
            <a:picLocks noChangeAspect="1" noChangeArrowheads="1"/>
          </p:cNvPicPr>
          <p:nvPr/>
        </p:nvPicPr>
        <p:blipFill>
          <a:blip r:embed="rId6" cstate="print"/>
          <a:srcRect/>
          <a:stretch>
            <a:fillRect/>
          </a:stretch>
        </p:blipFill>
        <p:spPr bwMode="auto">
          <a:xfrm>
            <a:off x="3276600" y="1905000"/>
            <a:ext cx="3121025" cy="4038600"/>
          </a:xfrm>
          <a:prstGeom prst="rect">
            <a:avLst/>
          </a:prstGeom>
          <a:noFill/>
          <a:ln w="9525">
            <a:noFill/>
            <a:miter lim="800000"/>
            <a:headEnd/>
            <a:tailEnd/>
          </a:ln>
        </p:spPr>
      </p:pic>
      <p:pic>
        <p:nvPicPr>
          <p:cNvPr id="793609" name="Picture 9" descr="aspen3"/>
          <p:cNvPicPr>
            <a:picLocks noChangeAspect="1" noChangeArrowheads="1"/>
          </p:cNvPicPr>
          <p:nvPr/>
        </p:nvPicPr>
        <p:blipFill>
          <a:blip r:embed="rId7" cstate="print"/>
          <a:srcRect/>
          <a:stretch>
            <a:fillRect/>
          </a:stretch>
        </p:blipFill>
        <p:spPr bwMode="auto">
          <a:xfrm>
            <a:off x="5562600" y="1905000"/>
            <a:ext cx="3121025" cy="4038600"/>
          </a:xfrm>
          <a:prstGeom prst="rect">
            <a:avLst/>
          </a:prstGeom>
          <a:noFill/>
          <a:ln w="9525">
            <a:noFill/>
            <a:miter lim="800000"/>
            <a:headEnd/>
            <a:tailEnd/>
          </a:ln>
        </p:spPr>
      </p:pic>
      <p:sp>
        <p:nvSpPr>
          <p:cNvPr id="793611" name="Rectangle 11"/>
          <p:cNvSpPr>
            <a:spLocks noChangeArrowheads="1"/>
          </p:cNvSpPr>
          <p:nvPr/>
        </p:nvSpPr>
        <p:spPr bwMode="auto">
          <a:xfrm>
            <a:off x="685800" y="152400"/>
            <a:ext cx="7772400" cy="1143000"/>
          </a:xfrm>
          <a:prstGeom prst="rect">
            <a:avLst/>
          </a:prstGeom>
          <a:noFill/>
          <a:ln w="12700">
            <a:noFill/>
            <a:miter lim="800000"/>
            <a:headEnd/>
            <a:tailEnd/>
          </a:ln>
          <a:effectLst/>
        </p:spPr>
        <p:txBody>
          <a:bodyPr lIns="90488" tIns="44450" rIns="90488" bIns="44450" anchor="ctr"/>
          <a:lstStyle/>
          <a:p>
            <a:pPr algn="ctr">
              <a:defRPr/>
            </a:pPr>
            <a:r>
              <a:rPr lang="en-US" sz="4400">
                <a:solidFill>
                  <a:srgbClr val="FFFF99"/>
                </a:solidFill>
                <a:effectLst>
                  <a:outerShdw blurRad="38100" dist="38100" dir="2700000" algn="tl">
                    <a:srgbClr val="000000"/>
                  </a:outerShdw>
                </a:effectLst>
                <a:latin typeface="Trebuchet MS" pitchFamily="34" charset="0"/>
              </a:rPr>
              <a:t>Rapid Occurrence Delineation</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93604"/>
                                        </p:tgtEl>
                                        <p:attrNameLst>
                                          <p:attrName>style.visibility</p:attrName>
                                        </p:attrNameLst>
                                      </p:cBhvr>
                                      <p:to>
                                        <p:strVal val="visible"/>
                                      </p:to>
                                    </p:set>
                                    <p:animEffect transition="in" filter="checkerboard(across)">
                                      <p:cBhvr>
                                        <p:cTn id="7" dur="500"/>
                                        <p:tgtEl>
                                          <p:spTgt spid="793604"/>
                                        </p:tgtEl>
                                      </p:cBhvr>
                                    </p:animEffect>
                                  </p:childTnLst>
                                </p:cTn>
                              </p:par>
                            </p:childTnLst>
                          </p:cTn>
                        </p:par>
                        <p:par>
                          <p:cTn id="8" fill="hold">
                            <p:stCondLst>
                              <p:cond delay="500"/>
                            </p:stCondLst>
                            <p:childTnLst>
                              <p:par>
                                <p:cTn id="9" presetID="5" presetClass="entr" presetSubtype="10" fill="hold" nodeType="afterEffect">
                                  <p:stCondLst>
                                    <p:cond delay="500"/>
                                  </p:stCondLst>
                                  <p:childTnLst>
                                    <p:set>
                                      <p:cBhvr>
                                        <p:cTn id="10" dur="1" fill="hold">
                                          <p:stCondLst>
                                            <p:cond delay="0"/>
                                          </p:stCondLst>
                                        </p:cTn>
                                        <p:tgtEl>
                                          <p:spTgt spid="793605"/>
                                        </p:tgtEl>
                                        <p:attrNameLst>
                                          <p:attrName>style.visibility</p:attrName>
                                        </p:attrNameLst>
                                      </p:cBhvr>
                                      <p:to>
                                        <p:strVal val="visible"/>
                                      </p:to>
                                    </p:set>
                                    <p:animEffect transition="in" filter="checkerboard(across)">
                                      <p:cBhvr>
                                        <p:cTn id="11" dur="500"/>
                                        <p:tgtEl>
                                          <p:spTgt spid="793605"/>
                                        </p:tgtEl>
                                      </p:cBhvr>
                                    </p:animEffect>
                                  </p:childTnLst>
                                </p:cTn>
                              </p:par>
                            </p:childTnLst>
                          </p:cTn>
                        </p:par>
                        <p:par>
                          <p:cTn id="12" fill="hold">
                            <p:stCondLst>
                              <p:cond delay="1500"/>
                            </p:stCondLst>
                            <p:childTnLst>
                              <p:par>
                                <p:cTn id="13" presetID="5" presetClass="entr" presetSubtype="10" fill="hold" nodeType="afterEffect">
                                  <p:stCondLst>
                                    <p:cond delay="1000"/>
                                  </p:stCondLst>
                                  <p:childTnLst>
                                    <p:set>
                                      <p:cBhvr>
                                        <p:cTn id="14" dur="1" fill="hold">
                                          <p:stCondLst>
                                            <p:cond delay="0"/>
                                          </p:stCondLst>
                                        </p:cTn>
                                        <p:tgtEl>
                                          <p:spTgt spid="793607"/>
                                        </p:tgtEl>
                                        <p:attrNameLst>
                                          <p:attrName>style.visibility</p:attrName>
                                        </p:attrNameLst>
                                      </p:cBhvr>
                                      <p:to>
                                        <p:strVal val="visible"/>
                                      </p:to>
                                    </p:set>
                                    <p:animEffect transition="in" filter="checkerboard(across)">
                                      <p:cBhvr>
                                        <p:cTn id="15" dur="500"/>
                                        <p:tgtEl>
                                          <p:spTgt spid="793607"/>
                                        </p:tgtEl>
                                      </p:cBhvr>
                                    </p:animEffect>
                                  </p:childTnLst>
                                </p:cTn>
                              </p:par>
                            </p:childTnLst>
                          </p:cTn>
                        </p:par>
                        <p:par>
                          <p:cTn id="16" fill="hold">
                            <p:stCondLst>
                              <p:cond delay="3000"/>
                            </p:stCondLst>
                            <p:childTnLst>
                              <p:par>
                                <p:cTn id="17" presetID="5" presetClass="entr" presetSubtype="10" fill="hold" nodeType="afterEffect">
                                  <p:stCondLst>
                                    <p:cond delay="1000"/>
                                  </p:stCondLst>
                                  <p:childTnLst>
                                    <p:set>
                                      <p:cBhvr>
                                        <p:cTn id="18" dur="1" fill="hold">
                                          <p:stCondLst>
                                            <p:cond delay="0"/>
                                          </p:stCondLst>
                                        </p:cTn>
                                        <p:tgtEl>
                                          <p:spTgt spid="793608"/>
                                        </p:tgtEl>
                                        <p:attrNameLst>
                                          <p:attrName>style.visibility</p:attrName>
                                        </p:attrNameLst>
                                      </p:cBhvr>
                                      <p:to>
                                        <p:strVal val="visible"/>
                                      </p:to>
                                    </p:set>
                                    <p:animEffect transition="in" filter="checkerboard(across)">
                                      <p:cBhvr>
                                        <p:cTn id="19" dur="500"/>
                                        <p:tgtEl>
                                          <p:spTgt spid="793608"/>
                                        </p:tgtEl>
                                      </p:cBhvr>
                                    </p:animEffect>
                                  </p:childTnLst>
                                </p:cTn>
                              </p:par>
                            </p:childTnLst>
                          </p:cTn>
                        </p:par>
                        <p:par>
                          <p:cTn id="20" fill="hold">
                            <p:stCondLst>
                              <p:cond delay="4500"/>
                            </p:stCondLst>
                            <p:childTnLst>
                              <p:par>
                                <p:cTn id="21" presetID="5" presetClass="entr" presetSubtype="10" fill="hold" nodeType="afterEffect">
                                  <p:stCondLst>
                                    <p:cond delay="1000"/>
                                  </p:stCondLst>
                                  <p:childTnLst>
                                    <p:set>
                                      <p:cBhvr>
                                        <p:cTn id="22" dur="1" fill="hold">
                                          <p:stCondLst>
                                            <p:cond delay="0"/>
                                          </p:stCondLst>
                                        </p:cTn>
                                        <p:tgtEl>
                                          <p:spTgt spid="793609"/>
                                        </p:tgtEl>
                                        <p:attrNameLst>
                                          <p:attrName>style.visibility</p:attrName>
                                        </p:attrNameLst>
                                      </p:cBhvr>
                                      <p:to>
                                        <p:strVal val="visible"/>
                                      </p:to>
                                    </p:set>
                                    <p:animEffect transition="in" filter="checkerboard(across)">
                                      <p:cBhvr>
                                        <p:cTn id="23" dur="500"/>
                                        <p:tgtEl>
                                          <p:spTgt spid="79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0" name="Rectangle 2"/>
          <p:cNvSpPr>
            <a:spLocks noGrp="1" noChangeArrowheads="1"/>
          </p:cNvSpPr>
          <p:nvPr>
            <p:ph type="title"/>
          </p:nvPr>
        </p:nvSpPr>
        <p:spPr>
          <a:xfrm>
            <a:off x="609600" y="381000"/>
            <a:ext cx="8001000" cy="1143000"/>
          </a:xfrm>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Core NatureServe Methodology</a:t>
            </a:r>
          </a:p>
        </p:txBody>
      </p:sp>
      <p:sp>
        <p:nvSpPr>
          <p:cNvPr id="816131" name="Rectangle 3"/>
          <p:cNvSpPr>
            <a:spLocks noGrp="1" noChangeArrowheads="1"/>
          </p:cNvSpPr>
          <p:nvPr>
            <p:ph type="body" idx="1"/>
          </p:nvPr>
        </p:nvSpPr>
        <p:spPr>
          <a:xfrm>
            <a:off x="685800" y="1981200"/>
            <a:ext cx="8153400" cy="4114800"/>
          </a:xfrm>
        </p:spPr>
        <p:txBody>
          <a:bodyPr/>
          <a:lstStyle/>
          <a:p>
            <a:pPr>
              <a:defRPr/>
            </a:pPr>
            <a:r>
              <a:rPr lang="en-US" sz="4000" smtClean="0"/>
              <a:t> </a:t>
            </a:r>
            <a:r>
              <a:rPr lang="en-US" sz="4000" smtClean="0">
                <a:latin typeface="Trebuchet MS" pitchFamily="34" charset="0"/>
              </a:rPr>
              <a:t>What is it? </a:t>
            </a:r>
            <a:endParaRPr lang="en-US" sz="2800" smtClean="0">
              <a:latin typeface="Trebuchet MS" pitchFamily="34" charset="0"/>
            </a:endParaRPr>
          </a:p>
          <a:p>
            <a:pPr>
              <a:defRPr/>
            </a:pPr>
            <a:r>
              <a:rPr lang="en-US" sz="4000" smtClean="0">
                <a:latin typeface="Trebuchet MS" pitchFamily="34" charset="0"/>
              </a:rPr>
              <a:t> Where is it? </a:t>
            </a:r>
            <a:endParaRPr lang="en-US" smtClean="0">
              <a:latin typeface="Trebuchet MS" pitchFamily="34" charset="0"/>
            </a:endParaRPr>
          </a:p>
          <a:p>
            <a:pPr>
              <a:defRPr/>
            </a:pPr>
            <a:r>
              <a:rPr lang="en-US" sz="4000" smtClean="0">
                <a:latin typeface="Trebuchet MS" pitchFamily="34" charset="0"/>
              </a:rPr>
              <a:t> What are status and trends of each (element) type? </a:t>
            </a:r>
          </a:p>
          <a:p>
            <a:pPr>
              <a:defRPr/>
            </a:pPr>
            <a:r>
              <a:rPr lang="en-US" sz="4000" smtClean="0">
                <a:latin typeface="Trebuchet MS" pitchFamily="34" charset="0"/>
              </a:rPr>
              <a:t>What is the quality/condition of each occurrence?  </a:t>
            </a:r>
          </a:p>
        </p:txBody>
      </p:sp>
      <p:sp>
        <p:nvSpPr>
          <p:cNvPr id="81613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816133" name="Text Box 5"/>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classification)</a:t>
            </a:r>
          </a:p>
        </p:txBody>
      </p:sp>
      <p:sp>
        <p:nvSpPr>
          <p:cNvPr id="816134" name="Text Box 6"/>
          <p:cNvSpPr txBox="1">
            <a:spLocks noChangeArrowheads="1"/>
          </p:cNvSpPr>
          <p:nvPr/>
        </p:nvSpPr>
        <p:spPr bwMode="auto">
          <a:xfrm>
            <a:off x="3962400" y="2819400"/>
            <a:ext cx="54102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(element mapping/ occurrence)</a:t>
            </a:r>
          </a:p>
        </p:txBody>
      </p:sp>
      <p:sp>
        <p:nvSpPr>
          <p:cNvPr id="816135" name="Text Box 7"/>
          <p:cNvSpPr txBox="1">
            <a:spLocks noChangeArrowheads="1"/>
          </p:cNvSpPr>
          <p:nvPr/>
        </p:nvSpPr>
        <p:spPr bwMode="auto">
          <a:xfrm>
            <a:off x="5257800" y="5486400"/>
            <a:ext cx="38862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integrity)</a:t>
            </a:r>
          </a:p>
        </p:txBody>
      </p:sp>
      <p:sp>
        <p:nvSpPr>
          <p:cNvPr id="816136" name="Text Box 8"/>
          <p:cNvSpPr txBox="1">
            <a:spLocks noChangeArrowheads="1"/>
          </p:cNvSpPr>
          <p:nvPr/>
        </p:nvSpPr>
        <p:spPr bwMode="auto">
          <a:xfrm>
            <a:off x="6019800" y="4191000"/>
            <a:ext cx="3124200" cy="457200"/>
          </a:xfrm>
          <a:prstGeom prst="rect">
            <a:avLst/>
          </a:prstGeom>
          <a:noFill/>
          <a:ln w="12700">
            <a:noFill/>
            <a:miter lim="800000"/>
            <a:headEnd/>
            <a:tailEnd/>
          </a:ln>
          <a:effectLst/>
        </p:spPr>
        <p:txBody>
          <a:bodyPr>
            <a:spAutoFit/>
          </a:bodyPr>
          <a:lstStyle/>
          <a:p>
            <a:pPr>
              <a:spcBef>
                <a:spcPct val="50000"/>
              </a:spcBef>
              <a:defRPr/>
            </a:pPr>
            <a:r>
              <a:rPr lang="en-US" sz="2400">
                <a:solidFill>
                  <a:srgbClr val="FFFF99"/>
                </a:solidFill>
                <a:effectLst>
                  <a:outerShdw blurRad="38100" dist="38100" dir="2700000" algn="tl">
                    <a:srgbClr val="000000"/>
                  </a:outerShdw>
                </a:effectLst>
                <a:latin typeface="Trebuchet MS" pitchFamily="34" charset="0"/>
              </a:rPr>
              <a:t>(G/N/S Status ranks)</a:t>
            </a:r>
          </a:p>
        </p:txBody>
      </p:sp>
      <p:sp>
        <p:nvSpPr>
          <p:cNvPr id="816137" name="Rectangle 9"/>
          <p:cNvSpPr>
            <a:spLocks noChangeArrowheads="1"/>
          </p:cNvSpPr>
          <p:nvPr/>
        </p:nvSpPr>
        <p:spPr bwMode="auto">
          <a:xfrm>
            <a:off x="381000" y="3429000"/>
            <a:ext cx="8763000" cy="1371600"/>
          </a:xfrm>
          <a:prstGeom prst="rect">
            <a:avLst/>
          </a:prstGeom>
          <a:noFill/>
          <a:ln w="38100">
            <a:solidFill>
              <a:schemeClr val="hlink"/>
            </a:solidFill>
            <a:miter lim="800000"/>
            <a:headEnd/>
            <a:tailEnd/>
          </a:ln>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24_2462w"/>
          <p:cNvPicPr>
            <a:picLocks noChangeAspect="1" noChangeArrowheads="1"/>
          </p:cNvPicPr>
          <p:nvPr/>
        </p:nvPicPr>
        <p:blipFill>
          <a:blip r:embed="rId3" cstate="print"/>
          <a:srcRect/>
          <a:stretch>
            <a:fillRect/>
          </a:stretch>
        </p:blipFill>
        <p:spPr bwMode="auto">
          <a:xfrm>
            <a:off x="5257800" y="4343400"/>
            <a:ext cx="965200" cy="1447800"/>
          </a:xfrm>
          <a:prstGeom prst="rect">
            <a:avLst/>
          </a:prstGeom>
          <a:noFill/>
        </p:spPr>
      </p:pic>
      <p:pic>
        <p:nvPicPr>
          <p:cNvPr id="10" name="Picture 9" descr="Image 12037"/>
          <p:cNvPicPr>
            <a:picLocks noChangeAspect="1" noChangeArrowheads="1"/>
          </p:cNvPicPr>
          <p:nvPr/>
        </p:nvPicPr>
        <p:blipFill>
          <a:blip r:embed="rId4" cstate="print"/>
          <a:srcRect/>
          <a:stretch>
            <a:fillRect/>
          </a:stretch>
        </p:blipFill>
        <p:spPr bwMode="auto">
          <a:xfrm>
            <a:off x="6248400" y="4343400"/>
            <a:ext cx="1346597" cy="990600"/>
          </a:xfrm>
          <a:prstGeom prst="rect">
            <a:avLst/>
          </a:prstGeom>
          <a:noFill/>
        </p:spPr>
      </p:pic>
      <p:pic>
        <p:nvPicPr>
          <p:cNvPr id="11" name="Picture 10" descr="Image 11479"/>
          <p:cNvPicPr>
            <a:picLocks noChangeAspect="1" noChangeArrowheads="1"/>
          </p:cNvPicPr>
          <p:nvPr/>
        </p:nvPicPr>
        <p:blipFill>
          <a:blip r:embed="rId5" cstate="print"/>
          <a:srcRect/>
          <a:stretch>
            <a:fillRect/>
          </a:stretch>
        </p:blipFill>
        <p:spPr bwMode="auto">
          <a:xfrm>
            <a:off x="7620000" y="4343400"/>
            <a:ext cx="1371600" cy="990600"/>
          </a:xfrm>
          <a:prstGeom prst="rect">
            <a:avLst/>
          </a:prstGeom>
          <a:noFill/>
        </p:spPr>
      </p:pic>
      <p:pic>
        <p:nvPicPr>
          <p:cNvPr id="779267" name="Picture 3" descr="NCookInlet1193"/>
          <p:cNvPicPr>
            <a:picLocks noChangeAspect="1" noChangeArrowheads="1"/>
          </p:cNvPicPr>
          <p:nvPr/>
        </p:nvPicPr>
        <p:blipFill>
          <a:blip r:embed="rId6" cstate="print"/>
          <a:srcRect/>
          <a:stretch>
            <a:fillRect/>
          </a:stretch>
        </p:blipFill>
        <p:spPr bwMode="auto">
          <a:xfrm>
            <a:off x="5257800" y="1524000"/>
            <a:ext cx="3733800" cy="2800350"/>
          </a:xfrm>
          <a:prstGeom prst="rect">
            <a:avLst/>
          </a:prstGeom>
          <a:noFill/>
        </p:spPr>
      </p:pic>
      <p:sp>
        <p:nvSpPr>
          <p:cNvPr id="779268" name="Text Box 4"/>
          <p:cNvSpPr txBox="1">
            <a:spLocks noChangeArrowheads="1"/>
          </p:cNvSpPr>
          <p:nvPr/>
        </p:nvSpPr>
        <p:spPr bwMode="auto">
          <a:xfrm>
            <a:off x="152400" y="0"/>
            <a:ext cx="8839200" cy="1239838"/>
          </a:xfrm>
          <a:prstGeom prst="rect">
            <a:avLst/>
          </a:prstGeom>
          <a:noFill/>
          <a:ln w="9525">
            <a:noFill/>
            <a:miter lim="800000"/>
            <a:headEnd/>
            <a:tailEnd/>
          </a:ln>
          <a:effectLst/>
        </p:spPr>
        <p:txBody>
          <a:bodyPr>
            <a:spAutoFit/>
          </a:bodyPr>
          <a:lstStyle/>
          <a:p>
            <a:pPr algn="ctr">
              <a:lnSpc>
                <a:spcPct val="90000"/>
              </a:lnSpc>
              <a:spcBef>
                <a:spcPct val="50000"/>
              </a:spcBef>
            </a:pPr>
            <a:r>
              <a:rPr lang="en-US" sz="4000" dirty="0">
                <a:solidFill>
                  <a:srgbClr val="FFFF99"/>
                </a:solidFill>
                <a:effectLst>
                  <a:outerShdw blurRad="38100" dist="38100" dir="2700000" algn="tl">
                    <a:srgbClr val="000000"/>
                  </a:outerShdw>
                </a:effectLst>
                <a:latin typeface="Trebuchet MS" pitchFamily="34" charset="0"/>
              </a:rPr>
              <a:t>NatureServe</a:t>
            </a:r>
          </a:p>
          <a:p>
            <a:pPr algn="ctr">
              <a:lnSpc>
                <a:spcPct val="90000"/>
              </a:lnSpc>
              <a:spcBef>
                <a:spcPct val="50000"/>
              </a:spcBef>
            </a:pPr>
            <a:r>
              <a:rPr lang="en-US" sz="2800" dirty="0">
                <a:solidFill>
                  <a:srgbClr val="FFFF99"/>
                </a:solidFill>
                <a:effectLst>
                  <a:outerShdw blurRad="38100" dist="38100" dir="2700000" algn="tl">
                    <a:srgbClr val="000000"/>
                  </a:outerShdw>
                </a:effectLst>
                <a:latin typeface="Trebuchet MS" pitchFamily="34" charset="0"/>
              </a:rPr>
              <a:t>Factors and Categories of Conservation Status</a:t>
            </a:r>
          </a:p>
        </p:txBody>
      </p:sp>
      <p:sp>
        <p:nvSpPr>
          <p:cNvPr id="779269" name="Rectangle 5"/>
          <p:cNvSpPr>
            <a:spLocks noChangeArrowheads="1"/>
          </p:cNvSpPr>
          <p:nvPr/>
        </p:nvSpPr>
        <p:spPr bwMode="auto">
          <a:xfrm>
            <a:off x="609600" y="1524000"/>
            <a:ext cx="6934200" cy="5539978"/>
          </a:xfrm>
          <a:prstGeom prst="rect">
            <a:avLst/>
          </a:prstGeom>
          <a:noFill/>
          <a:ln w="9525">
            <a:noFill/>
            <a:miter lim="800000"/>
            <a:headEnd/>
            <a:tailEnd/>
          </a:ln>
          <a:effectLst/>
        </p:spPr>
        <p:txBody>
          <a:bodyPr>
            <a:spAutoFit/>
          </a:bodyPr>
          <a:lstStyle/>
          <a:p>
            <a:pPr marL="457200" indent="-457200"/>
            <a:r>
              <a:rPr lang="en-US" sz="2400" dirty="0">
                <a:solidFill>
                  <a:schemeClr val="tx2"/>
                </a:solidFill>
                <a:latin typeface="Trebuchet MS" pitchFamily="34" charset="0"/>
                <a:cs typeface="Arial" charset="0"/>
              </a:rPr>
              <a:t>Number of </a:t>
            </a:r>
            <a:r>
              <a:rPr lang="en-US" sz="2400" dirty="0" smtClean="0">
                <a:solidFill>
                  <a:schemeClr val="tx2"/>
                </a:solidFill>
                <a:latin typeface="Trebuchet MS" pitchFamily="34" charset="0"/>
                <a:cs typeface="Arial" charset="0"/>
              </a:rPr>
              <a:t>Occurrences/Area</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Number of </a:t>
            </a:r>
            <a:r>
              <a:rPr lang="en-US" sz="2400" dirty="0" smtClean="0">
                <a:solidFill>
                  <a:schemeClr val="tx2"/>
                </a:solidFill>
                <a:latin typeface="Trebuchet MS" pitchFamily="34" charset="0"/>
                <a:cs typeface="Arial" charset="0"/>
              </a:rPr>
              <a:t>Occurrences/Area </a:t>
            </a:r>
          </a:p>
          <a:p>
            <a:pPr marL="457200" indent="-457200"/>
            <a:r>
              <a:rPr lang="en-US" sz="2400" dirty="0" smtClean="0">
                <a:solidFill>
                  <a:schemeClr val="tx2"/>
                </a:solidFill>
                <a:latin typeface="Trebuchet MS" pitchFamily="34" charset="0"/>
                <a:cs typeface="Arial" charset="0"/>
              </a:rPr>
              <a:t>w/Good Quality</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Range Extent</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Area of Occupancy</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Long-term Trend</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Short-term Trend</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Threats (Severity, Scope, and Immediacy)</a:t>
            </a:r>
            <a:endParaRPr lang="en-US" sz="2400" dirty="0">
              <a:solidFill>
                <a:schemeClr val="tx2"/>
              </a:solidFill>
              <a:latin typeface="Trebuchet MS" pitchFamily="34" charset="0"/>
              <a:cs typeface="Times New Roman" pitchFamily="18" charset="0"/>
            </a:endParaRPr>
          </a:p>
          <a:p>
            <a:pPr marL="457200" indent="-457200"/>
            <a:r>
              <a:rPr lang="en-US" b="1" dirty="0">
                <a:solidFill>
                  <a:schemeClr val="tx2"/>
                </a:solidFill>
                <a:effectLst/>
                <a:latin typeface="Trebuchet MS" pitchFamily="34" charset="0"/>
                <a:cs typeface="Arial" charset="0"/>
              </a:rPr>
              <a:t> </a:t>
            </a:r>
            <a:endParaRPr lang="en-US" b="1" dirty="0">
              <a:solidFill>
                <a:schemeClr val="tx2"/>
              </a:solidFill>
              <a:effectLst/>
              <a:latin typeface="Trebuchet MS" pitchFamily="34" charset="0"/>
              <a:cs typeface="Times New Roman" pitchFamily="18" charset="0"/>
            </a:endParaRPr>
          </a:p>
        </p:txBody>
      </p:sp>
      <p:sp>
        <p:nvSpPr>
          <p:cNvPr id="779270" name="Line 6"/>
          <p:cNvSpPr>
            <a:spLocks noChangeShapeType="1"/>
          </p:cNvSpPr>
          <p:nvPr/>
        </p:nvSpPr>
        <p:spPr bwMode="auto">
          <a:xfrm>
            <a:off x="838200" y="13716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endParaRPr lang="en-US"/>
          </a:p>
        </p:txBody>
      </p:sp>
      <p:sp>
        <p:nvSpPr>
          <p:cNvPr id="779271" name="Text Box 7"/>
          <p:cNvSpPr txBox="1">
            <a:spLocks noChangeArrowheads="1"/>
          </p:cNvSpPr>
          <p:nvPr/>
        </p:nvSpPr>
        <p:spPr bwMode="auto">
          <a:xfrm>
            <a:off x="5181600" y="1600200"/>
            <a:ext cx="3962400" cy="2677656"/>
          </a:xfrm>
          <a:prstGeom prst="rect">
            <a:avLst/>
          </a:prstGeom>
          <a:noFill/>
          <a:ln w="12700">
            <a:noFill/>
            <a:miter lim="800000"/>
            <a:headEnd/>
            <a:tailEnd/>
          </a:ln>
          <a:effectLst/>
        </p:spPr>
        <p:txBody>
          <a:bodyPr>
            <a:spAutoFit/>
          </a:bodyPr>
          <a:lstStyle/>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G1 Critically Imperiled</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G2 Imperiled</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G3 Vulnerable</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G4 Apparently Secure</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G5 Demonstrably Secure</a:t>
            </a:r>
          </a:p>
        </p:txBody>
      </p:sp>
      <p:sp>
        <p:nvSpPr>
          <p:cNvPr id="779272" name="Text Box 8"/>
          <p:cNvSpPr txBox="1">
            <a:spLocks noChangeArrowheads="1"/>
          </p:cNvSpPr>
          <p:nvPr/>
        </p:nvSpPr>
        <p:spPr bwMode="auto">
          <a:xfrm>
            <a:off x="5181600" y="1524000"/>
            <a:ext cx="3962400" cy="4601260"/>
          </a:xfrm>
          <a:prstGeom prst="rect">
            <a:avLst/>
          </a:prstGeom>
          <a:solidFill>
            <a:schemeClr val="tx1"/>
          </a:solidFill>
          <a:ln w="12700">
            <a:solidFill>
              <a:schemeClr val="bg2"/>
            </a:solidFill>
            <a:miter lim="800000"/>
            <a:headEnd/>
            <a:tailEnd/>
          </a:ln>
          <a:effectLst/>
        </p:spPr>
        <p:txBody>
          <a:bodyPr wrap="square">
            <a:spAutoFit/>
          </a:bodyPr>
          <a:lstStyle/>
          <a:p>
            <a:pPr>
              <a:spcBef>
                <a:spcPct val="50000"/>
              </a:spcBef>
            </a:pPr>
            <a:r>
              <a:rPr lang="en-US" sz="2400" dirty="0">
                <a:solidFill>
                  <a:schemeClr val="bg2"/>
                </a:solidFill>
                <a:effectLst>
                  <a:outerShdw blurRad="38100" dist="38100" dir="2700000" algn="tl">
                    <a:srgbClr val="C0C0C0"/>
                  </a:outerShdw>
                </a:effectLst>
                <a:latin typeface="Trebuchet MS" pitchFamily="34" charset="0"/>
              </a:rPr>
              <a:t>Apply to portion of range; e.g., N = Nation S=</a:t>
            </a:r>
            <a:r>
              <a:rPr lang="en-US" sz="2400" dirty="0" err="1">
                <a:solidFill>
                  <a:schemeClr val="bg2"/>
                </a:solidFill>
                <a:effectLst>
                  <a:outerShdw blurRad="38100" dist="38100" dir="2700000" algn="tl">
                    <a:srgbClr val="C0C0C0"/>
                  </a:outerShdw>
                </a:effectLst>
                <a:latin typeface="Trebuchet MS" pitchFamily="34" charset="0"/>
              </a:rPr>
              <a:t>Subnation</a:t>
            </a:r>
            <a:endParaRPr lang="en-US" sz="2400" dirty="0">
              <a:solidFill>
                <a:schemeClr val="bg2"/>
              </a:solidFill>
              <a:effectLst>
                <a:outerShdw blurRad="38100" dist="38100" dir="2700000" algn="tl">
                  <a:srgbClr val="C0C0C0"/>
                </a:outerShdw>
              </a:effectLst>
              <a:latin typeface="Trebuchet MS" pitchFamily="34" charset="0"/>
            </a:endParaRP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N/S1 Critically Imperiled</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N/S2 Imperiled</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N/S3 Vulnerable</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N/S4 Apparently Secure</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N/S5 Demonstrably </a:t>
            </a:r>
            <a:r>
              <a:rPr lang="en-US" sz="2600" dirty="0" smtClean="0">
                <a:solidFill>
                  <a:schemeClr val="bg2"/>
                </a:solidFill>
                <a:effectLst>
                  <a:outerShdw blurRad="38100" dist="38100" dir="2700000" algn="tl">
                    <a:srgbClr val="C0C0C0"/>
                  </a:outerShdw>
                </a:effectLst>
                <a:latin typeface="Trebuchet MS" pitchFamily="34" charset="0"/>
              </a:rPr>
              <a:t>	Secure</a:t>
            </a:r>
            <a:endParaRPr lang="en-US" sz="2000" dirty="0">
              <a:solidFill>
                <a:schemeClr val="bg2"/>
              </a:solidFill>
              <a:effectLst>
                <a:outerShdw blurRad="38100" dist="38100" dir="2700000" algn="tl">
                  <a:srgbClr val="C0C0C0"/>
                </a:outerShdw>
              </a:effectLst>
              <a:latin typeface="Trebuchet MS" pitchFamily="34" charset="0"/>
            </a:endParaRPr>
          </a:p>
        </p:txBody>
      </p:sp>
      <p:pic>
        <p:nvPicPr>
          <p:cNvPr id="13" name="Picture 12" descr="RankMethodology_Cover.jpg"/>
          <p:cNvPicPr>
            <a:picLocks noChangeAspect="1"/>
          </p:cNvPicPr>
          <p:nvPr/>
        </p:nvPicPr>
        <p:blipFill>
          <a:blip r:embed="rId7" cstate="print"/>
          <a:stretch>
            <a:fillRect/>
          </a:stretch>
        </p:blipFill>
        <p:spPr>
          <a:xfrm>
            <a:off x="8084127" y="5486399"/>
            <a:ext cx="1059874" cy="1371601"/>
          </a:xfrm>
          <a:prstGeom prst="rect">
            <a:avLst/>
          </a:prstGeom>
        </p:spPr>
      </p:pic>
      <p:pic>
        <p:nvPicPr>
          <p:cNvPr id="12" name="Picture 11" descr="StatusFactors_Cover.jpg"/>
          <p:cNvPicPr>
            <a:picLocks noChangeAspect="1"/>
          </p:cNvPicPr>
          <p:nvPr/>
        </p:nvPicPr>
        <p:blipFill>
          <a:blip r:embed="rId8" cstate="print"/>
          <a:stretch>
            <a:fillRect/>
          </a:stretch>
        </p:blipFill>
        <p:spPr>
          <a:xfrm>
            <a:off x="3338946" y="2895601"/>
            <a:ext cx="1842654" cy="2384612"/>
          </a:xfrm>
          <a:prstGeom prst="rect">
            <a:avLst/>
          </a:prstGeom>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79271"/>
                                        </p:tgtEl>
                                        <p:attrNameLst>
                                          <p:attrName>style.visibility</p:attrName>
                                        </p:attrNameLst>
                                      </p:cBhvr>
                                      <p:to>
                                        <p:strVal val="visible"/>
                                      </p:to>
                                    </p:set>
                                    <p:animEffect transition="in" filter="dissolve">
                                      <p:cBhvr>
                                        <p:cTn id="7" dur="500"/>
                                        <p:tgtEl>
                                          <p:spTgt spid="7792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9272"/>
                                        </p:tgtEl>
                                        <p:attrNameLst>
                                          <p:attrName>style.visibility</p:attrName>
                                        </p:attrNameLst>
                                      </p:cBhvr>
                                      <p:to>
                                        <p:strVal val="visible"/>
                                      </p:to>
                                    </p:set>
                                    <p:animEffect transition="in" filter="dissolve">
                                      <p:cBhvr>
                                        <p:cTn id="12" dur="500"/>
                                        <p:tgtEl>
                                          <p:spTgt spid="77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71" grpId="0" autoUpdateAnimBg="0"/>
      <p:bldP spid="779272"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pPr>
              <a:defRPr/>
            </a:pPr>
            <a:r>
              <a:rPr lang="en-US" sz="4000" smtClean="0">
                <a:solidFill>
                  <a:srgbClr val="FFFF99"/>
                </a:solidFill>
                <a:effectLst>
                  <a:outerShdw blurRad="38100" dist="38100" dir="2700000" algn="tl">
                    <a:srgbClr val="000000"/>
                  </a:outerShdw>
                </a:effectLst>
                <a:latin typeface="Trebuchet MS" pitchFamily="34" charset="0"/>
              </a:rPr>
              <a:t>NHP/CDC Community Classifications</a:t>
            </a:r>
          </a:p>
        </p:txBody>
      </p:sp>
      <p:sp>
        <p:nvSpPr>
          <p:cNvPr id="826371" name="Rectangle 3"/>
          <p:cNvSpPr>
            <a:spLocks noGrp="1" noChangeArrowheads="1"/>
          </p:cNvSpPr>
          <p:nvPr>
            <p:ph type="body" idx="1"/>
          </p:nvPr>
        </p:nvSpPr>
        <p:spPr/>
        <p:txBody>
          <a:bodyPr/>
          <a:lstStyle/>
          <a:p>
            <a:pPr>
              <a:buFont typeface="Monotype Sorts" charset="2"/>
              <a:buNone/>
              <a:defRPr/>
            </a:pPr>
            <a:endParaRPr lang="es-ES" smtClean="0"/>
          </a:p>
        </p:txBody>
      </p:sp>
      <p:pic>
        <p:nvPicPr>
          <p:cNvPr id="17412" name="Picture 4" descr="HP_CDC_Classification_status"/>
          <p:cNvPicPr>
            <a:picLocks noChangeAspect="1" noChangeArrowheads="1"/>
          </p:cNvPicPr>
          <p:nvPr/>
        </p:nvPicPr>
        <p:blipFill>
          <a:blip r:embed="rId3" cstate="print"/>
          <a:srcRect/>
          <a:stretch>
            <a:fillRect/>
          </a:stretch>
        </p:blipFill>
        <p:spPr bwMode="auto">
          <a:xfrm>
            <a:off x="-457200" y="-457200"/>
            <a:ext cx="10058400" cy="7772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body" idx="1"/>
          </p:nvPr>
        </p:nvSpPr>
        <p:spPr>
          <a:xfrm>
            <a:off x="457200" y="1905000"/>
            <a:ext cx="8534400" cy="4191000"/>
          </a:xfrm>
        </p:spPr>
        <p:txBody>
          <a:bodyPr/>
          <a:lstStyle/>
          <a:p>
            <a:pPr marL="0" indent="0">
              <a:lnSpc>
                <a:spcPct val="80000"/>
              </a:lnSpc>
              <a:buFont typeface="Monotype Sorts" charset="2"/>
              <a:buNone/>
              <a:defRPr/>
            </a:pPr>
            <a:r>
              <a:rPr lang="en-US" sz="2400" smtClean="0">
                <a:solidFill>
                  <a:srgbClr val="FFFF00"/>
                </a:solidFill>
                <a:latin typeface="Arial" charset="0"/>
                <a:cs typeface="Times New Roman" pitchFamily="18" charset="0"/>
              </a:rPr>
              <a:t>Rule A. </a:t>
            </a:r>
            <a:r>
              <a:rPr lang="en-US" sz="2400" smtClean="0">
                <a:latin typeface="Arial" charset="0"/>
                <a:cs typeface="Times New Roman" pitchFamily="18" charset="0"/>
              </a:rPr>
              <a:t>Reduction in area</a:t>
            </a:r>
            <a:endParaRPr lang="en-US" sz="2400" smtClean="0">
              <a:solidFill>
                <a:srgbClr val="FFFF00"/>
              </a:solidFill>
              <a:latin typeface="Arial" charset="0"/>
              <a:cs typeface="Times New Roman" pitchFamily="18" charset="0"/>
            </a:endParaRPr>
          </a:p>
          <a:p>
            <a:pPr marL="0" indent="0">
              <a:lnSpc>
                <a:spcPct val="80000"/>
              </a:lnSpc>
              <a:buFont typeface="Monotype Sorts" charset="2"/>
              <a:buNone/>
              <a:defRPr/>
            </a:pPr>
            <a:r>
              <a:rPr lang="en-US" sz="2400" smtClean="0">
                <a:solidFill>
                  <a:srgbClr val="FFFF00"/>
                </a:solidFill>
                <a:latin typeface="Arial" charset="0"/>
                <a:cs typeface="Times New Roman" pitchFamily="18" charset="0"/>
              </a:rPr>
              <a:t>	A.1:</a:t>
            </a:r>
            <a:r>
              <a:rPr lang="en-US" sz="2400" smtClean="0">
                <a:solidFill>
                  <a:schemeClr val="bg1"/>
                </a:solidFill>
                <a:latin typeface="Arial" charset="0"/>
                <a:cs typeface="Times New Roman" pitchFamily="18" charset="0"/>
              </a:rPr>
              <a:t>  </a:t>
            </a:r>
            <a:r>
              <a:rPr lang="en-US" sz="2400" smtClean="0">
                <a:latin typeface="Arial" charset="0"/>
                <a:cs typeface="Times New Roman" pitchFamily="18" charset="0"/>
              </a:rPr>
              <a:t>Long Term</a:t>
            </a:r>
            <a:r>
              <a:rPr lang="en-US" sz="2400" smtClean="0">
                <a:solidFill>
                  <a:schemeClr val="bg1"/>
                </a:solidFill>
                <a:latin typeface="Arial" charset="0"/>
                <a:cs typeface="Times New Roman" pitchFamily="18" charset="0"/>
              </a:rPr>
              <a:t> </a:t>
            </a:r>
            <a:r>
              <a:rPr lang="en-US" sz="2400" smtClean="0">
                <a:latin typeface="Arial" charset="0"/>
                <a:cs typeface="Times New Roman" pitchFamily="18" charset="0"/>
              </a:rPr>
              <a:t>Reduction in area </a:t>
            </a:r>
          </a:p>
          <a:p>
            <a:pPr marL="0" indent="0">
              <a:lnSpc>
                <a:spcPct val="80000"/>
              </a:lnSpc>
              <a:buFont typeface="Monotype Sorts" charset="2"/>
              <a:buNone/>
              <a:defRPr/>
            </a:pPr>
            <a:r>
              <a:rPr lang="en-US" sz="2400" smtClean="0">
                <a:solidFill>
                  <a:srgbClr val="FFFF00"/>
                </a:solidFill>
                <a:latin typeface="Arial" charset="0"/>
                <a:cs typeface="Times New Roman" pitchFamily="18" charset="0"/>
              </a:rPr>
              <a:t>	A.2:</a:t>
            </a:r>
            <a:r>
              <a:rPr lang="en-US" sz="2400" smtClean="0">
                <a:solidFill>
                  <a:schemeClr val="bg1"/>
                </a:solidFill>
                <a:latin typeface="Arial" charset="0"/>
                <a:cs typeface="Times New Roman" pitchFamily="18" charset="0"/>
              </a:rPr>
              <a:t>  </a:t>
            </a:r>
            <a:r>
              <a:rPr lang="en-US" sz="2400" smtClean="0">
                <a:latin typeface="Arial" charset="0"/>
                <a:cs typeface="Times New Roman" pitchFamily="18" charset="0"/>
              </a:rPr>
              <a:t>Short Term Reduction in area </a:t>
            </a:r>
            <a:endParaRPr lang="en-AU" sz="2400" smtClean="0">
              <a:latin typeface="Arial" charset="0"/>
              <a:cs typeface="Times New Roman" pitchFamily="18" charset="0"/>
            </a:endParaRPr>
          </a:p>
          <a:p>
            <a:pPr marL="0" indent="0">
              <a:lnSpc>
                <a:spcPct val="80000"/>
              </a:lnSpc>
              <a:buFont typeface="Monotype Sorts" charset="2"/>
              <a:buNone/>
              <a:defRPr/>
            </a:pPr>
            <a:endParaRPr lang="en-AU" sz="2400" smtClean="0">
              <a:latin typeface="Arial" charset="0"/>
              <a:cs typeface="Times New Roman" pitchFamily="18" charset="0"/>
            </a:endParaRPr>
          </a:p>
          <a:p>
            <a:pPr marL="0" indent="0">
              <a:lnSpc>
                <a:spcPct val="80000"/>
              </a:lnSpc>
              <a:buFont typeface="Monotype Sorts" charset="2"/>
              <a:buNone/>
              <a:defRPr/>
            </a:pPr>
            <a:r>
              <a:rPr lang="en-US" sz="2400" smtClean="0">
                <a:solidFill>
                  <a:schemeClr val="tx2"/>
                </a:solidFill>
                <a:latin typeface="Arial" charset="0"/>
                <a:cs typeface="Times New Roman" pitchFamily="18" charset="0"/>
              </a:rPr>
              <a:t>Rule B:</a:t>
            </a:r>
            <a:r>
              <a:rPr lang="en-US" sz="2400" smtClean="0">
                <a:latin typeface="Arial" charset="0"/>
                <a:cs typeface="Times New Roman" pitchFamily="18" charset="0"/>
              </a:rPr>
              <a:t>  Restricted range or area and a combination of:  </a:t>
            </a:r>
          </a:p>
          <a:p>
            <a:pPr marL="3238500" lvl="1">
              <a:lnSpc>
                <a:spcPct val="80000"/>
              </a:lnSpc>
              <a:defRPr/>
            </a:pPr>
            <a:r>
              <a:rPr lang="en-US" sz="2000" smtClean="0">
                <a:latin typeface="Arial" charset="0"/>
                <a:cs typeface="Times New Roman" pitchFamily="18" charset="0"/>
              </a:rPr>
              <a:t>severely fragmented or # of occurrences</a:t>
            </a:r>
          </a:p>
          <a:p>
            <a:pPr marL="3238500" lvl="1">
              <a:lnSpc>
                <a:spcPct val="80000"/>
              </a:lnSpc>
              <a:defRPr/>
            </a:pPr>
            <a:r>
              <a:rPr lang="en-US" sz="2000" smtClean="0">
                <a:latin typeface="Arial" charset="0"/>
                <a:cs typeface="Times New Roman" pitchFamily="18" charset="0"/>
              </a:rPr>
              <a:t>continuing decline in area, condition, number</a:t>
            </a:r>
          </a:p>
          <a:p>
            <a:pPr marL="0" indent="0">
              <a:lnSpc>
                <a:spcPct val="80000"/>
              </a:lnSpc>
              <a:buFont typeface="Monotype Sorts" charset="2"/>
              <a:buNone/>
              <a:defRPr/>
            </a:pPr>
            <a:r>
              <a:rPr lang="en-US" sz="2400" smtClean="0">
                <a:solidFill>
                  <a:schemeClr val="folHlink"/>
                </a:solidFill>
                <a:latin typeface="Arial" charset="0"/>
                <a:cs typeface="Times New Roman" pitchFamily="18" charset="0"/>
              </a:rPr>
              <a:t>Rule C:  Not applicable </a:t>
            </a:r>
            <a:r>
              <a:rPr lang="en-US" sz="1400" smtClean="0">
                <a:solidFill>
                  <a:schemeClr val="folHlink"/>
                </a:solidFill>
                <a:latin typeface="Arial" charset="0"/>
                <a:cs typeface="Times New Roman" pitchFamily="18" charset="0"/>
              </a:rPr>
              <a:t>(Small population size with a continuing decline)</a:t>
            </a:r>
            <a:endParaRPr lang="en-AU" sz="1400" smtClean="0">
              <a:solidFill>
                <a:schemeClr val="folHlink"/>
              </a:solidFill>
              <a:latin typeface="Arial" charset="0"/>
              <a:cs typeface="Times New Roman" pitchFamily="18" charset="0"/>
            </a:endParaRPr>
          </a:p>
          <a:p>
            <a:pPr marL="0" indent="0">
              <a:lnSpc>
                <a:spcPct val="80000"/>
              </a:lnSpc>
              <a:buFont typeface="Monotype Sorts" charset="2"/>
              <a:buNone/>
              <a:defRPr/>
            </a:pPr>
            <a:r>
              <a:rPr lang="en-US" sz="2400" smtClean="0">
                <a:solidFill>
                  <a:schemeClr val="tx2"/>
                </a:solidFill>
                <a:latin typeface="Arial" charset="0"/>
                <a:cs typeface="Times New Roman" pitchFamily="18" charset="0"/>
              </a:rPr>
              <a:t>Rule D:</a:t>
            </a:r>
            <a:r>
              <a:rPr lang="en-US" sz="2400" smtClean="0">
                <a:latin typeface="Arial" charset="0"/>
                <a:cs typeface="Times New Roman" pitchFamily="18" charset="0"/>
              </a:rPr>
              <a:t>  Small community size (area or no.of occurrences) </a:t>
            </a:r>
            <a:endParaRPr lang="en-AU" sz="2400" smtClean="0">
              <a:latin typeface="Arial" charset="0"/>
              <a:cs typeface="Times New Roman" pitchFamily="18" charset="0"/>
            </a:endParaRPr>
          </a:p>
          <a:p>
            <a:pPr marL="0" indent="0">
              <a:lnSpc>
                <a:spcPct val="80000"/>
              </a:lnSpc>
              <a:buFont typeface="Monotype Sorts" charset="2"/>
              <a:buNone/>
              <a:defRPr/>
            </a:pPr>
            <a:r>
              <a:rPr lang="en-US" sz="2400" smtClean="0">
                <a:solidFill>
                  <a:schemeClr val="folHlink"/>
                </a:solidFill>
                <a:latin typeface="Arial" charset="0"/>
                <a:cs typeface="Times New Roman" pitchFamily="18" charset="0"/>
              </a:rPr>
              <a:t>Rule E:  Not applicable </a:t>
            </a:r>
            <a:r>
              <a:rPr lang="en-US" sz="1400" smtClean="0">
                <a:solidFill>
                  <a:schemeClr val="folHlink"/>
                </a:solidFill>
                <a:latin typeface="Arial" charset="0"/>
                <a:cs typeface="Times New Roman" pitchFamily="18" charset="0"/>
              </a:rPr>
              <a:t>(Risk of Extinction estimate from PVA)</a:t>
            </a:r>
          </a:p>
        </p:txBody>
      </p:sp>
      <p:sp>
        <p:nvSpPr>
          <p:cNvPr id="61443" name="Rectangle 3"/>
          <p:cNvSpPr>
            <a:spLocks noGrp="1" noChangeArrowheads="1"/>
          </p:cNvSpPr>
          <p:nvPr>
            <p:ph type="title"/>
          </p:nvPr>
        </p:nvSpPr>
        <p:spPr/>
        <p:txBody>
          <a:bodyPr/>
          <a:lstStyle/>
          <a:p>
            <a:r>
              <a:rPr lang="en-US" smtClean="0">
                <a:solidFill>
                  <a:srgbClr val="FFFF00"/>
                </a:solidFill>
                <a:cs typeface="Times New Roman" pitchFamily="18" charset="0"/>
              </a:rPr>
              <a:t>IUCN-like Ecosystem Rules</a:t>
            </a:r>
          </a:p>
        </p:txBody>
      </p:sp>
      <p:pic>
        <p:nvPicPr>
          <p:cNvPr id="61444" name="Picture 4" descr="Guanica0801"/>
          <p:cNvPicPr>
            <a:picLocks noChangeAspect="1" noChangeArrowheads="1"/>
          </p:cNvPicPr>
          <p:nvPr/>
        </p:nvPicPr>
        <p:blipFill>
          <a:blip r:embed="rId3" cstate="print"/>
          <a:srcRect/>
          <a:stretch>
            <a:fillRect/>
          </a:stretch>
        </p:blipFill>
        <p:spPr bwMode="auto">
          <a:xfrm>
            <a:off x="6934200" y="5181600"/>
            <a:ext cx="1981200" cy="1485900"/>
          </a:xfrm>
          <a:prstGeom prst="rect">
            <a:avLst/>
          </a:prstGeom>
          <a:noFill/>
          <a:ln w="9525">
            <a:solidFill>
              <a:schemeClr val="bg2"/>
            </a:solidFill>
            <a:miter lim="800000"/>
            <a:headEnd/>
            <a:tailEnd/>
          </a:ln>
        </p:spPr>
      </p:pic>
      <p:sp>
        <p:nvSpPr>
          <p:cNvPr id="781317" name="Rectangle 5"/>
          <p:cNvSpPr>
            <a:spLocks noChangeArrowheads="1"/>
          </p:cNvSpPr>
          <p:nvPr/>
        </p:nvSpPr>
        <p:spPr bwMode="auto">
          <a:xfrm>
            <a:off x="381000" y="5791200"/>
            <a:ext cx="6400800" cy="668338"/>
          </a:xfrm>
          <a:prstGeom prst="rect">
            <a:avLst/>
          </a:prstGeom>
          <a:noFill/>
          <a:ln w="12700">
            <a:noFill/>
            <a:miter lim="800000"/>
            <a:headEnd/>
            <a:tailEnd/>
          </a:ln>
          <a:effectLst/>
        </p:spPr>
        <p:txBody>
          <a:bodyPr>
            <a:spAutoFit/>
          </a:bodyPr>
          <a:lstStyle/>
          <a:p>
            <a:pPr>
              <a:lnSpc>
                <a:spcPct val="90000"/>
              </a:lnSpc>
              <a:spcBef>
                <a:spcPct val="50000"/>
              </a:spcBef>
              <a:buClr>
                <a:schemeClr val="tx2"/>
              </a:buClr>
              <a:buSzPct val="75000"/>
              <a:buFont typeface="Monotype Sorts" charset="2"/>
              <a:buNone/>
              <a:defRPr/>
            </a:pPr>
            <a:r>
              <a:rPr lang="en-US" sz="1400">
                <a:effectLst>
                  <a:outerShdw blurRad="38100" dist="38100" dir="2700000" algn="tl">
                    <a:srgbClr val="000000"/>
                  </a:outerShdw>
                </a:effectLst>
                <a:latin typeface="Trebuchet MS" pitchFamily="34" charset="0"/>
              </a:rPr>
              <a:t>Rodriguez, J.P., J.K. Balch, K.M. Rodriguez-Clark. (in press). Assessing extinction risk in the absence of species-level data: quantitative criteria for terrestrial ecosystems, Biodiversity and Conservation</a:t>
            </a:r>
          </a:p>
        </p:txBody>
      </p:sp>
    </p:spTree>
  </p:cSld>
  <p:clrMapOvr>
    <a:masterClrMapping/>
  </p:clrMapOvr>
  <p:transition>
    <p:cut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mi_historic"/>
          <p:cNvPicPr>
            <a:picLocks noChangeAspect="1" noChangeArrowheads="1"/>
          </p:cNvPicPr>
          <p:nvPr/>
        </p:nvPicPr>
        <p:blipFill>
          <a:blip r:embed="rId3" cstate="print"/>
          <a:srcRect/>
          <a:stretch>
            <a:fillRect/>
          </a:stretch>
        </p:blipFill>
        <p:spPr bwMode="auto">
          <a:xfrm>
            <a:off x="1066800" y="0"/>
            <a:ext cx="7010400" cy="6867525"/>
          </a:xfrm>
          <a:prstGeom prst="rect">
            <a:avLst/>
          </a:prstGeom>
          <a:noFill/>
          <a:ln w="9525">
            <a:noFill/>
            <a:miter lim="800000"/>
            <a:headEnd/>
            <a:tailEnd/>
          </a:ln>
        </p:spPr>
      </p:pic>
      <p:sp>
        <p:nvSpPr>
          <p:cNvPr id="62467" name="Text Box 3"/>
          <p:cNvSpPr txBox="1">
            <a:spLocks noChangeArrowheads="1"/>
          </p:cNvSpPr>
          <p:nvPr/>
        </p:nvSpPr>
        <p:spPr bwMode="auto">
          <a:xfrm>
            <a:off x="1066800" y="3292475"/>
            <a:ext cx="3886200" cy="1735138"/>
          </a:xfrm>
          <a:prstGeom prst="rect">
            <a:avLst/>
          </a:prstGeom>
          <a:noFill/>
          <a:ln w="9525">
            <a:noFill/>
            <a:miter lim="800000"/>
            <a:headEnd/>
            <a:tailEnd/>
          </a:ln>
        </p:spPr>
        <p:txBody>
          <a:bodyPr>
            <a:spAutoFit/>
          </a:bodyPr>
          <a:lstStyle/>
          <a:p>
            <a:pPr eaLnBrk="1" hangingPunct="1">
              <a:spcBef>
                <a:spcPct val="50000"/>
              </a:spcBef>
            </a:pPr>
            <a:r>
              <a:rPr lang="en-US" sz="2400" b="1">
                <a:solidFill>
                  <a:srgbClr val="663300"/>
                </a:solidFill>
                <a:effectLst/>
                <a:latin typeface="Arial Unicode MS" pitchFamily="34" charset="-128"/>
              </a:rPr>
              <a:t>NatureServe Upland and Wetland Ecological Systems of Michigan </a:t>
            </a:r>
          </a:p>
          <a:p>
            <a:pPr eaLnBrk="1" hangingPunct="1">
              <a:spcBef>
                <a:spcPct val="50000"/>
              </a:spcBef>
            </a:pPr>
            <a:r>
              <a:rPr lang="en-US" sz="2400" b="1" i="1">
                <a:solidFill>
                  <a:srgbClr val="663300"/>
                </a:solidFill>
                <a:effectLst/>
                <a:latin typeface="Arial Unicode MS" pitchFamily="34" charset="-128"/>
              </a:rPr>
              <a:t>circa</a:t>
            </a:r>
            <a:r>
              <a:rPr lang="en-US" sz="2400" b="1">
                <a:solidFill>
                  <a:srgbClr val="663300"/>
                </a:solidFill>
                <a:effectLst/>
                <a:latin typeface="Arial Unicode MS" pitchFamily="34" charset="-128"/>
              </a:rPr>
              <a:t> 1800</a:t>
            </a:r>
          </a:p>
        </p:txBody>
      </p:sp>
      <p:pic>
        <p:nvPicPr>
          <p:cNvPr id="62468" name="Picture 4" descr="ecologicalsystemscover"/>
          <p:cNvPicPr>
            <a:picLocks noChangeAspect="1" noChangeArrowheads="1"/>
          </p:cNvPicPr>
          <p:nvPr/>
        </p:nvPicPr>
        <p:blipFill>
          <a:blip r:embed="rId4" cstate="print"/>
          <a:srcRect/>
          <a:stretch>
            <a:fillRect/>
          </a:stretch>
        </p:blipFill>
        <p:spPr bwMode="auto">
          <a:xfrm>
            <a:off x="0" y="0"/>
            <a:ext cx="1449388" cy="19812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mi_gap_veg"/>
          <p:cNvPicPr>
            <a:picLocks noChangeAspect="1" noChangeArrowheads="1"/>
          </p:cNvPicPr>
          <p:nvPr/>
        </p:nvPicPr>
        <p:blipFill>
          <a:blip r:embed="rId3" cstate="print"/>
          <a:srcRect/>
          <a:stretch>
            <a:fillRect/>
          </a:stretch>
        </p:blipFill>
        <p:spPr bwMode="auto">
          <a:xfrm>
            <a:off x="1447800" y="0"/>
            <a:ext cx="6540500" cy="6858000"/>
          </a:xfrm>
          <a:prstGeom prst="rect">
            <a:avLst/>
          </a:prstGeom>
          <a:noFill/>
          <a:ln w="9525">
            <a:noFill/>
            <a:miter lim="800000"/>
            <a:headEnd/>
            <a:tailEnd/>
          </a:ln>
        </p:spPr>
      </p:pic>
      <p:sp>
        <p:nvSpPr>
          <p:cNvPr id="63491" name="Text Box 3"/>
          <p:cNvSpPr txBox="1">
            <a:spLocks noChangeArrowheads="1"/>
          </p:cNvSpPr>
          <p:nvPr/>
        </p:nvSpPr>
        <p:spPr bwMode="auto">
          <a:xfrm>
            <a:off x="1447800" y="3703638"/>
            <a:ext cx="3886200" cy="822325"/>
          </a:xfrm>
          <a:prstGeom prst="rect">
            <a:avLst/>
          </a:prstGeom>
          <a:noFill/>
          <a:ln w="9525">
            <a:noFill/>
            <a:miter lim="800000"/>
            <a:headEnd/>
            <a:tailEnd/>
          </a:ln>
        </p:spPr>
        <p:txBody>
          <a:bodyPr>
            <a:spAutoFit/>
          </a:bodyPr>
          <a:lstStyle/>
          <a:p>
            <a:pPr eaLnBrk="1" hangingPunct="1">
              <a:spcBef>
                <a:spcPct val="50000"/>
              </a:spcBef>
            </a:pPr>
            <a:r>
              <a:rPr lang="en-US" sz="2400" b="1">
                <a:solidFill>
                  <a:srgbClr val="663300"/>
                </a:solidFill>
                <a:effectLst/>
                <a:latin typeface="Arial Unicode MS" pitchFamily="34" charset="-128"/>
              </a:rPr>
              <a:t>Land Cover of Michigan </a:t>
            </a:r>
            <a:r>
              <a:rPr lang="en-US" sz="2400" b="1" i="1">
                <a:solidFill>
                  <a:srgbClr val="663300"/>
                </a:solidFill>
                <a:effectLst/>
                <a:latin typeface="Arial Unicode MS" pitchFamily="34" charset="-128"/>
              </a:rPr>
              <a:t>circa</a:t>
            </a:r>
            <a:r>
              <a:rPr lang="en-US" sz="2400" b="1">
                <a:solidFill>
                  <a:srgbClr val="663300"/>
                </a:solidFill>
                <a:effectLst/>
                <a:latin typeface="Arial Unicode MS" pitchFamily="34" charset="-128"/>
              </a:rPr>
              <a:t> 2000</a:t>
            </a:r>
          </a:p>
        </p:txBody>
      </p:sp>
      <p:pic>
        <p:nvPicPr>
          <p:cNvPr id="63492" name="Picture 4" descr="ecologicalsystemscover"/>
          <p:cNvPicPr>
            <a:picLocks noChangeAspect="1" noChangeArrowheads="1"/>
          </p:cNvPicPr>
          <p:nvPr/>
        </p:nvPicPr>
        <p:blipFill>
          <a:blip r:embed="rId4" cstate="print"/>
          <a:srcRect/>
          <a:stretch>
            <a:fillRect/>
          </a:stretch>
        </p:blipFill>
        <p:spPr bwMode="auto">
          <a:xfrm>
            <a:off x="0" y="0"/>
            <a:ext cx="1449388" cy="19812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838200" y="304800"/>
            <a:ext cx="8153400" cy="1143000"/>
          </a:xfrm>
        </p:spPr>
        <p:txBody>
          <a:bodyPr/>
          <a:lstStyle/>
          <a:p>
            <a:pPr>
              <a:defRPr/>
            </a:pPr>
            <a:r>
              <a:rPr lang="en-US" smtClean="0">
                <a:solidFill>
                  <a:srgbClr val="EFF666"/>
                </a:solidFill>
                <a:effectLst>
                  <a:outerShdw blurRad="38100" dist="38100" dir="2700000" algn="tl">
                    <a:srgbClr val="000000"/>
                  </a:outerShdw>
                </a:effectLst>
                <a:latin typeface="Trebuchet MS" pitchFamily="34" charset="0"/>
                <a:cs typeface="Arial" charset="0"/>
              </a:rPr>
              <a:t>Laurentian-Acadian Northern Hardwoods Forest</a:t>
            </a:r>
            <a:br>
              <a:rPr lang="en-US" smtClean="0">
                <a:solidFill>
                  <a:srgbClr val="EFF666"/>
                </a:solidFill>
                <a:effectLst>
                  <a:outerShdw blurRad="38100" dist="38100" dir="2700000" algn="tl">
                    <a:srgbClr val="000000"/>
                  </a:outerShdw>
                </a:effectLst>
                <a:latin typeface="Trebuchet MS" pitchFamily="34" charset="0"/>
                <a:cs typeface="Arial" charset="0"/>
              </a:rPr>
            </a:br>
            <a:r>
              <a:rPr lang="en-US" sz="2800" smtClean="0">
                <a:solidFill>
                  <a:srgbClr val="EFF666"/>
                </a:solidFill>
                <a:effectLst>
                  <a:outerShdw blurRad="38100" dist="38100" dir="2700000" algn="tl">
                    <a:srgbClr val="000000"/>
                  </a:outerShdw>
                </a:effectLst>
                <a:latin typeface="Trebuchet MS" pitchFamily="34" charset="0"/>
                <a:cs typeface="Arial" charset="0"/>
              </a:rPr>
              <a:t>(4,059,000 hectares)</a:t>
            </a:r>
          </a:p>
        </p:txBody>
      </p:sp>
      <p:graphicFrame>
        <p:nvGraphicFramePr>
          <p:cNvPr id="789507" name="Group 3"/>
          <p:cNvGraphicFramePr>
            <a:graphicFrameLocks noGrp="1"/>
          </p:cNvGraphicFramePr>
          <p:nvPr>
            <p:ph type="tbl" idx="1"/>
          </p:nvPr>
        </p:nvGraphicFramePr>
        <p:xfrm>
          <a:off x="685800" y="1981200"/>
          <a:ext cx="7772400" cy="4191000"/>
        </p:xfrm>
        <a:graphic>
          <a:graphicData uri="http://schemas.openxmlformats.org/drawingml/2006/table">
            <a:tbl>
              <a:tblPr/>
              <a:tblGrid>
                <a:gridCol w="5867400"/>
                <a:gridCol w="1905000"/>
              </a:tblGrid>
              <a:tr h="10287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6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change since 1800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6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- 38%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converted to agricultural land 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old field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conversion to aspen-birch forest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4532" name="Picture 20" descr="ecologicalsystemscover"/>
          <p:cNvPicPr>
            <a:picLocks noChangeAspect="1" noChangeArrowheads="1"/>
          </p:cNvPicPr>
          <p:nvPr/>
        </p:nvPicPr>
        <p:blipFill>
          <a:blip r:embed="rId3" cstate="print"/>
          <a:srcRect/>
          <a:stretch>
            <a:fillRect/>
          </a:stretch>
        </p:blipFill>
        <p:spPr bwMode="auto">
          <a:xfrm>
            <a:off x="0" y="0"/>
            <a:ext cx="1227138"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838200" y="609600"/>
            <a:ext cx="8153400" cy="1143000"/>
          </a:xfrm>
        </p:spPr>
        <p:txBody>
          <a:bodyPr/>
          <a:lstStyle/>
          <a:p>
            <a:pPr>
              <a:defRPr/>
            </a:pPr>
            <a:r>
              <a:rPr lang="en-US" sz="4000" smtClean="0">
                <a:solidFill>
                  <a:srgbClr val="EFF666"/>
                </a:solidFill>
                <a:effectLst>
                  <a:outerShdw blurRad="38100" dist="38100" dir="2700000" algn="tl">
                    <a:srgbClr val="000000"/>
                  </a:outerShdw>
                </a:effectLst>
                <a:latin typeface="Trebuchet MS" pitchFamily="34" charset="0"/>
                <a:cs typeface="Arial" charset="0"/>
              </a:rPr>
              <a:t>North-Central Interior Dry-Mesic Oak Forest and Woodland</a:t>
            </a:r>
            <a:r>
              <a:rPr lang="en-US" smtClean="0">
                <a:solidFill>
                  <a:srgbClr val="EFF666"/>
                </a:solidFill>
                <a:effectLst>
                  <a:outerShdw blurRad="38100" dist="38100" dir="2700000" algn="tl">
                    <a:srgbClr val="000000"/>
                  </a:outerShdw>
                </a:effectLst>
                <a:latin typeface="Trebuchet MS" pitchFamily="34" charset="0"/>
                <a:cs typeface="Arial" charset="0"/>
              </a:rPr>
              <a:t> </a:t>
            </a:r>
            <a:br>
              <a:rPr lang="en-US" smtClean="0">
                <a:solidFill>
                  <a:srgbClr val="EFF666"/>
                </a:solidFill>
                <a:effectLst>
                  <a:outerShdw blurRad="38100" dist="38100" dir="2700000" algn="tl">
                    <a:srgbClr val="000000"/>
                  </a:outerShdw>
                </a:effectLst>
                <a:latin typeface="Trebuchet MS" pitchFamily="34" charset="0"/>
                <a:cs typeface="Arial" charset="0"/>
              </a:rPr>
            </a:br>
            <a:r>
              <a:rPr lang="en-US" sz="2800" smtClean="0">
                <a:solidFill>
                  <a:srgbClr val="EFF666"/>
                </a:solidFill>
                <a:effectLst>
                  <a:outerShdw blurRad="38100" dist="38100" dir="2700000" algn="tl">
                    <a:srgbClr val="000000"/>
                  </a:outerShdw>
                </a:effectLst>
                <a:latin typeface="Trebuchet MS" pitchFamily="34" charset="0"/>
                <a:cs typeface="Arial" charset="0"/>
              </a:rPr>
              <a:t>(760,000 hectares)</a:t>
            </a:r>
            <a:r>
              <a:rPr lang="en-US" smtClean="0">
                <a:solidFill>
                  <a:schemeClr val="tx1"/>
                </a:solidFill>
                <a:effectLst>
                  <a:outerShdw blurRad="38100" dist="38100" dir="2700000" algn="tl">
                    <a:srgbClr val="000000"/>
                  </a:outerShdw>
                </a:effectLst>
                <a:latin typeface="Trebuchet MS" pitchFamily="34" charset="0"/>
                <a:cs typeface="Arial" charset="0"/>
              </a:rPr>
              <a:t/>
            </a:r>
            <a:br>
              <a:rPr lang="en-US" smtClean="0">
                <a:solidFill>
                  <a:schemeClr val="tx1"/>
                </a:solidFill>
                <a:effectLst>
                  <a:outerShdw blurRad="38100" dist="38100" dir="2700000" algn="tl">
                    <a:srgbClr val="000000"/>
                  </a:outerShdw>
                </a:effectLst>
                <a:latin typeface="Trebuchet MS" pitchFamily="34" charset="0"/>
                <a:cs typeface="Arial" charset="0"/>
              </a:rPr>
            </a:br>
            <a:endParaRPr lang="en-US" smtClean="0">
              <a:solidFill>
                <a:schemeClr val="tx1"/>
              </a:solidFill>
              <a:effectLst>
                <a:outerShdw blurRad="38100" dist="38100" dir="2700000" algn="tl">
                  <a:srgbClr val="000000"/>
                </a:outerShdw>
              </a:effectLst>
              <a:latin typeface="Trebuchet MS" pitchFamily="34" charset="0"/>
              <a:cs typeface="Arial" charset="0"/>
            </a:endParaRPr>
          </a:p>
        </p:txBody>
      </p:sp>
      <p:graphicFrame>
        <p:nvGraphicFramePr>
          <p:cNvPr id="791555" name="Group 3"/>
          <p:cNvGraphicFramePr>
            <a:graphicFrameLocks noGrp="1"/>
          </p:cNvGraphicFramePr>
          <p:nvPr>
            <p:ph type="tbl" idx="1"/>
          </p:nvPr>
        </p:nvGraphicFramePr>
        <p:xfrm>
          <a:off x="685800" y="1981200"/>
          <a:ext cx="7772400" cy="4326636"/>
        </p:xfrm>
        <a:graphic>
          <a:graphicData uri="http://schemas.openxmlformats.org/drawingml/2006/table">
            <a:tbl>
              <a:tblPr/>
              <a:tblGrid>
                <a:gridCol w="5715000"/>
                <a:gridCol w="2057400"/>
              </a:tblGrid>
              <a:tr h="10287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6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change since 1800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6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- 76%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converted to agricultural land use/old field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converted to urban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land 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0"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 succession to beech-maple forest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3200" b="1" i="0" u="none" strike="noStrike" cap="none" normalizeH="0" baseline="0" smtClean="0">
                          <a:ln>
                            <a:noFill/>
                          </a:ln>
                          <a:solidFill>
                            <a:srgbClr val="EFF666"/>
                          </a:solidFill>
                          <a:effectLst>
                            <a:outerShdw blurRad="38100" dist="38100" dir="2700000" algn="tl">
                              <a:srgbClr val="000000"/>
                            </a:outerShdw>
                          </a:effectLst>
                          <a:latin typeface="Trebuchet MS"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5556" name="Picture 20" descr="ecologicalsystemscover"/>
          <p:cNvPicPr>
            <a:picLocks noChangeAspect="1" noChangeArrowheads="1"/>
          </p:cNvPicPr>
          <p:nvPr/>
        </p:nvPicPr>
        <p:blipFill>
          <a:blip r:embed="rId3" cstate="print"/>
          <a:srcRect/>
          <a:stretch>
            <a:fillRect/>
          </a:stretch>
        </p:blipFill>
        <p:spPr bwMode="auto">
          <a:xfrm>
            <a:off x="0" y="0"/>
            <a:ext cx="1227138"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solidFill>
                  <a:srgbClr val="FFFF99"/>
                </a:solidFill>
                <a:effectLst>
                  <a:outerShdw blurRad="38100" dist="38100" dir="2700000" algn="tl">
                    <a:srgbClr val="000000">
                      <a:alpha val="43137"/>
                    </a:srgbClr>
                  </a:outerShdw>
                </a:effectLst>
                <a:latin typeface="Trebuchet MS" pitchFamily="34" charset="0"/>
                <a:ea typeface="ＭＳ Ｐゴシック" pitchFamily="-65" charset="-128"/>
              </a:rPr>
              <a:t>Long-Term Trend in Extent</a:t>
            </a:r>
          </a:p>
        </p:txBody>
      </p:sp>
      <p:sp>
        <p:nvSpPr>
          <p:cNvPr id="18435" name="Content Placeholder 2"/>
          <p:cNvSpPr>
            <a:spLocks noGrp="1"/>
          </p:cNvSpPr>
          <p:nvPr>
            <p:ph idx="1"/>
          </p:nvPr>
        </p:nvSpPr>
        <p:spPr>
          <a:xfrm>
            <a:off x="4924425" y="5599113"/>
            <a:ext cx="3670300" cy="492125"/>
          </a:xfrm>
        </p:spPr>
        <p:txBody>
          <a:bodyPr/>
          <a:lstStyle/>
          <a:p>
            <a:pPr algn="ctr">
              <a:buFontTx/>
              <a:buNone/>
            </a:pPr>
            <a:r>
              <a:rPr lang="en-US" sz="2400" dirty="0" smtClean="0">
                <a:latin typeface="Trebuchet MS" pitchFamily="34" charset="0"/>
                <a:ea typeface="ＭＳ Ｐゴシック" pitchFamily="-65" charset="-128"/>
              </a:rPr>
              <a:t>Current Extent Estimate</a:t>
            </a:r>
          </a:p>
        </p:txBody>
      </p:sp>
      <p:sp>
        <p:nvSpPr>
          <p:cNvPr id="18436" name="Slide Number Placeholder 3"/>
          <p:cNvSpPr>
            <a:spLocks noGrp="1"/>
          </p:cNvSpPr>
          <p:nvPr>
            <p:ph type="sldNum" sz="quarter" idx="4294967295"/>
          </p:nvPr>
        </p:nvSpPr>
        <p:spPr>
          <a:xfrm>
            <a:off x="6553200" y="6356350"/>
            <a:ext cx="2133600" cy="365125"/>
          </a:xfrm>
          <a:prstGeom prst="rect">
            <a:avLst/>
          </a:prstGeom>
          <a:noFill/>
        </p:spPr>
        <p:txBody>
          <a:bodyPr/>
          <a:lstStyle/>
          <a:p>
            <a:fld id="{530D0E5E-D337-4409-AE50-24E434CC77C5}" type="slidenum">
              <a:rPr lang="en-US" smtClean="0">
                <a:latin typeface="Arial" pitchFamily="34" charset="0"/>
              </a:rPr>
              <a:pPr/>
              <a:t>55</a:t>
            </a:fld>
            <a:endParaRPr lang="en-US" smtClean="0">
              <a:latin typeface="Arial" pitchFamily="34" charset="0"/>
            </a:endParaRPr>
          </a:p>
        </p:txBody>
      </p:sp>
      <p:sp>
        <p:nvSpPr>
          <p:cNvPr id="18437" name="Content Placeholder 2"/>
          <p:cNvSpPr txBox="1">
            <a:spLocks/>
          </p:cNvSpPr>
          <p:nvPr/>
        </p:nvSpPr>
        <p:spPr bwMode="auto">
          <a:xfrm>
            <a:off x="349250" y="5610225"/>
            <a:ext cx="3997325" cy="492125"/>
          </a:xfrm>
          <a:prstGeom prst="rect">
            <a:avLst/>
          </a:prstGeom>
          <a:noFill/>
          <a:ln w="9525">
            <a:noFill/>
            <a:miter lim="800000"/>
            <a:headEnd/>
            <a:tailEnd/>
          </a:ln>
        </p:spPr>
        <p:txBody>
          <a:bodyPr/>
          <a:lstStyle/>
          <a:p>
            <a:pPr marL="342900" indent="-342900" algn="ctr" eaLnBrk="0" hangingPunct="0">
              <a:spcBef>
                <a:spcPct val="20000"/>
              </a:spcBef>
            </a:pPr>
            <a:r>
              <a:rPr lang="en-US" sz="2400" dirty="0">
                <a:latin typeface="Trebuchet MS" pitchFamily="34" charset="0"/>
              </a:rPr>
              <a:t>Unaltered Extent Estimate</a:t>
            </a:r>
          </a:p>
        </p:txBody>
      </p:sp>
      <p:pic>
        <p:nvPicPr>
          <p:cNvPr id="18438" name="Picture 7" descr="systems.jpg"/>
          <p:cNvPicPr>
            <a:picLocks noChangeAspect="1"/>
          </p:cNvPicPr>
          <p:nvPr/>
        </p:nvPicPr>
        <p:blipFill>
          <a:blip r:embed="rId3" cstate="print"/>
          <a:srcRect/>
          <a:stretch>
            <a:fillRect/>
          </a:stretch>
        </p:blipFill>
        <p:spPr bwMode="auto">
          <a:xfrm>
            <a:off x="4495800" y="1889125"/>
            <a:ext cx="4597400" cy="3553107"/>
          </a:xfrm>
          <a:prstGeom prst="rect">
            <a:avLst/>
          </a:prstGeom>
          <a:noFill/>
          <a:ln w="9525">
            <a:noFill/>
            <a:miter lim="800000"/>
            <a:headEnd/>
            <a:tailEnd/>
          </a:ln>
        </p:spPr>
      </p:pic>
      <p:pic>
        <p:nvPicPr>
          <p:cNvPr id="18439" name="Picture 7" descr="BPSsystems.jpg"/>
          <p:cNvPicPr>
            <a:picLocks noChangeAspect="1"/>
          </p:cNvPicPr>
          <p:nvPr/>
        </p:nvPicPr>
        <p:blipFill>
          <a:blip r:embed="rId4" cstate="print"/>
          <a:srcRect/>
          <a:stretch>
            <a:fillRect/>
          </a:stretch>
        </p:blipFill>
        <p:spPr bwMode="auto">
          <a:xfrm>
            <a:off x="-53975" y="1893888"/>
            <a:ext cx="4519613" cy="34925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USA_draftGrank_current.jpg"/>
          <p:cNvPicPr>
            <a:picLocks noGrp="1" noChangeAspect="1"/>
          </p:cNvPicPr>
          <p:nvPr>
            <p:ph idx="1"/>
          </p:nvPr>
        </p:nvPicPr>
        <p:blipFill>
          <a:blip r:embed="rId2" cstate="print"/>
          <a:stretch>
            <a:fillRect/>
          </a:stretch>
        </p:blipFill>
        <p:spPr>
          <a:xfrm>
            <a:off x="76200" y="0"/>
            <a:ext cx="8915400" cy="6889172"/>
          </a:xfrm>
        </p:spPr>
      </p:pic>
    </p:spTree>
  </p:cSld>
  <p:clrMapOvr>
    <a:masterClrMapping/>
  </p:clrMapOvr>
  <p:transition>
    <p:cut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pPr>
              <a:defRPr/>
            </a:pPr>
            <a:r>
              <a:rPr lang="en-US" dirty="0" smtClean="0">
                <a:solidFill>
                  <a:srgbClr val="FFFF99"/>
                </a:solidFill>
                <a:effectLst>
                  <a:outerShdw blurRad="38100" dist="38100" dir="2700000" algn="tl">
                    <a:srgbClr val="000000">
                      <a:alpha val="43137"/>
                    </a:srgbClr>
                  </a:outerShdw>
                </a:effectLst>
                <a:latin typeface="Trebuchet MS" pitchFamily="34" charset="0"/>
              </a:rPr>
              <a:t>Critical Habitat Designation</a:t>
            </a:r>
            <a:endParaRPr lang="en-US" dirty="0">
              <a:solidFill>
                <a:srgbClr val="FFFF99"/>
              </a:solidFill>
              <a:effectLst>
                <a:outerShdw blurRad="38100" dist="38100" dir="2700000" algn="tl">
                  <a:srgbClr val="000000">
                    <a:alpha val="43137"/>
                  </a:srgbClr>
                </a:outerShdw>
              </a:effectLst>
              <a:latin typeface="Trebuchet MS" pitchFamily="34" charset="0"/>
            </a:endParaRPr>
          </a:p>
        </p:txBody>
      </p:sp>
      <p:pic>
        <p:nvPicPr>
          <p:cNvPr id="66563" name="Table Placeholder 3" descr="SA IUCN_longtermtrend2.jpg"/>
          <p:cNvPicPr>
            <a:picLocks noGrp="1" noChangeAspect="1"/>
          </p:cNvPicPr>
          <p:nvPr>
            <p:ph type="tbl" idx="1"/>
          </p:nvPr>
        </p:nvPicPr>
        <p:blipFill>
          <a:blip r:embed="rId2" cstate="print"/>
          <a:srcRect/>
          <a:stretch>
            <a:fillRect/>
          </a:stretch>
        </p:blipFill>
        <p:spPr>
          <a:xfrm>
            <a:off x="381000" y="1905000"/>
            <a:ext cx="3297238" cy="4267200"/>
          </a:xfrm>
        </p:spPr>
      </p:pic>
      <p:sp>
        <p:nvSpPr>
          <p:cNvPr id="7" name="TextBox 6"/>
          <p:cNvSpPr txBox="1"/>
          <p:nvPr/>
        </p:nvSpPr>
        <p:spPr>
          <a:xfrm>
            <a:off x="381000" y="6248400"/>
            <a:ext cx="3352800" cy="369888"/>
          </a:xfrm>
          <a:prstGeom prst="rect">
            <a:avLst/>
          </a:prstGeom>
          <a:noFill/>
        </p:spPr>
        <p:txBody>
          <a:bodyPr>
            <a:spAutoFit/>
          </a:bodyPr>
          <a:lstStyle/>
          <a:p>
            <a:pPr algn="ctr">
              <a:defRPr/>
            </a:pPr>
            <a:r>
              <a:rPr lang="en-US" dirty="0">
                <a:latin typeface="Trebuchet MS" pitchFamily="34" charset="0"/>
              </a:rPr>
              <a:t>Extent - Long-Term Trend </a:t>
            </a:r>
          </a:p>
        </p:txBody>
      </p:sp>
      <p:grpSp>
        <p:nvGrpSpPr>
          <p:cNvPr id="3" name="Group 8"/>
          <p:cNvGrpSpPr>
            <a:grpSpLocks/>
          </p:cNvGrpSpPr>
          <p:nvPr/>
        </p:nvGrpSpPr>
        <p:grpSpPr bwMode="auto">
          <a:xfrm>
            <a:off x="5410200" y="1905000"/>
            <a:ext cx="3429000" cy="4713288"/>
            <a:chOff x="5410200" y="1905000"/>
            <a:chExt cx="3429000" cy="4712732"/>
          </a:xfrm>
        </p:grpSpPr>
        <p:pic>
          <p:nvPicPr>
            <p:cNvPr id="66569" name="Picture 4" descr="VMT_Distribution.jpg"/>
            <p:cNvPicPr>
              <a:picLocks noChangeAspect="1"/>
            </p:cNvPicPr>
            <p:nvPr/>
          </p:nvPicPr>
          <p:blipFill>
            <a:blip r:embed="rId3" cstate="print"/>
            <a:srcRect/>
            <a:stretch>
              <a:fillRect/>
            </a:stretch>
          </p:blipFill>
          <p:spPr bwMode="auto">
            <a:xfrm>
              <a:off x="5562600" y="1905000"/>
              <a:ext cx="3276600" cy="4240307"/>
            </a:xfrm>
            <a:prstGeom prst="rect">
              <a:avLst/>
            </a:prstGeom>
            <a:noFill/>
            <a:ln w="9525">
              <a:noFill/>
              <a:miter lim="800000"/>
              <a:headEnd/>
              <a:tailEnd/>
            </a:ln>
          </p:spPr>
        </p:pic>
        <p:sp>
          <p:nvSpPr>
            <p:cNvPr id="8" name="TextBox 7"/>
            <p:cNvSpPr txBox="1"/>
            <p:nvPr/>
          </p:nvSpPr>
          <p:spPr>
            <a:xfrm>
              <a:off x="5410200" y="6247888"/>
              <a:ext cx="3429000" cy="369844"/>
            </a:xfrm>
            <a:prstGeom prst="rect">
              <a:avLst/>
            </a:prstGeom>
            <a:noFill/>
          </p:spPr>
          <p:txBody>
            <a:bodyPr>
              <a:spAutoFit/>
            </a:bodyPr>
            <a:lstStyle/>
            <a:p>
              <a:pPr algn="ctr">
                <a:defRPr/>
              </a:pPr>
              <a:r>
                <a:rPr lang="en-US" dirty="0">
                  <a:latin typeface="Trebuchet MS" pitchFamily="34" charset="0"/>
                </a:rPr>
                <a:t>Quality of Current Extent</a:t>
              </a:r>
            </a:p>
          </p:txBody>
        </p:sp>
      </p:grpSp>
      <p:grpSp>
        <p:nvGrpSpPr>
          <p:cNvPr id="4" name="Group 10"/>
          <p:cNvGrpSpPr>
            <a:grpSpLocks/>
          </p:cNvGrpSpPr>
          <p:nvPr/>
        </p:nvGrpSpPr>
        <p:grpSpPr bwMode="auto">
          <a:xfrm>
            <a:off x="2362200" y="1143000"/>
            <a:ext cx="3886200" cy="5715000"/>
            <a:chOff x="2438400" y="609600"/>
            <a:chExt cx="3048000" cy="4407932"/>
          </a:xfrm>
        </p:grpSpPr>
        <p:pic>
          <p:nvPicPr>
            <p:cNvPr id="66567" name="Picture 5" descr="SA habitat categories.jpg"/>
            <p:cNvPicPr>
              <a:picLocks noChangeAspect="1"/>
            </p:cNvPicPr>
            <p:nvPr/>
          </p:nvPicPr>
          <p:blipFill>
            <a:blip r:embed="rId4" cstate="print"/>
            <a:srcRect/>
            <a:stretch>
              <a:fillRect/>
            </a:stretch>
          </p:blipFill>
          <p:spPr bwMode="auto">
            <a:xfrm>
              <a:off x="2438400" y="609600"/>
              <a:ext cx="3002973" cy="3886200"/>
            </a:xfrm>
            <a:prstGeom prst="rect">
              <a:avLst/>
            </a:prstGeom>
            <a:noFill/>
            <a:ln w="9525">
              <a:noFill/>
              <a:miter lim="800000"/>
              <a:headEnd/>
              <a:tailEnd/>
            </a:ln>
          </p:spPr>
        </p:pic>
        <p:sp>
          <p:nvSpPr>
            <p:cNvPr id="10" name="TextBox 9"/>
            <p:cNvSpPr txBox="1"/>
            <p:nvPr/>
          </p:nvSpPr>
          <p:spPr>
            <a:xfrm>
              <a:off x="2438400" y="4647755"/>
              <a:ext cx="3048000" cy="369777"/>
            </a:xfrm>
            <a:prstGeom prst="rect">
              <a:avLst/>
            </a:prstGeom>
            <a:solidFill>
              <a:schemeClr val="tx1"/>
            </a:solidFill>
          </p:spPr>
          <p:txBody>
            <a:bodyPr>
              <a:spAutoFit/>
            </a:bodyPr>
            <a:lstStyle/>
            <a:p>
              <a:pPr algn="ctr">
                <a:defRPr/>
              </a:pPr>
              <a:r>
                <a:rPr lang="en-US" dirty="0">
                  <a:solidFill>
                    <a:schemeClr val="bg2"/>
                  </a:solidFill>
                  <a:latin typeface="Trebuchet MS" pitchFamily="34" charset="0"/>
                </a:rPr>
                <a:t>Habitat Designation</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a:xfrm>
            <a:off x="457200" y="0"/>
            <a:ext cx="8261350" cy="758825"/>
          </a:xfrm>
        </p:spPr>
        <p:txBody>
          <a:bodyPr>
            <a:spAutoFit/>
          </a:bodyPr>
          <a:lstStyle/>
          <a:p>
            <a:pPr>
              <a:defRPr/>
            </a:pPr>
            <a:r>
              <a:rPr lang="en-US" smtClean="0">
                <a:solidFill>
                  <a:srgbClr val="FFFF99"/>
                </a:solidFill>
                <a:effectLst>
                  <a:outerShdw blurRad="38100" dist="38100" dir="2700000" algn="tl">
                    <a:srgbClr val="000000"/>
                  </a:outerShdw>
                </a:effectLst>
                <a:latin typeface="Trebuchet MS" pitchFamily="34" charset="0"/>
              </a:rPr>
              <a:t>Gauging Ecological Integrity</a:t>
            </a:r>
          </a:p>
        </p:txBody>
      </p:sp>
      <p:graphicFrame>
        <p:nvGraphicFramePr>
          <p:cNvPr id="9218" name="Object 3"/>
          <p:cNvGraphicFramePr>
            <a:graphicFrameLocks noChangeAspect="1"/>
          </p:cNvGraphicFramePr>
          <p:nvPr/>
        </p:nvGraphicFramePr>
        <p:xfrm>
          <a:off x="1066800" y="990600"/>
          <a:ext cx="2971800" cy="2228850"/>
        </p:xfrm>
        <a:graphic>
          <a:graphicData uri="http://schemas.openxmlformats.org/presentationml/2006/ole">
            <p:oleObj spid="_x0000_s9218" name="Slide" r:id="rId4" imgW="4572000" imgH="3429000" progId="PowerPoint.Slide.8">
              <p:embed/>
            </p:oleObj>
          </a:graphicData>
        </a:graphic>
      </p:graphicFrame>
      <p:pic>
        <p:nvPicPr>
          <p:cNvPr id="9220" name="Picture 4"/>
          <p:cNvPicPr>
            <a:picLocks noChangeArrowheads="1"/>
          </p:cNvPicPr>
          <p:nvPr/>
        </p:nvPicPr>
        <p:blipFill>
          <a:blip r:embed="rId5" cstate="print"/>
          <a:srcRect/>
          <a:stretch>
            <a:fillRect/>
          </a:stretch>
        </p:blipFill>
        <p:spPr bwMode="auto">
          <a:xfrm>
            <a:off x="4800600" y="990600"/>
            <a:ext cx="3048000" cy="2209800"/>
          </a:xfrm>
          <a:prstGeom prst="rect">
            <a:avLst/>
          </a:prstGeom>
          <a:noFill/>
          <a:ln w="12700">
            <a:solidFill>
              <a:schemeClr val="bg2"/>
            </a:solidFill>
            <a:miter lim="800000"/>
            <a:headEnd/>
            <a:tailEnd/>
          </a:ln>
        </p:spPr>
      </p:pic>
      <p:sp>
        <p:nvSpPr>
          <p:cNvPr id="795653" name="Line 5"/>
          <p:cNvSpPr>
            <a:spLocks noChangeShapeType="1"/>
          </p:cNvSpPr>
          <p:nvPr/>
        </p:nvSpPr>
        <p:spPr bwMode="auto">
          <a:xfrm>
            <a:off x="914400" y="8382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
        <p:nvSpPr>
          <p:cNvPr id="795654" name="Rectangle 6"/>
          <p:cNvSpPr>
            <a:spLocks noChangeArrowheads="1"/>
          </p:cNvSpPr>
          <p:nvPr/>
        </p:nvSpPr>
        <p:spPr bwMode="auto">
          <a:xfrm>
            <a:off x="304800" y="3276600"/>
            <a:ext cx="8610600" cy="4114800"/>
          </a:xfrm>
          <a:prstGeom prst="rect">
            <a:avLst/>
          </a:prstGeom>
          <a:noFill/>
          <a:ln w="12700">
            <a:noFill/>
            <a:miter lim="800000"/>
            <a:headEnd/>
            <a:tailEnd/>
          </a:ln>
          <a:effectLst/>
        </p:spPr>
        <p:txBody>
          <a:bodyPr lIns="90488" tIns="44450" rIns="90488" bIns="44450"/>
          <a:lstStyle/>
          <a:p>
            <a:pPr marL="342900" indent="-342900">
              <a:spcBef>
                <a:spcPct val="4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Provide an estimate of </a:t>
            </a:r>
            <a:r>
              <a:rPr lang="en-US" sz="2300" b="1">
                <a:solidFill>
                  <a:schemeClr val="tx2"/>
                </a:solidFill>
                <a:effectLst>
                  <a:outerShdw blurRad="38100" dist="38100" dir="2700000" algn="tl">
                    <a:srgbClr val="000000"/>
                  </a:outerShdw>
                </a:effectLst>
                <a:latin typeface="Trebuchet MS" pitchFamily="34" charset="0"/>
              </a:rPr>
              <a:t>curren</a:t>
            </a:r>
            <a:r>
              <a:rPr lang="en-US" sz="2300">
                <a:solidFill>
                  <a:schemeClr val="tx2"/>
                </a:solidFill>
                <a:effectLst>
                  <a:outerShdw blurRad="38100" dist="38100" dir="2700000" algn="tl">
                    <a:srgbClr val="000000"/>
                  </a:outerShdw>
                </a:effectLst>
                <a:latin typeface="Trebuchet MS" pitchFamily="34" charset="0"/>
              </a:rPr>
              <a:t>t</a:t>
            </a:r>
            <a:r>
              <a:rPr lang="en-US" sz="2300">
                <a:effectLst>
                  <a:outerShdw blurRad="38100" dist="38100" dir="2700000" algn="tl">
                    <a:srgbClr val="000000"/>
                  </a:outerShdw>
                </a:effectLst>
                <a:latin typeface="Trebuchet MS" pitchFamily="34" charset="0"/>
              </a:rPr>
              <a:t> ecological integrity </a:t>
            </a:r>
          </a:p>
          <a:p>
            <a:pPr marL="342900" indent="-342900">
              <a:spcBef>
                <a:spcPct val="4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Help </a:t>
            </a:r>
            <a:r>
              <a:rPr lang="en-US" sz="2300" b="1">
                <a:solidFill>
                  <a:schemeClr val="tx2"/>
                </a:solidFill>
                <a:effectLst>
                  <a:outerShdw blurRad="38100" dist="38100" dir="2700000" algn="tl">
                    <a:srgbClr val="000000"/>
                  </a:outerShdw>
                </a:effectLst>
                <a:latin typeface="Trebuchet MS" pitchFamily="34" charset="0"/>
              </a:rPr>
              <a:t>prioritize</a:t>
            </a:r>
            <a:r>
              <a:rPr lang="en-US" sz="2300">
                <a:effectLst>
                  <a:outerShdw blurRad="38100" dist="38100" dir="2700000" algn="tl">
                    <a:srgbClr val="000000"/>
                  </a:outerShdw>
                </a:effectLst>
                <a:latin typeface="Trebuchet MS" pitchFamily="34" charset="0"/>
              </a:rPr>
              <a:t> occurrences/sites for conservation attention </a:t>
            </a:r>
          </a:p>
          <a:p>
            <a:pPr marL="342900" indent="-342900">
              <a:spcBef>
                <a:spcPct val="8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Highlight </a:t>
            </a:r>
            <a:r>
              <a:rPr lang="en-US" sz="2300" b="1">
                <a:solidFill>
                  <a:schemeClr val="tx2"/>
                </a:solidFill>
                <a:effectLst>
                  <a:outerShdw blurRad="38100" dist="38100" dir="2700000" algn="tl">
                    <a:srgbClr val="000000"/>
                  </a:outerShdw>
                </a:effectLst>
                <a:latin typeface="Trebuchet MS" pitchFamily="34" charset="0"/>
              </a:rPr>
              <a:t>indicators</a:t>
            </a:r>
            <a:r>
              <a:rPr lang="en-US" sz="2300">
                <a:effectLst>
                  <a:outerShdw blurRad="38100" dist="38100" dir="2700000" algn="tl">
                    <a:srgbClr val="000000"/>
                  </a:outerShdw>
                </a:effectLst>
                <a:latin typeface="Trebuchet MS" pitchFamily="34" charset="0"/>
              </a:rPr>
              <a:t> to be used in management and monitoring</a:t>
            </a:r>
          </a:p>
          <a:p>
            <a:pPr marL="342900" indent="-342900">
              <a:spcBef>
                <a:spcPct val="8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Provides basis for describing relative </a:t>
            </a:r>
            <a:r>
              <a:rPr lang="en-US" sz="2300" b="1">
                <a:solidFill>
                  <a:schemeClr val="tx2"/>
                </a:solidFill>
                <a:effectLst>
                  <a:outerShdw blurRad="38100" dist="38100" dir="2700000" algn="tl">
                    <a:srgbClr val="000000"/>
                  </a:outerShdw>
                </a:effectLst>
                <a:latin typeface="Trebuchet MS" pitchFamily="34" charset="0"/>
              </a:rPr>
              <a:t>compatibilities</a:t>
            </a:r>
            <a:r>
              <a:rPr lang="en-US" sz="2300">
                <a:effectLst>
                  <a:outerShdw blurRad="38100" dist="38100" dir="2700000" algn="tl">
                    <a:srgbClr val="000000"/>
                  </a:outerShdw>
                </a:effectLst>
                <a:latin typeface="Trebuchet MS" pitchFamily="34" charset="0"/>
              </a:rPr>
              <a:t> between land uses/management practices with ecological requirements</a:t>
            </a:r>
          </a:p>
        </p:txBody>
      </p:sp>
    </p:spTree>
  </p:cSld>
  <p:clrMapOvr>
    <a:masterClrMapping/>
  </p:clrMapOvr>
  <p:transition>
    <p:cut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685800" y="304800"/>
            <a:ext cx="7543800" cy="1143000"/>
          </a:xfrm>
          <a:noFill/>
        </p:spPr>
        <p:txBody>
          <a:bodyPr lIns="90488" tIns="44450" rIns="90488" bIns="44450" anchor="b"/>
          <a:lstStyle/>
          <a:p>
            <a:pPr eaLnBrk="1" hangingPunct="1"/>
            <a:r>
              <a:rPr lang="en-US" dirty="0" smtClean="0">
                <a:solidFill>
                  <a:srgbClr val="FFFF99"/>
                </a:solidFill>
                <a:effectLst>
                  <a:outerShdw blurRad="38100" dist="38100" dir="2700000" algn="tl">
                    <a:srgbClr val="000000">
                      <a:alpha val="43137"/>
                    </a:srgbClr>
                  </a:outerShdw>
                </a:effectLst>
                <a:latin typeface="Trebuchet MS" pitchFamily="34" charset="0"/>
              </a:rPr>
              <a:t>Organizing Factors that Affect Integrity</a:t>
            </a:r>
          </a:p>
        </p:txBody>
      </p:sp>
      <p:sp>
        <p:nvSpPr>
          <p:cNvPr id="786435" name="Rectangle 3"/>
          <p:cNvSpPr>
            <a:spLocks noGrp="1" noChangeArrowheads="1"/>
          </p:cNvSpPr>
          <p:nvPr>
            <p:ph idx="1"/>
          </p:nvPr>
        </p:nvSpPr>
        <p:spPr>
          <a:xfrm>
            <a:off x="685800" y="1600200"/>
            <a:ext cx="8001000" cy="4038600"/>
          </a:xfrm>
        </p:spPr>
        <p:txBody>
          <a:bodyPr lIns="90488" tIns="44450" rIns="90488" bIns="44450"/>
          <a:lstStyle/>
          <a:p>
            <a:pPr marL="1417638" indent="-1804988" eaLnBrk="1" hangingPunct="1">
              <a:lnSpc>
                <a:spcPct val="90000"/>
              </a:lnSpc>
              <a:buFontTx/>
              <a:buNone/>
              <a:defRPr/>
            </a:pPr>
            <a:r>
              <a:rPr lang="en-US" sz="2600" b="1" i="1" dirty="0" smtClean="0">
                <a:latin typeface="Trebuchet MS" pitchFamily="34" charset="0"/>
              </a:rPr>
              <a:t>  </a:t>
            </a:r>
            <a:r>
              <a:rPr lang="en-US" sz="2800" b="1" i="1" dirty="0" smtClean="0">
                <a:solidFill>
                  <a:srgbClr val="FFFF00"/>
                </a:solidFill>
                <a:latin typeface="Trebuchet MS" pitchFamily="34" charset="0"/>
              </a:rPr>
              <a:t>Condition</a:t>
            </a:r>
            <a:r>
              <a:rPr lang="en-US" sz="3200" b="1" i="1" dirty="0" smtClean="0">
                <a:latin typeface="Trebuchet MS" pitchFamily="34" charset="0"/>
              </a:rPr>
              <a:t> </a:t>
            </a:r>
            <a:r>
              <a:rPr lang="en-US" sz="2500" i="1" dirty="0" smtClean="0">
                <a:latin typeface="Trebuchet MS" pitchFamily="34" charset="0"/>
              </a:rPr>
              <a:t>–</a:t>
            </a:r>
            <a:r>
              <a:rPr lang="en-US" sz="2500" b="1" i="1" dirty="0" smtClean="0">
                <a:latin typeface="Trebuchet MS" pitchFamily="34" charset="0"/>
              </a:rPr>
              <a:t> </a:t>
            </a:r>
            <a:r>
              <a:rPr lang="en-US" sz="2500" dirty="0" smtClean="0">
                <a:latin typeface="Trebuchet MS" pitchFamily="34" charset="0"/>
              </a:rPr>
              <a:t>assessment of reproduction/ health, maturity, composition and structure, ecological processes, abiotic physical/chemical processes, etc. </a:t>
            </a:r>
            <a:endParaRPr lang="en-US" sz="2500" b="1" i="1" dirty="0" smtClean="0">
              <a:latin typeface="Trebuchet MS" pitchFamily="34" charset="0"/>
            </a:endParaRPr>
          </a:p>
          <a:p>
            <a:pPr marL="1481138" indent="-1481138" eaLnBrk="1" hangingPunct="1">
              <a:lnSpc>
                <a:spcPct val="90000"/>
              </a:lnSpc>
              <a:spcBef>
                <a:spcPct val="30000"/>
              </a:spcBef>
              <a:buFontTx/>
              <a:buNone/>
              <a:defRPr/>
            </a:pPr>
            <a:r>
              <a:rPr lang="en-US" sz="3000" b="1" i="1" dirty="0" smtClean="0">
                <a:latin typeface="Trebuchet MS" pitchFamily="34" charset="0"/>
              </a:rPr>
              <a:t>+ </a:t>
            </a:r>
            <a:r>
              <a:rPr lang="en-US" sz="2800" b="1" i="1" dirty="0" smtClean="0">
                <a:solidFill>
                  <a:srgbClr val="FFFF00"/>
                </a:solidFill>
                <a:latin typeface="Trebuchet MS" pitchFamily="34" charset="0"/>
              </a:rPr>
              <a:t>Landscape Context </a:t>
            </a:r>
            <a:r>
              <a:rPr lang="en-US" sz="2800" i="1" dirty="0" smtClean="0">
                <a:latin typeface="Trebuchet MS" pitchFamily="34" charset="0"/>
              </a:rPr>
              <a:t>-</a:t>
            </a:r>
            <a:r>
              <a:rPr lang="en-US" sz="2800" dirty="0" smtClean="0">
                <a:latin typeface="Trebuchet MS" pitchFamily="34" charset="0"/>
              </a:rPr>
              <a:t> </a:t>
            </a:r>
            <a:r>
              <a:rPr lang="en-US" sz="2500" dirty="0" smtClean="0">
                <a:latin typeface="Trebuchet MS" pitchFamily="34" charset="0"/>
              </a:rPr>
              <a:t>assessment of spatial patterns of occurrence (fragmentation / connectivity) and supporting landscape</a:t>
            </a:r>
          </a:p>
          <a:p>
            <a:pPr marL="1481138" indent="-1481138" eaLnBrk="1" hangingPunct="1">
              <a:lnSpc>
                <a:spcPct val="70000"/>
              </a:lnSpc>
              <a:spcBef>
                <a:spcPts val="0"/>
              </a:spcBef>
              <a:buFontTx/>
              <a:buNone/>
              <a:defRPr/>
            </a:pPr>
            <a:r>
              <a:rPr lang="en-US" sz="2500" dirty="0" smtClean="0">
                <a:latin typeface="Trebuchet MS" pitchFamily="34" charset="0"/>
              </a:rPr>
              <a:t>                                                                           </a:t>
            </a:r>
            <a:endParaRPr lang="en-US" sz="1800" dirty="0" smtClean="0">
              <a:latin typeface="Trebuchet MS" pitchFamily="34" charset="0"/>
              <a:sym typeface="Symbol" pitchFamily="18" charset="2"/>
            </a:endParaRPr>
          </a:p>
          <a:p>
            <a:pPr marL="1481138" indent="-1481138" eaLnBrk="1" hangingPunct="1">
              <a:lnSpc>
                <a:spcPct val="90000"/>
              </a:lnSpc>
              <a:spcBef>
                <a:spcPts val="600"/>
              </a:spcBef>
              <a:spcAft>
                <a:spcPts val="600"/>
              </a:spcAft>
              <a:buFontTx/>
              <a:buNone/>
              <a:defRPr/>
            </a:pPr>
            <a:r>
              <a:rPr lang="en-US" sz="3000" b="1" i="1" dirty="0" smtClean="0">
                <a:latin typeface="Trebuchet MS" pitchFamily="34" charset="0"/>
              </a:rPr>
              <a:t>+</a:t>
            </a:r>
            <a:r>
              <a:rPr lang="en-US" sz="2800" b="1" i="1" dirty="0" smtClean="0">
                <a:latin typeface="Trebuchet MS" pitchFamily="34" charset="0"/>
              </a:rPr>
              <a:t> </a:t>
            </a:r>
            <a:r>
              <a:rPr lang="en-US" sz="2800" b="1" i="1" dirty="0" smtClean="0">
                <a:solidFill>
                  <a:srgbClr val="FFFF00"/>
                </a:solidFill>
                <a:latin typeface="Trebuchet MS" pitchFamily="34" charset="0"/>
              </a:rPr>
              <a:t>Size</a:t>
            </a:r>
            <a:r>
              <a:rPr lang="en-US" sz="2900" b="1" i="1" dirty="0" smtClean="0">
                <a:latin typeface="Trebuchet MS" pitchFamily="34" charset="0"/>
              </a:rPr>
              <a:t> </a:t>
            </a:r>
            <a:r>
              <a:rPr lang="en-US" sz="2800" i="1" dirty="0" smtClean="0">
                <a:latin typeface="Trebuchet MS" pitchFamily="34" charset="0"/>
              </a:rPr>
              <a:t>-</a:t>
            </a:r>
            <a:r>
              <a:rPr lang="en-US" sz="2800" dirty="0" smtClean="0">
                <a:latin typeface="Trebuchet MS" pitchFamily="34" charset="0"/>
              </a:rPr>
              <a:t>  </a:t>
            </a:r>
            <a:r>
              <a:rPr lang="en-US" sz="2500" dirty="0" smtClean="0">
                <a:latin typeface="Trebuchet MS" pitchFamily="34" charset="0"/>
              </a:rPr>
              <a:t>quantitative measure of patch size, area of occupancy, abundance, density, etc.</a:t>
            </a:r>
            <a:endParaRPr lang="en-US" sz="2500" b="1" i="1" dirty="0" smtClean="0">
              <a:latin typeface="Trebuchet MS" pitchFamily="34" charset="0"/>
            </a:endParaRPr>
          </a:p>
          <a:p>
            <a:pPr marL="1481138" indent="-1481138" eaLnBrk="1" hangingPunct="1">
              <a:lnSpc>
                <a:spcPct val="90000"/>
              </a:lnSpc>
              <a:spcBef>
                <a:spcPts val="2400"/>
              </a:spcBef>
              <a:buFontTx/>
              <a:buNone/>
              <a:defRPr/>
            </a:pPr>
            <a:r>
              <a:rPr lang="en-US" sz="2800" b="1" i="1" dirty="0" smtClean="0">
                <a:latin typeface="Trebuchet MS" pitchFamily="34" charset="0"/>
              </a:rPr>
              <a:t>	</a:t>
            </a:r>
            <a:r>
              <a:rPr lang="en-US" sz="2800" b="1" i="1" dirty="0" smtClean="0">
                <a:solidFill>
                  <a:srgbClr val="FFFF00"/>
                </a:solidFill>
                <a:latin typeface="Trebuchet MS" pitchFamily="34" charset="0"/>
              </a:rPr>
              <a:t>Estimated Integrity </a:t>
            </a:r>
          </a:p>
        </p:txBody>
      </p:sp>
      <p:cxnSp>
        <p:nvCxnSpPr>
          <p:cNvPr id="12292" name="Straight Connector 4"/>
          <p:cNvCxnSpPr>
            <a:cxnSpLocks noChangeShapeType="1"/>
          </p:cNvCxnSpPr>
          <p:nvPr/>
        </p:nvCxnSpPr>
        <p:spPr bwMode="auto">
          <a:xfrm>
            <a:off x="533400" y="5638800"/>
            <a:ext cx="3810000" cy="1588"/>
          </a:xfrm>
          <a:prstGeom prst="line">
            <a:avLst/>
          </a:prstGeom>
          <a:noFill/>
          <a:ln w="22225" algn="ctr">
            <a:solidFill>
              <a:srgbClr val="004182"/>
            </a:solidFill>
            <a:round/>
            <a:headEnd/>
            <a:tailEnd/>
          </a:ln>
        </p:spPr>
      </p:cxnSp>
      <p:sp>
        <p:nvSpPr>
          <p:cNvPr id="5" name="Right Arrow 4"/>
          <p:cNvSpPr/>
          <p:nvPr/>
        </p:nvSpPr>
        <p:spPr bwMode="auto">
          <a:xfrm>
            <a:off x="762000" y="5867400"/>
            <a:ext cx="1447800" cy="228600"/>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381000" y="304800"/>
            <a:ext cx="8077200" cy="1143000"/>
          </a:xfrm>
        </p:spPr>
        <p:txBody>
          <a:bodyPr/>
          <a:lstStyle/>
          <a:p>
            <a:pPr>
              <a:defRPr/>
            </a:pPr>
            <a:r>
              <a:rPr lang="en-US" sz="4000" smtClean="0">
                <a:solidFill>
                  <a:srgbClr val="FFFF99"/>
                </a:solidFill>
                <a:effectLst>
                  <a:outerShdw blurRad="38100" dist="38100" dir="2700000" algn="tl">
                    <a:srgbClr val="000000"/>
                  </a:outerShdw>
                </a:effectLst>
                <a:latin typeface="Trebuchet MS" pitchFamily="34" charset="0"/>
              </a:rPr>
              <a:t>Internationally Standardized Ecological Classifications</a:t>
            </a:r>
          </a:p>
        </p:txBody>
      </p:sp>
      <p:sp>
        <p:nvSpPr>
          <p:cNvPr id="486403" name="Rectangle 3"/>
          <p:cNvSpPr>
            <a:spLocks noGrp="1" noChangeArrowheads="1"/>
          </p:cNvSpPr>
          <p:nvPr>
            <p:ph type="body" idx="1"/>
          </p:nvPr>
        </p:nvSpPr>
        <p:spPr>
          <a:xfrm>
            <a:off x="685800" y="1676400"/>
            <a:ext cx="7772400" cy="4114800"/>
          </a:xfrm>
        </p:spPr>
        <p:txBody>
          <a:bodyPr/>
          <a:lstStyle/>
          <a:p>
            <a:pPr>
              <a:lnSpc>
                <a:spcPct val="90000"/>
              </a:lnSpc>
              <a:defRPr/>
            </a:pPr>
            <a:r>
              <a:rPr lang="en-US" sz="2800" smtClean="0">
                <a:solidFill>
                  <a:srgbClr val="FFFFCC"/>
                </a:solidFill>
                <a:latin typeface="Trebuchet MS" pitchFamily="34" charset="0"/>
              </a:rPr>
              <a:t>Terrestrial</a:t>
            </a:r>
          </a:p>
          <a:p>
            <a:pPr lvl="1">
              <a:lnSpc>
                <a:spcPct val="90000"/>
              </a:lnSpc>
              <a:defRPr/>
            </a:pPr>
            <a:r>
              <a:rPr lang="en-US" sz="2400" smtClean="0">
                <a:solidFill>
                  <a:srgbClr val="FFFFCC"/>
                </a:solidFill>
                <a:latin typeface="Trebuchet MS" pitchFamily="34" charset="0"/>
              </a:rPr>
              <a:t>Uplands</a:t>
            </a:r>
          </a:p>
          <a:p>
            <a:pPr lvl="1">
              <a:lnSpc>
                <a:spcPct val="90000"/>
              </a:lnSpc>
              <a:defRPr/>
            </a:pPr>
            <a:r>
              <a:rPr lang="en-US" sz="2400" smtClean="0">
                <a:solidFill>
                  <a:srgbClr val="FFFFCC"/>
                </a:solidFill>
                <a:latin typeface="Trebuchet MS" pitchFamily="34" charset="0"/>
              </a:rPr>
              <a:t>Wetlands</a:t>
            </a:r>
          </a:p>
          <a:p>
            <a:pPr lvl="1">
              <a:lnSpc>
                <a:spcPct val="90000"/>
              </a:lnSpc>
              <a:defRPr/>
            </a:pPr>
            <a:r>
              <a:rPr lang="en-US" sz="2400" smtClean="0">
                <a:solidFill>
                  <a:srgbClr val="FFFFCC"/>
                </a:solidFill>
                <a:latin typeface="Trebuchet MS" pitchFamily="34" charset="0"/>
              </a:rPr>
              <a:t>Subterranean</a:t>
            </a:r>
          </a:p>
          <a:p>
            <a:pPr>
              <a:lnSpc>
                <a:spcPct val="90000"/>
              </a:lnSpc>
              <a:defRPr/>
            </a:pPr>
            <a:r>
              <a:rPr lang="en-US" sz="2800" smtClean="0">
                <a:solidFill>
                  <a:srgbClr val="FFFFCC"/>
                </a:solidFill>
                <a:latin typeface="Trebuchet MS" pitchFamily="34" charset="0"/>
              </a:rPr>
              <a:t> Aquatic</a:t>
            </a:r>
          </a:p>
          <a:p>
            <a:pPr lvl="1">
              <a:lnSpc>
                <a:spcPct val="90000"/>
              </a:lnSpc>
              <a:defRPr/>
            </a:pPr>
            <a:r>
              <a:rPr lang="en-US" sz="2400" smtClean="0">
                <a:solidFill>
                  <a:srgbClr val="FFFFCC"/>
                </a:solidFill>
                <a:latin typeface="Trebuchet MS" pitchFamily="34" charset="0"/>
              </a:rPr>
              <a:t>Freshwater</a:t>
            </a:r>
          </a:p>
          <a:p>
            <a:pPr lvl="2">
              <a:lnSpc>
                <a:spcPct val="90000"/>
              </a:lnSpc>
              <a:defRPr/>
            </a:pPr>
            <a:r>
              <a:rPr lang="en-US" sz="2000" smtClean="0">
                <a:solidFill>
                  <a:srgbClr val="FFFFCC"/>
                </a:solidFill>
                <a:latin typeface="Trebuchet MS" pitchFamily="34" charset="0"/>
              </a:rPr>
              <a:t>Riverine</a:t>
            </a:r>
          </a:p>
          <a:p>
            <a:pPr lvl="2">
              <a:lnSpc>
                <a:spcPct val="90000"/>
              </a:lnSpc>
              <a:defRPr/>
            </a:pPr>
            <a:r>
              <a:rPr lang="en-US" sz="2000" smtClean="0">
                <a:solidFill>
                  <a:srgbClr val="FFFFCC"/>
                </a:solidFill>
                <a:latin typeface="Trebuchet MS" pitchFamily="34" charset="0"/>
              </a:rPr>
              <a:t>Estuarine</a:t>
            </a:r>
          </a:p>
          <a:p>
            <a:pPr lvl="2">
              <a:lnSpc>
                <a:spcPct val="90000"/>
              </a:lnSpc>
              <a:defRPr/>
            </a:pPr>
            <a:r>
              <a:rPr lang="en-US" sz="2000" smtClean="0">
                <a:solidFill>
                  <a:srgbClr val="FFFFCC"/>
                </a:solidFill>
                <a:latin typeface="Trebuchet MS" pitchFamily="34" charset="0"/>
              </a:rPr>
              <a:t>Subterranean</a:t>
            </a:r>
          </a:p>
          <a:p>
            <a:pPr lvl="1">
              <a:lnSpc>
                <a:spcPct val="90000"/>
              </a:lnSpc>
              <a:defRPr/>
            </a:pPr>
            <a:r>
              <a:rPr lang="en-US" sz="2400" smtClean="0">
                <a:solidFill>
                  <a:srgbClr val="FFFFCC"/>
                </a:solidFill>
                <a:latin typeface="Trebuchet MS" pitchFamily="34" charset="0"/>
              </a:rPr>
              <a:t>Marine</a:t>
            </a:r>
          </a:p>
          <a:p>
            <a:pPr lvl="2">
              <a:lnSpc>
                <a:spcPct val="90000"/>
              </a:lnSpc>
              <a:defRPr/>
            </a:pPr>
            <a:r>
              <a:rPr lang="en-US" sz="2000" smtClean="0">
                <a:solidFill>
                  <a:srgbClr val="FFFFCC"/>
                </a:solidFill>
                <a:latin typeface="Trebuchet MS" pitchFamily="34" charset="0"/>
              </a:rPr>
              <a:t>Coastal</a:t>
            </a:r>
          </a:p>
          <a:p>
            <a:pPr lvl="2">
              <a:lnSpc>
                <a:spcPct val="90000"/>
              </a:lnSpc>
              <a:defRPr/>
            </a:pPr>
            <a:r>
              <a:rPr lang="en-US" sz="2000" smtClean="0">
                <a:solidFill>
                  <a:srgbClr val="FFFFCC"/>
                </a:solidFill>
                <a:latin typeface="Trebuchet MS" pitchFamily="34" charset="0"/>
              </a:rPr>
              <a:t>Pelagic</a:t>
            </a:r>
          </a:p>
          <a:p>
            <a:pPr>
              <a:lnSpc>
                <a:spcPct val="90000"/>
              </a:lnSpc>
              <a:buFont typeface="Monotype Sorts" charset="2"/>
              <a:buNone/>
              <a:defRPr/>
            </a:pPr>
            <a:endParaRPr lang="en-US" sz="2800" smtClean="0">
              <a:solidFill>
                <a:srgbClr val="FFFFCC"/>
              </a:solidFill>
              <a:latin typeface="Trebuchet MS" pitchFamily="34" charset="0"/>
            </a:endParaRPr>
          </a:p>
        </p:txBody>
      </p:sp>
      <p:sp>
        <p:nvSpPr>
          <p:cNvPr id="486404" name="Line 4"/>
          <p:cNvSpPr>
            <a:spLocks noChangeShapeType="1"/>
          </p:cNvSpPr>
          <p:nvPr/>
        </p:nvSpPr>
        <p:spPr bwMode="auto">
          <a:xfrm>
            <a:off x="914400" y="15240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pic>
        <p:nvPicPr>
          <p:cNvPr id="486407" name="Picture 7" descr="Aquatic Ecosystem"/>
          <p:cNvPicPr>
            <a:picLocks noChangeAspect="1" noChangeArrowheads="1"/>
          </p:cNvPicPr>
          <p:nvPr/>
        </p:nvPicPr>
        <p:blipFill>
          <a:blip r:embed="rId3" cstate="print"/>
          <a:srcRect/>
          <a:stretch>
            <a:fillRect/>
          </a:stretch>
        </p:blipFill>
        <p:spPr bwMode="auto">
          <a:xfrm>
            <a:off x="4648200" y="3276600"/>
            <a:ext cx="2590800" cy="1739900"/>
          </a:xfrm>
          <a:prstGeom prst="rect">
            <a:avLst/>
          </a:prstGeom>
          <a:noFill/>
          <a:effectLst>
            <a:outerShdw dist="35921" dir="2700000" algn="ctr" rotWithShape="0">
              <a:schemeClr val="tx1"/>
            </a:outerShdw>
          </a:effectLst>
        </p:spPr>
      </p:pic>
      <p:pic>
        <p:nvPicPr>
          <p:cNvPr id="18438" name="Picture 8" descr="brain3s">
            <a:hlinkClick r:id="rId4"/>
          </p:cNvPr>
          <p:cNvPicPr>
            <a:picLocks noChangeAspect="1" noChangeArrowheads="1"/>
          </p:cNvPicPr>
          <p:nvPr/>
        </p:nvPicPr>
        <p:blipFill>
          <a:blip r:embed="rId5" cstate="print"/>
          <a:srcRect/>
          <a:stretch>
            <a:fillRect/>
          </a:stretch>
        </p:blipFill>
        <p:spPr bwMode="auto">
          <a:xfrm>
            <a:off x="4648200" y="4876800"/>
            <a:ext cx="2590800" cy="1828800"/>
          </a:xfrm>
          <a:prstGeom prst="rect">
            <a:avLst/>
          </a:prstGeom>
          <a:noFill/>
          <a:ln w="9525">
            <a:noFill/>
            <a:miter lim="800000"/>
            <a:headEnd/>
            <a:tailEnd/>
          </a:ln>
        </p:spPr>
      </p:pic>
      <p:sp>
        <p:nvSpPr>
          <p:cNvPr id="486409" name="Rectangle 9"/>
          <p:cNvSpPr>
            <a:spLocks noChangeArrowheads="1"/>
          </p:cNvSpPr>
          <p:nvPr/>
        </p:nvSpPr>
        <p:spPr bwMode="auto">
          <a:xfrm>
            <a:off x="533400" y="1600200"/>
            <a:ext cx="3048000" cy="1371600"/>
          </a:xfrm>
          <a:prstGeom prst="rect">
            <a:avLst/>
          </a:prstGeom>
          <a:noFill/>
          <a:ln w="38100">
            <a:solidFill>
              <a:schemeClr val="hlink"/>
            </a:solidFill>
            <a:miter lim="800000"/>
            <a:headEnd/>
            <a:tailEnd/>
          </a:ln>
          <a:effectLst/>
        </p:spPr>
        <p:txBody>
          <a:bodyPr wrap="none" anchor="ctr"/>
          <a:lstStyle/>
          <a:p>
            <a:pPr>
              <a:defRPr/>
            </a:pPr>
            <a:endParaRPr lang="en-US"/>
          </a:p>
        </p:txBody>
      </p:sp>
      <p:pic>
        <p:nvPicPr>
          <p:cNvPr id="18440" name="Picture 10" descr="PICT0256"/>
          <p:cNvPicPr>
            <a:picLocks noChangeAspect="1" noChangeArrowheads="1"/>
          </p:cNvPicPr>
          <p:nvPr/>
        </p:nvPicPr>
        <p:blipFill>
          <a:blip r:embed="rId6" cstate="print"/>
          <a:srcRect/>
          <a:stretch>
            <a:fillRect/>
          </a:stretch>
        </p:blipFill>
        <p:spPr bwMode="auto">
          <a:xfrm>
            <a:off x="4648200" y="1676400"/>
            <a:ext cx="2590800"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86409"/>
                                        </p:tgtEl>
                                        <p:attrNameLst>
                                          <p:attrName>style.visibility</p:attrName>
                                        </p:attrNameLst>
                                      </p:cBhvr>
                                      <p:to>
                                        <p:strVal val="visible"/>
                                      </p:to>
                                    </p:set>
                                    <p:animEffect transition="in" filter="dissolve">
                                      <p:cBhvr>
                                        <p:cTn id="7" dur="500"/>
                                        <p:tgtEl>
                                          <p:spTgt spid="486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762000" y="0"/>
            <a:ext cx="7924800" cy="762000"/>
          </a:xfrm>
        </p:spPr>
        <p:txBody>
          <a:bodyPr/>
          <a:lstStyle/>
          <a:p>
            <a:pPr>
              <a:defRPr/>
            </a:pPr>
            <a:r>
              <a:rPr lang="en-US" sz="2400" smtClean="0">
                <a:solidFill>
                  <a:srgbClr val="FFFF99"/>
                </a:solidFill>
                <a:effectLst>
                  <a:outerShdw blurRad="38100" dist="38100" dir="2700000" algn="tl">
                    <a:srgbClr val="000000"/>
                  </a:outerShdw>
                </a:effectLst>
                <a:latin typeface="Trebuchet MS" pitchFamily="34" charset="0"/>
              </a:rPr>
              <a:t>Measurable Indicators  for Each Key Attribute</a:t>
            </a:r>
          </a:p>
        </p:txBody>
      </p:sp>
      <p:graphicFrame>
        <p:nvGraphicFramePr>
          <p:cNvPr id="863235" name="Group 3"/>
          <p:cNvGraphicFramePr>
            <a:graphicFrameLocks noGrp="1"/>
          </p:cNvGraphicFramePr>
          <p:nvPr/>
        </p:nvGraphicFramePr>
        <p:xfrm>
          <a:off x="533400" y="914400"/>
          <a:ext cx="7986713" cy="5275585"/>
        </p:xfrm>
        <a:graphic>
          <a:graphicData uri="http://schemas.openxmlformats.org/drawingml/2006/table">
            <a:tbl>
              <a:tblPr/>
              <a:tblGrid>
                <a:gridCol w="1066800"/>
                <a:gridCol w="2057400"/>
                <a:gridCol w="2876550"/>
                <a:gridCol w="1985963"/>
              </a:tblGrid>
              <a:tr h="71596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EIA</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RANK</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RANK FACTOR</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KEY ECOLOGICAL ATTRIBUTE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INDICATOR</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4635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 B, C, or D</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Condition - Biotic</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Stand Development / Maturity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coarse woody debris</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53498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Biotic Composition</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IBI/FQI</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4635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Ecological Processes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herbivory</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4635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Condition –Abiotic</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Abiotic Physical/Chemical Attributes and variability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nutrient input</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7239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Size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Area supporting patch dynamics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minimum dynamic area</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5937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Landscape Context</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Landscape Structure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fragmentation</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r h="48736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Landscape Dynamics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e.g. disturbance size and return interval</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alpha val="50000"/>
                      </a:srgbClr>
                    </a:solidFill>
                  </a:tcPr>
                </a:tc>
              </a:tr>
            </a:tbl>
          </a:graphicData>
        </a:graphic>
      </p:graphicFrame>
      <p:sp>
        <p:nvSpPr>
          <p:cNvPr id="863290" name="Line 58"/>
          <p:cNvSpPr>
            <a:spLocks noChangeShapeType="1"/>
          </p:cNvSpPr>
          <p:nvPr/>
        </p:nvSpPr>
        <p:spPr bwMode="auto">
          <a:xfrm>
            <a:off x="1143000" y="6858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
        <p:nvSpPr>
          <p:cNvPr id="863291" name="Line 59"/>
          <p:cNvSpPr>
            <a:spLocks noChangeShapeType="1"/>
          </p:cNvSpPr>
          <p:nvPr/>
        </p:nvSpPr>
        <p:spPr bwMode="auto">
          <a:xfrm flipH="1">
            <a:off x="1600200" y="3276600"/>
            <a:ext cx="2133600" cy="0"/>
          </a:xfrm>
          <a:prstGeom prst="line">
            <a:avLst/>
          </a:prstGeom>
          <a:noFill/>
          <a:ln w="12700">
            <a:solidFill>
              <a:schemeClr val="tx1"/>
            </a:solidFill>
            <a:round/>
            <a:headEnd/>
            <a:tailEnd/>
          </a:ln>
          <a:effectLst/>
        </p:spPr>
        <p:txBody>
          <a:bodyPr/>
          <a:lstStyle/>
          <a:p>
            <a:pPr>
              <a:defRPr/>
            </a:pPr>
            <a:endParaRPr lang="en-US"/>
          </a:p>
        </p:txBody>
      </p:sp>
      <p:sp>
        <p:nvSpPr>
          <p:cNvPr id="863292" name="Rectangle 60"/>
          <p:cNvSpPr>
            <a:spLocks noChangeArrowheads="1"/>
          </p:cNvSpPr>
          <p:nvPr/>
        </p:nvSpPr>
        <p:spPr bwMode="auto">
          <a:xfrm>
            <a:off x="1600200" y="1676400"/>
            <a:ext cx="2057400" cy="4495800"/>
          </a:xfrm>
          <a:prstGeom prst="rect">
            <a:avLst/>
          </a:prstGeom>
          <a:noFill/>
          <a:ln w="57150">
            <a:solidFill>
              <a:schemeClr val="hlink"/>
            </a:solidFill>
            <a:miter lim="800000"/>
            <a:headEnd/>
            <a:tailEnd/>
          </a:ln>
          <a:effectLst/>
        </p:spPr>
        <p:txBody>
          <a:bodyPr wrap="none" anchor="ctr"/>
          <a:lstStyle/>
          <a:p>
            <a:pPr>
              <a:defRPr/>
            </a:pPr>
            <a:endParaRPr lang="en-US"/>
          </a:p>
        </p:txBody>
      </p:sp>
      <p:sp>
        <p:nvSpPr>
          <p:cNvPr id="863293" name="Rectangle 61"/>
          <p:cNvSpPr>
            <a:spLocks noChangeArrowheads="1"/>
          </p:cNvSpPr>
          <p:nvPr/>
        </p:nvSpPr>
        <p:spPr bwMode="auto">
          <a:xfrm>
            <a:off x="6553200" y="1676400"/>
            <a:ext cx="1981200" cy="4495800"/>
          </a:xfrm>
          <a:prstGeom prst="rect">
            <a:avLst/>
          </a:prstGeom>
          <a:noFill/>
          <a:ln w="57150">
            <a:solidFill>
              <a:schemeClr val="hlink"/>
            </a:solidFill>
            <a:miter lim="800000"/>
            <a:headEnd/>
            <a:tailEnd/>
          </a:ln>
          <a:effectLst/>
        </p:spPr>
        <p:txBody>
          <a:bodyPr wrap="none" anchor="ctr"/>
          <a:lstStyle/>
          <a:p>
            <a:pPr>
              <a:defRPr/>
            </a:pPr>
            <a:endParaRPr lang="en-US"/>
          </a:p>
        </p:txBody>
      </p:sp>
      <p:sp>
        <p:nvSpPr>
          <p:cNvPr id="863294" name="Rectangle 62"/>
          <p:cNvSpPr>
            <a:spLocks noChangeArrowheads="1"/>
          </p:cNvSpPr>
          <p:nvPr/>
        </p:nvSpPr>
        <p:spPr bwMode="auto">
          <a:xfrm>
            <a:off x="3657600" y="1676400"/>
            <a:ext cx="2819400" cy="4495800"/>
          </a:xfrm>
          <a:prstGeom prst="rect">
            <a:avLst/>
          </a:prstGeom>
          <a:noFill/>
          <a:ln w="57150">
            <a:solidFill>
              <a:schemeClr val="hlink"/>
            </a:solidFill>
            <a:miter lim="800000"/>
            <a:headEnd/>
            <a:tailEnd/>
          </a:ln>
          <a:effectLst/>
        </p:spPr>
        <p:txBody>
          <a:bodyPr wrap="none" anchor="ctr"/>
          <a:lstStyle/>
          <a:p>
            <a:pPr>
              <a:defRPr/>
            </a:pPr>
            <a:endParaRPr lang="en-US"/>
          </a:p>
        </p:txBody>
      </p:sp>
      <p:sp>
        <p:nvSpPr>
          <p:cNvPr id="863295" name="Rectangle 63"/>
          <p:cNvSpPr>
            <a:spLocks noChangeArrowheads="1"/>
          </p:cNvSpPr>
          <p:nvPr/>
        </p:nvSpPr>
        <p:spPr bwMode="auto">
          <a:xfrm>
            <a:off x="533400" y="1676400"/>
            <a:ext cx="990600" cy="4495800"/>
          </a:xfrm>
          <a:prstGeom prst="rect">
            <a:avLst/>
          </a:prstGeom>
          <a:noFill/>
          <a:ln w="57150">
            <a:solidFill>
              <a:schemeClr val="hlink"/>
            </a:solidFill>
            <a:miter lim="800000"/>
            <a:headEnd/>
            <a:tailEnd/>
          </a:ln>
          <a:effectLst/>
        </p:spPr>
        <p:txBody>
          <a:bodyPr wrap="none" anchor="ctr"/>
          <a:lstStyle/>
          <a:p>
            <a:pPr>
              <a:defRPr/>
            </a:pPr>
            <a:endParaRPr lang="en-US"/>
          </a:p>
        </p:txBody>
      </p:sp>
      <p:sp>
        <p:nvSpPr>
          <p:cNvPr id="863296" name="AutoShape 64"/>
          <p:cNvSpPr>
            <a:spLocks noChangeArrowheads="1"/>
          </p:cNvSpPr>
          <p:nvPr/>
        </p:nvSpPr>
        <p:spPr bwMode="auto">
          <a:xfrm rot="10800000">
            <a:off x="1524000" y="228600"/>
            <a:ext cx="6781800" cy="1447800"/>
          </a:xfrm>
          <a:prstGeom prst="curvedUpArrow">
            <a:avLst>
              <a:gd name="adj1" fmla="val 93684"/>
              <a:gd name="adj2" fmla="val 187368"/>
              <a:gd name="adj3" fmla="val 33333"/>
            </a:avLst>
          </a:prstGeom>
          <a:noFill/>
          <a:ln w="28575">
            <a:solidFill>
              <a:schemeClr val="hlink"/>
            </a:solidFill>
            <a:miter lim="800000"/>
            <a:headEnd/>
            <a:tailEnd/>
          </a:ln>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863294"/>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500"/>
                                  </p:stCondLst>
                                  <p:childTnLst>
                                    <p:set>
                                      <p:cBhvr>
                                        <p:cTn id="9" dur="1" fill="hold">
                                          <p:stCondLst>
                                            <p:cond delay="0"/>
                                          </p:stCondLst>
                                        </p:cTn>
                                        <p:tgtEl>
                                          <p:spTgt spid="863293"/>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500"/>
                                  </p:stCondLst>
                                  <p:childTnLst>
                                    <p:set>
                                      <p:cBhvr>
                                        <p:cTn id="12" dur="1" fill="hold">
                                          <p:stCondLst>
                                            <p:cond delay="0"/>
                                          </p:stCondLst>
                                        </p:cTn>
                                        <p:tgtEl>
                                          <p:spTgt spid="86329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500"/>
                                  </p:stCondLst>
                                  <p:childTnLst>
                                    <p:set>
                                      <p:cBhvr>
                                        <p:cTn id="15" dur="1" fill="hold">
                                          <p:stCondLst>
                                            <p:cond delay="0"/>
                                          </p:stCondLst>
                                        </p:cTn>
                                        <p:tgtEl>
                                          <p:spTgt spid="863292"/>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grpId="0" nodeType="afterEffect">
                                  <p:stCondLst>
                                    <p:cond delay="500"/>
                                  </p:stCondLst>
                                  <p:childTnLst>
                                    <p:set>
                                      <p:cBhvr>
                                        <p:cTn id="18" dur="1" fill="hold">
                                          <p:stCondLst>
                                            <p:cond delay="0"/>
                                          </p:stCondLst>
                                        </p:cTn>
                                        <p:tgtEl>
                                          <p:spTgt spid="863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92" grpId="0" animBg="1"/>
      <p:bldP spid="863293" grpId="0" animBg="1"/>
      <p:bldP spid="863294" grpId="0" animBg="1"/>
      <p:bldP spid="863295" grpId="0" animBg="1"/>
      <p:bldP spid="86329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990600" y="-381000"/>
          <a:ext cx="10591800" cy="7935913"/>
        </p:xfrm>
        <a:graphic>
          <a:graphicData uri="http://schemas.openxmlformats.org/presentationml/2006/ole">
            <p:oleObj spid="_x0000_s10242" name="Slide" r:id="rId4" imgW="4607312" imgH="3432739" progId="PowerPoint.Slide.8">
              <p:embed/>
            </p:oleObj>
          </a:graphicData>
        </a:graphic>
      </p:graphicFrame>
      <p:sp>
        <p:nvSpPr>
          <p:cNvPr id="799747" name="Text Box 3"/>
          <p:cNvSpPr txBox="1">
            <a:spLocks noChangeArrowheads="1"/>
          </p:cNvSpPr>
          <p:nvPr/>
        </p:nvSpPr>
        <p:spPr bwMode="auto">
          <a:xfrm>
            <a:off x="990600" y="228600"/>
            <a:ext cx="7620000" cy="457200"/>
          </a:xfrm>
          <a:prstGeom prst="rect">
            <a:avLst/>
          </a:prstGeom>
          <a:noFill/>
          <a:ln w="9525">
            <a:noFill/>
            <a:miter lim="800000"/>
            <a:headEnd/>
            <a:tailEnd/>
          </a:ln>
          <a:effectLst/>
        </p:spPr>
        <p:txBody>
          <a:bodyPr>
            <a:spAutoFit/>
          </a:bodyPr>
          <a:lstStyle/>
          <a:p>
            <a:pPr algn="ctr">
              <a:spcBef>
                <a:spcPct val="50000"/>
              </a:spcBef>
              <a:defRPr/>
            </a:pPr>
            <a:r>
              <a:rPr lang="en-US" sz="2400" b="1">
                <a:solidFill>
                  <a:schemeClr val="bg2"/>
                </a:solidFill>
                <a:effectLst>
                  <a:outerShdw blurRad="38100" dist="38100" dir="2700000" algn="tl">
                    <a:srgbClr val="FFFFFF"/>
                  </a:outerShdw>
                </a:effectLst>
                <a:latin typeface="Trebuchet MS" pitchFamily="34" charset="0"/>
              </a:rPr>
              <a:t>Variability in Nature</a:t>
            </a:r>
            <a:endParaRPr lang="en-US" sz="2400">
              <a:solidFill>
                <a:schemeClr val="bg2"/>
              </a:solidFill>
              <a:effectLst/>
              <a:latin typeface="Trebuchet MS" pitchFamily="34" charset="0"/>
            </a:endParaRPr>
          </a:p>
        </p:txBody>
      </p:sp>
      <p:pic>
        <p:nvPicPr>
          <p:cNvPr id="10244" name="Picture 4" descr="zm_crane"/>
          <p:cNvPicPr>
            <a:picLocks noChangeAspect="1" noChangeArrowheads="1"/>
          </p:cNvPicPr>
          <p:nvPr/>
        </p:nvPicPr>
        <p:blipFill>
          <a:blip r:embed="rId5" cstate="print"/>
          <a:srcRect/>
          <a:stretch>
            <a:fillRect/>
          </a:stretch>
        </p:blipFill>
        <p:spPr bwMode="auto">
          <a:xfrm>
            <a:off x="1524000" y="5105400"/>
            <a:ext cx="2057400" cy="1506538"/>
          </a:xfrm>
          <a:prstGeom prst="rect">
            <a:avLst/>
          </a:prstGeom>
          <a:noFill/>
          <a:ln w="9525">
            <a:solidFill>
              <a:srgbClr val="000000"/>
            </a:solidFill>
            <a:miter lim="800000"/>
            <a:headEnd/>
            <a:tailEnd/>
          </a:ln>
        </p:spPr>
      </p:pic>
    </p:spTree>
  </p:cSld>
  <p:clrMapOvr>
    <a:masterClrMapping/>
  </p:clrMapOvr>
  <p:transition>
    <p:cut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801794" name="Group 2"/>
          <p:cNvGraphicFramePr>
            <a:graphicFrameLocks noGrp="1"/>
          </p:cNvGraphicFramePr>
          <p:nvPr>
            <p:ph sz="half" idx="1"/>
          </p:nvPr>
        </p:nvGraphicFramePr>
        <p:xfrm>
          <a:off x="457200" y="1600200"/>
          <a:ext cx="8382000" cy="4669536"/>
        </p:xfrm>
        <a:graphic>
          <a:graphicData uri="http://schemas.openxmlformats.org/drawingml/2006/table">
            <a:tbl>
              <a:tblPr/>
              <a:tblGrid>
                <a:gridCol w="1127125"/>
                <a:gridCol w="1352550"/>
                <a:gridCol w="2479675"/>
                <a:gridCol w="3052763"/>
                <a:gridCol w="369887"/>
              </a:tblGrid>
              <a:tr h="18097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dirty="0" smtClean="0">
                        <a:ln>
                          <a:noFill/>
                        </a:ln>
                        <a:solidFill>
                          <a:schemeClr val="bg2"/>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dirty="0" smtClean="0">
                        <a:ln>
                          <a:noFill/>
                        </a:ln>
                        <a:solidFill>
                          <a:schemeClr val="bg2"/>
                        </a:solidFill>
                        <a:effectLst/>
                        <a:latin typeface="Trebuchet MS"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latin typeface="Trebuchet MS" pitchFamily="34" charset="0"/>
                        </a:rPr>
                        <a:t>Assessment / EIA</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2000" b="0" i="0" u="none" strike="noStrike" cap="none" normalizeH="0" baseline="0" dirty="0" smtClean="0">
                          <a:ln>
                            <a:noFill/>
                          </a:ln>
                          <a:solidFill>
                            <a:schemeClr val="bg2"/>
                          </a:solidFill>
                          <a:effectLst/>
                          <a:latin typeface="Trebuchet MS" pitchFamily="34" charset="0"/>
                        </a:rPr>
                        <a:t>Applications</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74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Level 1 –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Remote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Sensing</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bg2"/>
                          </a:solidFill>
                          <a:effectLst/>
                          <a:latin typeface="Trebuchet MS" pitchFamily="34" charset="0"/>
                        </a:rPr>
                        <a:t>Landscape around occurrences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bg2"/>
                          </a:solidFill>
                          <a:effectLst/>
                          <a:latin typeface="Trebuchet MS" pitchFamily="34" charset="0"/>
                        </a:rPr>
                        <a:t>On-site indicators visible remotely</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Level 1 EO Rank.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Identify priority sites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Support Status and Trends</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Implementation monitoring</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Level 2 -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Rapid Field Observation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bg2"/>
                          </a:solidFill>
                          <a:effectLst/>
                          <a:latin typeface="Trebuchet MS" pitchFamily="34" charset="0"/>
                        </a:rPr>
                        <a:t>Relatively simple field indicators (stressor / condition metrics)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600" b="0" i="0" u="none" strike="noStrike" cap="none" normalizeH="0" baseline="0" smtClean="0">
                        <a:ln>
                          <a:noFill/>
                        </a:ln>
                        <a:solidFill>
                          <a:schemeClr val="bg2"/>
                        </a:solidFill>
                        <a:effectLst/>
                        <a:latin typeface="Trebuchet MS" pitchFamily="34"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600" b="0" i="0" u="none" strike="noStrike" cap="none" normalizeH="0" baseline="0" smtClean="0">
                        <a:ln>
                          <a:noFill/>
                        </a:ln>
                        <a:solidFill>
                          <a:schemeClr val="bg2"/>
                        </a:solidFill>
                        <a:effectLst/>
                        <a:latin typeface="Trebuchet MS"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Level 2 EO Rank</a:t>
                      </a:r>
                      <a:endParaRPr kumimoji="0" lang="en-US" sz="1800" b="0" i="0" u="none" strike="noStrike" cap="none" normalizeH="0" baseline="0" dirty="0" smtClean="0">
                        <a:ln>
                          <a:noFill/>
                        </a:ln>
                        <a:solidFill>
                          <a:schemeClr val="bg2"/>
                        </a:solidFill>
                        <a:effectLst/>
                        <a:latin typeface="Trebuchet MS" pitchFamily="34"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Conservation planning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Integrated scorecard</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Restoration, mitigation, and management monitoring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Level 3 -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bg2"/>
                          </a:solidFill>
                          <a:effectLst/>
                          <a:latin typeface="Trebuchet MS" pitchFamily="34" charset="0"/>
                        </a:rPr>
                        <a:t>Intensive sampling</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smtClean="0">
                          <a:ln>
                            <a:noFill/>
                          </a:ln>
                          <a:solidFill>
                            <a:schemeClr val="bg2"/>
                          </a:solidFill>
                          <a:effectLst/>
                          <a:latin typeface="Trebuchet MS" pitchFamily="34" charset="0"/>
                        </a:rPr>
                        <a:t>Detailed quantitative field indicators.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smtClean="0">
                          <a:ln>
                            <a:noFill/>
                          </a:ln>
                          <a:solidFill>
                            <a:schemeClr val="bg2"/>
                          </a:solidFill>
                          <a:effectLst/>
                          <a:latin typeface="Trebuchet MS" pitchFamily="34" charset="0"/>
                        </a:rPr>
                        <a:t>Calibrated indicators (e.g., indices of biotic or ecological integrity, FQA). </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Level 3 EO Rank</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Char char="u"/>
                        <a:tabLst/>
                      </a:pPr>
                      <a:r>
                        <a:rPr kumimoji="0" lang="en-US" sz="1600" b="0" i="0" u="none" strike="noStrike" cap="none" normalizeH="0" baseline="0" dirty="0" smtClean="0">
                          <a:ln>
                            <a:noFill/>
                          </a:ln>
                          <a:solidFill>
                            <a:schemeClr val="bg2"/>
                          </a:solidFill>
                          <a:effectLst/>
                          <a:latin typeface="Trebuchet MS" pitchFamily="34" charset="0"/>
                        </a:rPr>
                        <a:t>Reference Sites for specific indicators</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01822" name="Rectangle 30"/>
          <p:cNvSpPr>
            <a:spLocks noGrp="1" noChangeArrowheads="1"/>
          </p:cNvSpPr>
          <p:nvPr>
            <p:ph type="title"/>
          </p:nvPr>
        </p:nvSpPr>
        <p:spPr>
          <a:xfrm>
            <a:off x="457200" y="381000"/>
            <a:ext cx="8229600" cy="1143000"/>
          </a:xfrm>
        </p:spPr>
        <p:txBody>
          <a:bodyPr/>
          <a:lstStyle/>
          <a:p>
            <a:pPr>
              <a:defRPr/>
            </a:pPr>
            <a:r>
              <a:rPr lang="en-US" sz="3600" dirty="0" smtClean="0">
                <a:solidFill>
                  <a:schemeClr val="bg2"/>
                </a:solidFill>
                <a:effectLst>
                  <a:outerShdw blurRad="38100" dist="38100" dir="2700000" algn="tl">
                    <a:srgbClr val="000000"/>
                  </a:outerShdw>
                </a:effectLst>
                <a:latin typeface="Trebuchet MS" pitchFamily="34" charset="0"/>
              </a:rPr>
              <a:t>Integrated Tasks Across Scales for Ecological  Assessments</a:t>
            </a:r>
          </a:p>
        </p:txBody>
      </p:sp>
      <p:sp>
        <p:nvSpPr>
          <p:cNvPr id="801823" name="AutoShape 31"/>
          <p:cNvSpPr>
            <a:spLocks noChangeArrowheads="1"/>
          </p:cNvSpPr>
          <p:nvPr/>
        </p:nvSpPr>
        <p:spPr bwMode="auto">
          <a:xfrm>
            <a:off x="8153400" y="2438400"/>
            <a:ext cx="609600" cy="3505200"/>
          </a:xfrm>
          <a:prstGeom prst="upDownArrow">
            <a:avLst>
              <a:gd name="adj1" fmla="val 50000"/>
              <a:gd name="adj2" fmla="val 115000"/>
            </a:avLst>
          </a:prstGeom>
          <a:solidFill>
            <a:schemeClr val="accent1"/>
          </a:solidFill>
          <a:ln w="12700">
            <a:solidFill>
              <a:schemeClr val="tx1"/>
            </a:solidFill>
            <a:miter lim="800000"/>
            <a:headEnd/>
            <a:tailEnd/>
          </a:ln>
          <a:effectLst/>
        </p:spPr>
        <p:txBody>
          <a:bodyPr vert="eaVert" wrap="none" anchor="ctr"/>
          <a:lstStyle/>
          <a:p>
            <a:pPr>
              <a:defRPr/>
            </a:pPr>
            <a:endParaRPr lang="en-US"/>
          </a:p>
        </p:txBody>
      </p:sp>
      <p:sp>
        <p:nvSpPr>
          <p:cNvPr id="801824" name="Text Box 32"/>
          <p:cNvSpPr txBox="1">
            <a:spLocks noChangeArrowheads="1"/>
          </p:cNvSpPr>
          <p:nvPr/>
        </p:nvSpPr>
        <p:spPr bwMode="auto">
          <a:xfrm>
            <a:off x="8305800" y="2819400"/>
            <a:ext cx="228600" cy="2781300"/>
          </a:xfrm>
          <a:prstGeom prst="rect">
            <a:avLst/>
          </a:prstGeom>
          <a:noFill/>
          <a:ln w="12700">
            <a:noFill/>
            <a:miter lim="800000"/>
            <a:headEnd/>
            <a:tailEnd/>
          </a:ln>
          <a:effectLst/>
        </p:spPr>
        <p:txBody>
          <a:bodyPr>
            <a:spAutoFit/>
          </a:bodyPr>
          <a:lstStyle/>
          <a:p>
            <a:pPr>
              <a:spcBef>
                <a:spcPct val="50000"/>
              </a:spcBef>
              <a:defRPr/>
            </a:pPr>
            <a:r>
              <a:rPr lang="en-US" sz="1600">
                <a:solidFill>
                  <a:schemeClr val="bg1"/>
                </a:solidFill>
                <a:effectLst>
                  <a:outerShdw blurRad="38100" dist="38100" dir="2700000" algn="tl">
                    <a:srgbClr val="000000"/>
                  </a:outerShdw>
                </a:effectLst>
              </a:rPr>
              <a:t>Integration</a:t>
            </a:r>
          </a:p>
        </p:txBody>
      </p:sp>
    </p:spTree>
  </p:cSld>
  <p:clrMapOvr>
    <a:masterClrMapping/>
  </p:clrMapOvr>
  <p:transition>
    <p:cut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Oakland MI land use"/>
          <p:cNvPicPr>
            <a:picLocks noChangeAspect="1" noChangeArrowheads="1"/>
          </p:cNvPicPr>
          <p:nvPr/>
        </p:nvPicPr>
        <p:blipFill>
          <a:blip r:embed="rId3" cstate="print"/>
          <a:srcRect/>
          <a:stretch>
            <a:fillRect/>
          </a:stretch>
        </p:blipFill>
        <p:spPr bwMode="auto">
          <a:xfrm>
            <a:off x="3581400" y="1828800"/>
            <a:ext cx="5231821" cy="4038600"/>
          </a:xfrm>
          <a:prstGeom prst="rect">
            <a:avLst/>
          </a:prstGeom>
          <a:noFill/>
          <a:ln w="9525">
            <a:noFill/>
            <a:miter lim="800000"/>
            <a:headEnd/>
            <a:tailEnd/>
          </a:ln>
        </p:spPr>
      </p:pic>
      <p:sp>
        <p:nvSpPr>
          <p:cNvPr id="445444" name="Rectangle 4"/>
          <p:cNvSpPr>
            <a:spLocks noGrp="1" noChangeArrowheads="1"/>
          </p:cNvSpPr>
          <p:nvPr>
            <p:ph type="title"/>
          </p:nvPr>
        </p:nvSpPr>
        <p:spPr>
          <a:xfrm>
            <a:off x="152400" y="152400"/>
            <a:ext cx="8686800" cy="990600"/>
          </a:xfrm>
          <a:solidFill>
            <a:schemeClr val="bg1"/>
          </a:solidFill>
        </p:spPr>
        <p:txBody>
          <a:bodyPr lIns="90488" tIns="44450" rIns="90488" bIns="44450">
            <a:noAutofit/>
          </a:bodyPr>
          <a:lstStyle/>
          <a:p>
            <a:pPr eaLnBrk="1" hangingPunct="1">
              <a:defRPr/>
            </a:pPr>
            <a:r>
              <a:rPr lang="en-US" sz="4000" dirty="0" smtClean="0">
                <a:solidFill>
                  <a:srgbClr val="FFFF99"/>
                </a:solidFill>
                <a:effectLst>
                  <a:outerShdw blurRad="38100" dist="38100" dir="2700000" algn="tl">
                    <a:srgbClr val="000000"/>
                  </a:outerShdw>
                </a:effectLst>
                <a:latin typeface="Trebuchet MS" pitchFamily="34" charset="0"/>
              </a:rPr>
              <a:t>Landscape Condition Model</a:t>
            </a:r>
            <a:endParaRPr lang="en-US" sz="4000" dirty="0">
              <a:solidFill>
                <a:srgbClr val="FFFF99"/>
              </a:solidFill>
              <a:effectLst>
                <a:outerShdw blurRad="38100" dist="38100" dir="2700000" algn="tl">
                  <a:srgbClr val="000000"/>
                </a:outerShdw>
              </a:effectLst>
              <a:latin typeface="Trebuchet MS" pitchFamily="34" charset="0"/>
            </a:endParaRPr>
          </a:p>
        </p:txBody>
      </p:sp>
      <p:sp>
        <p:nvSpPr>
          <p:cNvPr id="7" name="Rectangle 3"/>
          <p:cNvSpPr txBox="1">
            <a:spLocks noChangeArrowheads="1"/>
          </p:cNvSpPr>
          <p:nvPr/>
        </p:nvSpPr>
        <p:spPr bwMode="auto">
          <a:xfrm>
            <a:off x="0" y="1828800"/>
            <a:ext cx="3657600" cy="4114800"/>
          </a:xfrm>
          <a:prstGeom prst="rect">
            <a:avLst/>
          </a:prstGeom>
          <a:noFill/>
          <a:ln w="9525">
            <a:noFill/>
            <a:miter lim="800000"/>
            <a:headEnd/>
            <a:tailEnd/>
          </a:ln>
        </p:spPr>
        <p:txBody>
          <a:bodyPr/>
          <a:lstStyle/>
          <a:p>
            <a:pPr>
              <a:spcBef>
                <a:spcPct val="20000"/>
              </a:spcBef>
              <a:defRPr/>
            </a:pPr>
            <a:r>
              <a:rPr lang="en-US" sz="2400" dirty="0">
                <a:latin typeface="Trebuchet MS" pitchFamily="34" charset="0"/>
              </a:rPr>
              <a:t>Spatial Index</a:t>
            </a:r>
          </a:p>
          <a:p>
            <a:pPr marL="285750" lvl="1" indent="-171450">
              <a:spcBef>
                <a:spcPct val="20000"/>
              </a:spcBef>
              <a:buFont typeface="Arial" charset="0"/>
              <a:buChar char="–"/>
              <a:defRPr/>
            </a:pPr>
            <a:r>
              <a:rPr lang="en-US" sz="2000" dirty="0">
                <a:latin typeface="Trebuchet MS" pitchFamily="34" charset="0"/>
              </a:rPr>
              <a:t>Combines land use, roads/traffic volume, infrastructure, pollution, etc.</a:t>
            </a:r>
          </a:p>
          <a:p>
            <a:pPr marL="285750" lvl="1" indent="-171450">
              <a:spcBef>
                <a:spcPct val="20000"/>
              </a:spcBef>
              <a:buFont typeface="Arial" charset="0"/>
              <a:buChar char="–"/>
              <a:defRPr/>
            </a:pPr>
            <a:r>
              <a:rPr lang="en-US" sz="2000" dirty="0">
                <a:latin typeface="Trebuchet MS" pitchFamily="34" charset="0"/>
              </a:rPr>
              <a:t>Model weights effects, adds distance-decay function</a:t>
            </a:r>
          </a:p>
          <a:p>
            <a:pPr marL="285750" lvl="1" indent="-171450">
              <a:spcBef>
                <a:spcPct val="20000"/>
              </a:spcBef>
              <a:buFont typeface="Arial" charset="0"/>
              <a:buChar char="–"/>
              <a:defRPr/>
            </a:pPr>
            <a:r>
              <a:rPr lang="en-US" sz="2000" dirty="0">
                <a:latin typeface="Trebuchet MS" pitchFamily="34" charset="0"/>
              </a:rPr>
              <a:t>Can be customized to wildlife of interest</a:t>
            </a:r>
          </a:p>
          <a:p>
            <a:pPr marL="285750" lvl="1" indent="-171450">
              <a:spcBef>
                <a:spcPct val="20000"/>
              </a:spcBef>
              <a:buFont typeface="Arial" charset="0"/>
              <a:buChar char="–"/>
              <a:defRPr/>
            </a:pPr>
            <a:r>
              <a:rPr lang="en-US" sz="2000" dirty="0">
                <a:latin typeface="Trebuchet MS" pitchFamily="34" charset="0"/>
              </a:rPr>
              <a:t>Can be recalculated with new proposals for change to land cover/land use</a:t>
            </a:r>
          </a:p>
          <a:p>
            <a:pPr>
              <a:spcBef>
                <a:spcPct val="20000"/>
              </a:spcBef>
              <a:defRPr/>
            </a:pPr>
            <a:endParaRPr lang="en-US" sz="2400" dirty="0">
              <a:latin typeface="+mn-lt"/>
            </a:endParaRPr>
          </a:p>
        </p:txBody>
      </p:sp>
      <p:pic>
        <p:nvPicPr>
          <p:cNvPr id="4101" name="Picture 13" descr="NSlogoColorWTag"/>
          <p:cNvPicPr>
            <a:picLocks noChangeAspect="1" noChangeArrowheads="1"/>
          </p:cNvPicPr>
          <p:nvPr/>
        </p:nvPicPr>
        <p:blipFill>
          <a:blip r:embed="rId4" cstate="print"/>
          <a:srcRect t="-11867"/>
          <a:stretch>
            <a:fillRect/>
          </a:stretch>
        </p:blipFill>
        <p:spPr bwMode="auto">
          <a:xfrm>
            <a:off x="152400" y="152400"/>
            <a:ext cx="976313" cy="612775"/>
          </a:xfrm>
          <a:prstGeom prst="rect">
            <a:avLst/>
          </a:prstGeom>
          <a:solidFill>
            <a:schemeClr val="tx1"/>
          </a:solidFill>
          <a:ln w="9525">
            <a:solidFill>
              <a:srgbClr val="663300"/>
            </a:solidFill>
            <a:miter lim="800000"/>
            <a:headEnd/>
            <a:tailEnd/>
          </a:ln>
        </p:spPr>
      </p:pic>
      <p:pic>
        <p:nvPicPr>
          <p:cNvPr id="9" name="Picture 2" descr="Oakland MI LCM"/>
          <p:cNvPicPr>
            <a:picLocks noChangeAspect="1" noChangeArrowheads="1"/>
          </p:cNvPicPr>
          <p:nvPr/>
        </p:nvPicPr>
        <p:blipFill>
          <a:blip r:embed="rId5" cstate="print"/>
          <a:srcRect/>
          <a:stretch>
            <a:fillRect/>
          </a:stretch>
        </p:blipFill>
        <p:spPr bwMode="auto">
          <a:xfrm>
            <a:off x="3581400" y="1828800"/>
            <a:ext cx="5257800" cy="4058652"/>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a:xfrm>
            <a:off x="838200" y="228600"/>
            <a:ext cx="7772400" cy="1143000"/>
          </a:xfrm>
        </p:spPr>
        <p:txBody>
          <a:bodyPr/>
          <a:lstStyle/>
          <a:p>
            <a:pPr eaLnBrk="1" hangingPunct="1"/>
            <a:r>
              <a:rPr lang="en-US" sz="4000" smtClean="0">
                <a:solidFill>
                  <a:schemeClr val="bg2"/>
                </a:solidFill>
              </a:rPr>
              <a:t>Landscape Condition</a:t>
            </a:r>
            <a:endParaRPr lang="en-US" sz="4000" smtClean="0">
              <a:solidFill>
                <a:schemeClr val="bg2"/>
              </a:solidFill>
              <a:latin typeface="Trebuchet MS" pitchFamily="34" charset="0"/>
            </a:endParaRPr>
          </a:p>
        </p:txBody>
      </p:sp>
      <p:graphicFrame>
        <p:nvGraphicFramePr>
          <p:cNvPr id="15" name="Group 51"/>
          <p:cNvGraphicFramePr>
            <a:graphicFrameLocks/>
          </p:cNvGraphicFramePr>
          <p:nvPr/>
        </p:nvGraphicFramePr>
        <p:xfrm>
          <a:off x="381000" y="1354138"/>
          <a:ext cx="4636301" cy="4864163"/>
        </p:xfrm>
        <a:graphic>
          <a:graphicData uri="http://schemas.openxmlformats.org/drawingml/2006/table">
            <a:tbl>
              <a:tblPr/>
              <a:tblGrid>
                <a:gridCol w="2923071"/>
                <a:gridCol w="1713230"/>
              </a:tblGrid>
              <a:tr h="475043">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outerShdw blurRad="38100" dist="38100" dir="2700000" algn="tl">
                              <a:srgbClr val="C0C0C0"/>
                            </a:outerShdw>
                          </a:effectLst>
                          <a:latin typeface="Arial" charset="0"/>
                          <a:cs typeface="Arial" charset="0"/>
                        </a:rPr>
                        <a:t>Land use</a:t>
                      </a:r>
                    </a:p>
                  </a:txBody>
                  <a:tcPr anchor="b" horzOverflow="overflow">
                    <a:lnL cap="flat">
                      <a:noFill/>
                    </a:lnL>
                    <a:lnR>
                      <a:noFill/>
                    </a:lnR>
                    <a:lnT cap="flat">
                      <a:noFill/>
                    </a:lnT>
                    <a:lnB>
                      <a:noFill/>
                    </a:lnB>
                    <a:lnTlToBr>
                      <a:noFill/>
                    </a:lnTlToBr>
                    <a:lnBlToTr>
                      <a:noFill/>
                    </a:lnBlToTr>
                    <a:solidFill>
                      <a:schemeClr val="tx1"/>
                    </a:solidFill>
                  </a:tcPr>
                </a:tc>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rPr>
                        <a:t>      Point Impact</a:t>
                      </a:r>
                    </a:p>
                  </a:txBody>
                  <a:tcPr anchor="b" horzOverflow="overflow">
                    <a:lnL>
                      <a:noFill/>
                    </a:lnL>
                    <a:lnR cap="flat">
                      <a:noFill/>
                    </a:lnR>
                    <a:lnT cap="flat">
                      <a:noFill/>
                    </a:lnT>
                    <a:lnB>
                      <a:noFill/>
                    </a:lnB>
                    <a:lnTlToBr>
                      <a:noFill/>
                    </a:lnTlToBr>
                    <a:lnBlToTr>
                      <a:noFill/>
                    </a:lnBlToTr>
                    <a:solidFill>
                      <a:schemeClr val="bg2"/>
                    </a:solid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4-lane highway</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0.005</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2-lane road</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0.1</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smtClean="0">
                          <a:ln>
                            <a:noFill/>
                          </a:ln>
                          <a:solidFill>
                            <a:schemeClr val="bg2"/>
                          </a:solidFill>
                          <a:effectLst/>
                          <a:latin typeface="Arial" charset="0"/>
                          <a:cs typeface="Arial" charset="0"/>
                        </a:rPr>
                        <a:t>Local </a:t>
                      </a:r>
                      <a:r>
                        <a:rPr kumimoji="0" lang="es-ES" sz="1800" b="0" i="0" u="none" strike="noStrike" cap="none" normalizeH="0" baseline="0" dirty="0" err="1" smtClean="0">
                          <a:ln>
                            <a:noFill/>
                          </a:ln>
                          <a:solidFill>
                            <a:schemeClr val="bg2"/>
                          </a:solidFill>
                          <a:effectLst/>
                          <a:latin typeface="Arial" charset="0"/>
                          <a:cs typeface="Arial" charset="0"/>
                        </a:rPr>
                        <a:t>road</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0.2</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smtClean="0">
                          <a:ln>
                            <a:noFill/>
                          </a:ln>
                          <a:solidFill>
                            <a:schemeClr val="bg2"/>
                          </a:solidFill>
                          <a:effectLst/>
                          <a:latin typeface="Arial" charset="0"/>
                          <a:cs typeface="Arial" charset="0"/>
                        </a:rPr>
                        <a:t>2-track </a:t>
                      </a:r>
                      <a:r>
                        <a:rPr kumimoji="0" lang="es-ES" sz="1800" b="0" i="0" u="none" strike="noStrike" cap="none" normalizeH="0" baseline="0" dirty="0" err="1" smtClean="0">
                          <a:ln>
                            <a:noFill/>
                          </a:ln>
                          <a:solidFill>
                            <a:schemeClr val="bg2"/>
                          </a:solidFill>
                          <a:effectLst/>
                          <a:latin typeface="Arial" charset="0"/>
                          <a:cs typeface="Arial" charset="0"/>
                        </a:rPr>
                        <a:t>trail</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Urban/Industrial</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0.001</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Exurban zone</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Intensive Agriculture</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0.3</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err="1" smtClean="0">
                          <a:ln>
                            <a:noFill/>
                          </a:ln>
                          <a:solidFill>
                            <a:schemeClr val="bg2"/>
                          </a:solidFill>
                          <a:effectLst/>
                          <a:latin typeface="Arial" charset="0"/>
                          <a:cs typeface="Arial" charset="0"/>
                        </a:rPr>
                        <a:t>Vinyard</a:t>
                      </a:r>
                      <a:r>
                        <a:rPr kumimoji="0" lang="en-US" sz="1800" b="0" i="0" u="none" strike="noStrike" cap="none" normalizeH="0" baseline="0" dirty="0" smtClean="0">
                          <a:ln>
                            <a:noFill/>
                          </a:ln>
                          <a:solidFill>
                            <a:schemeClr val="bg2"/>
                          </a:solidFill>
                          <a:effectLst/>
                          <a:latin typeface="Arial" charset="0"/>
                          <a:cs typeface="Arial" charset="0"/>
                        </a:rPr>
                        <a:t>-Plantations</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50139">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Intensive Pasture</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37883">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err="1" smtClean="0">
                          <a:ln>
                            <a:noFill/>
                          </a:ln>
                          <a:solidFill>
                            <a:schemeClr val="bg2"/>
                          </a:solidFill>
                          <a:effectLst/>
                          <a:latin typeface="Arial" charset="0"/>
                          <a:cs typeface="Arial" charset="0"/>
                        </a:rPr>
                        <a:t>Extensive</a:t>
                      </a:r>
                      <a:r>
                        <a:rPr kumimoji="0" lang="es-ES" sz="1800" b="0" i="0" u="none" strike="noStrike" cap="none" normalizeH="0" baseline="0" dirty="0" smtClean="0">
                          <a:ln>
                            <a:noFill/>
                          </a:ln>
                          <a:solidFill>
                            <a:schemeClr val="bg2"/>
                          </a:solidFill>
                          <a:effectLst/>
                          <a:latin typeface="Arial" charset="0"/>
                          <a:cs typeface="Arial" charset="0"/>
                        </a:rPr>
                        <a:t> Pasture</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0.7</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err="1" smtClean="0">
                          <a:ln>
                            <a:noFill/>
                          </a:ln>
                          <a:solidFill>
                            <a:schemeClr val="bg2"/>
                          </a:solidFill>
                          <a:effectLst/>
                          <a:latin typeface="Arial" charset="0"/>
                          <a:cs typeface="Arial" charset="0"/>
                        </a:rPr>
                        <a:t>Pieline</a:t>
                      </a:r>
                      <a:r>
                        <a:rPr kumimoji="0" lang="es-ES" sz="1800" b="0" i="0" u="none" strike="noStrike" cap="none" normalizeH="0" baseline="0" dirty="0" smtClean="0">
                          <a:ln>
                            <a:noFill/>
                          </a:ln>
                          <a:solidFill>
                            <a:schemeClr val="bg2"/>
                          </a:solidFill>
                          <a:effectLst/>
                          <a:latin typeface="Arial" charset="0"/>
                          <a:cs typeface="Arial" charset="0"/>
                        </a:rPr>
                        <a:t>/</a:t>
                      </a:r>
                      <a:r>
                        <a:rPr kumimoji="0" lang="es-ES" sz="1800" b="0" i="0" u="none" strike="noStrike" cap="none" normalizeH="0" baseline="0" dirty="0" err="1" smtClean="0">
                          <a:ln>
                            <a:noFill/>
                          </a:ln>
                          <a:solidFill>
                            <a:schemeClr val="bg2"/>
                          </a:solidFill>
                          <a:effectLst/>
                          <a:latin typeface="Arial" charset="0"/>
                          <a:cs typeface="Arial" charset="0"/>
                        </a:rPr>
                        <a:t>Powerline</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0.7</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smtClean="0">
                          <a:ln>
                            <a:noFill/>
                          </a:ln>
                          <a:solidFill>
                            <a:schemeClr val="bg2"/>
                          </a:solidFill>
                          <a:effectLst/>
                          <a:latin typeface="Arial" charset="0"/>
                          <a:cs typeface="Arial" charset="0"/>
                        </a:rPr>
                        <a:t>Open </a:t>
                      </a:r>
                      <a:r>
                        <a:rPr kumimoji="0" lang="es-ES" sz="1800" b="0" i="0" u="none" strike="noStrike" cap="none" normalizeH="0" baseline="0" dirty="0" err="1" smtClean="0">
                          <a:ln>
                            <a:noFill/>
                          </a:ln>
                          <a:solidFill>
                            <a:schemeClr val="bg2"/>
                          </a:solidFill>
                          <a:effectLst/>
                          <a:latin typeface="Arial" charset="0"/>
                          <a:cs typeface="Arial" charset="0"/>
                        </a:rPr>
                        <a:t>space</a:t>
                      </a:r>
                      <a:r>
                        <a:rPr kumimoji="0" lang="es-ES" sz="1800" b="0" i="0" u="none" strike="noStrike" cap="none" normalizeH="0" baseline="0" dirty="0" smtClean="0">
                          <a:ln>
                            <a:noFill/>
                          </a:ln>
                          <a:solidFill>
                            <a:schemeClr val="bg2"/>
                          </a:solidFill>
                          <a:effectLst/>
                          <a:latin typeface="Arial" charset="0"/>
                          <a:cs typeface="Arial" charset="0"/>
                        </a:rPr>
                        <a:t>/</a:t>
                      </a:r>
                      <a:r>
                        <a:rPr kumimoji="0" lang="es-ES" sz="1800" b="0" i="0" u="none" strike="noStrike" cap="none" normalizeH="0" baseline="0" dirty="0" err="1" smtClean="0">
                          <a:ln>
                            <a:noFill/>
                          </a:ln>
                          <a:solidFill>
                            <a:schemeClr val="bg2"/>
                          </a:solidFill>
                          <a:effectLst/>
                          <a:latin typeface="Arial" charset="0"/>
                          <a:cs typeface="Arial" charset="0"/>
                        </a:rPr>
                        <a:t>park</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0.9</a:t>
                      </a:r>
                    </a:p>
                  </a:txBody>
                  <a:tcPr anchor="b" horzOverflow="overflow">
                    <a:lnL>
                      <a:noFill/>
                    </a:lnL>
                    <a:lnR cap="flat">
                      <a:noFill/>
                    </a:lnR>
                    <a:lnT>
                      <a:noFill/>
                    </a:lnT>
                    <a:lnB cap="flat">
                      <a:noFill/>
                    </a:lnB>
                    <a:lnTlToBr>
                      <a:noFill/>
                    </a:lnTlToBr>
                    <a:lnBlToTr>
                      <a:noFill/>
                    </a:lnBlToTr>
                    <a:noFill/>
                  </a:tcPr>
                </a:tc>
              </a:tr>
            </a:tbl>
          </a:graphicData>
        </a:graphic>
      </p:graphicFrame>
      <p:sp>
        <p:nvSpPr>
          <p:cNvPr id="12318" name="TextBox 16"/>
          <p:cNvSpPr txBox="1">
            <a:spLocks noChangeArrowheads="1"/>
          </p:cNvSpPr>
          <p:nvPr/>
        </p:nvSpPr>
        <p:spPr bwMode="auto">
          <a:xfrm>
            <a:off x="5410200" y="1382713"/>
            <a:ext cx="3276600" cy="369887"/>
          </a:xfrm>
          <a:prstGeom prst="rect">
            <a:avLst/>
          </a:prstGeom>
          <a:solidFill>
            <a:schemeClr val="bg2"/>
          </a:solidFill>
          <a:ln w="9525">
            <a:noFill/>
            <a:miter lim="800000"/>
            <a:headEnd/>
            <a:tailEnd/>
          </a:ln>
        </p:spPr>
        <p:txBody>
          <a:bodyPr>
            <a:spAutoFit/>
          </a:bodyPr>
          <a:lstStyle/>
          <a:p>
            <a:pPr algn="ctr">
              <a:defRPr/>
            </a:pPr>
            <a:r>
              <a:rPr lang="en-US"/>
              <a:t>Distance Decay</a:t>
            </a:r>
          </a:p>
        </p:txBody>
      </p:sp>
      <p:sp>
        <p:nvSpPr>
          <p:cNvPr id="25" name="Rectangle 24"/>
          <p:cNvSpPr/>
          <p:nvPr/>
        </p:nvSpPr>
        <p:spPr>
          <a:xfrm>
            <a:off x="3276600" y="1219200"/>
            <a:ext cx="1828800" cy="495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26"/>
          <p:cNvGrpSpPr>
            <a:grpSpLocks/>
          </p:cNvGrpSpPr>
          <p:nvPr/>
        </p:nvGrpSpPr>
        <p:grpSpPr bwMode="auto">
          <a:xfrm>
            <a:off x="5791200" y="1752600"/>
            <a:ext cx="2438400" cy="1828800"/>
            <a:chOff x="5715000" y="1371600"/>
            <a:chExt cx="2362200" cy="1828800"/>
          </a:xfrm>
        </p:grpSpPr>
        <p:sp>
          <p:nvSpPr>
            <p:cNvPr id="22" name="Freeform 21"/>
            <p:cNvSpPr/>
            <p:nvPr/>
          </p:nvSpPr>
          <p:spPr>
            <a:xfrm>
              <a:off x="5715000" y="1371600"/>
              <a:ext cx="2362200" cy="18256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 name="Rectangle 25"/>
            <p:cNvSpPr/>
            <p:nvPr/>
          </p:nvSpPr>
          <p:spPr>
            <a:xfrm>
              <a:off x="5715000" y="1371600"/>
              <a:ext cx="2362200" cy="18288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28"/>
          <p:cNvGrpSpPr>
            <a:grpSpLocks/>
          </p:cNvGrpSpPr>
          <p:nvPr/>
        </p:nvGrpSpPr>
        <p:grpSpPr bwMode="auto">
          <a:xfrm>
            <a:off x="5791200" y="3657600"/>
            <a:ext cx="2438400" cy="1524000"/>
            <a:chOff x="5638800" y="3810000"/>
            <a:chExt cx="2743200" cy="1524000"/>
          </a:xfrm>
        </p:grpSpPr>
        <p:sp>
          <p:nvSpPr>
            <p:cNvPr id="19" name="Freeform 18"/>
            <p:cNvSpPr/>
            <p:nvPr/>
          </p:nvSpPr>
          <p:spPr>
            <a:xfrm>
              <a:off x="5715596" y="3962400"/>
              <a:ext cx="2514600" cy="7588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8" name="Rectangle 27"/>
            <p:cNvSpPr/>
            <p:nvPr/>
          </p:nvSpPr>
          <p:spPr>
            <a:xfrm>
              <a:off x="5638800" y="3810000"/>
              <a:ext cx="2743200" cy="15240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30"/>
          <p:cNvGrpSpPr>
            <a:grpSpLocks/>
          </p:cNvGrpSpPr>
          <p:nvPr/>
        </p:nvGrpSpPr>
        <p:grpSpPr bwMode="auto">
          <a:xfrm>
            <a:off x="5791200" y="5257800"/>
            <a:ext cx="2438400" cy="1600200"/>
            <a:chOff x="5791200" y="5257800"/>
            <a:chExt cx="2438400" cy="1600200"/>
          </a:xfrm>
        </p:grpSpPr>
        <p:sp>
          <p:nvSpPr>
            <p:cNvPr id="21" name="Freeform 20"/>
            <p:cNvSpPr/>
            <p:nvPr/>
          </p:nvSpPr>
          <p:spPr>
            <a:xfrm>
              <a:off x="5791200" y="5486400"/>
              <a:ext cx="2438400" cy="2254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0" name="Rectangle 29"/>
            <p:cNvSpPr/>
            <p:nvPr/>
          </p:nvSpPr>
          <p:spPr>
            <a:xfrm>
              <a:off x="5791200" y="5257800"/>
              <a:ext cx="2438400" cy="160020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0691" name="Picture 13" descr="NSlogoColorWTag"/>
          <p:cNvPicPr>
            <a:picLocks noChangeAspect="1" noChangeArrowheads="1"/>
          </p:cNvPicPr>
          <p:nvPr/>
        </p:nvPicPr>
        <p:blipFill>
          <a:blip r:embed="rId2" cstate="print"/>
          <a:srcRect t="-11867"/>
          <a:stretch>
            <a:fillRect/>
          </a:stretch>
        </p:blipFill>
        <p:spPr bwMode="auto">
          <a:xfrm>
            <a:off x="152400" y="304800"/>
            <a:ext cx="1219200" cy="765175"/>
          </a:xfrm>
          <a:prstGeom prst="rect">
            <a:avLst/>
          </a:prstGeom>
          <a:noFill/>
          <a:ln w="9525">
            <a:solidFill>
              <a:srgbClr val="663300"/>
            </a:solidFill>
            <a:miter lim="800000"/>
            <a:headEnd/>
            <a:tailEnd/>
          </a:ln>
        </p:spPr>
      </p:pic>
      <p:sp>
        <p:nvSpPr>
          <p:cNvPr id="34" name="Rectangle 33"/>
          <p:cNvSpPr/>
          <p:nvPr/>
        </p:nvSpPr>
        <p:spPr>
          <a:xfrm>
            <a:off x="5410200" y="1371600"/>
            <a:ext cx="327660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TextBox 34"/>
          <p:cNvSpPr txBox="1">
            <a:spLocks noChangeArrowheads="1"/>
          </p:cNvSpPr>
          <p:nvPr/>
        </p:nvSpPr>
        <p:spPr bwMode="auto">
          <a:xfrm>
            <a:off x="2057400" y="6248400"/>
            <a:ext cx="3429000" cy="369888"/>
          </a:xfrm>
          <a:prstGeom prst="rect">
            <a:avLst/>
          </a:prstGeom>
          <a:noFill/>
          <a:ln w="9525">
            <a:noFill/>
            <a:miter lim="800000"/>
            <a:headEnd/>
            <a:tailEnd/>
          </a:ln>
        </p:spPr>
        <p:txBody>
          <a:bodyPr>
            <a:spAutoFit/>
          </a:bodyPr>
          <a:lstStyle/>
          <a:p>
            <a:pPr algn="r">
              <a:defRPr/>
            </a:pPr>
            <a:r>
              <a:rPr lang="en-US" dirty="0">
                <a:solidFill>
                  <a:schemeClr val="bg2"/>
                </a:solidFill>
                <a:latin typeface="Trebuchet MS" pitchFamily="34" charset="0"/>
              </a:rPr>
              <a:t>Effect on impact?</a:t>
            </a:r>
          </a:p>
        </p:txBody>
      </p:sp>
      <p:sp>
        <p:nvSpPr>
          <p:cNvPr id="36" name="TextBox 35"/>
          <p:cNvSpPr txBox="1">
            <a:spLocks noChangeArrowheads="1"/>
          </p:cNvSpPr>
          <p:nvPr/>
        </p:nvSpPr>
        <p:spPr bwMode="auto">
          <a:xfrm>
            <a:off x="8229600" y="2286000"/>
            <a:ext cx="1066800" cy="830263"/>
          </a:xfrm>
          <a:prstGeom prst="rect">
            <a:avLst/>
          </a:prstGeom>
          <a:noFill/>
          <a:ln w="9525">
            <a:noFill/>
            <a:miter lim="800000"/>
            <a:headEnd/>
            <a:tailEnd/>
          </a:ln>
        </p:spPr>
        <p:txBody>
          <a:bodyPr>
            <a:spAutoFit/>
          </a:bodyPr>
          <a:lstStyle/>
          <a:p>
            <a:pPr>
              <a:defRPr/>
            </a:pPr>
            <a:r>
              <a:rPr lang="en-US" sz="1200" dirty="0">
                <a:solidFill>
                  <a:schemeClr val="bg2"/>
                </a:solidFill>
                <a:latin typeface="Trebuchet MS" pitchFamily="34" charset="0"/>
              </a:rPr>
              <a:t>Heavy Impact</a:t>
            </a:r>
          </a:p>
          <a:p>
            <a:pPr>
              <a:defRPr/>
            </a:pPr>
            <a:r>
              <a:rPr lang="en-US" sz="1200" dirty="0">
                <a:solidFill>
                  <a:schemeClr val="bg2"/>
                </a:solidFill>
                <a:latin typeface="Trebuchet MS" pitchFamily="34" charset="0"/>
              </a:rPr>
              <a:t> </a:t>
            </a:r>
          </a:p>
          <a:p>
            <a:pPr>
              <a:defRPr/>
            </a:pPr>
            <a:r>
              <a:rPr lang="en-US" sz="1200" dirty="0">
                <a:solidFill>
                  <a:schemeClr val="bg2"/>
                </a:solidFill>
                <a:latin typeface="Trebuchet MS" pitchFamily="34" charset="0"/>
              </a:rPr>
              <a:t>Rapid Decay</a:t>
            </a:r>
          </a:p>
        </p:txBody>
      </p:sp>
      <p:sp>
        <p:nvSpPr>
          <p:cNvPr id="37" name="TextBox 36"/>
          <p:cNvSpPr txBox="1">
            <a:spLocks noChangeArrowheads="1"/>
          </p:cNvSpPr>
          <p:nvPr/>
        </p:nvSpPr>
        <p:spPr bwMode="auto">
          <a:xfrm>
            <a:off x="8229600" y="5410200"/>
            <a:ext cx="1066800" cy="1016000"/>
          </a:xfrm>
          <a:prstGeom prst="rect">
            <a:avLst/>
          </a:prstGeom>
          <a:noFill/>
          <a:ln w="9525">
            <a:noFill/>
            <a:miter lim="800000"/>
            <a:headEnd/>
            <a:tailEnd/>
          </a:ln>
        </p:spPr>
        <p:txBody>
          <a:bodyPr>
            <a:spAutoFit/>
          </a:bodyPr>
          <a:lstStyle/>
          <a:p>
            <a:pPr>
              <a:defRPr/>
            </a:pPr>
            <a:r>
              <a:rPr lang="en-US" sz="1200" dirty="0">
                <a:solidFill>
                  <a:schemeClr val="bg2"/>
                </a:solidFill>
                <a:latin typeface="Trebuchet MS" pitchFamily="34" charset="0"/>
              </a:rPr>
              <a:t>Limited Impact</a:t>
            </a:r>
          </a:p>
          <a:p>
            <a:pPr>
              <a:defRPr/>
            </a:pPr>
            <a:endParaRPr lang="en-US" sz="1200" dirty="0">
              <a:solidFill>
                <a:schemeClr val="bg2"/>
              </a:solidFill>
              <a:latin typeface="Trebuchet MS" pitchFamily="34" charset="0"/>
            </a:endParaRPr>
          </a:p>
          <a:p>
            <a:pPr>
              <a:defRPr/>
            </a:pPr>
            <a:r>
              <a:rPr lang="en-US" sz="1200" dirty="0">
                <a:solidFill>
                  <a:schemeClr val="bg2"/>
                </a:solidFill>
                <a:latin typeface="Trebuchet MS" pitchFamily="34" charset="0"/>
              </a:rPr>
              <a:t>Gradual Decay</a:t>
            </a:r>
          </a:p>
        </p:txBody>
      </p:sp>
      <p:sp>
        <p:nvSpPr>
          <p:cNvPr id="38" name="TextBox 37"/>
          <p:cNvSpPr txBox="1">
            <a:spLocks noChangeArrowheads="1"/>
          </p:cNvSpPr>
          <p:nvPr/>
        </p:nvSpPr>
        <p:spPr bwMode="auto">
          <a:xfrm>
            <a:off x="8229600" y="3810000"/>
            <a:ext cx="1066800" cy="1016000"/>
          </a:xfrm>
          <a:prstGeom prst="rect">
            <a:avLst/>
          </a:prstGeom>
          <a:noFill/>
          <a:ln w="9525">
            <a:noFill/>
            <a:miter lim="800000"/>
            <a:headEnd/>
            <a:tailEnd/>
          </a:ln>
        </p:spPr>
        <p:txBody>
          <a:bodyPr>
            <a:spAutoFit/>
          </a:bodyPr>
          <a:lstStyle/>
          <a:p>
            <a:pPr>
              <a:defRPr/>
            </a:pPr>
            <a:r>
              <a:rPr lang="en-US" sz="1200" dirty="0">
                <a:solidFill>
                  <a:schemeClr val="bg2"/>
                </a:solidFill>
                <a:latin typeface="Trebuchet MS" pitchFamily="34" charset="0"/>
              </a:rPr>
              <a:t>Moderate Impact </a:t>
            </a:r>
          </a:p>
          <a:p>
            <a:pPr>
              <a:defRPr/>
            </a:pPr>
            <a:endParaRPr lang="en-US" sz="1200" dirty="0">
              <a:solidFill>
                <a:schemeClr val="bg2"/>
              </a:solidFill>
              <a:latin typeface="Trebuchet MS" pitchFamily="34" charset="0"/>
            </a:endParaRPr>
          </a:p>
          <a:p>
            <a:pPr>
              <a:defRPr/>
            </a:pPr>
            <a:r>
              <a:rPr lang="en-US" sz="1200" dirty="0">
                <a:solidFill>
                  <a:schemeClr val="bg2"/>
                </a:solidFill>
                <a:latin typeface="Trebuchet MS" pitchFamily="34" charset="0"/>
              </a:rPr>
              <a:t>Moderate Decay</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0" nodeType="clickEffect">
                                  <p:stCondLst>
                                    <p:cond delay="0"/>
                                  </p:stCondLst>
                                  <p:childTnLst>
                                    <p:animEffect transition="out" filter="blinds(horizontal)">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5" grpId="0"/>
      <p:bldP spid="36" grpId="0"/>
      <p:bldP spid="37" grpId="0"/>
      <p:bldP spid="37" grpId="1"/>
      <p:bldP spid="38"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1682" name="Rectangle 4"/>
          <p:cNvSpPr>
            <a:spLocks noGrp="1" noChangeArrowheads="1"/>
          </p:cNvSpPr>
          <p:nvPr>
            <p:ph type="title"/>
          </p:nvPr>
        </p:nvSpPr>
        <p:spPr>
          <a:xfrm>
            <a:off x="990600" y="152400"/>
            <a:ext cx="7772400" cy="1143000"/>
          </a:xfrm>
        </p:spPr>
        <p:txBody>
          <a:bodyPr/>
          <a:lstStyle/>
          <a:p>
            <a:pPr eaLnBrk="1" hangingPunct="1"/>
            <a:r>
              <a:rPr lang="en-US" sz="4000" smtClean="0">
                <a:solidFill>
                  <a:schemeClr val="bg2"/>
                </a:solidFill>
              </a:rPr>
              <a:t>Landscape Condition</a:t>
            </a:r>
            <a:endParaRPr lang="en-US" sz="4000" smtClean="0">
              <a:solidFill>
                <a:schemeClr val="bg2"/>
              </a:solidFill>
              <a:latin typeface="Trebuchet MS" pitchFamily="34" charset="0"/>
            </a:endParaRPr>
          </a:p>
        </p:txBody>
      </p:sp>
      <p:graphicFrame>
        <p:nvGraphicFramePr>
          <p:cNvPr id="15" name="Group 51"/>
          <p:cNvGraphicFramePr>
            <a:graphicFrameLocks/>
          </p:cNvGraphicFramePr>
          <p:nvPr/>
        </p:nvGraphicFramePr>
        <p:xfrm>
          <a:off x="381000" y="1354138"/>
          <a:ext cx="4636301" cy="4968240"/>
        </p:xfrm>
        <a:graphic>
          <a:graphicData uri="http://schemas.openxmlformats.org/drawingml/2006/table">
            <a:tbl>
              <a:tblPr/>
              <a:tblGrid>
                <a:gridCol w="2923071"/>
                <a:gridCol w="1713230"/>
              </a:tblGrid>
              <a:tr h="475043">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tx1"/>
                          </a:solidFill>
                          <a:effectLst>
                            <a:outerShdw blurRad="38100" dist="38100" dir="2700000" algn="tl">
                              <a:srgbClr val="C0C0C0"/>
                            </a:outerShdw>
                          </a:effectLst>
                          <a:latin typeface="Arial" charset="0"/>
                          <a:cs typeface="Arial" charset="0"/>
                        </a:rPr>
                        <a:t>Land use</a:t>
                      </a:r>
                    </a:p>
                  </a:txBody>
                  <a:tcPr anchor="b" horzOverflow="overflow">
                    <a:lnL cap="flat">
                      <a:noFill/>
                    </a:lnL>
                    <a:lnR>
                      <a:noFill/>
                    </a:lnR>
                    <a:lnT cap="flat">
                      <a:noFill/>
                    </a:lnT>
                    <a:lnB>
                      <a:noFill/>
                    </a:lnB>
                    <a:lnTlToBr>
                      <a:noFill/>
                    </a:lnTlToBr>
                    <a:lnBlToTr>
                      <a:noFill/>
                    </a:lnBlToTr>
                    <a:solidFill>
                      <a:schemeClr val="bg2"/>
                    </a:solidFill>
                  </a:tcPr>
                </a:tc>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tx1"/>
                          </a:solidFill>
                          <a:effectLst/>
                          <a:latin typeface="Arial" charset="0"/>
                          <a:cs typeface="Arial" charset="0"/>
                        </a:rPr>
                        <a:t>      </a:t>
                      </a:r>
                      <a:r>
                        <a:rPr kumimoji="0" lang="en-US" sz="16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cs typeface="Arial" charset="0"/>
                        </a:rPr>
                        <a:t>Point of Impact</a:t>
                      </a:r>
                    </a:p>
                  </a:txBody>
                  <a:tcPr anchor="b" horzOverflow="overflow">
                    <a:lnL>
                      <a:noFill/>
                    </a:lnL>
                    <a:lnR cap="flat">
                      <a:noFill/>
                    </a:lnR>
                    <a:lnT cap="flat">
                      <a:noFill/>
                    </a:lnT>
                    <a:lnB>
                      <a:noFill/>
                    </a:lnB>
                    <a:lnTlToBr>
                      <a:noFill/>
                    </a:lnTlToBr>
                    <a:lnBlToTr>
                      <a:noFill/>
                    </a:lnBlToTr>
                    <a:solidFill>
                      <a:schemeClr val="bg2"/>
                    </a:solid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4-lane highway</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0.005</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2-lane road</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0.1</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smtClean="0">
                          <a:ln>
                            <a:noFill/>
                          </a:ln>
                          <a:solidFill>
                            <a:schemeClr val="bg2"/>
                          </a:solidFill>
                          <a:effectLst/>
                          <a:latin typeface="Arial" charset="0"/>
                          <a:cs typeface="Arial" charset="0"/>
                        </a:rPr>
                        <a:t>Local </a:t>
                      </a:r>
                      <a:r>
                        <a:rPr kumimoji="0" lang="es-ES" sz="1800" b="0" i="0" u="none" strike="noStrike" cap="none" normalizeH="0" baseline="0" dirty="0" err="1" smtClean="0">
                          <a:ln>
                            <a:noFill/>
                          </a:ln>
                          <a:solidFill>
                            <a:schemeClr val="bg2"/>
                          </a:solidFill>
                          <a:effectLst/>
                          <a:latin typeface="Arial" charset="0"/>
                          <a:cs typeface="Arial" charset="0"/>
                        </a:rPr>
                        <a:t>road</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0.2</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smtClean="0">
                          <a:ln>
                            <a:noFill/>
                          </a:ln>
                          <a:solidFill>
                            <a:schemeClr val="bg2"/>
                          </a:solidFill>
                          <a:effectLst/>
                          <a:latin typeface="Arial" charset="0"/>
                          <a:cs typeface="Arial" charset="0"/>
                        </a:rPr>
                        <a:t>2-track </a:t>
                      </a:r>
                      <a:r>
                        <a:rPr kumimoji="0" lang="es-ES" sz="1800" b="0" i="0" u="none" strike="noStrike" cap="none" normalizeH="0" baseline="0" dirty="0" err="1" smtClean="0">
                          <a:ln>
                            <a:noFill/>
                          </a:ln>
                          <a:solidFill>
                            <a:schemeClr val="bg2"/>
                          </a:solidFill>
                          <a:effectLst/>
                          <a:latin typeface="Arial" charset="0"/>
                          <a:cs typeface="Arial" charset="0"/>
                        </a:rPr>
                        <a:t>trail</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Urban/Industrial</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0.001</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Exurban zone</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Intensive Agriculture</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0.3</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err="1" smtClean="0">
                          <a:ln>
                            <a:noFill/>
                          </a:ln>
                          <a:solidFill>
                            <a:schemeClr val="bg2"/>
                          </a:solidFill>
                          <a:effectLst/>
                          <a:latin typeface="Arial" charset="0"/>
                          <a:cs typeface="Arial" charset="0"/>
                        </a:rPr>
                        <a:t>Vinyard</a:t>
                      </a:r>
                      <a:r>
                        <a:rPr kumimoji="0" lang="en-US" sz="1800" b="0" i="0" u="none" strike="noStrike" cap="none" normalizeH="0" baseline="0" dirty="0" smtClean="0">
                          <a:ln>
                            <a:noFill/>
                          </a:ln>
                          <a:solidFill>
                            <a:schemeClr val="bg2"/>
                          </a:solidFill>
                          <a:effectLst/>
                          <a:latin typeface="Arial" charset="0"/>
                          <a:cs typeface="Arial" charset="0"/>
                        </a:rPr>
                        <a:t>-Plantations</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22643">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n-US" sz="1800" b="0" i="0" u="none" strike="noStrike" cap="none" normalizeH="0" baseline="0" dirty="0" smtClean="0">
                          <a:ln>
                            <a:noFill/>
                          </a:ln>
                          <a:solidFill>
                            <a:schemeClr val="bg2"/>
                          </a:solidFill>
                          <a:effectLst/>
                          <a:latin typeface="Arial" charset="0"/>
                          <a:cs typeface="Arial" charset="0"/>
                        </a:rPr>
                        <a:t>Intensive Pasture</a:t>
                      </a: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0.5</a:t>
                      </a:r>
                    </a:p>
                  </a:txBody>
                  <a:tcPr anchor="b" horzOverflow="overflow">
                    <a:lnL>
                      <a:noFill/>
                    </a:lnL>
                    <a:lnR cap="flat">
                      <a:noFill/>
                    </a:lnR>
                    <a:lnT>
                      <a:noFill/>
                    </a:lnT>
                    <a:lnB>
                      <a:noFill/>
                    </a:lnB>
                    <a:lnTlToBr>
                      <a:noFill/>
                    </a:lnTlToBr>
                    <a:lnBlToTr>
                      <a:noFill/>
                    </a:lnBlToTr>
                    <a:noFill/>
                  </a:tcPr>
                </a:tc>
              </a:tr>
              <a:tr h="337883">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err="1" smtClean="0">
                          <a:ln>
                            <a:noFill/>
                          </a:ln>
                          <a:solidFill>
                            <a:schemeClr val="bg2"/>
                          </a:solidFill>
                          <a:effectLst/>
                          <a:latin typeface="Arial" charset="0"/>
                          <a:cs typeface="Arial" charset="0"/>
                        </a:rPr>
                        <a:t>Extensive</a:t>
                      </a:r>
                      <a:r>
                        <a:rPr kumimoji="0" lang="es-ES" sz="1800" b="0" i="0" u="none" strike="noStrike" cap="none" normalizeH="0" baseline="0" dirty="0" smtClean="0">
                          <a:ln>
                            <a:noFill/>
                          </a:ln>
                          <a:solidFill>
                            <a:schemeClr val="bg2"/>
                          </a:solidFill>
                          <a:effectLst/>
                          <a:latin typeface="Arial" charset="0"/>
                          <a:cs typeface="Arial" charset="0"/>
                        </a:rPr>
                        <a:t> Pasture</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0.7</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err="1" smtClean="0">
                          <a:ln>
                            <a:noFill/>
                          </a:ln>
                          <a:solidFill>
                            <a:schemeClr val="bg2"/>
                          </a:solidFill>
                          <a:effectLst/>
                          <a:latin typeface="Arial" charset="0"/>
                          <a:cs typeface="Arial" charset="0"/>
                        </a:rPr>
                        <a:t>Pieline</a:t>
                      </a:r>
                      <a:r>
                        <a:rPr kumimoji="0" lang="es-ES" sz="1800" b="0" i="0" u="none" strike="noStrike" cap="none" normalizeH="0" baseline="0" dirty="0" smtClean="0">
                          <a:ln>
                            <a:noFill/>
                          </a:ln>
                          <a:solidFill>
                            <a:schemeClr val="bg2"/>
                          </a:solidFill>
                          <a:effectLst/>
                          <a:latin typeface="Arial" charset="0"/>
                          <a:cs typeface="Arial" charset="0"/>
                        </a:rPr>
                        <a:t>/</a:t>
                      </a:r>
                      <a:r>
                        <a:rPr kumimoji="0" lang="es-ES" sz="1800" b="0" i="0" u="none" strike="noStrike" cap="none" normalizeH="0" baseline="0" dirty="0" err="1" smtClean="0">
                          <a:ln>
                            <a:noFill/>
                          </a:ln>
                          <a:solidFill>
                            <a:schemeClr val="bg2"/>
                          </a:solidFill>
                          <a:effectLst/>
                          <a:latin typeface="Arial" charset="0"/>
                          <a:cs typeface="Arial" charset="0"/>
                        </a:rPr>
                        <a:t>Powerline</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0.7</a:t>
                      </a:r>
                    </a:p>
                  </a:txBody>
                  <a:tcPr anchor="b" horzOverflow="overflow">
                    <a:lnL>
                      <a:noFill/>
                    </a:lnL>
                    <a:lnR cap="flat">
                      <a:noFill/>
                    </a:lnR>
                    <a:lnT>
                      <a:noFill/>
                    </a:lnT>
                    <a:lnB>
                      <a:noFill/>
                    </a:lnB>
                    <a:lnTlToBr>
                      <a:noFill/>
                    </a:lnTlToBr>
                    <a:lnBlToTr>
                      <a:noFill/>
                    </a:lnBlToTr>
                    <a:noFill/>
                  </a:tcPr>
                </a:tc>
              </a:tr>
              <a:tr h="363976">
                <a:tc>
                  <a:txBody>
                    <a:bodyPr/>
                    <a:lstStyle/>
                    <a:p>
                      <a:pPr marL="342900" marR="0" lvl="0" indent="-342900" algn="l" defTabSz="914400" rtl="0" eaLnBrk="1" fontAlgn="b" latinLnBrk="0" hangingPunct="1">
                        <a:lnSpc>
                          <a:spcPct val="100000"/>
                        </a:lnSpc>
                        <a:spcBef>
                          <a:spcPct val="0"/>
                        </a:spcBef>
                        <a:spcAft>
                          <a:spcPct val="0"/>
                        </a:spcAft>
                        <a:buClrTx/>
                        <a:buSzPct val="60000"/>
                        <a:buFontTx/>
                        <a:buNone/>
                        <a:tabLst/>
                      </a:pPr>
                      <a:r>
                        <a:rPr kumimoji="0" lang="es-ES" sz="1800" b="0" i="0" u="none" strike="noStrike" cap="none" normalizeH="0" baseline="0" dirty="0" smtClean="0">
                          <a:ln>
                            <a:noFill/>
                          </a:ln>
                          <a:solidFill>
                            <a:schemeClr val="bg2"/>
                          </a:solidFill>
                          <a:effectLst/>
                          <a:latin typeface="Arial" charset="0"/>
                          <a:cs typeface="Arial" charset="0"/>
                        </a:rPr>
                        <a:t>Open </a:t>
                      </a:r>
                      <a:r>
                        <a:rPr kumimoji="0" lang="es-ES" sz="1800" b="0" i="0" u="none" strike="noStrike" cap="none" normalizeH="0" baseline="0" dirty="0" err="1" smtClean="0">
                          <a:ln>
                            <a:noFill/>
                          </a:ln>
                          <a:solidFill>
                            <a:schemeClr val="bg2"/>
                          </a:solidFill>
                          <a:effectLst/>
                          <a:latin typeface="Arial" charset="0"/>
                          <a:cs typeface="Arial" charset="0"/>
                        </a:rPr>
                        <a:t>space</a:t>
                      </a:r>
                      <a:r>
                        <a:rPr kumimoji="0" lang="es-ES" sz="1800" b="0" i="0" u="none" strike="noStrike" cap="none" normalizeH="0" baseline="0" dirty="0" smtClean="0">
                          <a:ln>
                            <a:noFill/>
                          </a:ln>
                          <a:solidFill>
                            <a:schemeClr val="bg2"/>
                          </a:solidFill>
                          <a:effectLst/>
                          <a:latin typeface="Arial" charset="0"/>
                          <a:cs typeface="Arial" charset="0"/>
                        </a:rPr>
                        <a:t>/</a:t>
                      </a:r>
                      <a:r>
                        <a:rPr kumimoji="0" lang="es-ES" sz="1800" b="0" i="0" u="none" strike="noStrike" cap="none" normalizeH="0" baseline="0" dirty="0" err="1" smtClean="0">
                          <a:ln>
                            <a:noFill/>
                          </a:ln>
                          <a:solidFill>
                            <a:schemeClr val="bg2"/>
                          </a:solidFill>
                          <a:effectLst/>
                          <a:latin typeface="Arial" charset="0"/>
                          <a:cs typeface="Arial" charset="0"/>
                        </a:rPr>
                        <a:t>park</a:t>
                      </a:r>
                      <a:endParaRPr kumimoji="0" lang="en-US" sz="1800" b="0" i="0" u="none" strike="noStrike" cap="none" normalizeH="0" baseline="0" dirty="0" smtClean="0">
                        <a:ln>
                          <a:noFill/>
                        </a:ln>
                        <a:solidFill>
                          <a:schemeClr val="bg2"/>
                        </a:solidFill>
                        <a:effectLst/>
                        <a:latin typeface="Arial" charset="0"/>
                        <a:cs typeface="Arial" charset="0"/>
                      </a:endParaRPr>
                    </a:p>
                  </a:txBody>
                  <a:tcPr anchor="b" horzOverflow="overflow">
                    <a:lnL cap="flat">
                      <a:noFill/>
                    </a:lnL>
                    <a:lnR>
                      <a:noFill/>
                    </a:lnR>
                    <a:lnT>
                      <a:noFill/>
                    </a:lnT>
                    <a:lnB cap="flat">
                      <a:noFill/>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Tx/>
                        <a:buSzPct val="60000"/>
                        <a:buFontTx/>
                        <a:buNone/>
                        <a:tabLst/>
                      </a:pPr>
                      <a:r>
                        <a:rPr kumimoji="0" lang="en-US" sz="1600" b="0" i="0" u="none" strike="noStrike" cap="none" normalizeH="0" baseline="0" dirty="0" smtClean="0">
                          <a:ln>
                            <a:noFill/>
                          </a:ln>
                          <a:solidFill>
                            <a:schemeClr val="bg2"/>
                          </a:solidFill>
                          <a:effectLst/>
                          <a:latin typeface="Arial" charset="0"/>
                          <a:cs typeface="Arial" charset="0"/>
                        </a:rPr>
                        <a:t>0.9</a:t>
                      </a:r>
                    </a:p>
                  </a:txBody>
                  <a:tcPr anchor="b" horzOverflow="overflow">
                    <a:lnL>
                      <a:noFill/>
                    </a:lnL>
                    <a:lnR cap="flat">
                      <a:noFill/>
                    </a:lnR>
                    <a:lnT>
                      <a:noFill/>
                    </a:lnT>
                    <a:lnB cap="flat">
                      <a:noFill/>
                    </a:lnB>
                    <a:lnTlToBr>
                      <a:noFill/>
                    </a:lnTlToBr>
                    <a:lnBlToTr>
                      <a:noFill/>
                    </a:lnBlToTr>
                    <a:noFill/>
                  </a:tcPr>
                </a:tc>
              </a:tr>
            </a:tbl>
          </a:graphicData>
        </a:graphic>
      </p:graphicFrame>
      <p:sp>
        <p:nvSpPr>
          <p:cNvPr id="6174" name="TextBox 16"/>
          <p:cNvSpPr txBox="1">
            <a:spLocks noChangeArrowheads="1"/>
          </p:cNvSpPr>
          <p:nvPr/>
        </p:nvSpPr>
        <p:spPr bwMode="auto">
          <a:xfrm>
            <a:off x="5410200" y="1382713"/>
            <a:ext cx="3276600" cy="369887"/>
          </a:xfrm>
          <a:prstGeom prst="rect">
            <a:avLst/>
          </a:prstGeom>
          <a:solidFill>
            <a:schemeClr val="bg2"/>
          </a:solidFill>
          <a:ln w="9525">
            <a:noFill/>
            <a:miter lim="800000"/>
            <a:headEnd/>
            <a:tailEnd/>
          </a:ln>
        </p:spPr>
        <p:txBody>
          <a:bodyPr>
            <a:spAutoFit/>
          </a:bodyPr>
          <a:lstStyle/>
          <a:p>
            <a:pPr algn="ctr">
              <a:defRPr/>
            </a:pPr>
            <a:r>
              <a:rPr lang="en-US" dirty="0">
                <a:latin typeface="Trebuchet MS" pitchFamily="34" charset="0"/>
              </a:rPr>
              <a:t>Combined Surface</a:t>
            </a:r>
          </a:p>
        </p:txBody>
      </p:sp>
      <p:sp>
        <p:nvSpPr>
          <p:cNvPr id="18" name="Freeform 17"/>
          <p:cNvSpPr/>
          <p:nvPr/>
        </p:nvSpPr>
        <p:spPr>
          <a:xfrm>
            <a:off x="5715000" y="3733800"/>
            <a:ext cx="2498725" cy="4540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w="1905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Freeform 18"/>
          <p:cNvSpPr/>
          <p:nvPr/>
        </p:nvSpPr>
        <p:spPr>
          <a:xfrm>
            <a:off x="5715000" y="3733800"/>
            <a:ext cx="2514600" cy="7588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Freeform 19"/>
          <p:cNvSpPr/>
          <p:nvPr/>
        </p:nvSpPr>
        <p:spPr>
          <a:xfrm>
            <a:off x="5715000" y="3581400"/>
            <a:ext cx="2498725" cy="4540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w="6350">
            <a:solidFill>
              <a:srgbClr val="92D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1" name="Freeform 20"/>
          <p:cNvSpPr/>
          <p:nvPr/>
        </p:nvSpPr>
        <p:spPr>
          <a:xfrm>
            <a:off x="5715000" y="3429000"/>
            <a:ext cx="2590800" cy="2254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w="952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Freeform 21"/>
          <p:cNvSpPr/>
          <p:nvPr/>
        </p:nvSpPr>
        <p:spPr>
          <a:xfrm>
            <a:off x="5791200" y="3048000"/>
            <a:ext cx="2362200" cy="18256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3" name="Freeform 22"/>
          <p:cNvSpPr/>
          <p:nvPr/>
        </p:nvSpPr>
        <p:spPr>
          <a:xfrm>
            <a:off x="5791200" y="2895600"/>
            <a:ext cx="2362200" cy="1825625"/>
          </a:xfrm>
          <a:custGeom>
            <a:avLst/>
            <a:gdLst>
              <a:gd name="connsiteX0" fmla="*/ 0 w 2498270"/>
              <a:gd name="connsiteY0" fmla="*/ 0 h 453572"/>
              <a:gd name="connsiteX1" fmla="*/ 283028 w 2498270"/>
              <a:gd name="connsiteY1" fmla="*/ 76200 h 453572"/>
              <a:gd name="connsiteX2" fmla="*/ 555171 w 2498270"/>
              <a:gd name="connsiteY2" fmla="*/ 174171 h 453572"/>
              <a:gd name="connsiteX3" fmla="*/ 751114 w 2498270"/>
              <a:gd name="connsiteY3" fmla="*/ 261257 h 453572"/>
              <a:gd name="connsiteX4" fmla="*/ 1088571 w 2498270"/>
              <a:gd name="connsiteY4" fmla="*/ 413657 h 453572"/>
              <a:gd name="connsiteX5" fmla="*/ 1295400 w 2498270"/>
              <a:gd name="connsiteY5" fmla="*/ 435429 h 453572"/>
              <a:gd name="connsiteX6" fmla="*/ 1600200 w 2498270"/>
              <a:gd name="connsiteY6" fmla="*/ 304800 h 453572"/>
              <a:gd name="connsiteX7" fmla="*/ 2035628 w 2498270"/>
              <a:gd name="connsiteY7" fmla="*/ 119743 h 453572"/>
              <a:gd name="connsiteX8" fmla="*/ 2383971 w 2498270"/>
              <a:gd name="connsiteY8" fmla="*/ 21771 h 453572"/>
              <a:gd name="connsiteX9" fmla="*/ 2481942 w 2498270"/>
              <a:gd name="connsiteY9" fmla="*/ 10886 h 453572"/>
              <a:gd name="connsiteX10" fmla="*/ 2481942 w 2498270"/>
              <a:gd name="connsiteY10" fmla="*/ 0 h 45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8270" h="453572">
                <a:moveTo>
                  <a:pt x="0" y="0"/>
                </a:moveTo>
                <a:cubicBezTo>
                  <a:pt x="95250" y="23586"/>
                  <a:pt x="190500" y="47172"/>
                  <a:pt x="283028" y="76200"/>
                </a:cubicBezTo>
                <a:cubicBezTo>
                  <a:pt x="375556" y="105228"/>
                  <a:pt x="477157" y="143328"/>
                  <a:pt x="555171" y="174171"/>
                </a:cubicBezTo>
                <a:cubicBezTo>
                  <a:pt x="633185" y="205014"/>
                  <a:pt x="751114" y="261257"/>
                  <a:pt x="751114" y="261257"/>
                </a:cubicBezTo>
                <a:cubicBezTo>
                  <a:pt x="840014" y="301171"/>
                  <a:pt x="997857" y="384628"/>
                  <a:pt x="1088571" y="413657"/>
                </a:cubicBezTo>
                <a:cubicBezTo>
                  <a:pt x="1179285" y="442686"/>
                  <a:pt x="1210129" y="453572"/>
                  <a:pt x="1295400" y="435429"/>
                </a:cubicBezTo>
                <a:cubicBezTo>
                  <a:pt x="1380672" y="417286"/>
                  <a:pt x="1600200" y="304800"/>
                  <a:pt x="1600200" y="304800"/>
                </a:cubicBezTo>
                <a:cubicBezTo>
                  <a:pt x="1723571" y="252186"/>
                  <a:pt x="1905000" y="166915"/>
                  <a:pt x="2035628" y="119743"/>
                </a:cubicBezTo>
                <a:cubicBezTo>
                  <a:pt x="2166257" y="72572"/>
                  <a:pt x="2309585" y="39914"/>
                  <a:pt x="2383971" y="21771"/>
                </a:cubicBezTo>
                <a:cubicBezTo>
                  <a:pt x="2458357" y="3628"/>
                  <a:pt x="2465614" y="14514"/>
                  <a:pt x="2481942" y="10886"/>
                </a:cubicBezTo>
                <a:cubicBezTo>
                  <a:pt x="2498270" y="7258"/>
                  <a:pt x="2490106" y="3629"/>
                  <a:pt x="2481942"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2" name="Group 33"/>
          <p:cNvGrpSpPr>
            <a:grpSpLocks/>
          </p:cNvGrpSpPr>
          <p:nvPr/>
        </p:nvGrpSpPr>
        <p:grpSpPr bwMode="auto">
          <a:xfrm>
            <a:off x="5410200" y="5410200"/>
            <a:ext cx="3276600" cy="598488"/>
            <a:chOff x="5410200" y="5410200"/>
            <a:chExt cx="3276600" cy="597636"/>
          </a:xfrm>
        </p:grpSpPr>
        <p:sp>
          <p:nvSpPr>
            <p:cNvPr id="6182" name="TextBox 10"/>
            <p:cNvSpPr txBox="1">
              <a:spLocks noChangeArrowheads="1"/>
            </p:cNvSpPr>
            <p:nvPr/>
          </p:nvSpPr>
          <p:spPr bwMode="auto">
            <a:xfrm>
              <a:off x="5410200" y="5638475"/>
              <a:ext cx="3276600" cy="369361"/>
            </a:xfrm>
            <a:prstGeom prst="rect">
              <a:avLst/>
            </a:prstGeom>
            <a:solidFill>
              <a:schemeClr val="bg2"/>
            </a:solidFill>
            <a:ln w="9525">
              <a:noFill/>
              <a:miter lim="800000"/>
              <a:headEnd/>
              <a:tailEnd/>
            </a:ln>
          </p:spPr>
          <p:txBody>
            <a:bodyPr>
              <a:spAutoFit/>
            </a:bodyPr>
            <a:lstStyle/>
            <a:p>
              <a:pPr algn="ctr">
                <a:defRPr/>
              </a:pPr>
              <a:r>
                <a:rPr lang="en-US" dirty="0">
                  <a:latin typeface="Trebuchet MS" pitchFamily="34" charset="0"/>
                </a:rPr>
                <a:t>Each pixel gets a value</a:t>
              </a:r>
            </a:p>
          </p:txBody>
        </p:sp>
        <p:sp>
          <p:nvSpPr>
            <p:cNvPr id="13" name="Down Arrow 12"/>
            <p:cNvSpPr/>
            <p:nvPr/>
          </p:nvSpPr>
          <p:spPr>
            <a:xfrm>
              <a:off x="5791200" y="5410200"/>
              <a:ext cx="152400" cy="15218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a:off x="6019800" y="5410200"/>
              <a:ext cx="152400" cy="152183"/>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6248400" y="5410200"/>
              <a:ext cx="152400" cy="152183"/>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Down Arrow 23"/>
            <p:cNvSpPr/>
            <p:nvPr/>
          </p:nvSpPr>
          <p:spPr>
            <a:xfrm>
              <a:off x="6477000" y="5410200"/>
              <a:ext cx="152400" cy="152183"/>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Down Arrow 24"/>
            <p:cNvSpPr/>
            <p:nvPr/>
          </p:nvSpPr>
          <p:spPr>
            <a:xfrm>
              <a:off x="6705600" y="5410200"/>
              <a:ext cx="152400" cy="15218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Down Arrow 25"/>
            <p:cNvSpPr/>
            <p:nvPr/>
          </p:nvSpPr>
          <p:spPr>
            <a:xfrm>
              <a:off x="6934200" y="5410200"/>
              <a:ext cx="152400" cy="152183"/>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Down Arrow 26"/>
            <p:cNvSpPr/>
            <p:nvPr/>
          </p:nvSpPr>
          <p:spPr>
            <a:xfrm>
              <a:off x="7162800" y="5410200"/>
              <a:ext cx="152400" cy="15218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Down Arrow 27"/>
            <p:cNvSpPr/>
            <p:nvPr/>
          </p:nvSpPr>
          <p:spPr>
            <a:xfrm>
              <a:off x="7391400" y="5410200"/>
              <a:ext cx="152400" cy="152183"/>
            </a:xfrm>
            <a:prstGeom prst="down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Down Arrow 28"/>
            <p:cNvSpPr/>
            <p:nvPr/>
          </p:nvSpPr>
          <p:spPr>
            <a:xfrm>
              <a:off x="7620000" y="5410200"/>
              <a:ext cx="152400" cy="152183"/>
            </a:xfrm>
            <a:prstGeom prst="down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Down Arrow 29"/>
            <p:cNvSpPr/>
            <p:nvPr/>
          </p:nvSpPr>
          <p:spPr>
            <a:xfrm>
              <a:off x="7848600" y="5410200"/>
              <a:ext cx="152400" cy="152183"/>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Down Arrow 30"/>
            <p:cNvSpPr/>
            <p:nvPr/>
          </p:nvSpPr>
          <p:spPr>
            <a:xfrm>
              <a:off x="8077200" y="5410200"/>
              <a:ext cx="152400" cy="15218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1718" name="Picture 13" descr="NSlogoColorWTag"/>
          <p:cNvPicPr>
            <a:picLocks noChangeAspect="1" noChangeArrowheads="1"/>
          </p:cNvPicPr>
          <p:nvPr/>
        </p:nvPicPr>
        <p:blipFill>
          <a:blip r:embed="rId2" cstate="print"/>
          <a:srcRect t="-11867"/>
          <a:stretch>
            <a:fillRect/>
          </a:stretch>
        </p:blipFill>
        <p:spPr bwMode="auto">
          <a:xfrm>
            <a:off x="152400" y="304800"/>
            <a:ext cx="1219200" cy="765175"/>
          </a:xfrm>
          <a:prstGeom prst="rect">
            <a:avLst/>
          </a:prstGeom>
          <a:noFill/>
          <a:ln w="9525">
            <a:solidFill>
              <a:srgbClr val="663300"/>
            </a:solid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990600"/>
          </a:xfrm>
        </p:spPr>
        <p:txBody>
          <a:bodyPr/>
          <a:lstStyle/>
          <a:p>
            <a:r>
              <a:rPr lang="en-US" smtClean="0"/>
              <a:t>Level 2: USA - RAM</a:t>
            </a:r>
          </a:p>
        </p:txBody>
      </p:sp>
      <p:sp>
        <p:nvSpPr>
          <p:cNvPr id="891907" name="Rectangle 3"/>
          <p:cNvSpPr>
            <a:spLocks noGrp="1" noChangeArrowheads="1"/>
          </p:cNvSpPr>
          <p:nvPr>
            <p:ph type="body" idx="1"/>
          </p:nvPr>
        </p:nvSpPr>
        <p:spPr>
          <a:xfrm>
            <a:off x="457200" y="1066800"/>
            <a:ext cx="8229600" cy="5064125"/>
          </a:xfrm>
        </p:spPr>
        <p:txBody>
          <a:bodyPr/>
          <a:lstStyle/>
          <a:p>
            <a:pPr>
              <a:defRPr/>
            </a:pPr>
            <a:r>
              <a:rPr lang="en-US"/>
              <a:t>Contract with Dr. Siobhan Fennessy (ORAM) and Dr. Josh Collins (CRAM)</a:t>
            </a:r>
          </a:p>
          <a:p>
            <a:pPr lvl="1">
              <a:defRPr/>
            </a:pPr>
            <a:r>
              <a:rPr lang="en-US"/>
              <a:t>USA-RAM ‘Field Sheet’</a:t>
            </a:r>
          </a:p>
          <a:p>
            <a:pPr>
              <a:defRPr/>
            </a:pPr>
            <a:endParaRPr lang="en-US"/>
          </a:p>
          <a:p>
            <a:pPr>
              <a:defRPr/>
            </a:pPr>
            <a:r>
              <a:rPr lang="en-US"/>
              <a:t>Regional Review and Testing – 2008-09</a:t>
            </a:r>
          </a:p>
          <a:p>
            <a:pPr lvl="1">
              <a:defRPr/>
            </a:pPr>
            <a:r>
              <a:rPr lang="en-US"/>
              <a:t>States, Tribes, Academics, EPA</a:t>
            </a:r>
          </a:p>
          <a:p>
            <a:pPr>
              <a:defRPr/>
            </a:pPr>
            <a:endParaRPr lang="en-US"/>
          </a:p>
          <a:p>
            <a:pPr>
              <a:defRPr/>
            </a:pPr>
            <a:r>
              <a:rPr lang="en-US"/>
              <a:t>Draft USA-RAM Manual by </a:t>
            </a:r>
            <a:r>
              <a:rPr lang="en-US" b="1"/>
              <a:t>September 30, 2009</a:t>
            </a:r>
            <a:endParaRPr lang="en-US"/>
          </a:p>
        </p:txBody>
      </p:sp>
    </p:spTree>
  </p:cSld>
  <p:clrMapOvr>
    <a:masterClrMapping/>
  </p:clrMapOvr>
  <p:transition>
    <p:cut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cstate="print"/>
          <a:srcRect/>
          <a:stretch>
            <a:fillRect/>
          </a:stretch>
        </p:blipFill>
        <p:spPr bwMode="auto">
          <a:xfrm>
            <a:off x="1981200" y="1281113"/>
            <a:ext cx="5897563" cy="5354637"/>
          </a:xfrm>
          <a:prstGeom prst="rect">
            <a:avLst/>
          </a:prstGeom>
          <a:solidFill>
            <a:srgbClr val="FFFFCC"/>
          </a:solidFill>
          <a:ln w="9525">
            <a:noFill/>
            <a:miter lim="800000"/>
            <a:headEnd/>
            <a:tailEnd/>
          </a:ln>
        </p:spPr>
      </p:pic>
      <p:sp>
        <p:nvSpPr>
          <p:cNvPr id="899075" name="Text Box 3"/>
          <p:cNvSpPr txBox="1">
            <a:spLocks noChangeArrowheads="1"/>
          </p:cNvSpPr>
          <p:nvPr/>
        </p:nvSpPr>
        <p:spPr bwMode="auto">
          <a:xfrm>
            <a:off x="304800" y="381000"/>
            <a:ext cx="8382000" cy="854075"/>
          </a:xfrm>
          <a:prstGeom prst="rect">
            <a:avLst/>
          </a:prstGeom>
          <a:noFill/>
          <a:ln w="12700">
            <a:noFill/>
            <a:miter lim="800000"/>
            <a:headEnd/>
            <a:tailEnd/>
          </a:ln>
          <a:effectLst/>
        </p:spPr>
        <p:txBody>
          <a:bodyPr>
            <a:spAutoFit/>
          </a:bodyPr>
          <a:lstStyle/>
          <a:p>
            <a:pPr algn="ctr">
              <a:spcBef>
                <a:spcPct val="50000"/>
              </a:spcBef>
              <a:defRPr/>
            </a:pPr>
            <a:r>
              <a:rPr lang="en-US" sz="2000" b="1">
                <a:solidFill>
                  <a:srgbClr val="FFFF66"/>
                </a:solidFill>
                <a:effectLst>
                  <a:outerShdw blurRad="38100" dist="38100" dir="2700000" algn="tl">
                    <a:srgbClr val="000000"/>
                  </a:outerShdw>
                </a:effectLst>
              </a:rPr>
              <a:t>VALIDATING LEVEL 1 MODELS WITH LEVEL 2 DATA:</a:t>
            </a:r>
          </a:p>
          <a:p>
            <a:pPr algn="ctr">
              <a:spcBef>
                <a:spcPct val="50000"/>
              </a:spcBef>
              <a:defRPr/>
            </a:pPr>
            <a:r>
              <a:rPr lang="en-US" sz="2000" b="1">
                <a:effectLst>
                  <a:outerShdw blurRad="38100" dist="38100" dir="2700000" algn="tl">
                    <a:srgbClr val="000000"/>
                  </a:outerShdw>
                </a:effectLst>
              </a:rPr>
              <a:t>LANDSCAPE CONDITION MODEL (L1) &amp; HERITAGE EOs (L2)</a:t>
            </a:r>
          </a:p>
        </p:txBody>
      </p:sp>
    </p:spTree>
  </p:cSld>
  <p:clrMapOvr>
    <a:masterClrMapping/>
  </p:clrMapOvr>
  <p:transition>
    <p:cut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 y="0"/>
            <a:ext cx="8991600" cy="1371600"/>
          </a:xfrm>
        </p:spPr>
        <p:txBody>
          <a:bodyPr/>
          <a:lstStyle/>
          <a:p>
            <a:r>
              <a:rPr lang="en-US" sz="4200" smtClean="0"/>
              <a:t>Potential 1-2-3 Approach For the NWCA</a:t>
            </a:r>
          </a:p>
        </p:txBody>
      </p:sp>
      <p:sp>
        <p:nvSpPr>
          <p:cNvPr id="888835" name="Rectangle 3"/>
          <p:cNvSpPr>
            <a:spLocks noGrp="1" noChangeArrowheads="1"/>
          </p:cNvSpPr>
          <p:nvPr>
            <p:ph type="body" idx="4294967295"/>
          </p:nvPr>
        </p:nvSpPr>
        <p:spPr>
          <a:xfrm>
            <a:off x="0" y="1143000"/>
            <a:ext cx="9144000" cy="5257800"/>
          </a:xfrm>
        </p:spPr>
        <p:txBody>
          <a:bodyPr/>
          <a:lstStyle/>
          <a:p>
            <a:pPr>
              <a:defRPr/>
            </a:pPr>
            <a:endParaRPr lang="en-US"/>
          </a:p>
          <a:p>
            <a:pPr lvl="1">
              <a:defRPr/>
            </a:pPr>
            <a:endParaRPr lang="en-US"/>
          </a:p>
        </p:txBody>
      </p:sp>
      <p:sp>
        <p:nvSpPr>
          <p:cNvPr id="888836" name="Oval 4"/>
          <p:cNvSpPr>
            <a:spLocks noChangeArrowheads="1"/>
          </p:cNvSpPr>
          <p:nvPr/>
        </p:nvSpPr>
        <p:spPr bwMode="auto">
          <a:xfrm>
            <a:off x="1600200" y="1752600"/>
            <a:ext cx="5715000" cy="4267200"/>
          </a:xfrm>
          <a:prstGeom prst="ellipse">
            <a:avLst/>
          </a:prstGeom>
          <a:noFill/>
          <a:ln w="57150">
            <a:solidFill>
              <a:schemeClr val="tx1"/>
            </a:solidFill>
            <a:round/>
            <a:headEnd/>
            <a:tailEnd/>
          </a:ln>
          <a:effectLst/>
        </p:spPr>
        <p:txBody>
          <a:bodyPr wrap="none" anchor="ctr"/>
          <a:lstStyle/>
          <a:p>
            <a:pPr>
              <a:defRPr/>
            </a:pPr>
            <a:endParaRPr lang="en-US"/>
          </a:p>
        </p:txBody>
      </p:sp>
      <p:sp>
        <p:nvSpPr>
          <p:cNvPr id="888837" name="Text Box 5"/>
          <p:cNvSpPr txBox="1">
            <a:spLocks noChangeArrowheads="1"/>
          </p:cNvSpPr>
          <p:nvPr/>
        </p:nvSpPr>
        <p:spPr bwMode="auto">
          <a:xfrm>
            <a:off x="2667000" y="1447800"/>
            <a:ext cx="2667000" cy="1249363"/>
          </a:xfrm>
          <a:prstGeom prst="rect">
            <a:avLst/>
          </a:prstGeom>
          <a:solidFill>
            <a:schemeClr val="bg2"/>
          </a:solidFill>
          <a:ln w="28575">
            <a:solidFill>
              <a:schemeClr val="tx1"/>
            </a:solidFill>
            <a:miter lim="800000"/>
            <a:headEnd/>
            <a:tailEnd/>
          </a:ln>
          <a:effectLst/>
        </p:spPr>
        <p:txBody>
          <a:bodyPr>
            <a:spAutoFit/>
          </a:bodyPr>
          <a:lstStyle/>
          <a:p>
            <a:pPr algn="ctr">
              <a:defRPr/>
            </a:pPr>
            <a:r>
              <a:rPr lang="en-US" sz="2000" b="1" u="sng">
                <a:effectLst>
                  <a:outerShdw blurRad="38100" dist="38100" dir="2700000" algn="tl">
                    <a:srgbClr val="000000"/>
                  </a:outerShdw>
                </a:effectLst>
                <a:latin typeface="Tahoma" pitchFamily="34" charset="0"/>
              </a:rPr>
              <a:t>Level 1</a:t>
            </a:r>
            <a:endParaRPr lang="en-US" sz="2000" u="sng">
              <a:effectLst>
                <a:outerShdw blurRad="38100" dist="38100" dir="2700000" algn="tl">
                  <a:srgbClr val="000000"/>
                </a:outerShdw>
              </a:effectLst>
              <a:latin typeface="Tahoma" pitchFamily="34" charset="0"/>
            </a:endParaRPr>
          </a:p>
          <a:p>
            <a:pPr algn="ctr">
              <a:defRPr/>
            </a:pPr>
            <a:r>
              <a:rPr lang="en-US">
                <a:effectLst>
                  <a:outerShdw blurRad="38100" dist="38100" dir="2700000" algn="tl">
                    <a:srgbClr val="000000"/>
                  </a:outerShdw>
                </a:effectLst>
                <a:latin typeface="Tahoma" pitchFamily="34" charset="0"/>
              </a:rPr>
              <a:t>ID Reference Sites</a:t>
            </a:r>
          </a:p>
          <a:p>
            <a:pPr algn="ctr">
              <a:defRPr/>
            </a:pPr>
            <a:r>
              <a:rPr lang="en-US">
                <a:effectLst>
                  <a:outerShdw blurRad="38100" dist="38100" dir="2700000" algn="tl">
                    <a:srgbClr val="000000"/>
                  </a:outerShdw>
                </a:effectLst>
                <a:latin typeface="Tahoma" pitchFamily="34" charset="0"/>
              </a:rPr>
              <a:t>Supplement S&amp;T Plots</a:t>
            </a:r>
          </a:p>
          <a:p>
            <a:pPr algn="ctr">
              <a:defRPr/>
            </a:pPr>
            <a:r>
              <a:rPr lang="en-US">
                <a:effectLst>
                  <a:outerShdw blurRad="38100" dist="38100" dir="2700000" algn="tl">
                    <a:srgbClr val="000000"/>
                  </a:outerShdw>
                </a:effectLst>
                <a:latin typeface="Tahoma" pitchFamily="34" charset="0"/>
              </a:rPr>
              <a:t>Land Use Stressors</a:t>
            </a:r>
            <a:endParaRPr lang="en-US">
              <a:effectLst/>
              <a:latin typeface="Tahoma" pitchFamily="34" charset="0"/>
            </a:endParaRPr>
          </a:p>
        </p:txBody>
      </p:sp>
      <p:sp>
        <p:nvSpPr>
          <p:cNvPr id="888838" name="Text Box 6"/>
          <p:cNvSpPr txBox="1">
            <a:spLocks noChangeArrowheads="1"/>
          </p:cNvSpPr>
          <p:nvPr/>
        </p:nvSpPr>
        <p:spPr bwMode="auto">
          <a:xfrm>
            <a:off x="5945188" y="3251200"/>
            <a:ext cx="2424112" cy="1524000"/>
          </a:xfrm>
          <a:prstGeom prst="rect">
            <a:avLst/>
          </a:prstGeom>
          <a:solidFill>
            <a:schemeClr val="bg2"/>
          </a:solidFill>
          <a:ln w="28575">
            <a:solidFill>
              <a:schemeClr val="tx1"/>
            </a:solidFill>
            <a:miter lim="800000"/>
            <a:headEnd/>
            <a:tailEnd/>
          </a:ln>
          <a:effectLst/>
        </p:spPr>
        <p:txBody>
          <a:bodyPr wrap="none">
            <a:spAutoFit/>
          </a:bodyPr>
          <a:lstStyle/>
          <a:p>
            <a:pPr algn="ctr">
              <a:defRPr/>
            </a:pPr>
            <a:r>
              <a:rPr lang="en-US" sz="2000" b="1" u="sng">
                <a:effectLst>
                  <a:outerShdw blurRad="38100" dist="38100" dir="2700000" algn="tl">
                    <a:srgbClr val="000000"/>
                  </a:outerShdw>
                </a:effectLst>
                <a:latin typeface="Tahoma" pitchFamily="34" charset="0"/>
              </a:rPr>
              <a:t>Level 2</a:t>
            </a:r>
            <a:endParaRPr lang="en-US" sz="2000" u="sng">
              <a:effectLst>
                <a:outerShdw blurRad="38100" dist="38100" dir="2700000" algn="tl">
                  <a:srgbClr val="000000"/>
                </a:outerShdw>
              </a:effectLst>
              <a:latin typeface="Tahoma" pitchFamily="34" charset="0"/>
            </a:endParaRPr>
          </a:p>
          <a:p>
            <a:pPr algn="ctr">
              <a:defRPr/>
            </a:pPr>
            <a:r>
              <a:rPr lang="en-US">
                <a:effectLst>
                  <a:outerShdw blurRad="38100" dist="38100" dir="2700000" algn="tl">
                    <a:srgbClr val="000000"/>
                  </a:outerShdw>
                </a:effectLst>
                <a:latin typeface="Tahoma" pitchFamily="34" charset="0"/>
              </a:rPr>
              <a:t>Verify Reference Sites</a:t>
            </a:r>
          </a:p>
          <a:p>
            <a:pPr algn="ctr">
              <a:defRPr/>
            </a:pPr>
            <a:r>
              <a:rPr lang="en-US">
                <a:effectLst>
                  <a:outerShdw blurRad="38100" dist="38100" dir="2700000" algn="tl">
                    <a:srgbClr val="000000"/>
                  </a:outerShdw>
                </a:effectLst>
                <a:latin typeface="Tahoma" pitchFamily="34" charset="0"/>
              </a:rPr>
              <a:t>Condition Assessment</a:t>
            </a:r>
          </a:p>
          <a:p>
            <a:pPr algn="ctr">
              <a:defRPr/>
            </a:pPr>
            <a:r>
              <a:rPr lang="en-US">
                <a:effectLst>
                  <a:outerShdw blurRad="38100" dist="38100" dir="2700000" algn="tl">
                    <a:srgbClr val="000000"/>
                  </a:outerShdw>
                </a:effectLst>
                <a:latin typeface="Tahoma" pitchFamily="34" charset="0"/>
              </a:rPr>
              <a:t>Stressors </a:t>
            </a:r>
          </a:p>
          <a:p>
            <a:pPr algn="ctr">
              <a:defRPr/>
            </a:pPr>
            <a:r>
              <a:rPr lang="en-US">
                <a:effectLst>
                  <a:outerShdw blurRad="38100" dist="38100" dir="2700000" algn="tl">
                    <a:srgbClr val="000000"/>
                  </a:outerShdw>
                </a:effectLst>
                <a:latin typeface="Tahoma" pitchFamily="34" charset="0"/>
              </a:rPr>
              <a:t>Level 3 Surrogates</a:t>
            </a:r>
          </a:p>
        </p:txBody>
      </p:sp>
      <p:sp>
        <p:nvSpPr>
          <p:cNvPr id="888839" name="Rectangle 7"/>
          <p:cNvSpPr>
            <a:spLocks noChangeArrowheads="1"/>
          </p:cNvSpPr>
          <p:nvPr/>
        </p:nvSpPr>
        <p:spPr bwMode="auto">
          <a:xfrm>
            <a:off x="2743200" y="5334000"/>
            <a:ext cx="2590800" cy="974725"/>
          </a:xfrm>
          <a:prstGeom prst="rect">
            <a:avLst/>
          </a:prstGeom>
          <a:solidFill>
            <a:schemeClr val="bg2"/>
          </a:solidFill>
          <a:ln w="28575">
            <a:solidFill>
              <a:schemeClr val="tx1"/>
            </a:solidFill>
            <a:miter lim="800000"/>
            <a:headEnd/>
            <a:tailEnd/>
          </a:ln>
          <a:effectLst/>
        </p:spPr>
        <p:txBody>
          <a:bodyPr>
            <a:spAutoFit/>
          </a:bodyPr>
          <a:lstStyle/>
          <a:p>
            <a:pPr algn="ctr">
              <a:defRPr/>
            </a:pPr>
            <a:r>
              <a:rPr lang="en-US" sz="2000" b="1" u="sng">
                <a:effectLst>
                  <a:outerShdw blurRad="38100" dist="38100" dir="2700000" algn="tl">
                    <a:srgbClr val="000000"/>
                  </a:outerShdw>
                </a:effectLst>
                <a:latin typeface="Tahoma" pitchFamily="34" charset="0"/>
              </a:rPr>
              <a:t>Level 3</a:t>
            </a:r>
          </a:p>
          <a:p>
            <a:pPr algn="ctr">
              <a:defRPr/>
            </a:pPr>
            <a:r>
              <a:rPr lang="en-US">
                <a:effectLst>
                  <a:outerShdw blurRad="38100" dist="38100" dir="2700000" algn="tl">
                    <a:srgbClr val="000000"/>
                  </a:outerShdw>
                </a:effectLst>
                <a:latin typeface="Tahoma" pitchFamily="34" charset="0"/>
              </a:rPr>
              <a:t>Reference Condition</a:t>
            </a:r>
          </a:p>
          <a:p>
            <a:pPr algn="ctr">
              <a:defRPr/>
            </a:pPr>
            <a:r>
              <a:rPr lang="en-US">
                <a:effectLst>
                  <a:outerShdw blurRad="38100" dist="38100" dir="2700000" algn="tl">
                    <a:srgbClr val="000000"/>
                  </a:outerShdw>
                </a:effectLst>
                <a:latin typeface="Tahoma" pitchFamily="34" charset="0"/>
              </a:rPr>
              <a:t>Condition Assessment</a:t>
            </a:r>
          </a:p>
        </p:txBody>
      </p:sp>
      <p:sp>
        <p:nvSpPr>
          <p:cNvPr id="888840" name="AutoShape 8"/>
          <p:cNvSpPr>
            <a:spLocks noChangeArrowheads="1"/>
          </p:cNvSpPr>
          <p:nvPr/>
        </p:nvSpPr>
        <p:spPr bwMode="auto">
          <a:xfrm rot="16200000">
            <a:off x="4674394" y="2869406"/>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pPr>
              <a:defRPr/>
            </a:pPr>
            <a:endParaRPr lang="en-US"/>
          </a:p>
        </p:txBody>
      </p:sp>
      <p:sp>
        <p:nvSpPr>
          <p:cNvPr id="74761" name="Text Box 9"/>
          <p:cNvSpPr txBox="1">
            <a:spLocks noChangeArrowheads="1"/>
          </p:cNvSpPr>
          <p:nvPr/>
        </p:nvSpPr>
        <p:spPr bwMode="auto">
          <a:xfrm>
            <a:off x="3429000" y="3810000"/>
            <a:ext cx="1835150" cy="641350"/>
          </a:xfrm>
          <a:prstGeom prst="rect">
            <a:avLst/>
          </a:prstGeom>
          <a:noFill/>
          <a:ln w="9525">
            <a:noFill/>
            <a:miter lim="800000"/>
            <a:headEnd/>
            <a:tailEnd/>
          </a:ln>
        </p:spPr>
        <p:txBody>
          <a:bodyPr>
            <a:spAutoFit/>
          </a:bodyPr>
          <a:lstStyle/>
          <a:p>
            <a:pPr algn="ctr"/>
            <a:r>
              <a:rPr lang="en-US" b="1" i="1">
                <a:effectLst/>
                <a:latin typeface="Arial" charset="0"/>
              </a:rPr>
              <a:t>Calibration &amp;</a:t>
            </a:r>
          </a:p>
          <a:p>
            <a:pPr algn="ctr"/>
            <a:r>
              <a:rPr lang="en-US" b="1" i="1">
                <a:effectLst/>
                <a:latin typeface="Arial" charset="0"/>
              </a:rPr>
              <a:t>Verification</a:t>
            </a:r>
          </a:p>
        </p:txBody>
      </p:sp>
      <p:sp>
        <p:nvSpPr>
          <p:cNvPr id="888842" name="AutoShape 10"/>
          <p:cNvSpPr>
            <a:spLocks noChangeArrowheads="1"/>
          </p:cNvSpPr>
          <p:nvPr/>
        </p:nvSpPr>
        <p:spPr bwMode="auto">
          <a:xfrm>
            <a:off x="3124200" y="3048000"/>
            <a:ext cx="485775" cy="2057400"/>
          </a:xfrm>
          <a:prstGeom prst="upArrow">
            <a:avLst>
              <a:gd name="adj1" fmla="val 50000"/>
              <a:gd name="adj2" fmla="val 105882"/>
            </a:avLst>
          </a:prstGeom>
          <a:solidFill>
            <a:schemeClr val="tx1"/>
          </a:solidFill>
          <a:ln w="9525">
            <a:solidFill>
              <a:schemeClr val="tx1"/>
            </a:solidFill>
            <a:miter lim="800000"/>
            <a:headEnd/>
            <a:tailEnd/>
          </a:ln>
          <a:effectLst/>
        </p:spPr>
        <p:txBody>
          <a:bodyPr vert="eaVert" wrap="none" anchor="ctr"/>
          <a:lstStyle/>
          <a:p>
            <a:pPr>
              <a:defRPr/>
            </a:pPr>
            <a:endParaRPr lang="en-US"/>
          </a:p>
        </p:txBody>
      </p:sp>
      <p:sp>
        <p:nvSpPr>
          <p:cNvPr id="888843" name="AutoShape 11"/>
          <p:cNvSpPr>
            <a:spLocks noChangeArrowheads="1"/>
          </p:cNvSpPr>
          <p:nvPr/>
        </p:nvSpPr>
        <p:spPr bwMode="auto">
          <a:xfrm>
            <a:off x="4800600" y="4267200"/>
            <a:ext cx="814388" cy="8667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1"/>
          </a:solidFill>
          <a:ln w="9525">
            <a:solidFill>
              <a:schemeClr val="tx1"/>
            </a:solidFill>
            <a:miter lim="800000"/>
            <a:headEnd/>
            <a:tailEnd/>
          </a:ln>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pPr>
              <a:defRPr/>
            </a:pPr>
            <a:r>
              <a:rPr lang="en-US" dirty="0" smtClean="0">
                <a:solidFill>
                  <a:srgbClr val="FFFF99"/>
                </a:solidFill>
                <a:effectLst>
                  <a:outerShdw blurRad="38100" dist="38100" dir="2700000" algn="tl">
                    <a:srgbClr val="000000">
                      <a:alpha val="43137"/>
                    </a:srgbClr>
                  </a:outerShdw>
                </a:effectLst>
                <a:latin typeface="Trebuchet MS" pitchFamily="34" charset="0"/>
              </a:rPr>
              <a:t>Tracking Wetland Condition</a:t>
            </a:r>
            <a:endParaRPr lang="en-US" dirty="0">
              <a:solidFill>
                <a:srgbClr val="FFFF99"/>
              </a:solidFill>
              <a:effectLst>
                <a:outerShdw blurRad="38100" dist="38100" dir="2700000" algn="tl">
                  <a:srgbClr val="000000">
                    <a:alpha val="43137"/>
                  </a:srgbClr>
                </a:outerShdw>
              </a:effectLst>
              <a:latin typeface="Trebuchet MS" pitchFamily="34" charset="0"/>
            </a:endParaRPr>
          </a:p>
        </p:txBody>
      </p:sp>
      <p:pic>
        <p:nvPicPr>
          <p:cNvPr id="75779" name="Picture 4" descr="macrogroups-PFO"/>
          <p:cNvPicPr>
            <a:picLocks noGrp="1" noChangeAspect="1" noChangeArrowheads="1"/>
          </p:cNvPicPr>
          <p:nvPr>
            <p:ph idx="1"/>
          </p:nvPr>
        </p:nvPicPr>
        <p:blipFill>
          <a:blip r:embed="rId2" cstate="print"/>
          <a:srcRect/>
          <a:stretch>
            <a:fillRect/>
          </a:stretch>
        </p:blipFill>
        <p:spPr>
          <a:xfrm>
            <a:off x="-103188" y="1981200"/>
            <a:ext cx="4635501" cy="3581400"/>
          </a:xfrm>
        </p:spPr>
      </p:pic>
      <p:pic>
        <p:nvPicPr>
          <p:cNvPr id="75780" name="Picture 5" descr="US LC model.jpg"/>
          <p:cNvPicPr>
            <a:picLocks noChangeAspect="1"/>
          </p:cNvPicPr>
          <p:nvPr/>
        </p:nvPicPr>
        <p:blipFill>
          <a:blip r:embed="rId3" cstate="print"/>
          <a:srcRect/>
          <a:stretch>
            <a:fillRect/>
          </a:stretch>
        </p:blipFill>
        <p:spPr bwMode="auto">
          <a:xfrm>
            <a:off x="4572000" y="1981200"/>
            <a:ext cx="4635500" cy="3581400"/>
          </a:xfrm>
          <a:prstGeom prst="rect">
            <a:avLst/>
          </a:prstGeom>
          <a:noFill/>
          <a:ln w="9525">
            <a:noFill/>
            <a:miter lim="800000"/>
            <a:headEnd/>
            <a:tailEnd/>
          </a:ln>
        </p:spPr>
      </p:pic>
      <p:sp>
        <p:nvSpPr>
          <p:cNvPr id="7" name="TextBox 6"/>
          <p:cNvSpPr txBox="1"/>
          <p:nvPr/>
        </p:nvSpPr>
        <p:spPr>
          <a:xfrm>
            <a:off x="381000" y="1524000"/>
            <a:ext cx="3962400" cy="369888"/>
          </a:xfrm>
          <a:prstGeom prst="rect">
            <a:avLst/>
          </a:prstGeom>
          <a:noFill/>
        </p:spPr>
        <p:txBody>
          <a:bodyPr>
            <a:spAutoFit/>
          </a:bodyPr>
          <a:lstStyle/>
          <a:p>
            <a:pPr algn="ctr">
              <a:defRPr/>
            </a:pPr>
            <a:r>
              <a:rPr lang="en-US" dirty="0">
                <a:solidFill>
                  <a:srgbClr val="FFFF99"/>
                </a:solidFill>
                <a:latin typeface="Trebuchet MS" pitchFamily="34" charset="0"/>
              </a:rPr>
              <a:t>Sampling Wetland Types</a:t>
            </a:r>
          </a:p>
        </p:txBody>
      </p:sp>
      <p:sp>
        <p:nvSpPr>
          <p:cNvPr id="8" name="TextBox 7"/>
          <p:cNvSpPr txBox="1"/>
          <p:nvPr/>
        </p:nvSpPr>
        <p:spPr>
          <a:xfrm>
            <a:off x="4953000" y="1535113"/>
            <a:ext cx="3962400" cy="369887"/>
          </a:xfrm>
          <a:prstGeom prst="rect">
            <a:avLst/>
          </a:prstGeom>
          <a:noFill/>
        </p:spPr>
        <p:txBody>
          <a:bodyPr>
            <a:spAutoFit/>
          </a:bodyPr>
          <a:lstStyle/>
          <a:p>
            <a:pPr algn="ctr">
              <a:defRPr/>
            </a:pPr>
            <a:r>
              <a:rPr lang="en-US" dirty="0">
                <a:solidFill>
                  <a:srgbClr val="FFFF99"/>
                </a:solidFill>
                <a:latin typeface="Trebuchet MS" pitchFamily="34" charset="0"/>
              </a:rPr>
              <a:t>Sampling Wetland Conditions</a:t>
            </a:r>
          </a:p>
        </p:txBody>
      </p:sp>
    </p:spTree>
  </p:cSld>
  <p:clrMapOvr>
    <a:masterClrMapping/>
  </p:clrMapOvr>
  <p:transition>
    <p:cut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a:xfrm>
            <a:off x="0" y="0"/>
            <a:ext cx="9144000" cy="1143000"/>
          </a:xfrm>
        </p:spPr>
        <p:txBody>
          <a:bodyPr/>
          <a:lstStyle/>
          <a:p>
            <a:pPr>
              <a:defRPr/>
            </a:pPr>
            <a:r>
              <a:rPr lang="en-US" sz="4000" smtClean="0">
                <a:solidFill>
                  <a:srgbClr val="FFFF99"/>
                </a:solidFill>
                <a:effectLst>
                  <a:outerShdw blurRad="38100" dist="38100" dir="2700000" algn="tl">
                    <a:srgbClr val="000000"/>
                  </a:outerShdw>
                </a:effectLst>
                <a:latin typeface="Trebuchet MS" pitchFamily="34" charset="0"/>
              </a:rPr>
              <a:t>Terrestrial Classification Approaches</a:t>
            </a:r>
            <a:r>
              <a:rPr lang="en-US" smtClean="0">
                <a:solidFill>
                  <a:schemeClr val="bg1"/>
                </a:solidFill>
                <a:effectLst>
                  <a:outerShdw blurRad="38100" dist="38100" dir="2700000" algn="tl">
                    <a:srgbClr val="000000"/>
                  </a:outerShdw>
                </a:effectLst>
                <a:latin typeface="Trebuchet MS" pitchFamily="34" charset="0"/>
              </a:rPr>
              <a:t> </a:t>
            </a:r>
            <a:endParaRPr lang="en-US" sz="2400" smtClean="0">
              <a:solidFill>
                <a:schemeClr val="bg1"/>
              </a:solidFill>
              <a:effectLst>
                <a:outerShdw blurRad="38100" dist="38100" dir="2700000" algn="tl">
                  <a:srgbClr val="000000"/>
                </a:outerShdw>
              </a:effectLst>
              <a:latin typeface="Trebuchet MS" pitchFamily="34" charset="0"/>
            </a:endParaRPr>
          </a:p>
        </p:txBody>
      </p:sp>
      <p:sp>
        <p:nvSpPr>
          <p:cNvPr id="488451" name="Rectangle 3"/>
          <p:cNvSpPr>
            <a:spLocks noChangeArrowheads="1"/>
          </p:cNvSpPr>
          <p:nvPr/>
        </p:nvSpPr>
        <p:spPr bwMode="auto">
          <a:xfrm>
            <a:off x="2438400" y="3505200"/>
            <a:ext cx="914400" cy="914400"/>
          </a:xfrm>
          <a:prstGeom prst="rect">
            <a:avLst/>
          </a:prstGeom>
          <a:noFill/>
          <a:ln w="9525">
            <a:noFill/>
            <a:miter lim="800000"/>
            <a:headEnd/>
            <a:tailEnd/>
          </a:ln>
          <a:effectLst/>
        </p:spPr>
        <p:txBody>
          <a:bodyPr wrap="none" anchor="ctr">
            <a:spAutoFit/>
          </a:bodyPr>
          <a:lstStyle/>
          <a:p>
            <a:pPr>
              <a:defRPr/>
            </a:pPr>
            <a:endParaRPr lang="en-US"/>
          </a:p>
        </p:txBody>
      </p:sp>
      <p:sp>
        <p:nvSpPr>
          <p:cNvPr id="488453" name="Text Box 5"/>
          <p:cNvSpPr txBox="1">
            <a:spLocks noChangeArrowheads="1"/>
          </p:cNvSpPr>
          <p:nvPr/>
        </p:nvSpPr>
        <p:spPr bwMode="auto">
          <a:xfrm>
            <a:off x="4495800" y="51816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US National Wetland Inventory</a:t>
            </a:r>
          </a:p>
        </p:txBody>
      </p:sp>
      <p:sp>
        <p:nvSpPr>
          <p:cNvPr id="488455" name="Text Box 7"/>
          <p:cNvSpPr txBox="1">
            <a:spLocks noChangeArrowheads="1"/>
          </p:cNvSpPr>
          <p:nvPr/>
        </p:nvSpPr>
        <p:spPr bwMode="auto">
          <a:xfrm>
            <a:off x="381000" y="22860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US FS ECOMAP landscape units</a:t>
            </a:r>
          </a:p>
        </p:txBody>
      </p:sp>
      <p:sp>
        <p:nvSpPr>
          <p:cNvPr id="488456" name="Text Box 8"/>
          <p:cNvSpPr txBox="1">
            <a:spLocks noChangeArrowheads="1"/>
          </p:cNvSpPr>
          <p:nvPr/>
        </p:nvSpPr>
        <p:spPr bwMode="auto">
          <a:xfrm>
            <a:off x="381000" y="41148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Hydrogeomorphic wetland classification</a:t>
            </a:r>
          </a:p>
        </p:txBody>
      </p:sp>
      <p:sp>
        <p:nvSpPr>
          <p:cNvPr id="488457" name="Text Box 9"/>
          <p:cNvSpPr txBox="1">
            <a:spLocks noChangeArrowheads="1"/>
          </p:cNvSpPr>
          <p:nvPr/>
        </p:nvSpPr>
        <p:spPr bwMode="auto">
          <a:xfrm>
            <a:off x="381000" y="51816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BLM/NRCS Ecological Site Descriptions</a:t>
            </a:r>
          </a:p>
        </p:txBody>
      </p:sp>
      <p:sp>
        <p:nvSpPr>
          <p:cNvPr id="488461" name="Text Box 13"/>
          <p:cNvSpPr txBox="1">
            <a:spLocks noChangeArrowheads="1"/>
          </p:cNvSpPr>
          <p:nvPr/>
        </p:nvSpPr>
        <p:spPr bwMode="auto">
          <a:xfrm>
            <a:off x="4495800" y="41148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Forest and Rangeland Cover Types</a:t>
            </a:r>
          </a:p>
        </p:txBody>
      </p:sp>
      <p:sp>
        <p:nvSpPr>
          <p:cNvPr id="488462" name="Text Box 14"/>
          <p:cNvSpPr txBox="1">
            <a:spLocks noChangeArrowheads="1"/>
          </p:cNvSpPr>
          <p:nvPr/>
        </p:nvSpPr>
        <p:spPr bwMode="auto">
          <a:xfrm>
            <a:off x="4495800" y="31242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Potential Natural Vegetation</a:t>
            </a:r>
          </a:p>
        </p:txBody>
      </p:sp>
      <p:sp>
        <p:nvSpPr>
          <p:cNvPr id="488463" name="Text Box 15"/>
          <p:cNvSpPr txBox="1">
            <a:spLocks noChangeArrowheads="1"/>
          </p:cNvSpPr>
          <p:nvPr/>
        </p:nvSpPr>
        <p:spPr bwMode="auto">
          <a:xfrm>
            <a:off x="381000" y="11430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a:effectLst/>
                <a:latin typeface="Arial Unicode MS" pitchFamily="34" charset="-128"/>
              </a:rPr>
              <a:t>Climatic/Physiographic Ecoregions</a:t>
            </a:r>
          </a:p>
        </p:txBody>
      </p:sp>
      <p:sp>
        <p:nvSpPr>
          <p:cNvPr id="488464" name="Text Box 16"/>
          <p:cNvSpPr txBox="1">
            <a:spLocks noChangeArrowheads="1"/>
          </p:cNvSpPr>
          <p:nvPr/>
        </p:nvSpPr>
        <p:spPr bwMode="auto">
          <a:xfrm>
            <a:off x="4495800" y="11430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Major Habitat-Based Ecoregions</a:t>
            </a:r>
          </a:p>
        </p:txBody>
      </p:sp>
      <p:sp>
        <p:nvSpPr>
          <p:cNvPr id="488465" name="Text Box 17"/>
          <p:cNvSpPr txBox="1">
            <a:spLocks noChangeArrowheads="1"/>
          </p:cNvSpPr>
          <p:nvPr/>
        </p:nvSpPr>
        <p:spPr bwMode="auto">
          <a:xfrm>
            <a:off x="4495800" y="2209800"/>
            <a:ext cx="3962400" cy="955675"/>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UNESCO Vegetation Formations</a:t>
            </a:r>
          </a:p>
        </p:txBody>
      </p:sp>
      <p:sp>
        <p:nvSpPr>
          <p:cNvPr id="488466" name="Text Box 18"/>
          <p:cNvSpPr txBox="1">
            <a:spLocks noChangeArrowheads="1"/>
          </p:cNvSpPr>
          <p:nvPr/>
        </p:nvSpPr>
        <p:spPr bwMode="auto">
          <a:xfrm>
            <a:off x="381000" y="3429000"/>
            <a:ext cx="3962400" cy="528638"/>
          </a:xfrm>
          <a:prstGeom prst="rect">
            <a:avLst/>
          </a:prstGeom>
          <a:noFill/>
          <a:ln w="9525">
            <a:solidFill>
              <a:srgbClr val="FFFFFF"/>
            </a:solidFill>
            <a:miter lim="800000"/>
            <a:headEnd/>
            <a:tailEnd/>
          </a:ln>
        </p:spPr>
        <p:txBody>
          <a:bodyPr>
            <a:spAutoFit/>
          </a:bodyPr>
          <a:lstStyle/>
          <a:p>
            <a:pPr algn="ctr" eaLnBrk="1" hangingPunct="1">
              <a:spcBef>
                <a:spcPct val="50000"/>
              </a:spcBef>
            </a:pPr>
            <a:r>
              <a:rPr lang="en-US" sz="2800" b="1">
                <a:effectLst/>
                <a:latin typeface="Arial Unicode MS" pitchFamily="34" charset="-128"/>
              </a:rPr>
              <a:t>Holdridge Life Zones</a:t>
            </a:r>
          </a:p>
        </p:txBody>
      </p:sp>
      <p:sp>
        <p:nvSpPr>
          <p:cNvPr id="488467" name="Line 19"/>
          <p:cNvSpPr>
            <a:spLocks noChangeShapeType="1"/>
          </p:cNvSpPr>
          <p:nvPr/>
        </p:nvSpPr>
        <p:spPr bwMode="auto">
          <a:xfrm>
            <a:off x="838200" y="9906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88463"/>
                                        </p:tgtEl>
                                        <p:attrNameLst>
                                          <p:attrName>style.visibility</p:attrName>
                                        </p:attrNameLst>
                                      </p:cBhvr>
                                      <p:to>
                                        <p:strVal val="visible"/>
                                      </p:to>
                                    </p:set>
                                    <p:anim calcmode="lin" valueType="num">
                                      <p:cBhvr additive="base">
                                        <p:cTn id="7" dur="500" fill="hold"/>
                                        <p:tgtEl>
                                          <p:spTgt spid="488463"/>
                                        </p:tgtEl>
                                        <p:attrNameLst>
                                          <p:attrName>ppt_x</p:attrName>
                                        </p:attrNameLst>
                                      </p:cBhvr>
                                      <p:tavLst>
                                        <p:tav tm="0">
                                          <p:val>
                                            <p:strVal val="0-#ppt_w/2"/>
                                          </p:val>
                                        </p:tav>
                                        <p:tav tm="100000">
                                          <p:val>
                                            <p:strVal val="#ppt_x"/>
                                          </p:val>
                                        </p:tav>
                                      </p:tavLst>
                                    </p:anim>
                                    <p:anim calcmode="lin" valueType="num">
                                      <p:cBhvr additive="base">
                                        <p:cTn id="8" dur="500" fill="hold"/>
                                        <p:tgtEl>
                                          <p:spTgt spid="4884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488464"/>
                                        </p:tgtEl>
                                        <p:attrNameLst>
                                          <p:attrName>style.visibility</p:attrName>
                                        </p:attrNameLst>
                                      </p:cBhvr>
                                      <p:to>
                                        <p:strVal val="visible"/>
                                      </p:to>
                                    </p:set>
                                    <p:anim calcmode="lin" valueType="num">
                                      <p:cBhvr additive="base">
                                        <p:cTn id="12" dur="500" fill="hold"/>
                                        <p:tgtEl>
                                          <p:spTgt spid="488464"/>
                                        </p:tgtEl>
                                        <p:attrNameLst>
                                          <p:attrName>ppt_x</p:attrName>
                                        </p:attrNameLst>
                                      </p:cBhvr>
                                      <p:tavLst>
                                        <p:tav tm="0">
                                          <p:val>
                                            <p:strVal val="1+#ppt_w/2"/>
                                          </p:val>
                                        </p:tav>
                                        <p:tav tm="100000">
                                          <p:val>
                                            <p:strVal val="#ppt_x"/>
                                          </p:val>
                                        </p:tav>
                                      </p:tavLst>
                                    </p:anim>
                                    <p:anim calcmode="lin" valueType="num">
                                      <p:cBhvr additive="base">
                                        <p:cTn id="13" dur="500" fill="hold"/>
                                        <p:tgtEl>
                                          <p:spTgt spid="488464"/>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1000"/>
                                  </p:stCondLst>
                                  <p:childTnLst>
                                    <p:set>
                                      <p:cBhvr>
                                        <p:cTn id="16" dur="1" fill="hold">
                                          <p:stCondLst>
                                            <p:cond delay="0"/>
                                          </p:stCondLst>
                                        </p:cTn>
                                        <p:tgtEl>
                                          <p:spTgt spid="488465"/>
                                        </p:tgtEl>
                                        <p:attrNameLst>
                                          <p:attrName>style.visibility</p:attrName>
                                        </p:attrNameLst>
                                      </p:cBhvr>
                                      <p:to>
                                        <p:strVal val="visible"/>
                                      </p:to>
                                    </p:set>
                                    <p:anim calcmode="lin" valueType="num">
                                      <p:cBhvr additive="base">
                                        <p:cTn id="17" dur="500" fill="hold"/>
                                        <p:tgtEl>
                                          <p:spTgt spid="488465"/>
                                        </p:tgtEl>
                                        <p:attrNameLst>
                                          <p:attrName>ppt_x</p:attrName>
                                        </p:attrNameLst>
                                      </p:cBhvr>
                                      <p:tavLst>
                                        <p:tav tm="0">
                                          <p:val>
                                            <p:strVal val="1+#ppt_w/2"/>
                                          </p:val>
                                        </p:tav>
                                        <p:tav tm="100000">
                                          <p:val>
                                            <p:strVal val="#ppt_x"/>
                                          </p:val>
                                        </p:tav>
                                      </p:tavLst>
                                    </p:anim>
                                    <p:anim calcmode="lin" valueType="num">
                                      <p:cBhvr additive="base">
                                        <p:cTn id="18" dur="500" fill="hold"/>
                                        <p:tgtEl>
                                          <p:spTgt spid="488465"/>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grpId="0" nodeType="afterEffect">
                                  <p:stCondLst>
                                    <p:cond delay="1000"/>
                                  </p:stCondLst>
                                  <p:childTnLst>
                                    <p:set>
                                      <p:cBhvr>
                                        <p:cTn id="21" dur="1" fill="hold">
                                          <p:stCondLst>
                                            <p:cond delay="0"/>
                                          </p:stCondLst>
                                        </p:cTn>
                                        <p:tgtEl>
                                          <p:spTgt spid="488455"/>
                                        </p:tgtEl>
                                        <p:attrNameLst>
                                          <p:attrName>style.visibility</p:attrName>
                                        </p:attrNameLst>
                                      </p:cBhvr>
                                      <p:to>
                                        <p:strVal val="visible"/>
                                      </p:to>
                                    </p:set>
                                    <p:anim calcmode="lin" valueType="num">
                                      <p:cBhvr additive="base">
                                        <p:cTn id="22" dur="500" fill="hold"/>
                                        <p:tgtEl>
                                          <p:spTgt spid="488455"/>
                                        </p:tgtEl>
                                        <p:attrNameLst>
                                          <p:attrName>ppt_x</p:attrName>
                                        </p:attrNameLst>
                                      </p:cBhvr>
                                      <p:tavLst>
                                        <p:tav tm="0">
                                          <p:val>
                                            <p:strVal val="0-#ppt_w/2"/>
                                          </p:val>
                                        </p:tav>
                                        <p:tav tm="100000">
                                          <p:val>
                                            <p:strVal val="#ppt_x"/>
                                          </p:val>
                                        </p:tav>
                                      </p:tavLst>
                                    </p:anim>
                                    <p:anim calcmode="lin" valueType="num">
                                      <p:cBhvr additive="base">
                                        <p:cTn id="23" dur="500" fill="hold"/>
                                        <p:tgtEl>
                                          <p:spTgt spid="488455"/>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2" fill="hold" grpId="0" nodeType="afterEffect">
                                  <p:stCondLst>
                                    <p:cond delay="1000"/>
                                  </p:stCondLst>
                                  <p:childTnLst>
                                    <p:set>
                                      <p:cBhvr>
                                        <p:cTn id="26" dur="1" fill="hold">
                                          <p:stCondLst>
                                            <p:cond delay="0"/>
                                          </p:stCondLst>
                                        </p:cTn>
                                        <p:tgtEl>
                                          <p:spTgt spid="488462"/>
                                        </p:tgtEl>
                                        <p:attrNameLst>
                                          <p:attrName>style.visibility</p:attrName>
                                        </p:attrNameLst>
                                      </p:cBhvr>
                                      <p:to>
                                        <p:strVal val="visible"/>
                                      </p:to>
                                    </p:set>
                                    <p:anim calcmode="lin" valueType="num">
                                      <p:cBhvr additive="base">
                                        <p:cTn id="27" dur="500" fill="hold"/>
                                        <p:tgtEl>
                                          <p:spTgt spid="488462"/>
                                        </p:tgtEl>
                                        <p:attrNameLst>
                                          <p:attrName>ppt_x</p:attrName>
                                        </p:attrNameLst>
                                      </p:cBhvr>
                                      <p:tavLst>
                                        <p:tav tm="0">
                                          <p:val>
                                            <p:strVal val="1+#ppt_w/2"/>
                                          </p:val>
                                        </p:tav>
                                        <p:tav tm="100000">
                                          <p:val>
                                            <p:strVal val="#ppt_x"/>
                                          </p:val>
                                        </p:tav>
                                      </p:tavLst>
                                    </p:anim>
                                    <p:anim calcmode="lin" valueType="num">
                                      <p:cBhvr additive="base">
                                        <p:cTn id="28" dur="500" fill="hold"/>
                                        <p:tgtEl>
                                          <p:spTgt spid="488462"/>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grpId="0" nodeType="afterEffect">
                                  <p:stCondLst>
                                    <p:cond delay="1000"/>
                                  </p:stCondLst>
                                  <p:childTnLst>
                                    <p:set>
                                      <p:cBhvr>
                                        <p:cTn id="31" dur="1" fill="hold">
                                          <p:stCondLst>
                                            <p:cond delay="0"/>
                                          </p:stCondLst>
                                        </p:cTn>
                                        <p:tgtEl>
                                          <p:spTgt spid="488466"/>
                                        </p:tgtEl>
                                        <p:attrNameLst>
                                          <p:attrName>style.visibility</p:attrName>
                                        </p:attrNameLst>
                                      </p:cBhvr>
                                      <p:to>
                                        <p:strVal val="visible"/>
                                      </p:to>
                                    </p:set>
                                    <p:anim calcmode="lin" valueType="num">
                                      <p:cBhvr additive="base">
                                        <p:cTn id="32" dur="500" fill="hold"/>
                                        <p:tgtEl>
                                          <p:spTgt spid="488466"/>
                                        </p:tgtEl>
                                        <p:attrNameLst>
                                          <p:attrName>ppt_x</p:attrName>
                                        </p:attrNameLst>
                                      </p:cBhvr>
                                      <p:tavLst>
                                        <p:tav tm="0">
                                          <p:val>
                                            <p:strVal val="0-#ppt_w/2"/>
                                          </p:val>
                                        </p:tav>
                                        <p:tav tm="100000">
                                          <p:val>
                                            <p:strVal val="#ppt_x"/>
                                          </p:val>
                                        </p:tav>
                                      </p:tavLst>
                                    </p:anim>
                                    <p:anim calcmode="lin" valueType="num">
                                      <p:cBhvr additive="base">
                                        <p:cTn id="33" dur="500" fill="hold"/>
                                        <p:tgtEl>
                                          <p:spTgt spid="488466"/>
                                        </p:tgtEl>
                                        <p:attrNameLst>
                                          <p:attrName>ppt_y</p:attrName>
                                        </p:attrNameLst>
                                      </p:cBhvr>
                                      <p:tavLst>
                                        <p:tav tm="0">
                                          <p:val>
                                            <p:strVal val="#ppt_y"/>
                                          </p:val>
                                        </p:tav>
                                        <p:tav tm="100000">
                                          <p:val>
                                            <p:strVal val="#ppt_y"/>
                                          </p:val>
                                        </p:tav>
                                      </p:tavLst>
                                    </p:anim>
                                  </p:childTnLst>
                                </p:cTn>
                              </p:par>
                            </p:childTnLst>
                          </p:cTn>
                        </p:par>
                        <p:par>
                          <p:cTn id="34" fill="hold">
                            <p:stCondLst>
                              <p:cond delay="9000"/>
                            </p:stCondLst>
                            <p:childTnLst>
                              <p:par>
                                <p:cTn id="35" presetID="2" presetClass="entr" presetSubtype="8" fill="hold" grpId="0" nodeType="afterEffect">
                                  <p:stCondLst>
                                    <p:cond delay="1000"/>
                                  </p:stCondLst>
                                  <p:childTnLst>
                                    <p:set>
                                      <p:cBhvr>
                                        <p:cTn id="36" dur="1" fill="hold">
                                          <p:stCondLst>
                                            <p:cond delay="0"/>
                                          </p:stCondLst>
                                        </p:cTn>
                                        <p:tgtEl>
                                          <p:spTgt spid="488456"/>
                                        </p:tgtEl>
                                        <p:attrNameLst>
                                          <p:attrName>style.visibility</p:attrName>
                                        </p:attrNameLst>
                                      </p:cBhvr>
                                      <p:to>
                                        <p:strVal val="visible"/>
                                      </p:to>
                                    </p:set>
                                    <p:anim calcmode="lin" valueType="num">
                                      <p:cBhvr additive="base">
                                        <p:cTn id="37" dur="500" fill="hold"/>
                                        <p:tgtEl>
                                          <p:spTgt spid="488456"/>
                                        </p:tgtEl>
                                        <p:attrNameLst>
                                          <p:attrName>ppt_x</p:attrName>
                                        </p:attrNameLst>
                                      </p:cBhvr>
                                      <p:tavLst>
                                        <p:tav tm="0">
                                          <p:val>
                                            <p:strVal val="0-#ppt_w/2"/>
                                          </p:val>
                                        </p:tav>
                                        <p:tav tm="100000">
                                          <p:val>
                                            <p:strVal val="#ppt_x"/>
                                          </p:val>
                                        </p:tav>
                                      </p:tavLst>
                                    </p:anim>
                                    <p:anim calcmode="lin" valueType="num">
                                      <p:cBhvr additive="base">
                                        <p:cTn id="38" dur="500" fill="hold"/>
                                        <p:tgtEl>
                                          <p:spTgt spid="488456"/>
                                        </p:tgtEl>
                                        <p:attrNameLst>
                                          <p:attrName>ppt_y</p:attrName>
                                        </p:attrNameLst>
                                      </p:cBhvr>
                                      <p:tavLst>
                                        <p:tav tm="0">
                                          <p:val>
                                            <p:strVal val="#ppt_y"/>
                                          </p:val>
                                        </p:tav>
                                        <p:tav tm="100000">
                                          <p:val>
                                            <p:strVal val="#ppt_y"/>
                                          </p:val>
                                        </p:tav>
                                      </p:tavLst>
                                    </p:anim>
                                  </p:childTnLst>
                                </p:cTn>
                              </p:par>
                            </p:childTnLst>
                          </p:cTn>
                        </p:par>
                        <p:par>
                          <p:cTn id="39" fill="hold">
                            <p:stCondLst>
                              <p:cond delay="10500"/>
                            </p:stCondLst>
                            <p:childTnLst>
                              <p:par>
                                <p:cTn id="40" presetID="2" presetClass="entr" presetSubtype="2" fill="hold" grpId="0" nodeType="afterEffect">
                                  <p:stCondLst>
                                    <p:cond delay="1000"/>
                                  </p:stCondLst>
                                  <p:childTnLst>
                                    <p:set>
                                      <p:cBhvr>
                                        <p:cTn id="41" dur="1" fill="hold">
                                          <p:stCondLst>
                                            <p:cond delay="0"/>
                                          </p:stCondLst>
                                        </p:cTn>
                                        <p:tgtEl>
                                          <p:spTgt spid="488461"/>
                                        </p:tgtEl>
                                        <p:attrNameLst>
                                          <p:attrName>style.visibility</p:attrName>
                                        </p:attrNameLst>
                                      </p:cBhvr>
                                      <p:to>
                                        <p:strVal val="visible"/>
                                      </p:to>
                                    </p:set>
                                    <p:anim calcmode="lin" valueType="num">
                                      <p:cBhvr additive="base">
                                        <p:cTn id="42" dur="500" fill="hold"/>
                                        <p:tgtEl>
                                          <p:spTgt spid="488461"/>
                                        </p:tgtEl>
                                        <p:attrNameLst>
                                          <p:attrName>ppt_x</p:attrName>
                                        </p:attrNameLst>
                                      </p:cBhvr>
                                      <p:tavLst>
                                        <p:tav tm="0">
                                          <p:val>
                                            <p:strVal val="1+#ppt_w/2"/>
                                          </p:val>
                                        </p:tav>
                                        <p:tav tm="100000">
                                          <p:val>
                                            <p:strVal val="#ppt_x"/>
                                          </p:val>
                                        </p:tav>
                                      </p:tavLst>
                                    </p:anim>
                                    <p:anim calcmode="lin" valueType="num">
                                      <p:cBhvr additive="base">
                                        <p:cTn id="43" dur="500" fill="hold"/>
                                        <p:tgtEl>
                                          <p:spTgt spid="488461"/>
                                        </p:tgtEl>
                                        <p:attrNameLst>
                                          <p:attrName>ppt_y</p:attrName>
                                        </p:attrNameLst>
                                      </p:cBhvr>
                                      <p:tavLst>
                                        <p:tav tm="0">
                                          <p:val>
                                            <p:strVal val="#ppt_y"/>
                                          </p:val>
                                        </p:tav>
                                        <p:tav tm="100000">
                                          <p:val>
                                            <p:strVal val="#ppt_y"/>
                                          </p:val>
                                        </p:tav>
                                      </p:tavLst>
                                    </p:anim>
                                  </p:childTnLst>
                                </p:cTn>
                              </p:par>
                            </p:childTnLst>
                          </p:cTn>
                        </p:par>
                        <p:par>
                          <p:cTn id="44" fill="hold">
                            <p:stCondLst>
                              <p:cond delay="12000"/>
                            </p:stCondLst>
                            <p:childTnLst>
                              <p:par>
                                <p:cTn id="45" presetID="2" presetClass="entr" presetSubtype="8" fill="hold" grpId="0" nodeType="afterEffect">
                                  <p:stCondLst>
                                    <p:cond delay="1000"/>
                                  </p:stCondLst>
                                  <p:childTnLst>
                                    <p:set>
                                      <p:cBhvr>
                                        <p:cTn id="46" dur="1" fill="hold">
                                          <p:stCondLst>
                                            <p:cond delay="0"/>
                                          </p:stCondLst>
                                        </p:cTn>
                                        <p:tgtEl>
                                          <p:spTgt spid="488457"/>
                                        </p:tgtEl>
                                        <p:attrNameLst>
                                          <p:attrName>style.visibility</p:attrName>
                                        </p:attrNameLst>
                                      </p:cBhvr>
                                      <p:to>
                                        <p:strVal val="visible"/>
                                      </p:to>
                                    </p:set>
                                    <p:anim calcmode="lin" valueType="num">
                                      <p:cBhvr additive="base">
                                        <p:cTn id="47" dur="500" fill="hold"/>
                                        <p:tgtEl>
                                          <p:spTgt spid="488457"/>
                                        </p:tgtEl>
                                        <p:attrNameLst>
                                          <p:attrName>ppt_x</p:attrName>
                                        </p:attrNameLst>
                                      </p:cBhvr>
                                      <p:tavLst>
                                        <p:tav tm="0">
                                          <p:val>
                                            <p:strVal val="0-#ppt_w/2"/>
                                          </p:val>
                                        </p:tav>
                                        <p:tav tm="100000">
                                          <p:val>
                                            <p:strVal val="#ppt_x"/>
                                          </p:val>
                                        </p:tav>
                                      </p:tavLst>
                                    </p:anim>
                                    <p:anim calcmode="lin" valueType="num">
                                      <p:cBhvr additive="base">
                                        <p:cTn id="48" dur="500" fill="hold"/>
                                        <p:tgtEl>
                                          <p:spTgt spid="488457"/>
                                        </p:tgtEl>
                                        <p:attrNameLst>
                                          <p:attrName>ppt_y</p:attrName>
                                        </p:attrNameLst>
                                      </p:cBhvr>
                                      <p:tavLst>
                                        <p:tav tm="0">
                                          <p:val>
                                            <p:strVal val="#ppt_y"/>
                                          </p:val>
                                        </p:tav>
                                        <p:tav tm="100000">
                                          <p:val>
                                            <p:strVal val="#ppt_y"/>
                                          </p:val>
                                        </p:tav>
                                      </p:tavLst>
                                    </p:anim>
                                  </p:childTnLst>
                                </p:cTn>
                              </p:par>
                            </p:childTnLst>
                          </p:cTn>
                        </p:par>
                        <p:par>
                          <p:cTn id="49" fill="hold">
                            <p:stCondLst>
                              <p:cond delay="13500"/>
                            </p:stCondLst>
                            <p:childTnLst>
                              <p:par>
                                <p:cTn id="50" presetID="2" presetClass="entr" presetSubtype="2" fill="hold" grpId="0" nodeType="afterEffect">
                                  <p:stCondLst>
                                    <p:cond delay="1000"/>
                                  </p:stCondLst>
                                  <p:childTnLst>
                                    <p:set>
                                      <p:cBhvr>
                                        <p:cTn id="51" dur="1" fill="hold">
                                          <p:stCondLst>
                                            <p:cond delay="0"/>
                                          </p:stCondLst>
                                        </p:cTn>
                                        <p:tgtEl>
                                          <p:spTgt spid="488453"/>
                                        </p:tgtEl>
                                        <p:attrNameLst>
                                          <p:attrName>style.visibility</p:attrName>
                                        </p:attrNameLst>
                                      </p:cBhvr>
                                      <p:to>
                                        <p:strVal val="visible"/>
                                      </p:to>
                                    </p:set>
                                    <p:anim calcmode="lin" valueType="num">
                                      <p:cBhvr additive="base">
                                        <p:cTn id="52" dur="500" fill="hold"/>
                                        <p:tgtEl>
                                          <p:spTgt spid="488453"/>
                                        </p:tgtEl>
                                        <p:attrNameLst>
                                          <p:attrName>ppt_x</p:attrName>
                                        </p:attrNameLst>
                                      </p:cBhvr>
                                      <p:tavLst>
                                        <p:tav tm="0">
                                          <p:val>
                                            <p:strVal val="1+#ppt_w/2"/>
                                          </p:val>
                                        </p:tav>
                                        <p:tav tm="100000">
                                          <p:val>
                                            <p:strVal val="#ppt_x"/>
                                          </p:val>
                                        </p:tav>
                                      </p:tavLst>
                                    </p:anim>
                                    <p:anim calcmode="lin" valueType="num">
                                      <p:cBhvr additive="base">
                                        <p:cTn id="53" dur="500" fill="hold"/>
                                        <p:tgtEl>
                                          <p:spTgt spid="4884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autoUpdateAnimBg="0"/>
      <p:bldP spid="488455" grpId="0" animBg="1" autoUpdateAnimBg="0"/>
      <p:bldP spid="488456" grpId="0" animBg="1" autoUpdateAnimBg="0"/>
      <p:bldP spid="488457" grpId="0" animBg="1" autoUpdateAnimBg="0"/>
      <p:bldP spid="488461" grpId="0" animBg="1" autoUpdateAnimBg="0"/>
      <p:bldP spid="488462" grpId="0" animBg="1" autoUpdateAnimBg="0"/>
      <p:bldP spid="488463" grpId="0" animBg="1" autoUpdateAnimBg="0"/>
      <p:bldP spid="488464" grpId="0" animBg="1" autoUpdateAnimBg="0"/>
      <p:bldP spid="488465" grpId="0" animBg="1" autoUpdateAnimBg="0"/>
      <p:bldP spid="488466"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endParaRPr lang="en-US" smtClean="0"/>
          </a:p>
        </p:txBody>
      </p:sp>
      <p:pic>
        <p:nvPicPr>
          <p:cNvPr id="76803" name="Picture 3"/>
          <p:cNvPicPr>
            <a:picLocks noChangeAspect="1" noChangeArrowheads="1"/>
          </p:cNvPicPr>
          <p:nvPr>
            <p:ph type="body" idx="1"/>
          </p:nvPr>
        </p:nvPicPr>
        <p:blipFill>
          <a:blip r:embed="rId2" cstate="print"/>
          <a:srcRect l="12599" r="12599"/>
          <a:stretch>
            <a:fillRect/>
          </a:stretch>
        </p:blipFill>
        <p:spPr>
          <a:xfrm>
            <a:off x="2235200" y="504825"/>
            <a:ext cx="5130800" cy="6353175"/>
          </a:xfrm>
          <a:noFill/>
        </p:spPr>
      </p:pic>
      <p:sp>
        <p:nvSpPr>
          <p:cNvPr id="890884" name="Oval 4"/>
          <p:cNvSpPr>
            <a:spLocks noChangeArrowheads="1"/>
          </p:cNvSpPr>
          <p:nvPr/>
        </p:nvSpPr>
        <p:spPr bwMode="auto">
          <a:xfrm>
            <a:off x="3657600" y="3886200"/>
            <a:ext cx="457200" cy="381000"/>
          </a:xfrm>
          <a:prstGeom prst="ellipse">
            <a:avLst/>
          </a:prstGeom>
          <a:solidFill>
            <a:srgbClr val="FFFFFF">
              <a:alpha val="49001"/>
            </a:srgbClr>
          </a:solidFill>
          <a:ln w="9525">
            <a:solidFill>
              <a:srgbClr val="000000"/>
            </a:solidFill>
            <a:round/>
            <a:headEnd/>
            <a:tailEnd/>
          </a:ln>
        </p:spPr>
        <p:txBody>
          <a:bodyPr/>
          <a:lstStyle/>
          <a:p>
            <a:pPr>
              <a:defRPr/>
            </a:pPr>
            <a:endParaRPr lang="en-US"/>
          </a:p>
        </p:txBody>
      </p:sp>
      <p:sp>
        <p:nvSpPr>
          <p:cNvPr id="890885" name="Oval 5"/>
          <p:cNvSpPr>
            <a:spLocks noChangeArrowheads="1"/>
          </p:cNvSpPr>
          <p:nvPr/>
        </p:nvSpPr>
        <p:spPr bwMode="auto">
          <a:xfrm>
            <a:off x="3581400" y="3733800"/>
            <a:ext cx="609600" cy="609600"/>
          </a:xfrm>
          <a:prstGeom prst="ellipse">
            <a:avLst/>
          </a:prstGeom>
          <a:noFill/>
          <a:ln w="15875">
            <a:solidFill>
              <a:srgbClr val="000000"/>
            </a:solidFill>
            <a:prstDash val="dash"/>
            <a:round/>
            <a:headEnd/>
            <a:tailEnd/>
          </a:ln>
        </p:spPr>
        <p:txBody>
          <a:bodyPr/>
          <a:lstStyle/>
          <a:p>
            <a:pPr>
              <a:defRPr/>
            </a:pPr>
            <a:endParaRPr lang="en-US"/>
          </a:p>
        </p:txBody>
      </p:sp>
      <p:sp>
        <p:nvSpPr>
          <p:cNvPr id="890886" name="Line 6"/>
          <p:cNvSpPr>
            <a:spLocks noChangeShapeType="1"/>
          </p:cNvSpPr>
          <p:nvPr/>
        </p:nvSpPr>
        <p:spPr bwMode="auto">
          <a:xfrm>
            <a:off x="3276600" y="3505200"/>
            <a:ext cx="381000" cy="266700"/>
          </a:xfrm>
          <a:prstGeom prst="line">
            <a:avLst/>
          </a:prstGeom>
          <a:noFill/>
          <a:ln w="9525">
            <a:solidFill>
              <a:srgbClr val="000000"/>
            </a:solidFill>
            <a:round/>
            <a:headEnd/>
            <a:tailEnd type="triangle" w="med" len="med"/>
          </a:ln>
        </p:spPr>
        <p:txBody>
          <a:bodyPr/>
          <a:lstStyle/>
          <a:p>
            <a:pPr>
              <a:defRPr/>
            </a:pPr>
            <a:endParaRPr lang="en-US"/>
          </a:p>
        </p:txBody>
      </p:sp>
      <p:sp>
        <p:nvSpPr>
          <p:cNvPr id="76807" name="Text Box 7"/>
          <p:cNvSpPr txBox="1">
            <a:spLocks noChangeArrowheads="1"/>
          </p:cNvSpPr>
          <p:nvPr/>
        </p:nvSpPr>
        <p:spPr bwMode="auto">
          <a:xfrm>
            <a:off x="2590800" y="2743200"/>
            <a:ext cx="1219200" cy="685800"/>
          </a:xfrm>
          <a:prstGeom prst="rect">
            <a:avLst/>
          </a:prstGeom>
          <a:solidFill>
            <a:srgbClr val="CCFFCC"/>
          </a:solidFill>
          <a:ln w="9525">
            <a:noFill/>
            <a:miter lim="800000"/>
            <a:headEnd/>
            <a:tailEnd/>
          </a:ln>
        </p:spPr>
        <p:txBody>
          <a:bodyPr/>
          <a:lstStyle/>
          <a:p>
            <a:pPr eaLnBrk="1" hangingPunct="1"/>
            <a:r>
              <a:rPr lang="en-US" sz="1400" b="1">
                <a:solidFill>
                  <a:srgbClr val="000000"/>
                </a:solidFill>
                <a:effectLst/>
                <a:latin typeface="Arial" charset="0"/>
              </a:rPr>
              <a:t>Heritage Wetland occurrence</a:t>
            </a:r>
            <a:endParaRPr lang="en-US" sz="1400">
              <a:solidFill>
                <a:srgbClr val="000000"/>
              </a:solidFill>
              <a:effectLst/>
              <a:latin typeface="Arial" charset="0"/>
            </a:endParaRPr>
          </a:p>
        </p:txBody>
      </p:sp>
      <p:sp>
        <p:nvSpPr>
          <p:cNvPr id="76808" name="Text Box 8"/>
          <p:cNvSpPr txBox="1">
            <a:spLocks noChangeArrowheads="1"/>
          </p:cNvSpPr>
          <p:nvPr/>
        </p:nvSpPr>
        <p:spPr bwMode="auto">
          <a:xfrm>
            <a:off x="152400" y="990600"/>
            <a:ext cx="2667000" cy="1917700"/>
          </a:xfrm>
          <a:prstGeom prst="rect">
            <a:avLst/>
          </a:prstGeom>
          <a:noFill/>
          <a:ln w="9525">
            <a:noFill/>
            <a:miter lim="800000"/>
            <a:headEnd/>
            <a:tailEnd/>
          </a:ln>
        </p:spPr>
        <p:txBody>
          <a:bodyPr>
            <a:spAutoFit/>
          </a:bodyPr>
          <a:lstStyle/>
          <a:p>
            <a:pPr eaLnBrk="1" hangingPunct="1">
              <a:spcBef>
                <a:spcPct val="50000"/>
              </a:spcBef>
            </a:pPr>
            <a:r>
              <a:rPr lang="en-US" sz="2400">
                <a:effectLst/>
                <a:latin typeface="Arial" charset="0"/>
              </a:rPr>
              <a:t>LANDSCAPE INTEGRITY MODEL and HERITAGE OCCURRENCES</a:t>
            </a:r>
          </a:p>
        </p:txBody>
      </p:sp>
      <p:sp>
        <p:nvSpPr>
          <p:cNvPr id="76809" name="Text Box 9"/>
          <p:cNvSpPr txBox="1">
            <a:spLocks noChangeArrowheads="1"/>
          </p:cNvSpPr>
          <p:nvPr/>
        </p:nvSpPr>
        <p:spPr bwMode="auto">
          <a:xfrm>
            <a:off x="228600" y="5334000"/>
            <a:ext cx="2057400" cy="942975"/>
          </a:xfrm>
          <a:prstGeom prst="rect">
            <a:avLst/>
          </a:prstGeom>
          <a:noFill/>
          <a:ln w="9525">
            <a:noFill/>
            <a:miter lim="800000"/>
            <a:headEnd/>
            <a:tailEnd/>
          </a:ln>
        </p:spPr>
        <p:txBody>
          <a:bodyPr>
            <a:spAutoFit/>
          </a:bodyPr>
          <a:lstStyle/>
          <a:p>
            <a:pPr eaLnBrk="1" hangingPunct="1">
              <a:spcBef>
                <a:spcPct val="50000"/>
              </a:spcBef>
            </a:pPr>
            <a:r>
              <a:rPr lang="en-US" sz="1400">
                <a:effectLst/>
                <a:latin typeface="Arial" charset="0"/>
              </a:rPr>
              <a:t>Map produced with the assistance of Joe Rocchio and Joanna Lemly</a:t>
            </a:r>
          </a:p>
        </p:txBody>
      </p:sp>
      <p:sp>
        <p:nvSpPr>
          <p:cNvPr id="890890" name="Line 10"/>
          <p:cNvSpPr>
            <a:spLocks noChangeShapeType="1"/>
          </p:cNvSpPr>
          <p:nvPr/>
        </p:nvSpPr>
        <p:spPr bwMode="auto">
          <a:xfrm flipV="1">
            <a:off x="3886200" y="2590800"/>
            <a:ext cx="3657600" cy="1447800"/>
          </a:xfrm>
          <a:prstGeom prst="line">
            <a:avLst/>
          </a:prstGeom>
          <a:noFill/>
          <a:ln w="9525">
            <a:solidFill>
              <a:srgbClr val="000000"/>
            </a:solidFill>
            <a:round/>
            <a:headEnd/>
            <a:tailEnd type="triangle" w="med" len="med"/>
          </a:ln>
          <a:effectLst/>
        </p:spPr>
        <p:txBody>
          <a:bodyPr/>
          <a:lstStyle/>
          <a:p>
            <a:pPr>
              <a:defRPr/>
            </a:pPr>
            <a:endParaRPr lang="en-US"/>
          </a:p>
        </p:txBody>
      </p:sp>
      <p:sp>
        <p:nvSpPr>
          <p:cNvPr id="890891" name="Line 11"/>
          <p:cNvSpPr>
            <a:spLocks noChangeShapeType="1"/>
          </p:cNvSpPr>
          <p:nvPr/>
        </p:nvSpPr>
        <p:spPr bwMode="auto">
          <a:xfrm flipV="1">
            <a:off x="3886200" y="3276600"/>
            <a:ext cx="3581400" cy="762000"/>
          </a:xfrm>
          <a:prstGeom prst="line">
            <a:avLst/>
          </a:prstGeom>
          <a:noFill/>
          <a:ln w="9525">
            <a:solidFill>
              <a:srgbClr val="333333"/>
            </a:solidFill>
            <a:round/>
            <a:headEnd/>
            <a:tailEnd type="triangle" w="med" len="med"/>
          </a:ln>
          <a:effectLst/>
        </p:spPr>
        <p:txBody>
          <a:bodyPr/>
          <a:lstStyle/>
          <a:p>
            <a:pPr>
              <a:defRPr/>
            </a:pPr>
            <a:endParaRPr lang="en-US"/>
          </a:p>
        </p:txBody>
      </p:sp>
      <p:sp>
        <p:nvSpPr>
          <p:cNvPr id="76812" name="Text Box 12"/>
          <p:cNvSpPr txBox="1">
            <a:spLocks noChangeArrowheads="1"/>
          </p:cNvSpPr>
          <p:nvPr/>
        </p:nvSpPr>
        <p:spPr bwMode="auto">
          <a:xfrm>
            <a:off x="7620000" y="2057400"/>
            <a:ext cx="1066800" cy="915988"/>
          </a:xfrm>
          <a:prstGeom prst="rect">
            <a:avLst/>
          </a:prstGeom>
          <a:noFill/>
          <a:ln w="9525">
            <a:noFill/>
            <a:miter lim="800000"/>
            <a:headEnd/>
            <a:tailEnd/>
          </a:ln>
        </p:spPr>
        <p:txBody>
          <a:bodyPr>
            <a:spAutoFit/>
          </a:bodyPr>
          <a:lstStyle/>
          <a:p>
            <a:pPr eaLnBrk="1" hangingPunct="1">
              <a:spcBef>
                <a:spcPct val="50000"/>
              </a:spcBef>
            </a:pPr>
            <a:r>
              <a:rPr lang="en-US">
                <a:effectLst/>
                <a:latin typeface="Arial" charset="0"/>
              </a:rPr>
              <a:t>Heritage Rank = B</a:t>
            </a:r>
          </a:p>
        </p:txBody>
      </p:sp>
      <p:sp>
        <p:nvSpPr>
          <p:cNvPr id="76813" name="Text Box 13"/>
          <p:cNvSpPr txBox="1">
            <a:spLocks noChangeArrowheads="1"/>
          </p:cNvSpPr>
          <p:nvPr/>
        </p:nvSpPr>
        <p:spPr bwMode="auto">
          <a:xfrm>
            <a:off x="7696200" y="3124200"/>
            <a:ext cx="1066800" cy="915988"/>
          </a:xfrm>
          <a:prstGeom prst="rect">
            <a:avLst/>
          </a:prstGeom>
          <a:noFill/>
          <a:ln w="9525">
            <a:noFill/>
            <a:miter lim="800000"/>
            <a:headEnd/>
            <a:tailEnd/>
          </a:ln>
        </p:spPr>
        <p:txBody>
          <a:bodyPr>
            <a:spAutoFit/>
          </a:bodyPr>
          <a:lstStyle/>
          <a:p>
            <a:pPr eaLnBrk="1" hangingPunct="1">
              <a:spcBef>
                <a:spcPct val="50000"/>
              </a:spcBef>
            </a:pPr>
            <a:r>
              <a:rPr lang="en-US">
                <a:effectLst/>
                <a:latin typeface="Arial" charset="0"/>
              </a:rPr>
              <a:t>LIM Rank = ?</a:t>
            </a:r>
          </a:p>
        </p:txBody>
      </p:sp>
    </p:spTree>
  </p:cSld>
  <p:clrMapOvr>
    <a:masterClrMapping/>
  </p:clrMapOvr>
  <p:transition>
    <p:cut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0"/>
            <a:ext cx="8229600" cy="914400"/>
          </a:xfrm>
        </p:spPr>
        <p:txBody>
          <a:bodyPr/>
          <a:lstStyle/>
          <a:p>
            <a:r>
              <a:rPr lang="en-US" smtClean="0"/>
              <a:t>Level 3 Indicators</a:t>
            </a:r>
          </a:p>
        </p:txBody>
      </p:sp>
      <p:sp>
        <p:nvSpPr>
          <p:cNvPr id="893955" name="Rectangle 3"/>
          <p:cNvSpPr>
            <a:spLocks noGrp="1" noChangeArrowheads="1"/>
          </p:cNvSpPr>
          <p:nvPr>
            <p:ph type="body" idx="1"/>
          </p:nvPr>
        </p:nvSpPr>
        <p:spPr>
          <a:xfrm>
            <a:off x="152400" y="990600"/>
            <a:ext cx="3810000" cy="5334000"/>
          </a:xfrm>
        </p:spPr>
        <p:txBody>
          <a:bodyPr/>
          <a:lstStyle/>
          <a:p>
            <a:pPr>
              <a:lnSpc>
                <a:spcPct val="80000"/>
              </a:lnSpc>
              <a:defRPr/>
            </a:pPr>
            <a:r>
              <a:rPr lang="en-US" sz="2400" b="1"/>
              <a:t>Portland Work Shop: March 2008</a:t>
            </a:r>
          </a:p>
          <a:p>
            <a:pPr lvl="1">
              <a:lnSpc>
                <a:spcPct val="80000"/>
              </a:lnSpc>
              <a:defRPr/>
            </a:pPr>
            <a:r>
              <a:rPr lang="en-US" sz="1800"/>
              <a:t>Prioritize Indicator</a:t>
            </a:r>
          </a:p>
          <a:p>
            <a:pPr>
              <a:lnSpc>
                <a:spcPct val="80000"/>
              </a:lnSpc>
              <a:defRPr/>
            </a:pPr>
            <a:r>
              <a:rPr lang="en-US" sz="2400" b="1"/>
              <a:t>DC Workshop:       Dec. 2008</a:t>
            </a:r>
          </a:p>
          <a:p>
            <a:pPr lvl="1">
              <a:lnSpc>
                <a:spcPct val="80000"/>
              </a:lnSpc>
              <a:defRPr/>
            </a:pPr>
            <a:r>
              <a:rPr lang="en-US" sz="1800"/>
              <a:t>Draft List Review</a:t>
            </a:r>
          </a:p>
          <a:p>
            <a:pPr>
              <a:lnSpc>
                <a:spcPct val="80000"/>
              </a:lnSpc>
              <a:defRPr/>
            </a:pPr>
            <a:endParaRPr lang="en-US" sz="2000"/>
          </a:p>
          <a:p>
            <a:pPr>
              <a:lnSpc>
                <a:spcPct val="80000"/>
              </a:lnSpc>
              <a:defRPr/>
            </a:pPr>
            <a:r>
              <a:rPr lang="en-US" sz="2400" b="1"/>
              <a:t>State and Tribes (2008-09): </a:t>
            </a:r>
          </a:p>
          <a:p>
            <a:pPr lvl="1">
              <a:lnSpc>
                <a:spcPct val="80000"/>
              </a:lnSpc>
              <a:defRPr/>
            </a:pPr>
            <a:r>
              <a:rPr lang="en-US" sz="1800"/>
              <a:t>ID Candidate Metrics</a:t>
            </a:r>
          </a:p>
          <a:p>
            <a:pPr lvl="1">
              <a:lnSpc>
                <a:spcPct val="80000"/>
              </a:lnSpc>
              <a:defRPr/>
            </a:pPr>
            <a:r>
              <a:rPr lang="en-US" sz="1800"/>
              <a:t>Develop &amp; Test Field Methods</a:t>
            </a:r>
          </a:p>
          <a:p>
            <a:pPr>
              <a:lnSpc>
                <a:spcPct val="80000"/>
              </a:lnSpc>
              <a:defRPr/>
            </a:pPr>
            <a:endParaRPr lang="en-US" sz="2000"/>
          </a:p>
          <a:p>
            <a:pPr>
              <a:lnSpc>
                <a:spcPct val="80000"/>
              </a:lnSpc>
              <a:defRPr/>
            </a:pPr>
            <a:r>
              <a:rPr lang="en-US" sz="2400" b="1"/>
              <a:t>Finalize Methods &amp; Metrics</a:t>
            </a:r>
            <a:r>
              <a:rPr lang="en-US" sz="2000"/>
              <a:t>: </a:t>
            </a:r>
          </a:p>
          <a:p>
            <a:pPr>
              <a:lnSpc>
                <a:spcPct val="80000"/>
              </a:lnSpc>
              <a:defRPr/>
            </a:pPr>
            <a:r>
              <a:rPr lang="en-US" sz="2000" b="1"/>
              <a:t>September 30, 2009</a:t>
            </a:r>
          </a:p>
          <a:p>
            <a:pPr lvl="1">
              <a:lnSpc>
                <a:spcPct val="80000"/>
              </a:lnSpc>
              <a:defRPr/>
            </a:pPr>
            <a:endParaRPr lang="en-US" sz="1800"/>
          </a:p>
        </p:txBody>
      </p:sp>
      <p:grpSp>
        <p:nvGrpSpPr>
          <p:cNvPr id="77828" name="Group 4"/>
          <p:cNvGrpSpPr>
            <a:grpSpLocks/>
          </p:cNvGrpSpPr>
          <p:nvPr/>
        </p:nvGrpSpPr>
        <p:grpSpPr bwMode="auto">
          <a:xfrm>
            <a:off x="5105400" y="990600"/>
            <a:ext cx="2693988" cy="2151063"/>
            <a:chOff x="2784" y="720"/>
            <a:chExt cx="1697" cy="1355"/>
          </a:xfrm>
        </p:grpSpPr>
        <p:pic>
          <p:nvPicPr>
            <p:cNvPr id="77842" name="Picture 5" descr="ditching"/>
            <p:cNvPicPr>
              <a:picLocks noChangeAspect="1" noChangeArrowheads="1"/>
            </p:cNvPicPr>
            <p:nvPr/>
          </p:nvPicPr>
          <p:blipFill>
            <a:blip r:embed="rId3" cstate="print"/>
            <a:srcRect/>
            <a:stretch>
              <a:fillRect/>
            </a:stretch>
          </p:blipFill>
          <p:spPr bwMode="auto">
            <a:xfrm>
              <a:off x="2784" y="720"/>
              <a:ext cx="1697" cy="1355"/>
            </a:xfrm>
            <a:prstGeom prst="rect">
              <a:avLst/>
            </a:prstGeom>
            <a:noFill/>
            <a:ln w="9525">
              <a:noFill/>
              <a:miter lim="800000"/>
              <a:headEnd/>
              <a:tailEnd/>
            </a:ln>
          </p:spPr>
        </p:pic>
        <p:sp>
          <p:nvSpPr>
            <p:cNvPr id="77843" name="Text Box 6"/>
            <p:cNvSpPr txBox="1">
              <a:spLocks noChangeArrowheads="1"/>
            </p:cNvSpPr>
            <p:nvPr/>
          </p:nvSpPr>
          <p:spPr bwMode="auto">
            <a:xfrm>
              <a:off x="2784" y="720"/>
              <a:ext cx="1061" cy="200"/>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1400" b="1">
                  <a:effectLst/>
                  <a:latin typeface="Arial" charset="0"/>
                </a:rPr>
                <a:t>Hydrology</a:t>
              </a:r>
            </a:p>
          </p:txBody>
        </p:sp>
      </p:grpSp>
      <p:grpSp>
        <p:nvGrpSpPr>
          <p:cNvPr id="77829" name="Group 7"/>
          <p:cNvGrpSpPr>
            <a:grpSpLocks/>
          </p:cNvGrpSpPr>
          <p:nvPr/>
        </p:nvGrpSpPr>
        <p:grpSpPr bwMode="auto">
          <a:xfrm>
            <a:off x="4343400" y="2590800"/>
            <a:ext cx="2057400" cy="2514600"/>
            <a:chOff x="3936" y="2736"/>
            <a:chExt cx="1296" cy="1584"/>
          </a:xfrm>
        </p:grpSpPr>
        <p:pic>
          <p:nvPicPr>
            <p:cNvPr id="77840" name="Picture 8"/>
            <p:cNvPicPr>
              <a:picLocks noChangeAspect="1" noChangeArrowheads="1"/>
            </p:cNvPicPr>
            <p:nvPr/>
          </p:nvPicPr>
          <p:blipFill>
            <a:blip r:embed="rId4" cstate="print"/>
            <a:srcRect/>
            <a:stretch>
              <a:fillRect/>
            </a:stretch>
          </p:blipFill>
          <p:spPr bwMode="auto">
            <a:xfrm>
              <a:off x="3936" y="2758"/>
              <a:ext cx="1296" cy="1562"/>
            </a:xfrm>
            <a:prstGeom prst="rect">
              <a:avLst/>
            </a:prstGeom>
            <a:noFill/>
            <a:ln w="9525">
              <a:noFill/>
              <a:miter lim="800000"/>
              <a:headEnd/>
              <a:tailEnd/>
            </a:ln>
          </p:spPr>
        </p:pic>
        <p:sp>
          <p:nvSpPr>
            <p:cNvPr id="77841" name="Text Box 9"/>
            <p:cNvSpPr txBox="1">
              <a:spLocks noChangeArrowheads="1"/>
            </p:cNvSpPr>
            <p:nvPr/>
          </p:nvSpPr>
          <p:spPr bwMode="auto">
            <a:xfrm>
              <a:off x="3936" y="2736"/>
              <a:ext cx="768" cy="200"/>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1400" b="1">
                  <a:effectLst/>
                  <a:latin typeface="Arial" charset="0"/>
                </a:rPr>
                <a:t>Soils</a:t>
              </a:r>
            </a:p>
          </p:txBody>
        </p:sp>
      </p:grpSp>
      <p:grpSp>
        <p:nvGrpSpPr>
          <p:cNvPr id="77830" name="Group 10"/>
          <p:cNvGrpSpPr>
            <a:grpSpLocks/>
          </p:cNvGrpSpPr>
          <p:nvPr/>
        </p:nvGrpSpPr>
        <p:grpSpPr bwMode="auto">
          <a:xfrm>
            <a:off x="7239000" y="838200"/>
            <a:ext cx="1736725" cy="2814638"/>
            <a:chOff x="4464" y="240"/>
            <a:chExt cx="1094" cy="1773"/>
          </a:xfrm>
        </p:grpSpPr>
        <p:pic>
          <p:nvPicPr>
            <p:cNvPr id="77838" name="Picture 11" descr="Cattails2"/>
            <p:cNvPicPr>
              <a:picLocks noChangeAspect="1" noChangeArrowheads="1"/>
            </p:cNvPicPr>
            <p:nvPr/>
          </p:nvPicPr>
          <p:blipFill>
            <a:blip r:embed="rId5" cstate="print"/>
            <a:srcRect/>
            <a:stretch>
              <a:fillRect/>
            </a:stretch>
          </p:blipFill>
          <p:spPr bwMode="auto">
            <a:xfrm>
              <a:off x="4464" y="240"/>
              <a:ext cx="1094" cy="1773"/>
            </a:xfrm>
            <a:prstGeom prst="rect">
              <a:avLst/>
            </a:prstGeom>
            <a:noFill/>
            <a:ln w="9525">
              <a:noFill/>
              <a:miter lim="800000"/>
              <a:headEnd/>
              <a:tailEnd/>
            </a:ln>
          </p:spPr>
        </p:pic>
        <p:sp>
          <p:nvSpPr>
            <p:cNvPr id="77839" name="Text Box 12"/>
            <p:cNvSpPr txBox="1">
              <a:spLocks noChangeArrowheads="1"/>
            </p:cNvSpPr>
            <p:nvPr/>
          </p:nvSpPr>
          <p:spPr bwMode="auto">
            <a:xfrm>
              <a:off x="4464" y="240"/>
              <a:ext cx="1008" cy="200"/>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1400" b="1">
                  <a:effectLst/>
                  <a:latin typeface="Arial" charset="0"/>
                </a:rPr>
                <a:t>Plants</a:t>
              </a:r>
            </a:p>
          </p:txBody>
        </p:sp>
      </p:grpSp>
      <p:grpSp>
        <p:nvGrpSpPr>
          <p:cNvPr id="77831" name="Group 13"/>
          <p:cNvGrpSpPr>
            <a:grpSpLocks/>
          </p:cNvGrpSpPr>
          <p:nvPr/>
        </p:nvGrpSpPr>
        <p:grpSpPr bwMode="auto">
          <a:xfrm>
            <a:off x="6172200" y="3124200"/>
            <a:ext cx="2624138" cy="1689100"/>
            <a:chOff x="4107" y="2736"/>
            <a:chExt cx="1653" cy="1064"/>
          </a:xfrm>
        </p:grpSpPr>
        <p:pic>
          <p:nvPicPr>
            <p:cNvPr id="77836" name="Picture 14"/>
            <p:cNvPicPr>
              <a:picLocks noChangeAspect="1" noChangeArrowheads="1"/>
            </p:cNvPicPr>
            <p:nvPr/>
          </p:nvPicPr>
          <p:blipFill>
            <a:blip r:embed="rId6" cstate="print"/>
            <a:srcRect/>
            <a:stretch>
              <a:fillRect/>
            </a:stretch>
          </p:blipFill>
          <p:spPr bwMode="auto">
            <a:xfrm>
              <a:off x="4107" y="2736"/>
              <a:ext cx="1653" cy="1064"/>
            </a:xfrm>
            <a:prstGeom prst="rect">
              <a:avLst/>
            </a:prstGeom>
            <a:noFill/>
            <a:ln w="9525">
              <a:noFill/>
              <a:miter lim="800000"/>
              <a:headEnd/>
              <a:tailEnd/>
            </a:ln>
          </p:spPr>
        </p:pic>
        <p:sp>
          <p:nvSpPr>
            <p:cNvPr id="77837" name="Text Box 15"/>
            <p:cNvSpPr txBox="1">
              <a:spLocks noChangeArrowheads="1"/>
            </p:cNvSpPr>
            <p:nvPr/>
          </p:nvSpPr>
          <p:spPr bwMode="auto">
            <a:xfrm>
              <a:off x="4128" y="2736"/>
              <a:ext cx="768" cy="200"/>
            </a:xfrm>
            <a:prstGeom prst="rect">
              <a:avLst/>
            </a:prstGeom>
            <a:solidFill>
              <a:schemeClr val="bg1"/>
            </a:solidFill>
            <a:ln w="12700">
              <a:solidFill>
                <a:schemeClr val="tx1"/>
              </a:solidFill>
              <a:miter lim="800000"/>
              <a:headEnd/>
              <a:tailEnd/>
            </a:ln>
          </p:spPr>
          <p:txBody>
            <a:bodyPr>
              <a:spAutoFit/>
            </a:bodyPr>
            <a:lstStyle/>
            <a:p>
              <a:pPr algn="ctr">
                <a:spcBef>
                  <a:spcPct val="50000"/>
                </a:spcBef>
              </a:pPr>
              <a:r>
                <a:rPr lang="en-US" sz="1400" b="1">
                  <a:effectLst/>
                  <a:latin typeface="Arial" charset="0"/>
                </a:rPr>
                <a:t>Stressors</a:t>
              </a:r>
            </a:p>
          </p:txBody>
        </p:sp>
      </p:grpSp>
      <p:pic>
        <p:nvPicPr>
          <p:cNvPr id="77832" name="Picture 16" descr="65_bkswm"/>
          <p:cNvPicPr>
            <a:picLocks noChangeAspect="1" noChangeArrowheads="1"/>
          </p:cNvPicPr>
          <p:nvPr/>
        </p:nvPicPr>
        <p:blipFill>
          <a:blip r:embed="rId7" cstate="print">
            <a:lum bright="18000"/>
          </a:blip>
          <a:srcRect/>
          <a:stretch>
            <a:fillRect/>
          </a:stretch>
        </p:blipFill>
        <p:spPr bwMode="auto">
          <a:xfrm>
            <a:off x="4114800" y="4800600"/>
            <a:ext cx="2705100" cy="1816100"/>
          </a:xfrm>
          <a:prstGeom prst="rect">
            <a:avLst/>
          </a:prstGeom>
          <a:noFill/>
          <a:ln w="9525">
            <a:noFill/>
            <a:miter lim="800000"/>
            <a:headEnd/>
            <a:tailEnd/>
          </a:ln>
        </p:spPr>
      </p:pic>
      <p:sp>
        <p:nvSpPr>
          <p:cNvPr id="77833" name="Text Box 17"/>
          <p:cNvSpPr txBox="1">
            <a:spLocks noChangeArrowheads="1"/>
          </p:cNvSpPr>
          <p:nvPr/>
        </p:nvSpPr>
        <p:spPr bwMode="auto">
          <a:xfrm>
            <a:off x="4267200" y="4800600"/>
            <a:ext cx="1905000" cy="31432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sz="1400" b="1">
                <a:effectLst/>
                <a:latin typeface="Arial" charset="0"/>
              </a:rPr>
              <a:t>Macroinvertebrates</a:t>
            </a:r>
          </a:p>
        </p:txBody>
      </p:sp>
      <p:pic>
        <p:nvPicPr>
          <p:cNvPr id="77834" name="Picture 18" descr="OH_amphib_eggmass"/>
          <p:cNvPicPr>
            <a:picLocks noChangeAspect="1" noChangeArrowheads="1"/>
          </p:cNvPicPr>
          <p:nvPr/>
        </p:nvPicPr>
        <p:blipFill>
          <a:blip r:embed="rId8" cstate="print">
            <a:lum bright="12000"/>
          </a:blip>
          <a:srcRect/>
          <a:stretch>
            <a:fillRect/>
          </a:stretch>
        </p:blipFill>
        <p:spPr bwMode="auto">
          <a:xfrm>
            <a:off x="6705600" y="4572000"/>
            <a:ext cx="2249488" cy="1700213"/>
          </a:xfrm>
          <a:prstGeom prst="rect">
            <a:avLst/>
          </a:prstGeom>
          <a:noFill/>
          <a:ln w="9525">
            <a:noFill/>
            <a:miter lim="800000"/>
            <a:headEnd/>
            <a:tailEnd/>
          </a:ln>
        </p:spPr>
      </p:pic>
      <p:sp>
        <p:nvSpPr>
          <p:cNvPr id="77835" name="Text Box 19"/>
          <p:cNvSpPr txBox="1">
            <a:spLocks noChangeArrowheads="1"/>
          </p:cNvSpPr>
          <p:nvPr/>
        </p:nvSpPr>
        <p:spPr bwMode="auto">
          <a:xfrm>
            <a:off x="7696200" y="4572000"/>
            <a:ext cx="1219200" cy="311150"/>
          </a:xfrm>
          <a:prstGeom prst="rect">
            <a:avLst/>
          </a:prstGeom>
          <a:solidFill>
            <a:schemeClr val="bg1"/>
          </a:solidFill>
          <a:ln w="6350">
            <a:solidFill>
              <a:schemeClr val="tx1"/>
            </a:solidFill>
            <a:miter lim="800000"/>
            <a:headEnd/>
            <a:tailEnd/>
          </a:ln>
        </p:spPr>
        <p:txBody>
          <a:bodyPr>
            <a:spAutoFit/>
          </a:bodyPr>
          <a:lstStyle/>
          <a:p>
            <a:pPr algn="ctr">
              <a:spcBef>
                <a:spcPct val="50000"/>
              </a:spcBef>
            </a:pPr>
            <a:r>
              <a:rPr lang="en-US" sz="1400" b="1">
                <a:effectLst/>
                <a:latin typeface="Arial" charset="0"/>
              </a:rPr>
              <a:t>Algae</a:t>
            </a:r>
          </a:p>
        </p:txBody>
      </p:sp>
    </p:spTree>
  </p:cSld>
  <p:clrMapOvr>
    <a:masterClrMapping/>
  </p:clrMapOvr>
  <p:transition>
    <p:cut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0" y="477838"/>
            <a:ext cx="9144000" cy="738187"/>
          </a:xfrm>
        </p:spPr>
        <p:txBody>
          <a:bodyPr/>
          <a:lstStyle/>
          <a:p>
            <a:r>
              <a:rPr lang="en-US" sz="4000" smtClean="0"/>
              <a:t>Assessing Wetland Condition / Ecological Integrity</a:t>
            </a:r>
            <a:endParaRPr lang="en-US" sz="2000" smtClean="0"/>
          </a:p>
        </p:txBody>
      </p:sp>
      <p:grpSp>
        <p:nvGrpSpPr>
          <p:cNvPr id="78851" name="Group 3"/>
          <p:cNvGrpSpPr>
            <a:grpSpLocks/>
          </p:cNvGrpSpPr>
          <p:nvPr/>
        </p:nvGrpSpPr>
        <p:grpSpPr bwMode="auto">
          <a:xfrm>
            <a:off x="533400" y="3429000"/>
            <a:ext cx="7962900" cy="2838450"/>
            <a:chOff x="368" y="2324"/>
            <a:chExt cx="5016" cy="1788"/>
          </a:xfrm>
        </p:grpSpPr>
        <p:pic>
          <p:nvPicPr>
            <p:cNvPr id="78854" name="Picture 4" descr="Sterling Forest Full Community"/>
            <p:cNvPicPr>
              <a:picLocks noChangeAspect="1" noChangeArrowheads="1"/>
            </p:cNvPicPr>
            <p:nvPr/>
          </p:nvPicPr>
          <p:blipFill>
            <a:blip r:embed="rId3" cstate="print"/>
            <a:srcRect l="28168" t="65504" r="56535" b="24263"/>
            <a:stretch>
              <a:fillRect/>
            </a:stretch>
          </p:blipFill>
          <p:spPr bwMode="auto">
            <a:xfrm>
              <a:off x="3018" y="2324"/>
              <a:ext cx="2366" cy="1778"/>
            </a:xfrm>
            <a:prstGeom prst="rect">
              <a:avLst/>
            </a:prstGeom>
            <a:noFill/>
            <a:ln w="9525">
              <a:noFill/>
              <a:miter lim="800000"/>
              <a:headEnd/>
              <a:tailEnd/>
            </a:ln>
          </p:spPr>
        </p:pic>
        <p:pic>
          <p:nvPicPr>
            <p:cNvPr id="78855" name="Picture 5" descr="DwarfShrubBog5_AmberLake"/>
            <p:cNvPicPr>
              <a:picLocks noChangeAspect="1" noChangeArrowheads="1"/>
            </p:cNvPicPr>
            <p:nvPr/>
          </p:nvPicPr>
          <p:blipFill>
            <a:blip r:embed="rId4" cstate="print"/>
            <a:srcRect/>
            <a:stretch>
              <a:fillRect/>
            </a:stretch>
          </p:blipFill>
          <p:spPr bwMode="auto">
            <a:xfrm>
              <a:off x="368" y="2328"/>
              <a:ext cx="2379" cy="1784"/>
            </a:xfrm>
            <a:prstGeom prst="rect">
              <a:avLst/>
            </a:prstGeom>
            <a:noFill/>
            <a:ln w="9525">
              <a:noFill/>
              <a:miter lim="800000"/>
              <a:headEnd/>
              <a:tailEnd/>
            </a:ln>
          </p:spPr>
        </p:pic>
      </p:grpSp>
      <p:sp>
        <p:nvSpPr>
          <p:cNvPr id="896006" name="Text Box 6"/>
          <p:cNvSpPr txBox="1">
            <a:spLocks noChangeArrowheads="1"/>
          </p:cNvSpPr>
          <p:nvPr/>
        </p:nvSpPr>
        <p:spPr bwMode="auto">
          <a:xfrm>
            <a:off x="533400" y="1616075"/>
            <a:ext cx="8026400" cy="1552575"/>
          </a:xfrm>
          <a:prstGeom prst="rect">
            <a:avLst/>
          </a:prstGeom>
          <a:noFill/>
          <a:ln w="9525">
            <a:noFill/>
            <a:miter lim="800000"/>
            <a:headEnd/>
            <a:tailEnd/>
          </a:ln>
        </p:spPr>
        <p:txBody>
          <a:bodyPr>
            <a:spAutoFit/>
          </a:bodyPr>
          <a:lstStyle/>
          <a:p>
            <a:pPr eaLnBrk="1" hangingPunct="1"/>
            <a:r>
              <a:rPr lang="en-US" sz="2400">
                <a:solidFill>
                  <a:schemeClr val="tx2"/>
                </a:solidFill>
                <a:effectLst/>
                <a:latin typeface="Arial" charset="0"/>
              </a:rPr>
              <a:t>Wetland Condition Assessments should be completed using specific metrics – practical, cost-effective measures that show an ecologically meaningful and interpretable response to stressors.  </a:t>
            </a:r>
          </a:p>
        </p:txBody>
      </p:sp>
      <p:sp>
        <p:nvSpPr>
          <p:cNvPr id="896007" name="Text Box 7"/>
          <p:cNvSpPr txBox="1">
            <a:spLocks noChangeArrowheads="1"/>
          </p:cNvSpPr>
          <p:nvPr/>
        </p:nvSpPr>
        <p:spPr bwMode="auto">
          <a:xfrm>
            <a:off x="457200" y="304800"/>
            <a:ext cx="4038600" cy="5734050"/>
          </a:xfrm>
          <a:prstGeom prst="rect">
            <a:avLst/>
          </a:prstGeom>
          <a:solidFill>
            <a:srgbClr val="FFFF99"/>
          </a:solidFill>
          <a:ln w="12700" algn="ctr">
            <a:noFill/>
            <a:miter lim="800000"/>
            <a:headEnd/>
            <a:tailEnd/>
          </a:ln>
          <a:effectLst>
            <a:outerShdw dist="35921" dir="2700000" algn="ctr" rotWithShape="0">
              <a:schemeClr val="bg2"/>
            </a:outerShdw>
          </a:effectLst>
        </p:spPr>
        <p:txBody>
          <a:bodyPr lIns="90488" tIns="44450" rIns="90488" bIns="44450">
            <a:spAutoFit/>
          </a:bodyPr>
          <a:lstStyle/>
          <a:p>
            <a:pPr marL="457200" indent="-457200">
              <a:defRPr/>
            </a:pPr>
            <a:r>
              <a:rPr lang="en-US" sz="2000" b="1">
                <a:solidFill>
                  <a:srgbClr val="FF6600"/>
                </a:solidFill>
                <a:effectLst/>
                <a:latin typeface="Arial" charset="0"/>
              </a:rPr>
              <a:t>Landscape Context</a:t>
            </a:r>
          </a:p>
          <a:p>
            <a:pPr marL="914400" lvl="1" indent="-457200">
              <a:buFontTx/>
              <a:buChar char="•"/>
              <a:defRPr/>
            </a:pPr>
            <a:r>
              <a:rPr lang="en-US" sz="1400">
                <a:solidFill>
                  <a:srgbClr val="000000"/>
                </a:solidFill>
                <a:effectLst/>
                <a:latin typeface="Arial" charset="0"/>
              </a:rPr>
              <a:t>Connectivity</a:t>
            </a:r>
          </a:p>
          <a:p>
            <a:pPr marL="914400" lvl="1" indent="-457200">
              <a:buFontTx/>
              <a:buChar char="•"/>
              <a:defRPr/>
            </a:pPr>
            <a:r>
              <a:rPr lang="en-US" sz="1400">
                <a:solidFill>
                  <a:srgbClr val="000000"/>
                </a:solidFill>
                <a:effectLst/>
                <a:latin typeface="Arial" charset="0"/>
              </a:rPr>
              <a:t>Buffer</a:t>
            </a:r>
          </a:p>
          <a:p>
            <a:pPr marL="914400" lvl="1" indent="-457200">
              <a:buFontTx/>
              <a:buChar char="•"/>
              <a:defRPr/>
            </a:pPr>
            <a:r>
              <a:rPr lang="en-US" sz="1400">
                <a:solidFill>
                  <a:srgbClr val="000000"/>
                </a:solidFill>
                <a:effectLst/>
                <a:latin typeface="Arial" charset="0"/>
              </a:rPr>
              <a:t>Surrounding Land Use</a:t>
            </a:r>
          </a:p>
          <a:p>
            <a:pPr marL="457200" indent="-457200">
              <a:defRPr/>
            </a:pPr>
            <a:r>
              <a:rPr lang="en-US" sz="2000" b="1">
                <a:solidFill>
                  <a:srgbClr val="FF6600"/>
                </a:solidFill>
                <a:effectLst/>
                <a:latin typeface="Arial" charset="0"/>
              </a:rPr>
              <a:t>Size</a:t>
            </a:r>
            <a:r>
              <a:rPr lang="en-US" sz="2000">
                <a:solidFill>
                  <a:srgbClr val="FF6600"/>
                </a:solidFill>
                <a:effectLst>
                  <a:outerShdw blurRad="38100" dist="38100" dir="2700000" algn="tl">
                    <a:srgbClr val="000000"/>
                  </a:outerShdw>
                </a:effectLst>
                <a:latin typeface="Arial" charset="0"/>
              </a:rPr>
              <a:t> </a:t>
            </a:r>
            <a:r>
              <a:rPr lang="en-US" sz="2000" b="1">
                <a:solidFill>
                  <a:schemeClr val="accent1"/>
                </a:solidFill>
                <a:effectLst/>
                <a:latin typeface="Arial" charset="0"/>
              </a:rPr>
              <a:t>	</a:t>
            </a:r>
          </a:p>
          <a:p>
            <a:pPr marL="914400" lvl="1" indent="-457200">
              <a:buFontTx/>
              <a:buChar char="•"/>
              <a:defRPr/>
            </a:pPr>
            <a:r>
              <a:rPr lang="en-US" sz="1400">
                <a:solidFill>
                  <a:srgbClr val="000000"/>
                </a:solidFill>
                <a:effectLst/>
                <a:latin typeface="Arial" charset="0"/>
              </a:rPr>
              <a:t>Absolute Size</a:t>
            </a:r>
          </a:p>
          <a:p>
            <a:pPr marL="914400" lvl="1" indent="-457200">
              <a:buFontTx/>
              <a:buChar char="•"/>
              <a:defRPr/>
            </a:pPr>
            <a:r>
              <a:rPr lang="en-US" sz="1400">
                <a:solidFill>
                  <a:srgbClr val="000000"/>
                </a:solidFill>
                <a:effectLst/>
                <a:latin typeface="Arial" charset="0"/>
              </a:rPr>
              <a:t>Size Condition</a:t>
            </a:r>
          </a:p>
          <a:p>
            <a:pPr marL="457200" indent="-457200">
              <a:lnSpc>
                <a:spcPct val="90000"/>
              </a:lnSpc>
              <a:spcBef>
                <a:spcPct val="50000"/>
              </a:spcBef>
              <a:buClr>
                <a:srgbClr val="33CFFF"/>
              </a:buClr>
              <a:buFont typeface="Wingdings 2" pitchFamily="18" charset="2"/>
              <a:buNone/>
              <a:defRPr/>
            </a:pPr>
            <a:r>
              <a:rPr lang="en-US" sz="2000" b="1">
                <a:solidFill>
                  <a:srgbClr val="FF6600"/>
                </a:solidFill>
                <a:effectLst/>
                <a:latin typeface="Arial" charset="0"/>
              </a:rPr>
              <a:t>Condition</a:t>
            </a:r>
          </a:p>
          <a:p>
            <a:pPr marL="914400" lvl="1" indent="-457200">
              <a:lnSpc>
                <a:spcPct val="90000"/>
              </a:lnSpc>
              <a:spcBef>
                <a:spcPct val="50000"/>
              </a:spcBef>
              <a:buClr>
                <a:srgbClr val="33CFFF"/>
              </a:buClr>
              <a:buFont typeface="Wingdings 2" pitchFamily="18" charset="2"/>
              <a:buNone/>
              <a:defRPr/>
            </a:pPr>
            <a:r>
              <a:rPr lang="en-US" b="1">
                <a:solidFill>
                  <a:schemeClr val="accent1"/>
                </a:solidFill>
                <a:effectLst/>
                <a:latin typeface="Arial" charset="0"/>
              </a:rPr>
              <a:t>Vegetation</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Vegetation Structure</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Vegetation Composition</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Invasive Exotics</a:t>
            </a:r>
          </a:p>
          <a:p>
            <a:pPr marL="914400" lvl="1" indent="-457200">
              <a:lnSpc>
                <a:spcPct val="90000"/>
              </a:lnSpc>
              <a:spcBef>
                <a:spcPct val="50000"/>
              </a:spcBef>
              <a:buClr>
                <a:srgbClr val="33CFFF"/>
              </a:buClr>
              <a:buFont typeface="Wingdings 2" pitchFamily="18" charset="2"/>
              <a:buNone/>
              <a:defRPr/>
            </a:pPr>
            <a:r>
              <a:rPr lang="en-US" b="1">
                <a:solidFill>
                  <a:schemeClr val="accent1"/>
                </a:solidFill>
                <a:effectLst/>
                <a:latin typeface="Arial" charset="0"/>
              </a:rPr>
              <a:t>Hydrology</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Hydroperiod</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Water Source</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Hydrological Connectivity</a:t>
            </a:r>
          </a:p>
          <a:p>
            <a:pPr marL="914400" lvl="1" indent="-457200">
              <a:lnSpc>
                <a:spcPct val="90000"/>
              </a:lnSpc>
              <a:spcBef>
                <a:spcPct val="50000"/>
              </a:spcBef>
              <a:buClr>
                <a:srgbClr val="33CFFF"/>
              </a:buClr>
              <a:buFont typeface="Wingdings 2" pitchFamily="18" charset="2"/>
              <a:buNone/>
              <a:defRPr/>
            </a:pPr>
            <a:r>
              <a:rPr lang="en-US" b="1">
                <a:solidFill>
                  <a:schemeClr val="accent1"/>
                </a:solidFill>
                <a:effectLst/>
                <a:latin typeface="Arial" charset="0"/>
              </a:rPr>
              <a:t>Soils</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Soil Surface Condition</a:t>
            </a:r>
          </a:p>
          <a:p>
            <a:pPr marL="914400" lvl="1" indent="-457200">
              <a:lnSpc>
                <a:spcPct val="90000"/>
              </a:lnSpc>
              <a:spcBef>
                <a:spcPct val="50000"/>
              </a:spcBef>
              <a:buClr>
                <a:srgbClr val="33CFFF"/>
              </a:buClr>
              <a:buFont typeface="Wingdings 2" pitchFamily="18" charset="2"/>
              <a:buChar char="•"/>
              <a:defRPr/>
            </a:pPr>
            <a:r>
              <a:rPr lang="en-US" sz="1400">
                <a:solidFill>
                  <a:srgbClr val="000000"/>
                </a:solidFill>
                <a:effectLst/>
                <a:latin typeface="Arial" charset="0"/>
              </a:rPr>
              <a:t>Physical Patch Types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6007"/>
                                        </p:tgtEl>
                                        <p:attrNameLst>
                                          <p:attrName>style.visibility</p:attrName>
                                        </p:attrNameLst>
                                      </p:cBhvr>
                                      <p:to>
                                        <p:strVal val="visible"/>
                                      </p:to>
                                    </p:set>
                                  </p:childTnLst>
                                </p:cTn>
                              </p:par>
                              <p:par>
                                <p:cTn id="7" presetID="9" presetClass="exit" presetSubtype="0" fill="hold" grpId="0" nodeType="withEffect">
                                  <p:stCondLst>
                                    <p:cond delay="0"/>
                                  </p:stCondLst>
                                  <p:childTnLst>
                                    <p:animEffect transition="out" filter="dissolve">
                                      <p:cBhvr>
                                        <p:cTn id="8" dur="500"/>
                                        <p:tgtEl>
                                          <p:spTgt spid="896006"/>
                                        </p:tgtEl>
                                      </p:cBhvr>
                                    </p:animEffect>
                                    <p:set>
                                      <p:cBhvr>
                                        <p:cTn id="9" dur="1" fill="hold">
                                          <p:stCondLst>
                                            <p:cond delay="499"/>
                                          </p:stCondLst>
                                        </p:cTn>
                                        <p:tgtEl>
                                          <p:spTgt spid="896006"/>
                                        </p:tgtEl>
                                        <p:attrNameLst>
                                          <p:attrName>style.visibility</p:attrName>
                                        </p:attrNameLst>
                                      </p:cBhvr>
                                      <p:to>
                                        <p:strVal val="hidden"/>
                                      </p:to>
                                    </p:set>
                                  </p:childTnLst>
                                </p:cTn>
                              </p:par>
                              <p:par>
                                <p:cTn id="10" presetID="9" presetClass="exit" presetSubtype="0" fill="hold" grpId="0" nodeType="withEffect">
                                  <p:stCondLst>
                                    <p:cond delay="0"/>
                                  </p:stCondLst>
                                  <p:childTnLst>
                                    <p:animEffect transition="out" filter="dissolve">
                                      <p:cBhvr>
                                        <p:cTn id="11" dur="500"/>
                                        <p:tgtEl>
                                          <p:spTgt spid="896002"/>
                                        </p:tgtEl>
                                      </p:cBhvr>
                                    </p:animEffect>
                                    <p:set>
                                      <p:cBhvr>
                                        <p:cTn id="12" dur="1" fill="hold">
                                          <p:stCondLst>
                                            <p:cond delay="499"/>
                                          </p:stCondLst>
                                        </p:cTn>
                                        <p:tgtEl>
                                          <p:spTgt spid="8960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2" grpId="0"/>
      <p:bldP spid="896006" grpId="0"/>
      <p:bldP spid="89600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457200"/>
            <a:ext cx="7772400" cy="1143000"/>
          </a:xfrm>
        </p:spPr>
        <p:txBody>
          <a:bodyPr/>
          <a:lstStyle/>
          <a:p>
            <a:pPr>
              <a:defRPr/>
            </a:pPr>
            <a:r>
              <a:rPr lang="es-ES" sz="4000" smtClean="0">
                <a:solidFill>
                  <a:srgbClr val="FFFF99"/>
                </a:solidFill>
                <a:effectLst>
                  <a:outerShdw blurRad="38100" dist="38100" dir="2700000" algn="tl">
                    <a:srgbClr val="000000"/>
                  </a:outerShdw>
                </a:effectLst>
                <a:latin typeface="Trebuchet MS" pitchFamily="34" charset="0"/>
              </a:rPr>
              <a:t>What are Compatible Land Uses and Management Practices?</a:t>
            </a:r>
            <a:r>
              <a:rPr lang="es-ES" sz="4000" smtClean="0">
                <a:effectLst>
                  <a:outerShdw blurRad="38100" dist="38100" dir="2700000" algn="tl">
                    <a:srgbClr val="000000"/>
                  </a:outerShdw>
                </a:effectLst>
                <a:latin typeface="Trebuchet MS" pitchFamily="34" charset="0"/>
              </a:rPr>
              <a:t> </a:t>
            </a:r>
          </a:p>
        </p:txBody>
      </p:sp>
      <p:pic>
        <p:nvPicPr>
          <p:cNvPr id="79875" name="Picture 4" descr="MOCEAP Waterfowl"/>
          <p:cNvPicPr>
            <a:picLocks noChangeAspect="1" noChangeArrowheads="1"/>
          </p:cNvPicPr>
          <p:nvPr/>
        </p:nvPicPr>
        <p:blipFill>
          <a:blip r:embed="rId3" cstate="print"/>
          <a:srcRect/>
          <a:stretch>
            <a:fillRect/>
          </a:stretch>
        </p:blipFill>
        <p:spPr bwMode="auto">
          <a:xfrm>
            <a:off x="457200" y="1828800"/>
            <a:ext cx="3482975" cy="2362200"/>
          </a:xfrm>
          <a:prstGeom prst="rect">
            <a:avLst/>
          </a:prstGeom>
          <a:noFill/>
          <a:ln w="9525">
            <a:solidFill>
              <a:schemeClr val="bg2"/>
            </a:solidFill>
            <a:miter lim="800000"/>
            <a:headEnd/>
            <a:tailEnd/>
          </a:ln>
        </p:spPr>
      </p:pic>
      <p:sp>
        <p:nvSpPr>
          <p:cNvPr id="822277" name="Text Box 5"/>
          <p:cNvSpPr txBox="1">
            <a:spLocks noChangeArrowheads="1"/>
          </p:cNvSpPr>
          <p:nvPr/>
        </p:nvSpPr>
        <p:spPr bwMode="auto">
          <a:xfrm>
            <a:off x="457200" y="3771900"/>
            <a:ext cx="3505200" cy="366713"/>
          </a:xfrm>
          <a:prstGeom prst="rect">
            <a:avLst/>
          </a:prstGeom>
          <a:solidFill>
            <a:schemeClr val="tx1"/>
          </a:solidFill>
          <a:ln w="12700">
            <a:noFill/>
            <a:miter lim="800000"/>
            <a:headEnd/>
            <a:tailEnd/>
          </a:ln>
          <a:effectLst/>
        </p:spPr>
        <p:txBody>
          <a:bodyPr>
            <a:spAutoFit/>
          </a:bodyPr>
          <a:lstStyle/>
          <a:p>
            <a:pPr algn="ctr">
              <a:spcBef>
                <a:spcPct val="50000"/>
              </a:spcBef>
              <a:defRPr/>
            </a:pPr>
            <a:r>
              <a:rPr lang="es-ES">
                <a:solidFill>
                  <a:schemeClr val="bg2"/>
                </a:solidFill>
                <a:effectLst>
                  <a:outerShdw blurRad="38100" dist="38100" dir="2700000" algn="tl">
                    <a:srgbClr val="C0C0C0"/>
                  </a:outerShdw>
                </a:effectLst>
                <a:latin typeface="Trebuchet MS" pitchFamily="34" charset="0"/>
              </a:rPr>
              <a:t>NRCS Conservation Incentives</a:t>
            </a:r>
          </a:p>
        </p:txBody>
      </p:sp>
      <p:grpSp>
        <p:nvGrpSpPr>
          <p:cNvPr id="79877" name="Group 16"/>
          <p:cNvGrpSpPr>
            <a:grpSpLocks/>
          </p:cNvGrpSpPr>
          <p:nvPr/>
        </p:nvGrpSpPr>
        <p:grpSpPr bwMode="auto">
          <a:xfrm>
            <a:off x="2209800" y="4114800"/>
            <a:ext cx="3733800" cy="2576513"/>
            <a:chOff x="1392" y="2592"/>
            <a:chExt cx="2352" cy="1623"/>
          </a:xfrm>
        </p:grpSpPr>
        <p:pic>
          <p:nvPicPr>
            <p:cNvPr id="79882" name="Picture 6" descr="QB_Libya_Well_Locations"/>
            <p:cNvPicPr>
              <a:picLocks noChangeAspect="1" noChangeArrowheads="1"/>
            </p:cNvPicPr>
            <p:nvPr/>
          </p:nvPicPr>
          <p:blipFill>
            <a:blip r:embed="rId4" cstate="print"/>
            <a:srcRect/>
            <a:stretch>
              <a:fillRect/>
            </a:stretch>
          </p:blipFill>
          <p:spPr bwMode="auto">
            <a:xfrm>
              <a:off x="1536" y="2736"/>
              <a:ext cx="2202" cy="1377"/>
            </a:xfrm>
            <a:prstGeom prst="rect">
              <a:avLst/>
            </a:prstGeom>
            <a:noFill/>
            <a:ln w="9525">
              <a:noFill/>
              <a:miter lim="800000"/>
              <a:headEnd/>
              <a:tailEnd/>
            </a:ln>
          </p:spPr>
        </p:pic>
        <p:pic>
          <p:nvPicPr>
            <p:cNvPr id="79883" name="Picture 10" descr="pipe"/>
            <p:cNvPicPr>
              <a:picLocks noChangeAspect="1" noChangeArrowheads="1"/>
            </p:cNvPicPr>
            <p:nvPr/>
          </p:nvPicPr>
          <p:blipFill>
            <a:blip r:embed="rId5" cstate="print"/>
            <a:srcRect/>
            <a:stretch>
              <a:fillRect/>
            </a:stretch>
          </p:blipFill>
          <p:spPr bwMode="auto">
            <a:xfrm>
              <a:off x="1392" y="3360"/>
              <a:ext cx="762" cy="606"/>
            </a:xfrm>
            <a:prstGeom prst="rect">
              <a:avLst/>
            </a:prstGeom>
            <a:noFill/>
            <a:ln w="9525">
              <a:solidFill>
                <a:schemeClr val="bg2"/>
              </a:solidFill>
              <a:miter lim="800000"/>
              <a:headEnd/>
              <a:tailEnd/>
            </a:ln>
          </p:spPr>
        </p:pic>
        <p:pic>
          <p:nvPicPr>
            <p:cNvPr id="79884" name="Picture 11" descr="oilwell"/>
            <p:cNvPicPr>
              <a:picLocks noChangeAspect="1" noChangeArrowheads="1"/>
            </p:cNvPicPr>
            <p:nvPr/>
          </p:nvPicPr>
          <p:blipFill>
            <a:blip r:embed="rId6" cstate="print"/>
            <a:srcRect/>
            <a:stretch>
              <a:fillRect/>
            </a:stretch>
          </p:blipFill>
          <p:spPr bwMode="auto">
            <a:xfrm>
              <a:off x="2016" y="2592"/>
              <a:ext cx="960" cy="576"/>
            </a:xfrm>
            <a:prstGeom prst="rect">
              <a:avLst/>
            </a:prstGeom>
            <a:noFill/>
            <a:ln w="9525">
              <a:solidFill>
                <a:schemeClr val="bg2"/>
              </a:solidFill>
              <a:miter lim="800000"/>
              <a:headEnd/>
              <a:tailEnd/>
            </a:ln>
          </p:spPr>
        </p:pic>
        <p:sp>
          <p:nvSpPr>
            <p:cNvPr id="822284" name="Text Box 12"/>
            <p:cNvSpPr txBox="1">
              <a:spLocks noChangeArrowheads="1"/>
            </p:cNvSpPr>
            <p:nvPr/>
          </p:nvSpPr>
          <p:spPr bwMode="auto">
            <a:xfrm>
              <a:off x="1488" y="3984"/>
              <a:ext cx="2256" cy="231"/>
            </a:xfrm>
            <a:prstGeom prst="rect">
              <a:avLst/>
            </a:prstGeom>
            <a:solidFill>
              <a:schemeClr val="tx1"/>
            </a:solidFill>
            <a:ln w="12700">
              <a:noFill/>
              <a:miter lim="800000"/>
              <a:headEnd/>
              <a:tailEnd/>
            </a:ln>
            <a:effectLst/>
          </p:spPr>
          <p:txBody>
            <a:bodyPr>
              <a:spAutoFit/>
            </a:bodyPr>
            <a:lstStyle/>
            <a:p>
              <a:pPr algn="ctr">
                <a:spcBef>
                  <a:spcPct val="50000"/>
                </a:spcBef>
                <a:defRPr/>
              </a:pPr>
              <a:r>
                <a:rPr lang="es-ES">
                  <a:solidFill>
                    <a:schemeClr val="bg2"/>
                  </a:solidFill>
                  <a:effectLst>
                    <a:outerShdw blurRad="38100" dist="38100" dir="2700000" algn="tl">
                      <a:srgbClr val="C0C0C0"/>
                    </a:outerShdw>
                  </a:effectLst>
                  <a:latin typeface="Trebuchet MS" pitchFamily="34" charset="0"/>
                </a:rPr>
                <a:t>Energy Development</a:t>
              </a:r>
            </a:p>
          </p:txBody>
        </p:sp>
      </p:grpSp>
      <p:grpSp>
        <p:nvGrpSpPr>
          <p:cNvPr id="79878" name="Group 14"/>
          <p:cNvGrpSpPr>
            <a:grpSpLocks/>
          </p:cNvGrpSpPr>
          <p:nvPr/>
        </p:nvGrpSpPr>
        <p:grpSpPr bwMode="auto">
          <a:xfrm>
            <a:off x="4724400" y="1828800"/>
            <a:ext cx="4114800" cy="2743200"/>
            <a:chOff x="2976" y="1152"/>
            <a:chExt cx="2592" cy="1728"/>
          </a:xfrm>
        </p:grpSpPr>
        <p:pic>
          <p:nvPicPr>
            <p:cNvPr id="79880" name="Picture 7" descr="Historic &amp; Current Uses"/>
            <p:cNvPicPr>
              <a:picLocks noChangeAspect="1" noChangeArrowheads="1"/>
            </p:cNvPicPr>
            <p:nvPr/>
          </p:nvPicPr>
          <p:blipFill>
            <a:blip r:embed="rId7" cstate="print"/>
            <a:srcRect/>
            <a:stretch>
              <a:fillRect/>
            </a:stretch>
          </p:blipFill>
          <p:spPr bwMode="auto">
            <a:xfrm>
              <a:off x="2976" y="1152"/>
              <a:ext cx="2592" cy="1728"/>
            </a:xfrm>
            <a:prstGeom prst="rect">
              <a:avLst/>
            </a:prstGeom>
            <a:noFill/>
            <a:ln w="9525">
              <a:solidFill>
                <a:schemeClr val="bg2"/>
              </a:solidFill>
              <a:miter lim="800000"/>
              <a:headEnd/>
              <a:tailEnd/>
            </a:ln>
          </p:spPr>
        </p:pic>
        <p:sp>
          <p:nvSpPr>
            <p:cNvPr id="822281" name="Text Box 9"/>
            <p:cNvSpPr txBox="1">
              <a:spLocks noChangeArrowheads="1"/>
            </p:cNvSpPr>
            <p:nvPr/>
          </p:nvSpPr>
          <p:spPr bwMode="auto">
            <a:xfrm>
              <a:off x="2976" y="2496"/>
              <a:ext cx="2544" cy="231"/>
            </a:xfrm>
            <a:prstGeom prst="rect">
              <a:avLst/>
            </a:prstGeom>
            <a:solidFill>
              <a:schemeClr val="tx1"/>
            </a:solidFill>
            <a:ln w="12700">
              <a:noFill/>
              <a:miter lim="800000"/>
              <a:headEnd/>
              <a:tailEnd/>
            </a:ln>
            <a:effectLst/>
          </p:spPr>
          <p:txBody>
            <a:bodyPr>
              <a:spAutoFit/>
            </a:bodyPr>
            <a:lstStyle/>
            <a:p>
              <a:pPr algn="ctr">
                <a:spcBef>
                  <a:spcPct val="50000"/>
                </a:spcBef>
                <a:defRPr/>
              </a:pPr>
              <a:r>
                <a:rPr lang="es-ES">
                  <a:solidFill>
                    <a:schemeClr val="bg2"/>
                  </a:solidFill>
                  <a:effectLst>
                    <a:outerShdw blurRad="38100" dist="38100" dir="2700000" algn="tl">
                      <a:srgbClr val="C0C0C0"/>
                    </a:outerShdw>
                  </a:effectLst>
                  <a:latin typeface="Trebuchet MS" pitchFamily="34" charset="0"/>
                </a:rPr>
                <a:t>Wetland Restoration and Mitigation</a:t>
              </a:r>
            </a:p>
          </p:txBody>
        </p:sp>
      </p:grpSp>
      <p:sp>
        <p:nvSpPr>
          <p:cNvPr id="822287" name="Text Box 15"/>
          <p:cNvSpPr txBox="1">
            <a:spLocks noChangeArrowheads="1"/>
          </p:cNvSpPr>
          <p:nvPr/>
        </p:nvSpPr>
        <p:spPr bwMode="auto">
          <a:xfrm>
            <a:off x="6096000" y="4876800"/>
            <a:ext cx="2743200" cy="1006475"/>
          </a:xfrm>
          <a:prstGeom prst="rect">
            <a:avLst/>
          </a:prstGeom>
          <a:noFill/>
          <a:ln w="12700">
            <a:noFill/>
            <a:miter lim="800000"/>
            <a:headEnd/>
            <a:tailEnd/>
          </a:ln>
          <a:effectLst/>
        </p:spPr>
        <p:txBody>
          <a:bodyPr>
            <a:spAutoFit/>
          </a:bodyPr>
          <a:lstStyle/>
          <a:p>
            <a:pPr>
              <a:spcBef>
                <a:spcPct val="50000"/>
              </a:spcBef>
              <a:defRPr/>
            </a:pPr>
            <a:r>
              <a:rPr lang="es-ES" sz="2000">
                <a:effectLst>
                  <a:outerShdw blurRad="38100" dist="38100" dir="2700000" algn="tl">
                    <a:srgbClr val="000000"/>
                  </a:outerShdw>
                </a:effectLst>
                <a:latin typeface="Trebuchet MS" pitchFamily="34" charset="0"/>
              </a:rPr>
              <a:t>… and how will I know that they are indeed compatible?</a:t>
            </a:r>
          </a:p>
        </p:txBody>
      </p:sp>
    </p:spTree>
  </p:cSld>
  <p:clrMapOvr>
    <a:masterClrMapping/>
  </p:clrMapOvr>
  <p:transition>
    <p:cut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802818" name="Group 2"/>
          <p:cNvGraphicFramePr>
            <a:graphicFrameLocks noGrp="1"/>
          </p:cNvGraphicFramePr>
          <p:nvPr/>
        </p:nvGraphicFramePr>
        <p:xfrm>
          <a:off x="0" y="0"/>
          <a:ext cx="9144000" cy="6986017"/>
        </p:xfrm>
        <a:graphic>
          <a:graphicData uri="http://schemas.openxmlformats.org/drawingml/2006/table">
            <a:tbl>
              <a:tblPr/>
              <a:tblGrid>
                <a:gridCol w="1025525"/>
                <a:gridCol w="944563"/>
                <a:gridCol w="1050925"/>
                <a:gridCol w="668337"/>
                <a:gridCol w="684213"/>
                <a:gridCol w="731837"/>
                <a:gridCol w="762000"/>
                <a:gridCol w="838200"/>
                <a:gridCol w="762000"/>
                <a:gridCol w="1676400"/>
              </a:tblGrid>
              <a:tr h="430213">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Key Ecological Attribute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Level 1-2 Indicators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rowSpan="2">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Indicator 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gridSpan="4">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4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Rating Criteria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r>
              <a:tr h="48418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Poor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Fair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Very 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86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Current 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Current Rank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Desired Conditions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r>
              <a:tr h="1557338">
                <a:tc rowSpan="2">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charset="0"/>
                        </a:rPr>
                        <a:t>Fire Regime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cs typeface="Arial" charset="0"/>
                        </a:rPr>
                        <a:t>Fire Frequency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ctr" latinLnBrk="0" hangingPunct="0">
                        <a:lnSpc>
                          <a:spcPct val="100000"/>
                        </a:lnSpc>
                        <a:spcBef>
                          <a:spcPct val="0"/>
                        </a:spcBef>
                        <a:spcAft>
                          <a:spcPct val="0"/>
                        </a:spcAft>
                        <a:buClr>
                          <a:schemeClr val="bg1"/>
                        </a:buClr>
                        <a:buSzPct val="75000"/>
                        <a:buFontTx/>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cs typeface="Arial" charset="0"/>
                        </a:rPr>
                        <a:t>Average percent of ecosystem acreage burned within last 7 years.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&lt;25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25-50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51-75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&gt;75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86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latin typeface="Trebuchet MS" pitchFamily="34" charset="0"/>
                        </a:rPr>
                        <a:t>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smtClean="0">
                          <a:ln>
                            <a:noFill/>
                          </a:ln>
                          <a:solidFill>
                            <a:schemeClr val="bg2"/>
                          </a:solidFill>
                          <a:effectLst>
                            <a:outerShdw blurRad="38100" dist="38100" dir="2700000" algn="tl">
                              <a:srgbClr val="FFFFFF"/>
                            </a:outerShdw>
                          </a:effectLst>
                          <a:latin typeface="Trebuchet MS" pitchFamily="34" charset="0"/>
                        </a:rPr>
                        <a:t>Fair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Objective: Burn at least 50% of oak woodland acreage on no more than 7 yr return interval.</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Design Criteria:  Allow at least 2 years between burns in oak woodland.</a:t>
                      </a:r>
                      <a:endPar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2713">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cs typeface="Arial" charset="0"/>
                        </a:rPr>
                        <a:t>Fire Season/ Intensity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cs typeface="Arial" charset="0"/>
                        </a:rPr>
                        <a:t>Percent of burned areas burned during either March/April or Aug/Sept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&lt;25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25-50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51-75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&gt;75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86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latin typeface="Trebuchet MS" pitchFamily="34" charset="0"/>
                        </a:rPr>
                        <a:t>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smtClean="0">
                          <a:ln>
                            <a:noFill/>
                          </a:ln>
                          <a:solidFill>
                            <a:schemeClr val="bg2"/>
                          </a:solidFill>
                          <a:effectLst>
                            <a:outerShdw blurRad="38100" dist="38100" dir="2700000" algn="tl">
                              <a:srgbClr val="FFFFFF"/>
                            </a:outerShdw>
                          </a:effectLst>
                          <a:latin typeface="Trebuchet MS" pitchFamily="34" charset="0"/>
                        </a:rPr>
                        <a:t>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Objective:  Burn at least 50% of oak woodland burned acreage during the growing season.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5725">
                <a:tc>
                  <a:txBody>
                    <a:bodyPr/>
                    <a:lstStyle/>
                    <a:p>
                      <a:pPr marL="0" marR="0" lvl="0" indent="0" algn="l" defTabSz="914400" rtl="0" eaLnBrk="0" fontAlgn="ctr" latinLnBrk="0" hangingPunct="0">
                        <a:lnSpc>
                          <a:spcPct val="100000"/>
                        </a:lnSpc>
                        <a:spcBef>
                          <a:spcPct val="0"/>
                        </a:spcBef>
                        <a:spcAft>
                          <a:spcPct val="0"/>
                        </a:spcAft>
                        <a:buClr>
                          <a:schemeClr val="bg1"/>
                        </a:buClr>
                        <a:buSzPct val="75000"/>
                        <a:buFontTx/>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cs typeface="Arial" charset="0"/>
                        </a:rPr>
                        <a:t>Undestory Develop-ment</a:t>
                      </a:r>
                      <a:endPar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l" defTabSz="914400" rtl="0" eaLnBrk="0" fontAlgn="ctr" latinLnBrk="0" hangingPunct="0">
                        <a:lnSpc>
                          <a:spcPct val="100000"/>
                        </a:lnSpc>
                        <a:spcBef>
                          <a:spcPct val="0"/>
                        </a:spcBef>
                        <a:spcAft>
                          <a:spcPct val="0"/>
                        </a:spcAft>
                        <a:buClr>
                          <a:schemeClr val="bg1"/>
                        </a:buClr>
                        <a:buSzPct val="75000"/>
                        <a:buFontTx/>
                        <a:buNone/>
                        <a:tabLst/>
                      </a:pPr>
                      <a:endPar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cs typeface="Arial" charset="0"/>
                        </a:rPr>
                        <a:t>Native Herba-ceous Cover (2)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cs typeface="Arial" charset="0"/>
                        </a:rPr>
                        <a:t>Percent of ecosystem acreage with &gt; 70% ground cover in native grass/forbs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&lt;25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25-50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51-75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&gt;75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86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latin typeface="Trebuchet MS"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smtClean="0">
                          <a:ln>
                            <a:noFill/>
                          </a:ln>
                          <a:solidFill>
                            <a:schemeClr val="bg2"/>
                          </a:solidFill>
                          <a:effectLst>
                            <a:outerShdw blurRad="38100" dist="38100" dir="2700000" algn="tl">
                              <a:srgbClr val="FFFFFF"/>
                            </a:outerShdw>
                          </a:effectLst>
                          <a:latin typeface="Trebuchet MS" pitchFamily="34" charset="0"/>
                        </a:rPr>
                        <a:t>Poor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DC:  “Ground cover in oak woodlands is dominated by native grasses and forbs; the woody component of ground cover is scattered and subordinate.”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743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1"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Vegetation 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rPr>
                        <a:t>Canopy Closure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bg2"/>
                          </a:solidFill>
                          <a:effectLst>
                            <a:outerShdw blurRad="38100" dist="38100" dir="2700000" algn="tl">
                              <a:srgbClr val="FFFFFF"/>
                            </a:outerShdw>
                          </a:effectLst>
                          <a:latin typeface="Trebuchet MS" pitchFamily="34" charset="0"/>
                        </a:rPr>
                        <a:t>Percent of ecosystem acreage with canopy closure of 10-60%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&lt;25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25-50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51-75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bg2"/>
                          </a:solidFill>
                          <a:effectLst/>
                          <a:latin typeface="Trebuchet MS" pitchFamily="34" charset="0"/>
                        </a:rPr>
                        <a:t>&gt;75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386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latin typeface="Trebuchet MS" pitchFamily="34" charset="0"/>
                        </a:rPr>
                        <a:t>83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smtClean="0">
                          <a:ln>
                            <a:noFill/>
                          </a:ln>
                          <a:solidFill>
                            <a:schemeClr val="bg2"/>
                          </a:solidFill>
                          <a:effectLst>
                            <a:outerShdw blurRad="38100" dist="38100" dir="2700000" algn="tl">
                              <a:srgbClr val="FFFFFF"/>
                            </a:outerShdw>
                          </a:effectLst>
                          <a:latin typeface="Trebuchet MS" pitchFamily="34" charset="0"/>
                        </a:rPr>
                        <a:t>Very Good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38600"/>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2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DC:  “Oak woodlands have canopy closure ranging from 10-60 percent.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02889" name="Rectangle 73"/>
          <p:cNvSpPr>
            <a:spLocks noChangeArrowheads="1"/>
          </p:cNvSpPr>
          <p:nvPr/>
        </p:nvSpPr>
        <p:spPr bwMode="auto">
          <a:xfrm>
            <a:off x="4419600" y="457200"/>
            <a:ext cx="1371600" cy="6248400"/>
          </a:xfrm>
          <a:prstGeom prst="rect">
            <a:avLst/>
          </a:prstGeom>
          <a:noFill/>
          <a:ln w="57150">
            <a:solidFill>
              <a:schemeClr val="hlink"/>
            </a:solidFill>
            <a:miter lim="800000"/>
            <a:headEnd/>
            <a:tailEnd/>
          </a:ln>
          <a:effectLst/>
        </p:spPr>
        <p:txBody>
          <a:bodyPr wrap="none" anchor="ctr"/>
          <a:lstStyle/>
          <a:p>
            <a:pPr>
              <a:defRPr/>
            </a:pPr>
            <a:endParaRPr lang="en-US"/>
          </a:p>
        </p:txBody>
      </p:sp>
      <p:sp>
        <p:nvSpPr>
          <p:cNvPr id="802890" name="Rectangle 74"/>
          <p:cNvSpPr>
            <a:spLocks noChangeArrowheads="1"/>
          </p:cNvSpPr>
          <p:nvPr/>
        </p:nvSpPr>
        <p:spPr bwMode="auto">
          <a:xfrm>
            <a:off x="5867400" y="457200"/>
            <a:ext cx="1600200" cy="6248400"/>
          </a:xfrm>
          <a:prstGeom prst="rect">
            <a:avLst/>
          </a:prstGeom>
          <a:noFill/>
          <a:ln w="57150">
            <a:solidFill>
              <a:schemeClr val="hlink"/>
            </a:solidFill>
            <a:miter lim="800000"/>
            <a:headEnd/>
            <a:tailEnd/>
          </a:ln>
          <a:effectLst/>
        </p:spPr>
        <p:txBody>
          <a:bodyPr wrap="none" anchor="ctr"/>
          <a:lstStyle/>
          <a:p>
            <a:pPr>
              <a:defRPr/>
            </a:pPr>
            <a:endParaRPr lang="en-US"/>
          </a:p>
        </p:txBody>
      </p:sp>
      <p:sp>
        <p:nvSpPr>
          <p:cNvPr id="802891" name="Rectangle 75"/>
          <p:cNvSpPr>
            <a:spLocks noChangeArrowheads="1"/>
          </p:cNvSpPr>
          <p:nvPr/>
        </p:nvSpPr>
        <p:spPr bwMode="auto">
          <a:xfrm>
            <a:off x="7543800" y="457200"/>
            <a:ext cx="1600200" cy="6248400"/>
          </a:xfrm>
          <a:prstGeom prst="rect">
            <a:avLst/>
          </a:prstGeom>
          <a:noFill/>
          <a:ln w="57150">
            <a:solidFill>
              <a:schemeClr val="hlink"/>
            </a:solidFill>
            <a:miter lim="800000"/>
            <a:headEnd/>
            <a:tailEnd/>
          </a:ln>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2889"/>
                                        </p:tgtEl>
                                        <p:attrNameLst>
                                          <p:attrName>style.visibility</p:attrName>
                                        </p:attrNameLst>
                                      </p:cBhvr>
                                      <p:to>
                                        <p:strVal val="visible"/>
                                      </p:to>
                                    </p:set>
                                    <p:animEffect transition="in" filter="dissolve">
                                      <p:cBhvr>
                                        <p:cTn id="7" dur="500"/>
                                        <p:tgtEl>
                                          <p:spTgt spid="80288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02890"/>
                                        </p:tgtEl>
                                        <p:attrNameLst>
                                          <p:attrName>style.visibility</p:attrName>
                                        </p:attrNameLst>
                                      </p:cBhvr>
                                      <p:to>
                                        <p:strVal val="visible"/>
                                      </p:to>
                                    </p:set>
                                    <p:animEffect transition="in" filter="dissolve">
                                      <p:cBhvr>
                                        <p:cTn id="12" dur="500"/>
                                        <p:tgtEl>
                                          <p:spTgt spid="80289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02891"/>
                                        </p:tgtEl>
                                        <p:attrNameLst>
                                          <p:attrName>style.visibility</p:attrName>
                                        </p:attrNameLst>
                                      </p:cBhvr>
                                      <p:to>
                                        <p:strVal val="visible"/>
                                      </p:to>
                                    </p:set>
                                    <p:animEffect transition="in" filter="dissolve">
                                      <p:cBhvr>
                                        <p:cTn id="17" dur="500"/>
                                        <p:tgtEl>
                                          <p:spTgt spid="80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889" grpId="0" animBg="1"/>
      <p:bldP spid="802890" grpId="0" animBg="1"/>
      <p:bldP spid="80289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a:xfrm>
            <a:off x="762000" y="152400"/>
            <a:ext cx="7772400" cy="838200"/>
          </a:xfrm>
        </p:spPr>
        <p:txBody>
          <a:bodyPr/>
          <a:lstStyle/>
          <a:p>
            <a:r>
              <a:rPr lang="en-US" sz="3200" dirty="0" smtClean="0">
                <a:solidFill>
                  <a:srgbClr val="FFFF99"/>
                </a:solidFill>
                <a:effectLst>
                  <a:outerShdw blurRad="38100" dist="38100" dir="2700000" algn="tl">
                    <a:srgbClr val="000000"/>
                  </a:outerShdw>
                </a:effectLst>
              </a:rPr>
              <a:t>Applications to Climate Change - Biophysical </a:t>
            </a:r>
            <a:r>
              <a:rPr lang="en-US" sz="3200" dirty="0">
                <a:solidFill>
                  <a:srgbClr val="FFFF99"/>
                </a:solidFill>
                <a:effectLst>
                  <a:outerShdw blurRad="38100" dist="38100" dir="2700000" algn="tl">
                    <a:srgbClr val="000000"/>
                  </a:outerShdw>
                </a:effectLst>
              </a:rPr>
              <a:t>Models</a:t>
            </a:r>
            <a:br>
              <a:rPr lang="en-US" sz="3200" dirty="0">
                <a:solidFill>
                  <a:srgbClr val="FFFF99"/>
                </a:solidFill>
                <a:effectLst>
                  <a:outerShdw blurRad="38100" dist="38100" dir="2700000" algn="tl">
                    <a:srgbClr val="000000"/>
                  </a:outerShdw>
                </a:effectLst>
              </a:rPr>
            </a:br>
            <a:r>
              <a:rPr lang="en-US" sz="2400" dirty="0">
                <a:solidFill>
                  <a:srgbClr val="FFFF99"/>
                </a:solidFill>
                <a:effectLst>
                  <a:outerShdw blurRad="38100" dist="38100" dir="2700000" algn="tl">
                    <a:srgbClr val="000000"/>
                  </a:outerShdw>
                </a:effectLst>
              </a:rPr>
              <a:t>Terrestrial and Freshwater Aquatic Ecosystems</a:t>
            </a:r>
            <a:endParaRPr lang="en-US" sz="2400" dirty="0">
              <a:solidFill>
                <a:srgbClr val="FFFF99"/>
              </a:solidFill>
              <a:latin typeface="Comic Sans MS" pitchFamily="66" charset="0"/>
            </a:endParaRPr>
          </a:p>
        </p:txBody>
      </p:sp>
      <p:graphicFrame>
        <p:nvGraphicFramePr>
          <p:cNvPr id="734211" name="Object 3"/>
          <p:cNvGraphicFramePr>
            <a:graphicFrameLocks noChangeAspect="1"/>
          </p:cNvGraphicFramePr>
          <p:nvPr/>
        </p:nvGraphicFramePr>
        <p:xfrm>
          <a:off x="-1219200" y="1447800"/>
          <a:ext cx="14782800" cy="6180138"/>
        </p:xfrm>
        <a:graphic>
          <a:graphicData uri="http://schemas.openxmlformats.org/presentationml/2006/ole">
            <p:oleObj spid="_x0000_s165890" name="Document" r:id="rId4" imgW="11796120" imgH="5106960" progId="Word.Document.8">
              <p:embed/>
            </p:oleObj>
          </a:graphicData>
        </a:graphic>
      </p:graphicFrame>
      <p:pic>
        <p:nvPicPr>
          <p:cNvPr id="734213" name="Picture 5" descr="C:\SERDP\1_multipart_xF8FF_8_ser_elsy.jpg"/>
          <p:cNvPicPr>
            <a:picLocks noChangeAspect="1" noChangeArrowheads="1"/>
          </p:cNvPicPr>
          <p:nvPr/>
        </p:nvPicPr>
        <p:blipFill>
          <a:blip r:embed="rId5" cstate="print"/>
          <a:srcRect/>
          <a:stretch>
            <a:fillRect/>
          </a:stretch>
        </p:blipFill>
        <p:spPr bwMode="auto">
          <a:xfrm>
            <a:off x="4191000" y="1289050"/>
            <a:ext cx="4953000" cy="3816350"/>
          </a:xfrm>
          <a:prstGeom prst="rect">
            <a:avLst/>
          </a:prstGeom>
          <a:noFill/>
          <a:ln w="9525">
            <a:solidFill>
              <a:schemeClr val="tx1"/>
            </a:solidFill>
            <a:miter lim="800000"/>
            <a:headEnd/>
            <a:tailEnd/>
          </a:ln>
        </p:spPr>
      </p:pic>
      <p:sp>
        <p:nvSpPr>
          <p:cNvPr id="734214" name="Text Box 6"/>
          <p:cNvSpPr txBox="1">
            <a:spLocks noChangeArrowheads="1"/>
          </p:cNvSpPr>
          <p:nvPr/>
        </p:nvSpPr>
        <p:spPr bwMode="auto">
          <a:xfrm>
            <a:off x="0" y="5105400"/>
            <a:ext cx="9144000" cy="1569660"/>
          </a:xfrm>
          <a:prstGeom prst="rect">
            <a:avLst/>
          </a:prstGeom>
          <a:noFill/>
          <a:ln w="9525">
            <a:noFill/>
            <a:miter lim="800000"/>
            <a:headEnd/>
            <a:tailEnd/>
          </a:ln>
          <a:effectLst/>
        </p:spPr>
        <p:txBody>
          <a:bodyPr>
            <a:spAutoFit/>
          </a:bodyPr>
          <a:lstStyle/>
          <a:p>
            <a:pPr>
              <a:spcBef>
                <a:spcPct val="50000"/>
              </a:spcBef>
            </a:pPr>
            <a:r>
              <a:rPr lang="en-US" sz="3200" dirty="0" smtClean="0">
                <a:solidFill>
                  <a:srgbClr val="FFFF99"/>
                </a:solidFill>
                <a:effectLst>
                  <a:outerShdw blurRad="38100" dist="38100" dir="2700000" algn="tl">
                    <a:srgbClr val="000000"/>
                  </a:outerShdw>
                </a:effectLst>
                <a:latin typeface="Trebuchet MS" pitchFamily="34" charset="0"/>
              </a:rPr>
              <a:t>Used </a:t>
            </a:r>
            <a:r>
              <a:rPr lang="en-US" sz="3200" dirty="0">
                <a:solidFill>
                  <a:srgbClr val="FFFF99"/>
                </a:solidFill>
                <a:effectLst>
                  <a:outerShdw blurRad="38100" dist="38100" dir="2700000" algn="tl">
                    <a:srgbClr val="000000"/>
                  </a:outerShdw>
                </a:effectLst>
                <a:latin typeface="Trebuchet MS" pitchFamily="34" charset="0"/>
              </a:rPr>
              <a:t>to represent environmental variability and </a:t>
            </a:r>
            <a:r>
              <a:rPr lang="en-US" sz="3200" dirty="0" smtClean="0">
                <a:solidFill>
                  <a:srgbClr val="FFFF99"/>
                </a:solidFill>
                <a:effectLst>
                  <a:outerShdw blurRad="38100" dist="38100" dir="2700000" algn="tl">
                    <a:srgbClr val="000000"/>
                  </a:outerShdw>
                </a:effectLst>
                <a:latin typeface="Trebuchet MS" pitchFamily="34" charset="0"/>
              </a:rPr>
              <a:t>gradients in site selection for ecologically robust network design</a:t>
            </a:r>
            <a:endParaRPr lang="en-US" sz="3200" dirty="0">
              <a:solidFill>
                <a:srgbClr val="FFFF99"/>
              </a:solidFill>
              <a:effectLst>
                <a:outerShdw blurRad="38100" dist="38100" dir="2700000" algn="tl">
                  <a:srgbClr val="000000"/>
                </a:outerShdw>
              </a:effectLst>
              <a:latin typeface="Trebuchet MS" pitchFamily="34" charset="0"/>
            </a:endParaRPr>
          </a:p>
        </p:txBody>
      </p:sp>
    </p:spTree>
  </p:cSld>
  <p:clrMapOvr>
    <a:masterClrMapping/>
  </p:clrMapOvr>
  <p:transition advClick="0">
    <p:cut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p:txBody>
          <a:bodyPr/>
          <a:lstStyle/>
          <a:p>
            <a:endParaRPr lang="en-US"/>
          </a:p>
        </p:txBody>
      </p:sp>
      <p:grpSp>
        <p:nvGrpSpPr>
          <p:cNvPr id="2" name="Group 7"/>
          <p:cNvGrpSpPr>
            <a:grpSpLocks/>
          </p:cNvGrpSpPr>
          <p:nvPr/>
        </p:nvGrpSpPr>
        <p:grpSpPr bwMode="auto">
          <a:xfrm>
            <a:off x="0" y="-762000"/>
            <a:ext cx="8915400" cy="7854950"/>
            <a:chOff x="48" y="-628"/>
            <a:chExt cx="5616" cy="4948"/>
          </a:xfrm>
        </p:grpSpPr>
        <p:pic>
          <p:nvPicPr>
            <p:cNvPr id="920580" name="Picture 4" descr="sagrcur9nodes2"/>
            <p:cNvPicPr>
              <a:picLocks noChangeAspect="1" noChangeArrowheads="1"/>
            </p:cNvPicPr>
            <p:nvPr/>
          </p:nvPicPr>
          <p:blipFill>
            <a:blip r:embed="rId3" cstate="print"/>
            <a:srcRect/>
            <a:stretch>
              <a:fillRect/>
            </a:stretch>
          </p:blipFill>
          <p:spPr bwMode="auto">
            <a:xfrm rot="608911">
              <a:off x="528" y="-628"/>
              <a:ext cx="4742" cy="4948"/>
            </a:xfrm>
            <a:prstGeom prst="rect">
              <a:avLst/>
            </a:prstGeom>
            <a:noFill/>
            <a:ln w="9525">
              <a:noFill/>
              <a:miter lim="800000"/>
              <a:headEnd/>
              <a:tailEnd/>
            </a:ln>
          </p:spPr>
        </p:pic>
        <p:sp>
          <p:nvSpPr>
            <p:cNvPr id="920581" name="Text Box 5"/>
            <p:cNvSpPr txBox="1">
              <a:spLocks noChangeArrowheads="1"/>
            </p:cNvSpPr>
            <p:nvPr/>
          </p:nvSpPr>
          <p:spPr bwMode="auto">
            <a:xfrm>
              <a:off x="4512" y="2928"/>
              <a:ext cx="1152" cy="1124"/>
            </a:xfrm>
            <a:prstGeom prst="rect">
              <a:avLst/>
            </a:prstGeom>
            <a:solidFill>
              <a:srgbClr val="FFFFFF"/>
            </a:solidFill>
            <a:ln w="9525">
              <a:noFill/>
              <a:miter lim="800000"/>
              <a:headEnd/>
              <a:tailEnd/>
            </a:ln>
            <a:effectLst/>
          </p:spPr>
          <p:txBody>
            <a:bodyPr>
              <a:spAutoFit/>
            </a:bodyPr>
            <a:lstStyle/>
            <a:p>
              <a:pPr>
                <a:spcBef>
                  <a:spcPct val="50000"/>
                </a:spcBef>
              </a:pPr>
              <a:r>
                <a:rPr lang="en-US" sz="1000" i="1" dirty="0">
                  <a:solidFill>
                    <a:schemeClr val="bg2"/>
                  </a:solidFill>
                </a:rPr>
                <a:t>Draft </a:t>
              </a:r>
              <a:r>
                <a:rPr lang="en-US" sz="1000" i="1" dirty="0" err="1">
                  <a:solidFill>
                    <a:schemeClr val="bg2"/>
                  </a:solidFill>
                </a:rPr>
                <a:t>Circuitscape</a:t>
              </a:r>
              <a:r>
                <a:rPr lang="en-US" sz="1000" i="1" dirty="0">
                  <a:solidFill>
                    <a:schemeClr val="bg2"/>
                  </a:solidFill>
                </a:rPr>
                <a:t> analysis of connectivity among 9 greater sage-grouse populations.  Warmer colors indicate areas most important for connectivity.  “Pinch points,” or areas where connectivity is tenuous, are shown in yellow.  Work in progress by Brad McRae, Carlos Carroll, and Matthias </a:t>
              </a:r>
              <a:r>
                <a:rPr lang="en-US" sz="1000" i="1" dirty="0" err="1">
                  <a:solidFill>
                    <a:schemeClr val="bg2"/>
                  </a:solidFill>
                </a:rPr>
                <a:t>Leu</a:t>
              </a:r>
              <a:r>
                <a:rPr lang="en-US" sz="1000" i="1" dirty="0">
                  <a:solidFill>
                    <a:schemeClr val="bg2"/>
                  </a:solidFill>
                </a:rPr>
                <a:t>.</a:t>
              </a:r>
            </a:p>
          </p:txBody>
        </p:sp>
        <p:pic>
          <p:nvPicPr>
            <p:cNvPr id="920582" name="Picture 6" descr="Twincreek 3"/>
            <p:cNvPicPr>
              <a:picLocks noChangeAspect="1" noChangeArrowheads="1"/>
            </p:cNvPicPr>
            <p:nvPr/>
          </p:nvPicPr>
          <p:blipFill>
            <a:blip r:embed="rId4" cstate="print"/>
            <a:srcRect/>
            <a:stretch>
              <a:fillRect/>
            </a:stretch>
          </p:blipFill>
          <p:spPr bwMode="auto">
            <a:xfrm>
              <a:off x="48" y="96"/>
              <a:ext cx="960" cy="865"/>
            </a:xfrm>
            <a:prstGeom prst="rect">
              <a:avLst/>
            </a:prstGeom>
            <a:noFill/>
            <a:ln w="9525">
              <a:noFill/>
              <a:miter lim="800000"/>
              <a:headEnd/>
              <a:tailEnd/>
            </a:ln>
            <a:effectLst/>
          </p:spPr>
        </p:pic>
      </p:grpSp>
      <p:sp>
        <p:nvSpPr>
          <p:cNvPr id="7" name="Rectangle 6"/>
          <p:cNvSpPr/>
          <p:nvPr/>
        </p:nvSpPr>
        <p:spPr>
          <a:xfrm>
            <a:off x="2667000" y="228600"/>
            <a:ext cx="6226384" cy="369332"/>
          </a:xfrm>
          <a:prstGeom prst="rect">
            <a:avLst/>
          </a:prstGeom>
          <a:solidFill>
            <a:schemeClr val="tx1"/>
          </a:solidFill>
        </p:spPr>
        <p:txBody>
          <a:bodyPr wrap="none">
            <a:spAutoFit/>
          </a:bodyPr>
          <a:lstStyle/>
          <a:p>
            <a:r>
              <a:rPr lang="en-US" dirty="0" smtClean="0">
                <a:solidFill>
                  <a:schemeClr val="bg2"/>
                </a:solidFill>
                <a:effectLst>
                  <a:outerShdw blurRad="38100" dist="38100" dir="2700000" algn="tl">
                    <a:srgbClr val="000000"/>
                  </a:outerShdw>
                </a:effectLst>
                <a:latin typeface="Trebuchet MS" pitchFamily="34" charset="0"/>
              </a:rPr>
              <a:t>Applications to Climate Change – Landscape Connectivity </a:t>
            </a:r>
            <a:endParaRPr lang="en-US" dirty="0">
              <a:solidFill>
                <a:schemeClr val="bg2"/>
              </a:solidFill>
              <a:latin typeface="Trebuchet MS" pitchFamily="34" charset="0"/>
            </a:endParaRPr>
          </a:p>
        </p:txBody>
      </p:sp>
    </p:spTree>
  </p:cSld>
  <p:clrMapOvr>
    <a:masterClrMapping/>
  </p:clrMapOvr>
  <p:transition advClick="0">
    <p:cut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5" name="Rectangle 3"/>
          <p:cNvSpPr>
            <a:spLocks noGrp="1" noChangeArrowheads="1"/>
          </p:cNvSpPr>
          <p:nvPr>
            <p:ph type="body" idx="1"/>
          </p:nvPr>
        </p:nvSpPr>
        <p:spPr>
          <a:xfrm>
            <a:off x="685800" y="1981200"/>
            <a:ext cx="8153400" cy="4114800"/>
          </a:xfrm>
        </p:spPr>
        <p:txBody>
          <a:bodyPr/>
          <a:lstStyle/>
          <a:p>
            <a:pPr>
              <a:defRPr/>
            </a:pPr>
            <a:r>
              <a:rPr lang="en-US" sz="4000" smtClean="0"/>
              <a:t> </a:t>
            </a:r>
            <a:r>
              <a:rPr lang="en-US" sz="4000" smtClean="0">
                <a:latin typeface="Trebuchet MS" pitchFamily="34" charset="0"/>
              </a:rPr>
              <a:t>What is it? </a:t>
            </a:r>
            <a:endParaRPr lang="en-US" sz="2800" smtClean="0">
              <a:latin typeface="Trebuchet MS" pitchFamily="34" charset="0"/>
            </a:endParaRPr>
          </a:p>
          <a:p>
            <a:pPr>
              <a:defRPr/>
            </a:pPr>
            <a:r>
              <a:rPr lang="en-US" sz="4000" smtClean="0">
                <a:latin typeface="Trebuchet MS" pitchFamily="34" charset="0"/>
              </a:rPr>
              <a:t> Where is it? </a:t>
            </a:r>
            <a:endParaRPr lang="en-US" smtClean="0">
              <a:latin typeface="Trebuchet MS" pitchFamily="34" charset="0"/>
            </a:endParaRPr>
          </a:p>
          <a:p>
            <a:pPr>
              <a:defRPr/>
            </a:pPr>
            <a:r>
              <a:rPr lang="en-US" sz="4000" smtClean="0">
                <a:latin typeface="Trebuchet MS" pitchFamily="34" charset="0"/>
              </a:rPr>
              <a:t> What are status and trends of each (element) type? </a:t>
            </a:r>
          </a:p>
          <a:p>
            <a:pPr>
              <a:defRPr/>
            </a:pPr>
            <a:r>
              <a:rPr lang="en-US" sz="4000" smtClean="0">
                <a:latin typeface="Trebuchet MS" pitchFamily="34" charset="0"/>
              </a:rPr>
              <a:t>What is the quality/condition of each occurrence?  </a:t>
            </a:r>
          </a:p>
        </p:txBody>
      </p:sp>
      <p:sp>
        <p:nvSpPr>
          <p:cNvPr id="817156"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a:defRPr/>
            </a:pPr>
            <a:endParaRPr lang="en-US"/>
          </a:p>
        </p:txBody>
      </p:sp>
      <p:sp>
        <p:nvSpPr>
          <p:cNvPr id="817157" name="Text Box 5"/>
          <p:cNvSpPr txBox="1">
            <a:spLocks noChangeArrowheads="1"/>
          </p:cNvSpPr>
          <p:nvPr/>
        </p:nvSpPr>
        <p:spPr bwMode="auto">
          <a:xfrm>
            <a:off x="3962400" y="2133600"/>
            <a:ext cx="44196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classification)</a:t>
            </a:r>
          </a:p>
        </p:txBody>
      </p:sp>
      <p:sp>
        <p:nvSpPr>
          <p:cNvPr id="817158" name="Text Box 6"/>
          <p:cNvSpPr txBox="1">
            <a:spLocks noChangeArrowheads="1"/>
          </p:cNvSpPr>
          <p:nvPr/>
        </p:nvSpPr>
        <p:spPr bwMode="auto">
          <a:xfrm>
            <a:off x="3962400" y="2819400"/>
            <a:ext cx="54102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(element mapping/occurrence)</a:t>
            </a:r>
          </a:p>
        </p:txBody>
      </p:sp>
      <p:sp>
        <p:nvSpPr>
          <p:cNvPr id="817159" name="Text Box 7"/>
          <p:cNvSpPr txBox="1">
            <a:spLocks noChangeArrowheads="1"/>
          </p:cNvSpPr>
          <p:nvPr/>
        </p:nvSpPr>
        <p:spPr bwMode="auto">
          <a:xfrm>
            <a:off x="5257800" y="5486400"/>
            <a:ext cx="3886200" cy="519113"/>
          </a:xfrm>
          <a:prstGeom prst="rect">
            <a:avLst/>
          </a:prstGeom>
          <a:noFill/>
          <a:ln w="12700">
            <a:noFill/>
            <a:miter lim="800000"/>
            <a:headEnd/>
            <a:tailEnd/>
          </a:ln>
          <a:effectLst/>
        </p:spPr>
        <p:txBody>
          <a:bodyPr>
            <a:spAutoFit/>
          </a:bodyPr>
          <a:lstStyle/>
          <a:p>
            <a:pPr>
              <a:spcBef>
                <a:spcPct val="50000"/>
              </a:spcBef>
              <a:defRPr/>
            </a:pPr>
            <a:r>
              <a:rPr lang="en-US" sz="2800">
                <a:solidFill>
                  <a:srgbClr val="FFFF99"/>
                </a:solidFill>
                <a:effectLst>
                  <a:outerShdw blurRad="38100" dist="38100" dir="2700000" algn="tl">
                    <a:srgbClr val="000000"/>
                  </a:outerShdw>
                </a:effectLst>
                <a:latin typeface="Trebuchet MS" pitchFamily="34" charset="0"/>
              </a:rPr>
              <a:t>(ecological integrity)</a:t>
            </a:r>
          </a:p>
        </p:txBody>
      </p:sp>
      <p:sp>
        <p:nvSpPr>
          <p:cNvPr id="817160" name="Text Box 8"/>
          <p:cNvSpPr txBox="1">
            <a:spLocks noChangeArrowheads="1"/>
          </p:cNvSpPr>
          <p:nvPr/>
        </p:nvSpPr>
        <p:spPr bwMode="auto">
          <a:xfrm>
            <a:off x="6019800" y="4191000"/>
            <a:ext cx="3124200" cy="457200"/>
          </a:xfrm>
          <a:prstGeom prst="rect">
            <a:avLst/>
          </a:prstGeom>
          <a:noFill/>
          <a:ln w="12700">
            <a:noFill/>
            <a:miter lim="800000"/>
            <a:headEnd/>
            <a:tailEnd/>
          </a:ln>
          <a:effectLst/>
        </p:spPr>
        <p:txBody>
          <a:bodyPr>
            <a:spAutoFit/>
          </a:bodyPr>
          <a:lstStyle/>
          <a:p>
            <a:pPr>
              <a:spcBef>
                <a:spcPct val="50000"/>
              </a:spcBef>
              <a:defRPr/>
            </a:pPr>
            <a:r>
              <a:rPr lang="en-US" sz="2400">
                <a:solidFill>
                  <a:srgbClr val="FFFF99"/>
                </a:solidFill>
                <a:effectLst>
                  <a:outerShdw blurRad="38100" dist="38100" dir="2700000" algn="tl">
                    <a:srgbClr val="000000"/>
                  </a:outerShdw>
                </a:effectLst>
                <a:latin typeface="Trebuchet MS" pitchFamily="34" charset="0"/>
              </a:rPr>
              <a:t>(G/N/S Status ranks)</a:t>
            </a:r>
          </a:p>
        </p:txBody>
      </p:sp>
      <p:sp>
        <p:nvSpPr>
          <p:cNvPr id="817162" name="Rectangle 10"/>
          <p:cNvSpPr>
            <a:spLocks noChangeArrowheads="1"/>
          </p:cNvSpPr>
          <p:nvPr/>
        </p:nvSpPr>
        <p:spPr bwMode="auto">
          <a:xfrm>
            <a:off x="2362200" y="228600"/>
            <a:ext cx="6248400" cy="1143000"/>
          </a:xfrm>
          <a:prstGeom prst="rect">
            <a:avLst/>
          </a:prstGeom>
          <a:noFill/>
          <a:ln w="12700">
            <a:noFill/>
            <a:miter lim="800000"/>
            <a:headEnd/>
            <a:tailEnd/>
          </a:ln>
          <a:effectLst/>
        </p:spPr>
        <p:txBody>
          <a:bodyPr lIns="90488" tIns="44450" rIns="90488" bIns="44450" anchor="ctr"/>
          <a:lstStyle/>
          <a:p>
            <a:pPr algn="ctr">
              <a:defRPr/>
            </a:pPr>
            <a:r>
              <a:rPr lang="en-US" sz="3200">
                <a:solidFill>
                  <a:srgbClr val="FFFF99"/>
                </a:solidFill>
                <a:effectLst>
                  <a:outerShdw blurRad="38100" dist="38100" dir="2700000" algn="tl">
                    <a:srgbClr val="000000"/>
                  </a:outerShdw>
                </a:effectLst>
                <a:latin typeface="Trebuchet MS" pitchFamily="34" charset="0"/>
              </a:rPr>
              <a:t>Addressing Core Questions with</a:t>
            </a:r>
            <a:br>
              <a:rPr lang="en-US" sz="3200">
                <a:solidFill>
                  <a:srgbClr val="FFFF99"/>
                </a:solidFill>
                <a:effectLst>
                  <a:outerShdw blurRad="38100" dist="38100" dir="2700000" algn="tl">
                    <a:srgbClr val="000000"/>
                  </a:outerShdw>
                </a:effectLst>
                <a:latin typeface="Trebuchet MS" pitchFamily="34" charset="0"/>
              </a:rPr>
            </a:br>
            <a:r>
              <a:rPr lang="en-US" sz="3200">
                <a:solidFill>
                  <a:srgbClr val="FFFF99"/>
                </a:solidFill>
                <a:effectLst>
                  <a:outerShdw blurRad="38100" dist="38100" dir="2700000" algn="tl">
                    <a:srgbClr val="000000"/>
                  </a:outerShdw>
                </a:effectLst>
                <a:latin typeface="Trebuchet MS" pitchFamily="34" charset="0"/>
              </a:rPr>
              <a:t>Varying Levels of Information</a:t>
            </a:r>
          </a:p>
        </p:txBody>
      </p:sp>
      <p:pic>
        <p:nvPicPr>
          <p:cNvPr id="81929" name="Picture 12" descr="NSlogoColorWTag"/>
          <p:cNvPicPr>
            <a:picLocks noChangeAspect="1" noChangeArrowheads="1"/>
          </p:cNvPicPr>
          <p:nvPr/>
        </p:nvPicPr>
        <p:blipFill>
          <a:blip r:embed="rId3" cstate="print"/>
          <a:srcRect t="-11867"/>
          <a:stretch>
            <a:fillRect/>
          </a:stretch>
        </p:blipFill>
        <p:spPr bwMode="auto">
          <a:xfrm>
            <a:off x="0" y="0"/>
            <a:ext cx="2286000" cy="1431925"/>
          </a:xfrm>
          <a:prstGeom prst="rect">
            <a:avLst/>
          </a:prstGeom>
          <a:solidFill>
            <a:schemeClr val="tx1"/>
          </a:solid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Yell09040266"/>
          <p:cNvPicPr>
            <a:picLocks noChangeAspect="1" noChangeArrowheads="1"/>
          </p:cNvPicPr>
          <p:nvPr/>
        </p:nvPicPr>
        <p:blipFill>
          <a:blip r:embed="rId3" cstate="print"/>
          <a:srcRect/>
          <a:stretch>
            <a:fillRect/>
          </a:stretch>
        </p:blipFill>
        <p:spPr bwMode="auto">
          <a:xfrm>
            <a:off x="4419600" y="3352800"/>
            <a:ext cx="4724400" cy="3543300"/>
          </a:xfrm>
          <a:prstGeom prst="rect">
            <a:avLst/>
          </a:prstGeom>
          <a:noFill/>
          <a:ln w="9525">
            <a:noFill/>
            <a:miter lim="800000"/>
            <a:headEnd/>
            <a:tailEnd/>
          </a:ln>
        </p:spPr>
      </p:pic>
      <p:sp>
        <p:nvSpPr>
          <p:cNvPr id="83971" name="Text Box 3"/>
          <p:cNvSpPr txBox="1">
            <a:spLocks noChangeArrowheads="1"/>
          </p:cNvSpPr>
          <p:nvPr/>
        </p:nvSpPr>
        <p:spPr bwMode="auto">
          <a:xfrm>
            <a:off x="2524125" y="1463675"/>
            <a:ext cx="5983288" cy="762000"/>
          </a:xfrm>
          <a:prstGeom prst="rect">
            <a:avLst/>
          </a:prstGeom>
          <a:noFill/>
          <a:ln w="9525">
            <a:noFill/>
            <a:miter lim="800000"/>
            <a:headEnd/>
            <a:tailEnd/>
          </a:ln>
        </p:spPr>
        <p:txBody>
          <a:bodyPr lIns="92075" tIns="46038" rIns="92075" bIns="46038" anchor="b">
            <a:spAutoFit/>
          </a:bodyPr>
          <a:lstStyle/>
          <a:p>
            <a:pPr eaLnBrk="1" hangingPunct="1">
              <a:spcBef>
                <a:spcPct val="50000"/>
              </a:spcBef>
            </a:pPr>
            <a:endParaRPr lang="es-ES" sz="4400" i="1">
              <a:solidFill>
                <a:schemeClr val="tx2"/>
              </a:solidFill>
              <a:effectLst/>
            </a:endParaRPr>
          </a:p>
        </p:txBody>
      </p:sp>
      <p:pic>
        <p:nvPicPr>
          <p:cNvPr id="83972" name="Picture 4" descr="MIXED"/>
          <p:cNvPicPr preferRelativeResize="0">
            <a:picLocks noChangeArrowheads="1"/>
          </p:cNvPicPr>
          <p:nvPr/>
        </p:nvPicPr>
        <p:blipFill>
          <a:blip r:embed="rId4" cstate="print"/>
          <a:srcRect/>
          <a:stretch>
            <a:fillRect/>
          </a:stretch>
        </p:blipFill>
        <p:spPr bwMode="auto">
          <a:xfrm>
            <a:off x="0" y="0"/>
            <a:ext cx="4343400" cy="3276600"/>
          </a:xfrm>
          <a:prstGeom prst="rect">
            <a:avLst/>
          </a:prstGeom>
          <a:noFill/>
          <a:ln w="9525">
            <a:noFill/>
            <a:miter lim="800000"/>
            <a:headEnd/>
            <a:tailEnd/>
          </a:ln>
        </p:spPr>
      </p:pic>
      <p:pic>
        <p:nvPicPr>
          <p:cNvPr id="83973" name="Picture 5" descr="NCookInlet1157"/>
          <p:cNvPicPr>
            <a:picLocks noChangeAspect="1" noChangeArrowheads="1"/>
          </p:cNvPicPr>
          <p:nvPr/>
        </p:nvPicPr>
        <p:blipFill>
          <a:blip r:embed="rId5" cstate="print"/>
          <a:srcRect/>
          <a:stretch>
            <a:fillRect/>
          </a:stretch>
        </p:blipFill>
        <p:spPr bwMode="auto">
          <a:xfrm>
            <a:off x="4419600" y="0"/>
            <a:ext cx="4724400" cy="3276600"/>
          </a:xfrm>
          <a:prstGeom prst="rect">
            <a:avLst/>
          </a:prstGeom>
          <a:noFill/>
          <a:ln w="9525">
            <a:noFill/>
            <a:miter lim="800000"/>
            <a:headEnd/>
            <a:tailEnd/>
          </a:ln>
        </p:spPr>
      </p:pic>
      <p:pic>
        <p:nvPicPr>
          <p:cNvPr id="83974" name="Picture 6" descr="Yunque0040"/>
          <p:cNvPicPr>
            <a:picLocks noChangeAspect="1" noChangeArrowheads="1"/>
          </p:cNvPicPr>
          <p:nvPr/>
        </p:nvPicPr>
        <p:blipFill>
          <a:blip r:embed="rId6" cstate="print"/>
          <a:srcRect/>
          <a:stretch>
            <a:fillRect/>
          </a:stretch>
        </p:blipFill>
        <p:spPr bwMode="auto">
          <a:xfrm>
            <a:off x="0" y="3352800"/>
            <a:ext cx="4343400" cy="3505200"/>
          </a:xfrm>
          <a:prstGeom prst="rect">
            <a:avLst/>
          </a:prstGeom>
          <a:noFill/>
          <a:ln w="9525">
            <a:noFill/>
            <a:miter lim="800000"/>
            <a:headEnd/>
            <a:tailEnd/>
          </a:ln>
        </p:spPr>
      </p:pic>
      <p:pic>
        <p:nvPicPr>
          <p:cNvPr id="83975" name="Picture 7" descr="NSlogoColorNoTag"/>
          <p:cNvPicPr>
            <a:picLocks noChangeAspect="1" noChangeArrowheads="1"/>
          </p:cNvPicPr>
          <p:nvPr/>
        </p:nvPicPr>
        <p:blipFill>
          <a:blip r:embed="rId7" cstate="print"/>
          <a:srcRect/>
          <a:stretch>
            <a:fillRect/>
          </a:stretch>
        </p:blipFill>
        <p:spPr bwMode="auto">
          <a:xfrm>
            <a:off x="2743200" y="2743200"/>
            <a:ext cx="3276600" cy="1560513"/>
          </a:xfrm>
          <a:prstGeom prst="rect">
            <a:avLst/>
          </a:prstGeom>
          <a:solidFill>
            <a:schemeClr val="tx1"/>
          </a:solid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ChangeArrowheads="1"/>
          </p:cNvSpPr>
          <p:nvPr>
            <p:ph type="title"/>
          </p:nvPr>
        </p:nvSpPr>
        <p:spPr>
          <a:xfrm>
            <a:off x="609600" y="381000"/>
            <a:ext cx="7772400" cy="1143000"/>
          </a:xfrm>
        </p:spPr>
        <p:txBody>
          <a:bodyPr/>
          <a:lstStyle/>
          <a:p>
            <a:pPr>
              <a:defRPr/>
            </a:pPr>
            <a:r>
              <a:rPr lang="en-US" smtClean="0">
                <a:solidFill>
                  <a:srgbClr val="FFFF99"/>
                </a:solidFill>
                <a:effectLst>
                  <a:outerShdw blurRad="38100" dist="38100" dir="2700000" algn="tl">
                    <a:srgbClr val="000000"/>
                  </a:outerShdw>
                </a:effectLst>
                <a:latin typeface="Trebuchet MS" pitchFamily="34" charset="0"/>
              </a:rPr>
              <a:t>Three Major Approaches</a:t>
            </a:r>
          </a:p>
        </p:txBody>
      </p:sp>
      <p:sp>
        <p:nvSpPr>
          <p:cNvPr id="702467" name="Rectangle 3"/>
          <p:cNvSpPr>
            <a:spLocks noGrp="1" noChangeArrowheads="1"/>
          </p:cNvSpPr>
          <p:nvPr>
            <p:ph type="body" idx="1"/>
          </p:nvPr>
        </p:nvSpPr>
        <p:spPr>
          <a:xfrm>
            <a:off x="381000" y="2133600"/>
            <a:ext cx="8763000" cy="4114800"/>
          </a:xfrm>
        </p:spPr>
        <p:txBody>
          <a:bodyPr/>
          <a:lstStyle/>
          <a:p>
            <a:pPr marL="609600" indent="-609600">
              <a:buFont typeface="Monotype Sorts" charset="2"/>
              <a:buAutoNum type="arabicPeriod"/>
              <a:defRPr/>
            </a:pPr>
            <a:r>
              <a:rPr lang="en-US" sz="4400" smtClean="0"/>
              <a:t> </a:t>
            </a:r>
            <a:r>
              <a:rPr lang="en-US" sz="4400" smtClean="0">
                <a:latin typeface="Trebuchet MS" pitchFamily="34" charset="0"/>
              </a:rPr>
              <a:t>Classifying Biophysical Setting</a:t>
            </a:r>
          </a:p>
          <a:p>
            <a:pPr marL="609600" indent="-609600">
              <a:buFont typeface="Monotype Sorts" charset="2"/>
              <a:buAutoNum type="arabicPeriod"/>
              <a:defRPr/>
            </a:pPr>
            <a:r>
              <a:rPr lang="en-US" sz="4400" smtClean="0">
                <a:latin typeface="Trebuchet MS" pitchFamily="34" charset="0"/>
              </a:rPr>
              <a:t> Classifying Existing Vegetation</a:t>
            </a:r>
          </a:p>
          <a:p>
            <a:pPr marL="609600" indent="-609600">
              <a:buFont typeface="Monotype Sorts" charset="2"/>
              <a:buAutoNum type="arabicPeriod"/>
              <a:defRPr/>
            </a:pPr>
            <a:r>
              <a:rPr lang="en-US" sz="4400" smtClean="0">
                <a:latin typeface="Trebuchet MS" pitchFamily="34" charset="0"/>
              </a:rPr>
              <a:t> Integrating Biophysical Setting and Existing Vegetation</a:t>
            </a:r>
          </a:p>
        </p:txBody>
      </p:sp>
      <p:sp>
        <p:nvSpPr>
          <p:cNvPr id="702468" name="Line 4"/>
          <p:cNvSpPr>
            <a:spLocks noChangeShapeType="1"/>
          </p:cNvSpPr>
          <p:nvPr/>
        </p:nvSpPr>
        <p:spPr bwMode="auto">
          <a:xfrm>
            <a:off x="914400" y="16002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spTree>
  </p:cSld>
  <p:clrMapOvr>
    <a:masterClrMapping/>
  </p:clrMapOvr>
  <p:transition>
    <p:cut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Text Box 2"/>
          <p:cNvSpPr txBox="1">
            <a:spLocks noChangeArrowheads="1"/>
          </p:cNvSpPr>
          <p:nvPr/>
        </p:nvSpPr>
        <p:spPr bwMode="auto">
          <a:xfrm>
            <a:off x="152400" y="990600"/>
            <a:ext cx="8770938" cy="4291013"/>
          </a:xfrm>
          <a:prstGeom prst="rect">
            <a:avLst/>
          </a:prstGeom>
          <a:noFill/>
          <a:ln w="9525">
            <a:noFill/>
            <a:miter lim="800000"/>
            <a:headEnd/>
            <a:tailEnd/>
          </a:ln>
          <a:effectLst/>
        </p:spPr>
        <p:txBody>
          <a:bodyPr>
            <a:spAutoFit/>
          </a:bodyPr>
          <a:lstStyle/>
          <a:p>
            <a:pPr>
              <a:spcBef>
                <a:spcPct val="50000"/>
              </a:spcBef>
              <a:defRPr/>
            </a:pPr>
            <a:r>
              <a:rPr lang="en-US" sz="2400" b="1" u="sng">
                <a:effectLst/>
                <a:latin typeface="Arial Unicode MS" pitchFamily="34" charset="-128"/>
              </a:rPr>
              <a:t>Subcontinental  </a:t>
            </a:r>
          </a:p>
          <a:p>
            <a:pPr>
              <a:spcBef>
                <a:spcPct val="50000"/>
              </a:spcBef>
              <a:defRPr/>
            </a:pP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r>
              <a:rPr lang="en-US" sz="2400" b="1" u="sng">
                <a:effectLst/>
                <a:latin typeface="Arial Unicode MS" pitchFamily="34" charset="-128"/>
              </a:rPr>
              <a:t>Regional Landscape</a:t>
            </a:r>
          </a:p>
          <a:p>
            <a:pPr>
              <a:spcBef>
                <a:spcPct val="50000"/>
              </a:spcBef>
              <a:defRPr/>
            </a:pP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endParaRPr lang="en-US" sz="2400" b="1" u="sng">
              <a:effectLst/>
              <a:latin typeface="Arial Unicode MS" pitchFamily="34" charset="-128"/>
            </a:endParaRPr>
          </a:p>
          <a:p>
            <a:pPr>
              <a:spcBef>
                <a:spcPct val="50000"/>
              </a:spcBef>
              <a:defRPr/>
            </a:pPr>
            <a:r>
              <a:rPr lang="en-US" sz="2400" b="1" u="sng">
                <a:effectLst/>
                <a:latin typeface="Arial Unicode MS" pitchFamily="34" charset="-128"/>
              </a:rPr>
              <a:t>Local Landscape</a:t>
            </a:r>
            <a:endParaRPr lang="en-US" sz="2400" b="1" u="sng">
              <a:effectLst>
                <a:outerShdw blurRad="38100" dist="38100" dir="2700000" algn="tl">
                  <a:srgbClr val="000000"/>
                </a:outerShdw>
              </a:effectLst>
              <a:latin typeface="Arial Unicode MS" pitchFamily="34" charset="-128"/>
            </a:endParaRPr>
          </a:p>
        </p:txBody>
      </p:sp>
      <p:sp>
        <p:nvSpPr>
          <p:cNvPr id="806915" name="Text Box 3"/>
          <p:cNvSpPr txBox="1">
            <a:spLocks noChangeArrowheads="1"/>
          </p:cNvSpPr>
          <p:nvPr/>
        </p:nvSpPr>
        <p:spPr bwMode="auto">
          <a:xfrm>
            <a:off x="381000" y="3048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a:solidFill>
                  <a:srgbClr val="FFFF99"/>
                </a:solidFill>
                <a:effectLst>
                  <a:outerShdw blurRad="38100" dist="38100" dir="2700000" algn="tl">
                    <a:srgbClr val="000000"/>
                  </a:outerShdw>
                </a:effectLst>
                <a:latin typeface="Trebuchet MS" pitchFamily="34" charset="0"/>
              </a:rPr>
              <a:t>Terrestrial Landscape </a:t>
            </a:r>
            <a:r>
              <a:rPr lang="en-US" sz="3200" i="1">
                <a:solidFill>
                  <a:srgbClr val="FFFF99"/>
                </a:solidFill>
                <a:effectLst>
                  <a:outerShdw blurRad="38100" dist="38100" dir="2700000" algn="tl">
                    <a:srgbClr val="000000"/>
                  </a:outerShdw>
                </a:effectLst>
                <a:latin typeface="Trebuchet MS" pitchFamily="34" charset="0"/>
              </a:rPr>
              <a:t>(spatial)</a:t>
            </a:r>
            <a:r>
              <a:rPr lang="en-US" sz="3200">
                <a:solidFill>
                  <a:srgbClr val="FFFF99"/>
                </a:solidFill>
                <a:effectLst>
                  <a:outerShdw blurRad="38100" dist="38100" dir="2700000" algn="tl">
                    <a:srgbClr val="000000"/>
                  </a:outerShdw>
                </a:effectLst>
                <a:latin typeface="Trebuchet MS" pitchFamily="34" charset="0"/>
              </a:rPr>
              <a:t> Hierarchy</a:t>
            </a:r>
          </a:p>
        </p:txBody>
      </p:sp>
      <p:sp>
        <p:nvSpPr>
          <p:cNvPr id="21508" name="Text Box 4"/>
          <p:cNvSpPr txBox="1">
            <a:spLocks noChangeArrowheads="1"/>
          </p:cNvSpPr>
          <p:nvPr/>
        </p:nvSpPr>
        <p:spPr bwMode="auto">
          <a:xfrm>
            <a:off x="533400" y="1981200"/>
            <a:ext cx="2897188" cy="457200"/>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Division Scale</a:t>
            </a:r>
          </a:p>
        </p:txBody>
      </p:sp>
      <p:sp>
        <p:nvSpPr>
          <p:cNvPr id="21509" name="Text Box 5"/>
          <p:cNvSpPr txBox="1">
            <a:spLocks noChangeArrowheads="1"/>
          </p:cNvSpPr>
          <p:nvPr/>
        </p:nvSpPr>
        <p:spPr bwMode="auto">
          <a:xfrm>
            <a:off x="533400" y="3429000"/>
            <a:ext cx="3054350" cy="822325"/>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ECOMAP Province and Section</a:t>
            </a:r>
            <a:r>
              <a:rPr lang="en-US" sz="2400">
                <a:solidFill>
                  <a:schemeClr val="accent1"/>
                </a:solidFill>
                <a:effectLst/>
                <a:latin typeface="Comic Sans MS" pitchFamily="66" charset="0"/>
              </a:rPr>
              <a:t> </a:t>
            </a:r>
          </a:p>
        </p:txBody>
      </p:sp>
      <p:sp>
        <p:nvSpPr>
          <p:cNvPr id="21510" name="Text Box 6"/>
          <p:cNvSpPr txBox="1">
            <a:spLocks noChangeArrowheads="1"/>
          </p:cNvSpPr>
          <p:nvPr/>
        </p:nvSpPr>
        <p:spPr bwMode="auto">
          <a:xfrm>
            <a:off x="609600" y="5562600"/>
            <a:ext cx="3211513" cy="457200"/>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Ecological Land Type</a:t>
            </a:r>
          </a:p>
        </p:txBody>
      </p:sp>
      <p:sp>
        <p:nvSpPr>
          <p:cNvPr id="21511" name="Text Box 7"/>
          <p:cNvSpPr txBox="1">
            <a:spLocks noChangeArrowheads="1"/>
          </p:cNvSpPr>
          <p:nvPr/>
        </p:nvSpPr>
        <p:spPr bwMode="auto">
          <a:xfrm>
            <a:off x="533400" y="1524000"/>
            <a:ext cx="2897188" cy="457200"/>
          </a:xfrm>
          <a:prstGeom prst="rect">
            <a:avLst/>
          </a:prstGeom>
          <a:noFill/>
          <a:ln w="9525">
            <a:noFill/>
            <a:miter lim="800000"/>
            <a:headEnd/>
            <a:tailEnd/>
          </a:ln>
        </p:spPr>
        <p:txBody>
          <a:bodyPr>
            <a:spAutoFit/>
          </a:bodyPr>
          <a:lstStyle/>
          <a:p>
            <a:pPr algn="ctr">
              <a:spcBef>
                <a:spcPct val="50000"/>
              </a:spcBef>
            </a:pPr>
            <a:r>
              <a:rPr lang="en-US" sz="2400">
                <a:solidFill>
                  <a:schemeClr val="accent1"/>
                </a:solidFill>
                <a:effectLst/>
                <a:latin typeface="Arial Unicode MS" pitchFamily="34" charset="-128"/>
              </a:rPr>
              <a:t>Domain Scale</a:t>
            </a:r>
          </a:p>
        </p:txBody>
      </p:sp>
      <p:sp>
        <p:nvSpPr>
          <p:cNvPr id="806920" name="Line 8"/>
          <p:cNvSpPr>
            <a:spLocks noChangeShapeType="1"/>
          </p:cNvSpPr>
          <p:nvPr/>
        </p:nvSpPr>
        <p:spPr bwMode="auto">
          <a:xfrm>
            <a:off x="609600" y="990600"/>
            <a:ext cx="7924800"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a:defRPr/>
            </a:pPr>
            <a:endParaRPr lang="en-US"/>
          </a:p>
        </p:txBody>
      </p:sp>
      <p:pic>
        <p:nvPicPr>
          <p:cNvPr id="21513" name="Picture 9" descr="TNCECOS"/>
          <p:cNvPicPr>
            <a:picLocks noChangeAspect="1" noChangeArrowheads="1"/>
          </p:cNvPicPr>
          <p:nvPr/>
        </p:nvPicPr>
        <p:blipFill>
          <a:blip r:embed="rId3" cstate="print"/>
          <a:srcRect/>
          <a:stretch>
            <a:fillRect/>
          </a:stretch>
        </p:blipFill>
        <p:spPr bwMode="auto">
          <a:xfrm>
            <a:off x="5791200" y="1143000"/>
            <a:ext cx="2743200" cy="2057400"/>
          </a:xfrm>
          <a:prstGeom prst="rect">
            <a:avLst/>
          </a:prstGeom>
          <a:noFill/>
          <a:ln w="9525">
            <a:solidFill>
              <a:schemeClr val="bg2"/>
            </a:solidFill>
            <a:miter lim="800000"/>
            <a:headEnd/>
            <a:tailEnd/>
          </a:ln>
        </p:spPr>
      </p:pic>
      <p:pic>
        <p:nvPicPr>
          <p:cNvPr id="21514" name="Picture 11" descr="2_n_am_3_25_03"/>
          <p:cNvPicPr>
            <a:picLocks noChangeAspect="1" noChangeArrowheads="1"/>
          </p:cNvPicPr>
          <p:nvPr/>
        </p:nvPicPr>
        <p:blipFill>
          <a:blip r:embed="rId4" cstate="print"/>
          <a:srcRect/>
          <a:stretch>
            <a:fillRect/>
          </a:stretch>
        </p:blipFill>
        <p:spPr bwMode="auto">
          <a:xfrm>
            <a:off x="4038600" y="1143000"/>
            <a:ext cx="1573213" cy="2057400"/>
          </a:xfrm>
          <a:prstGeom prst="rect">
            <a:avLst/>
          </a:prstGeom>
          <a:noFill/>
          <a:ln w="9525">
            <a:noFill/>
            <a:miter lim="800000"/>
            <a:headEnd/>
            <a:tailEnd/>
          </a:ln>
        </p:spPr>
      </p:pic>
      <p:pic>
        <p:nvPicPr>
          <p:cNvPr id="21515" name="Picture 12" descr="MIsections"/>
          <p:cNvPicPr>
            <a:picLocks noChangeAspect="1" noChangeArrowheads="1"/>
          </p:cNvPicPr>
          <p:nvPr/>
        </p:nvPicPr>
        <p:blipFill>
          <a:blip r:embed="rId5" cstate="print"/>
          <a:srcRect/>
          <a:stretch>
            <a:fillRect/>
          </a:stretch>
        </p:blipFill>
        <p:spPr bwMode="auto">
          <a:xfrm>
            <a:off x="3581400" y="3200400"/>
            <a:ext cx="1854200" cy="1584325"/>
          </a:xfrm>
          <a:prstGeom prst="rect">
            <a:avLst/>
          </a:prstGeom>
          <a:noFill/>
          <a:ln w="9525">
            <a:solidFill>
              <a:schemeClr val="bg2"/>
            </a:solidFill>
            <a:miter lim="800000"/>
            <a:headEnd/>
            <a:tailEnd/>
          </a:ln>
        </p:spPr>
      </p:pic>
      <p:pic>
        <p:nvPicPr>
          <p:cNvPr id="21516" name="Picture 13" descr="MIsubsections"/>
          <p:cNvPicPr>
            <a:picLocks noChangeAspect="1" noChangeArrowheads="1"/>
          </p:cNvPicPr>
          <p:nvPr/>
        </p:nvPicPr>
        <p:blipFill>
          <a:blip r:embed="rId6" cstate="print"/>
          <a:srcRect/>
          <a:stretch>
            <a:fillRect/>
          </a:stretch>
        </p:blipFill>
        <p:spPr bwMode="auto">
          <a:xfrm>
            <a:off x="5181600" y="3352800"/>
            <a:ext cx="1701800" cy="1454150"/>
          </a:xfrm>
          <a:prstGeom prst="rect">
            <a:avLst/>
          </a:prstGeom>
          <a:noFill/>
          <a:ln w="9525">
            <a:solidFill>
              <a:schemeClr val="bg2"/>
            </a:solidFill>
            <a:miter lim="800000"/>
            <a:headEnd/>
            <a:tailEnd/>
          </a:ln>
        </p:spPr>
      </p:pic>
      <p:pic>
        <p:nvPicPr>
          <p:cNvPr id="21517" name="Picture 14" descr="MIsubsubsections"/>
          <p:cNvPicPr>
            <a:picLocks noChangeAspect="1" noChangeArrowheads="1"/>
          </p:cNvPicPr>
          <p:nvPr/>
        </p:nvPicPr>
        <p:blipFill>
          <a:blip r:embed="rId7" cstate="print"/>
          <a:srcRect/>
          <a:stretch>
            <a:fillRect/>
          </a:stretch>
        </p:blipFill>
        <p:spPr bwMode="auto">
          <a:xfrm>
            <a:off x="6781800" y="3505200"/>
            <a:ext cx="1752600" cy="1497013"/>
          </a:xfrm>
          <a:prstGeom prst="rect">
            <a:avLst/>
          </a:prstGeom>
          <a:noFill/>
          <a:ln w="9525">
            <a:solidFill>
              <a:schemeClr val="bg2"/>
            </a:solidFill>
            <a:miter lim="800000"/>
            <a:headEnd/>
            <a:tailEnd/>
          </a:ln>
        </p:spPr>
      </p:pic>
      <p:grpSp>
        <p:nvGrpSpPr>
          <p:cNvPr id="2" name="Group 18"/>
          <p:cNvGrpSpPr>
            <a:grpSpLocks/>
          </p:cNvGrpSpPr>
          <p:nvPr/>
        </p:nvGrpSpPr>
        <p:grpSpPr bwMode="auto">
          <a:xfrm>
            <a:off x="3657600" y="3886200"/>
            <a:ext cx="3810000" cy="2971800"/>
            <a:chOff x="3657600" y="3886200"/>
            <a:chExt cx="3810000" cy="2971800"/>
          </a:xfrm>
        </p:grpSpPr>
        <p:cxnSp>
          <p:nvCxnSpPr>
            <p:cNvPr id="21519" name="Straight Arrow Connector 16"/>
            <p:cNvCxnSpPr>
              <a:cxnSpLocks noChangeShapeType="1"/>
            </p:cNvCxnSpPr>
            <p:nvPr/>
          </p:nvCxnSpPr>
          <p:spPr bwMode="auto">
            <a:xfrm rot="10800000" flipV="1">
              <a:off x="6934200" y="4114800"/>
              <a:ext cx="533400" cy="304800"/>
            </a:xfrm>
            <a:prstGeom prst="straightConnector1">
              <a:avLst/>
            </a:prstGeom>
            <a:noFill/>
            <a:ln w="57150" algn="ctr">
              <a:solidFill>
                <a:srgbClr val="FF0000"/>
              </a:solidFill>
              <a:round/>
              <a:headEnd/>
              <a:tailEnd type="arrow" w="med" len="med"/>
            </a:ln>
          </p:spPr>
        </p:cxnSp>
        <p:pic>
          <p:nvPicPr>
            <p:cNvPr id="21520" name="Picture 17" descr="landtype.jpg"/>
            <p:cNvPicPr>
              <a:picLocks noChangeAspect="1"/>
            </p:cNvPicPr>
            <p:nvPr/>
          </p:nvPicPr>
          <p:blipFill>
            <a:blip r:embed="rId8" cstate="print"/>
            <a:srcRect/>
            <a:stretch>
              <a:fillRect/>
            </a:stretch>
          </p:blipFill>
          <p:spPr bwMode="auto">
            <a:xfrm>
              <a:off x="3657600" y="3886200"/>
              <a:ext cx="3280471" cy="2971800"/>
            </a:xfrm>
            <a:prstGeom prst="rect">
              <a:avLst/>
            </a:prstGeom>
            <a:noFill/>
            <a:ln w="9525">
              <a:noFill/>
              <a:miter lim="800000"/>
              <a:headEnd/>
              <a:tailEnd/>
            </a:ln>
          </p:spPr>
        </p:pic>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lds">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world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worl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Documents\CHMT Backup\worlds.pot</Template>
  <TotalTime>8347</TotalTime>
  <Words>6242</Words>
  <Application>Microsoft Office PowerPoint</Application>
  <PresentationFormat>On-screen Show (4:3)</PresentationFormat>
  <Paragraphs>963</Paragraphs>
  <Slides>78</Slides>
  <Notes>63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6</vt:i4>
      </vt:variant>
      <vt:variant>
        <vt:lpstr>Slide Titles</vt:lpstr>
      </vt:variant>
      <vt:variant>
        <vt:i4>78</vt:i4>
      </vt:variant>
    </vt:vector>
  </HeadingPairs>
  <TitlesOfParts>
    <vt:vector size="100" baseType="lpstr">
      <vt:lpstr>Times New Roman</vt:lpstr>
      <vt:lpstr>Arial</vt:lpstr>
      <vt:lpstr>Monotype Sorts</vt:lpstr>
      <vt:lpstr>Trebuchet MS</vt:lpstr>
      <vt:lpstr>Brush Script MT</vt:lpstr>
      <vt:lpstr>Arial Unicode MS</vt:lpstr>
      <vt:lpstr>Comic Sans MS</vt:lpstr>
      <vt:lpstr>Univers</vt:lpstr>
      <vt:lpstr>Verdana</vt:lpstr>
      <vt:lpstr>Abadi MT Condensed Light</vt:lpstr>
      <vt:lpstr>Franklin Gothic Medium</vt:lpstr>
      <vt:lpstr>Wingdings</vt:lpstr>
      <vt:lpstr>Calibri</vt:lpstr>
      <vt:lpstr>Tahoma</vt:lpstr>
      <vt:lpstr>Wingdings 2</vt:lpstr>
      <vt:lpstr>worlds</vt:lpstr>
      <vt:lpstr>Microsoft PowerPoint Slide</vt:lpstr>
      <vt:lpstr>Microsoft Graph 2000 Chart</vt:lpstr>
      <vt:lpstr>Microsoft Word Document</vt:lpstr>
      <vt:lpstr>Slide</vt:lpstr>
      <vt:lpstr>Microsoft Office Excel Worksheet</vt:lpstr>
      <vt:lpstr>Document</vt:lpstr>
      <vt:lpstr>Slide 1</vt:lpstr>
      <vt:lpstr>Slide 2</vt:lpstr>
      <vt:lpstr>Agenda</vt:lpstr>
      <vt:lpstr>Core NatureServe Methodology</vt:lpstr>
      <vt:lpstr>NHP/CDC Community Classifications</vt:lpstr>
      <vt:lpstr>Internationally Standardized Ecological Classifications</vt:lpstr>
      <vt:lpstr>Terrestrial Classification Approaches </vt:lpstr>
      <vt:lpstr>Three Major Approaches</vt:lpstr>
      <vt:lpstr>Slide 9</vt:lpstr>
      <vt:lpstr>Slide 10</vt:lpstr>
      <vt:lpstr>Original US-NVC Classification (taxonomic) Hierarchy</vt:lpstr>
      <vt:lpstr>Slide 12</vt:lpstr>
      <vt:lpstr>Slide 13</vt:lpstr>
      <vt:lpstr>Association: Quantitative Analysis</vt:lpstr>
      <vt:lpstr>Slide 15</vt:lpstr>
      <vt:lpstr>IVC Users</vt:lpstr>
      <vt:lpstr>Original Structure of the IVC</vt:lpstr>
      <vt:lpstr>Mapping the IVC: Difficulties</vt:lpstr>
      <vt:lpstr>Slide 19</vt:lpstr>
      <vt:lpstr>Terrestrial Ecological System</vt:lpstr>
      <vt:lpstr>Slide 21</vt:lpstr>
      <vt:lpstr>State and Transition Model</vt:lpstr>
      <vt:lpstr>Descriptive, Multi-Factor Classification</vt:lpstr>
      <vt:lpstr>Slide 24</vt:lpstr>
      <vt:lpstr>Slide 25</vt:lpstr>
      <vt:lpstr>Slide 26</vt:lpstr>
      <vt:lpstr>Slide 27</vt:lpstr>
      <vt:lpstr>USNVC Hierarchy:  Provisional/Pilot types for all levels</vt:lpstr>
      <vt:lpstr>Slide 29</vt:lpstr>
      <vt:lpstr>Cool and Warm Semi-Desert Formations (L3) And Divisions (L4)</vt:lpstr>
      <vt:lpstr>Slide 31</vt:lpstr>
      <vt:lpstr>NVC Hierarchy Mid Levels  (L5 Macrogroup)</vt:lpstr>
      <vt:lpstr>NVC Hierarchy –  Hooking up lower to mid-levels  (getting air-borne)</vt:lpstr>
      <vt:lpstr>Slide 34</vt:lpstr>
      <vt:lpstr>Core NatureServe Methodology</vt:lpstr>
      <vt:lpstr>Slide 36</vt:lpstr>
      <vt:lpstr>Slide 37</vt:lpstr>
      <vt:lpstr>Gathering Samples</vt:lpstr>
      <vt:lpstr>Modern Mapping Methods</vt:lpstr>
      <vt:lpstr>Sample Data</vt:lpstr>
      <vt:lpstr>Slide 41</vt:lpstr>
      <vt:lpstr>Slide 42</vt:lpstr>
      <vt:lpstr>Slide 43</vt:lpstr>
      <vt:lpstr>Standard Classification Units for  Mapping and Assessment</vt:lpstr>
      <vt:lpstr>US-NVC Hierarchy &amp; Ecological Systems</vt:lpstr>
      <vt:lpstr>Slide 46</vt:lpstr>
      <vt:lpstr>Slide 47</vt:lpstr>
      <vt:lpstr>Core NatureServe Methodology</vt:lpstr>
      <vt:lpstr>Slide 49</vt:lpstr>
      <vt:lpstr>IUCN-like Ecosystem Rules</vt:lpstr>
      <vt:lpstr>Slide 51</vt:lpstr>
      <vt:lpstr>Slide 52</vt:lpstr>
      <vt:lpstr>Laurentian-Acadian Northern Hardwoods Forest (4,059,000 hectares)</vt:lpstr>
      <vt:lpstr>North-Central Interior Dry-Mesic Oak Forest and Woodland  (760,000 hectares) </vt:lpstr>
      <vt:lpstr>Long-Term Trend in Extent</vt:lpstr>
      <vt:lpstr>Slide 56</vt:lpstr>
      <vt:lpstr>Critical Habitat Designation</vt:lpstr>
      <vt:lpstr>Gauging Ecological Integrity</vt:lpstr>
      <vt:lpstr>Organizing Factors that Affect Integrity</vt:lpstr>
      <vt:lpstr>Measurable Indicators  for Each Key Attribute</vt:lpstr>
      <vt:lpstr>Slide 61</vt:lpstr>
      <vt:lpstr>Integrated Tasks Across Scales for Ecological  Assessments</vt:lpstr>
      <vt:lpstr>Landscape Condition Model</vt:lpstr>
      <vt:lpstr>Landscape Condition</vt:lpstr>
      <vt:lpstr>Landscape Condition</vt:lpstr>
      <vt:lpstr>Level 2: USA - RAM</vt:lpstr>
      <vt:lpstr>Slide 67</vt:lpstr>
      <vt:lpstr>Potential 1-2-3 Approach For the NWCA</vt:lpstr>
      <vt:lpstr>Tracking Wetland Condition</vt:lpstr>
      <vt:lpstr>Slide 70</vt:lpstr>
      <vt:lpstr>Level 3 Indicators</vt:lpstr>
      <vt:lpstr>Assessing Wetland Condition / Ecological Integrity</vt:lpstr>
      <vt:lpstr>What are Compatible Land Uses and Management Practices? </vt:lpstr>
      <vt:lpstr>Slide 74</vt:lpstr>
      <vt:lpstr>Applications to Climate Change - Biophysical Models Terrestrial and Freshwater Aquatic Ecosystems</vt:lpstr>
      <vt:lpstr>Slide 76</vt:lpstr>
      <vt:lpstr>Slide 77</vt:lpstr>
      <vt:lpstr>Slide 78</vt:lpstr>
    </vt:vector>
  </TitlesOfParts>
  <Company>ABI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Stan_gray</dc:creator>
  <cp:lastModifiedBy>Patrick Comer</cp:lastModifiedBy>
  <cp:revision>538</cp:revision>
  <dcterms:created xsi:type="dcterms:W3CDTF">2001-04-18T23:01:21Z</dcterms:created>
  <dcterms:modified xsi:type="dcterms:W3CDTF">2010-02-24T19:23:06Z</dcterms:modified>
</cp:coreProperties>
</file>