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notesSlides/notesSlide10.xml" ContentType="application/vnd.openxmlformats-officedocument.presentationml.notesSlide+xml"/>
  <Default Extension="doc" ContentType="application/msword"/>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0"/>
  </p:notesMasterIdLst>
  <p:handoutMasterIdLst>
    <p:handoutMasterId r:id="rId41"/>
  </p:handoutMasterIdLst>
  <p:sldIdLst>
    <p:sldId id="257" r:id="rId2"/>
    <p:sldId id="258" r:id="rId3"/>
    <p:sldId id="657" r:id="rId4"/>
    <p:sldId id="376" r:id="rId5"/>
    <p:sldId id="491" r:id="rId6"/>
    <p:sldId id="608" r:id="rId7"/>
    <p:sldId id="658" r:id="rId8"/>
    <p:sldId id="494" r:id="rId9"/>
    <p:sldId id="732" r:id="rId10"/>
    <p:sldId id="644" r:id="rId11"/>
    <p:sldId id="671" r:id="rId12"/>
    <p:sldId id="645" r:id="rId13"/>
    <p:sldId id="643" r:id="rId14"/>
    <p:sldId id="647" r:id="rId15"/>
    <p:sldId id="664" r:id="rId16"/>
    <p:sldId id="686" r:id="rId17"/>
    <p:sldId id="727" r:id="rId18"/>
    <p:sldId id="699" r:id="rId19"/>
    <p:sldId id="729" r:id="rId20"/>
    <p:sldId id="716" r:id="rId21"/>
    <p:sldId id="701" r:id="rId22"/>
    <p:sldId id="702" r:id="rId23"/>
    <p:sldId id="703" r:id="rId24"/>
    <p:sldId id="720" r:id="rId25"/>
    <p:sldId id="698" r:id="rId26"/>
    <p:sldId id="672" r:id="rId27"/>
    <p:sldId id="676" r:id="rId28"/>
    <p:sldId id="673" r:id="rId29"/>
    <p:sldId id="677" r:id="rId30"/>
    <p:sldId id="681" r:id="rId31"/>
    <p:sldId id="650" r:id="rId32"/>
    <p:sldId id="728" r:id="rId33"/>
    <p:sldId id="722" r:id="rId34"/>
    <p:sldId id="638" r:id="rId35"/>
    <p:sldId id="731" r:id="rId36"/>
    <p:sldId id="706" r:id="rId37"/>
    <p:sldId id="622" r:id="rId38"/>
    <p:sldId id="662" r:id="rId39"/>
  </p:sldIdLst>
  <p:sldSz cx="9144000" cy="6858000" type="screen4x3"/>
  <p:notesSz cx="9601200" cy="73152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066FF"/>
    <a:srgbClr val="3366FF"/>
    <a:srgbClr val="0000FF"/>
    <a:srgbClr val="006666"/>
    <a:srgbClr val="00CEBA"/>
    <a:srgbClr val="FFFF99"/>
    <a:srgbClr val="008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autoAdjust="0"/>
    <p:restoredTop sz="79430" autoAdjust="0"/>
  </p:normalViewPr>
  <p:slideViewPr>
    <p:cSldViewPr>
      <p:cViewPr varScale="1">
        <p:scale>
          <a:sx n="86" d="100"/>
          <a:sy n="86" d="100"/>
        </p:scale>
        <p:origin x="-684" y="-96"/>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75" d="100"/>
        <a:sy n="75"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_rels/viewProps.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407A38-7EB7-4D41-B5AB-C13EFF8F5824}" type="doc">
      <dgm:prSet loTypeId="urn:microsoft.com/office/officeart/2005/8/layout/orgChart1" loCatId="hierarchy" qsTypeId="urn:microsoft.com/office/officeart/2005/8/quickstyle/simple1" qsCatId="simple" csTypeId="urn:microsoft.com/office/officeart/2005/8/colors/accent2_1" csCatId="accent2" phldr="1"/>
      <dgm:spPr/>
    </dgm:pt>
    <dgm:pt modelId="{4136084A-ED81-4189-966B-680919452C9D}">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smtClean="0">
              <a:ln/>
              <a:effectLst/>
              <a:latin typeface="Trebuchet MS" pitchFamily="34" charset="0"/>
            </a:rPr>
            <a:t>Pat Comer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smtClean="0">
              <a:ln/>
              <a:effectLst/>
              <a:latin typeface="Trebuchet MS" pitchFamily="34" charset="0"/>
            </a:rPr>
            <a:t>Chief Terrestrial Ecologist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smtClean="0">
              <a:ln/>
              <a:effectLst/>
              <a:latin typeface="Trebuchet MS" pitchFamily="34" charset="0"/>
            </a:rPr>
            <a:t>(Boulder, CO)</a:t>
          </a:r>
          <a:endParaRPr kumimoji="0" lang="es-ES" b="0" i="0" u="none" strike="noStrike" cap="none" normalizeH="0" baseline="0" dirty="0" smtClean="0">
            <a:ln/>
            <a:effectLst/>
            <a:latin typeface="Trebuchet MS" pitchFamily="34" charset="0"/>
          </a:endParaRPr>
        </a:p>
      </dgm:t>
    </dgm:pt>
    <dgm:pt modelId="{CF25A547-0B96-4AE0-B008-406557E69ABB}" type="parTrans" cxnId="{647A01B5-1DAC-4EA3-A7CD-07AF8D952D34}">
      <dgm:prSet/>
      <dgm:spPr/>
      <dgm:t>
        <a:bodyPr/>
        <a:lstStyle/>
        <a:p>
          <a:endParaRPr lang="en-US"/>
        </a:p>
      </dgm:t>
    </dgm:pt>
    <dgm:pt modelId="{1F7767BC-BC68-4D92-A0D7-7E20F222BABD}" type="sibTrans" cxnId="{647A01B5-1DAC-4EA3-A7CD-07AF8D952D34}">
      <dgm:prSet/>
      <dgm:spPr/>
      <dgm:t>
        <a:bodyPr/>
        <a:lstStyle/>
        <a:p>
          <a:endParaRPr lang="en-US"/>
        </a:p>
      </dgm:t>
    </dgm:pt>
    <dgm:pt modelId="{92AF3A50-3CC5-419F-BD6C-E4A3D2BA6D3F}" type="asst">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smtClean="0">
              <a:ln/>
              <a:effectLst/>
              <a:latin typeface="Trebuchet MS" pitchFamily="34" charset="0"/>
            </a:rPr>
            <a:t>Don Faber-Langendoen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smtClean="0">
              <a:ln/>
              <a:effectLst/>
              <a:latin typeface="Trebuchet MS" pitchFamily="34" charset="0"/>
            </a:rPr>
            <a:t>Senior Ecologist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smtClean="0">
              <a:ln/>
              <a:effectLst/>
              <a:latin typeface="Trebuchet MS" pitchFamily="34" charset="0"/>
            </a:rPr>
            <a:t>(NY PT)</a:t>
          </a:r>
          <a:endParaRPr kumimoji="0" lang="es-ES" b="0" i="0" u="none" strike="noStrike" cap="none" normalizeH="0" baseline="0" dirty="0" smtClean="0">
            <a:ln/>
            <a:effectLst/>
            <a:latin typeface="Trebuchet MS" pitchFamily="34" charset="0"/>
          </a:endParaRPr>
        </a:p>
      </dgm:t>
    </dgm:pt>
    <dgm:pt modelId="{63042D8B-0496-40CF-92C1-01E511681B42}" type="parTrans" cxnId="{5DCDAA42-C66A-476A-8DD1-A420FB915423}">
      <dgm:prSet/>
      <dgm:spPr/>
      <dgm:t>
        <a:bodyPr/>
        <a:lstStyle/>
        <a:p>
          <a:endParaRPr lang="en-US"/>
        </a:p>
      </dgm:t>
    </dgm:pt>
    <dgm:pt modelId="{F89416F6-8A30-432F-A46D-97EF23FB1A3E}" type="sibTrans" cxnId="{5DCDAA42-C66A-476A-8DD1-A420FB915423}">
      <dgm:prSet/>
      <dgm:spPr/>
      <dgm:t>
        <a:bodyPr/>
        <a:lstStyle/>
        <a:p>
          <a:endParaRPr lang="en-US"/>
        </a:p>
      </dgm:t>
    </dgm:pt>
    <dgm:pt modelId="{C4946F19-38BF-4F9A-B1F1-40FFD7006DCF}">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smtClean="0">
              <a:ln/>
              <a:effectLst/>
              <a:latin typeface="Trebuchet MS" pitchFamily="34" charset="0"/>
            </a:rPr>
            <a:t>Marion Reid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smtClean="0">
              <a:ln/>
              <a:effectLst/>
              <a:latin typeface="Trebuchet MS" pitchFamily="34" charset="0"/>
            </a:rPr>
            <a:t>Western Senior Regional Ecologist/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smtClean="0">
              <a:ln/>
              <a:effectLst/>
              <a:latin typeface="Trebuchet MS" pitchFamily="34" charset="0"/>
            </a:rPr>
            <a:t>NPS Western Coordinator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smtClean="0">
              <a:ln/>
              <a:effectLst/>
              <a:latin typeface="Trebuchet MS" pitchFamily="34" charset="0"/>
            </a:rPr>
            <a:t>(Boulder, CO)</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ES" b="0" i="0" u="none" strike="noStrike" cap="none" normalizeH="0" baseline="0" dirty="0" smtClean="0">
            <a:ln/>
            <a:effectLst/>
            <a:latin typeface="Trebuchet MS" pitchFamily="34" charset="0"/>
          </a:endParaRPr>
        </a:p>
      </dgm:t>
    </dgm:pt>
    <dgm:pt modelId="{6277E69F-0886-4C21-BB3A-B52BD7BA30DD}" type="parTrans" cxnId="{5C5736FA-0C32-47C3-8BE3-ACB7A7D3797F}">
      <dgm:prSet/>
      <dgm:spPr/>
      <dgm:t>
        <a:bodyPr/>
        <a:lstStyle/>
        <a:p>
          <a:endParaRPr lang="en-US"/>
        </a:p>
      </dgm:t>
    </dgm:pt>
    <dgm:pt modelId="{025D6BD3-A500-4243-9DAD-3F796E258C7D}" type="sibTrans" cxnId="{5C5736FA-0C32-47C3-8BE3-ACB7A7D3797F}">
      <dgm:prSet/>
      <dgm:spPr/>
      <dgm:t>
        <a:bodyPr/>
        <a:lstStyle/>
        <a:p>
          <a:endParaRPr lang="en-US"/>
        </a:p>
      </dgm:t>
    </dgm:pt>
    <dgm:pt modelId="{826068B5-F026-4517-BEC3-9F0E4CAFEA7C}">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smtClean="0">
              <a:ln/>
              <a:effectLst/>
              <a:latin typeface="Trebuchet MS" pitchFamily="34" charset="0"/>
            </a:rPr>
            <a:t>Gwen Kittel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smtClean="0">
              <a:ln/>
              <a:effectLst/>
              <a:latin typeface="Trebuchet MS" pitchFamily="34" charset="0"/>
            </a:rPr>
            <a:t>Regional Vegetation Ecologist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smtClean="0">
              <a:ln/>
              <a:effectLst/>
              <a:latin typeface="Trebuchet MS" pitchFamily="34" charset="0"/>
            </a:rPr>
            <a:t>(CO)</a:t>
          </a:r>
          <a:endParaRPr kumimoji="0" lang="es-ES" b="0" i="0" u="none" strike="noStrike" cap="none" normalizeH="0" baseline="0" dirty="0" smtClean="0">
            <a:ln/>
            <a:effectLst/>
            <a:latin typeface="Trebuchet MS" pitchFamily="34" charset="0"/>
          </a:endParaRPr>
        </a:p>
      </dgm:t>
    </dgm:pt>
    <dgm:pt modelId="{A1216083-A1F9-4B7E-B2C4-446F1205BD28}" type="parTrans" cxnId="{880A05ED-3FFB-4FCC-BD1A-3137283A8E45}">
      <dgm:prSet/>
      <dgm:spPr/>
      <dgm:t>
        <a:bodyPr/>
        <a:lstStyle/>
        <a:p>
          <a:endParaRPr lang="en-US"/>
        </a:p>
      </dgm:t>
    </dgm:pt>
    <dgm:pt modelId="{863C8D35-D042-42C2-BB0A-73DA4FDD95E5}" type="sibTrans" cxnId="{880A05ED-3FFB-4FCC-BD1A-3137283A8E45}">
      <dgm:prSet/>
      <dgm:spPr/>
      <dgm:t>
        <a:bodyPr/>
        <a:lstStyle/>
        <a:p>
          <a:endParaRPr lang="en-US"/>
        </a:p>
      </dgm:t>
    </dgm:pt>
    <dgm:pt modelId="{23C928EF-6546-45ED-A7CF-67F53E6AD447}">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smtClean="0">
              <a:ln/>
              <a:effectLst/>
              <a:latin typeface="Trebuchet MS" pitchFamily="34" charset="0"/>
            </a:rPr>
            <a:t>Keith Schulz</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smtClean="0">
              <a:ln/>
              <a:effectLst/>
              <a:latin typeface="Trebuchet MS" pitchFamily="34" charset="0"/>
            </a:rPr>
            <a:t>Regional Vegetation Ecologist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smtClean="0">
              <a:ln/>
              <a:effectLst/>
              <a:latin typeface="Trebuchet MS" pitchFamily="34" charset="0"/>
            </a:rPr>
            <a:t>(CO)</a:t>
          </a:r>
          <a:endParaRPr kumimoji="0" lang="es-ES" b="0" i="0" u="none" strike="noStrike" cap="none" normalizeH="0" baseline="0" dirty="0" smtClean="0">
            <a:ln/>
            <a:effectLst/>
            <a:latin typeface="Trebuchet MS" pitchFamily="34" charset="0"/>
          </a:endParaRPr>
        </a:p>
      </dgm:t>
    </dgm:pt>
    <dgm:pt modelId="{7A479CC7-597C-4A0E-8721-0ADDAFACCD5F}" type="parTrans" cxnId="{50807EA5-4CC1-47CC-B355-9492D0486350}">
      <dgm:prSet/>
      <dgm:spPr/>
      <dgm:t>
        <a:bodyPr/>
        <a:lstStyle/>
        <a:p>
          <a:endParaRPr lang="en-US"/>
        </a:p>
      </dgm:t>
    </dgm:pt>
    <dgm:pt modelId="{8ED55A2A-D62F-4CBC-AAFB-5A67F6525658}" type="sibTrans" cxnId="{50807EA5-4CC1-47CC-B355-9492D0486350}">
      <dgm:prSet/>
      <dgm:spPr/>
      <dgm:t>
        <a:bodyPr/>
        <a:lstStyle/>
        <a:p>
          <a:endParaRPr lang="en-US"/>
        </a:p>
      </dgm:t>
    </dgm:pt>
    <dgm:pt modelId="{09F35DAA-157F-4B66-8593-CC19B2395E1C}">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smtClean="0">
              <a:ln/>
              <a:effectLst/>
              <a:latin typeface="Trebuchet MS" pitchFamily="34" charset="0"/>
            </a:rPr>
            <a:t>Kristin Snow</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smtClean="0">
              <a:ln/>
              <a:effectLst/>
              <a:latin typeface="Trebuchet MS" pitchFamily="34" charset="0"/>
            </a:rPr>
            <a:t>Assistant Ecologist/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smtClean="0">
              <a:ln/>
              <a:effectLst/>
              <a:latin typeface="Trebuchet MS" pitchFamily="34" charset="0"/>
            </a:rPr>
            <a:t>Ecology Data Manager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smtClean="0">
              <a:ln/>
              <a:effectLst/>
              <a:latin typeface="Trebuchet MS" pitchFamily="34" charset="0"/>
            </a:rPr>
            <a:t>(MN)</a:t>
          </a:r>
          <a:endParaRPr kumimoji="0" lang="es-ES" b="0" i="0" u="none" strike="noStrike" cap="none" normalizeH="0" baseline="0" dirty="0" smtClean="0">
            <a:ln/>
            <a:effectLst/>
            <a:latin typeface="Trebuchet MS" pitchFamily="34" charset="0"/>
          </a:endParaRPr>
        </a:p>
      </dgm:t>
    </dgm:pt>
    <dgm:pt modelId="{B209DEF8-74FB-4332-9EAD-7F58100CE16E}" type="parTrans" cxnId="{7B4999FD-D2D7-44BD-BF18-422FA65BCA02}">
      <dgm:prSet/>
      <dgm:spPr/>
      <dgm:t>
        <a:bodyPr/>
        <a:lstStyle/>
        <a:p>
          <a:endParaRPr lang="en-US"/>
        </a:p>
      </dgm:t>
    </dgm:pt>
    <dgm:pt modelId="{9DD8E9B4-F113-4D02-96D1-BA85BAC396DD}" type="sibTrans" cxnId="{7B4999FD-D2D7-44BD-BF18-422FA65BCA02}">
      <dgm:prSet/>
      <dgm:spPr/>
      <dgm:t>
        <a:bodyPr/>
        <a:lstStyle/>
        <a:p>
          <a:endParaRPr lang="en-US"/>
        </a:p>
      </dgm:t>
    </dgm:pt>
    <dgm:pt modelId="{ACAD53A0-EB17-4DEE-B2BC-2A4402A0F090}">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smtClean="0">
              <a:ln/>
              <a:effectLst/>
              <a:latin typeface="Trebuchet MS" pitchFamily="34" charset="0"/>
            </a:rPr>
            <a:t>Shannon Menard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smtClean="0">
              <a:ln/>
              <a:effectLst/>
              <a:latin typeface="Trebuchet MS" pitchFamily="34" charset="0"/>
            </a:rPr>
            <a:t>Midwest Senior Regional Ecologist/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smtClean="0">
              <a:ln/>
              <a:effectLst/>
              <a:latin typeface="Trebuchet MS" pitchFamily="34" charset="0"/>
            </a:rPr>
            <a:t>Ecology Operations Manager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smtClean="0">
              <a:ln/>
              <a:effectLst/>
              <a:latin typeface="Trebuchet MS" pitchFamily="34" charset="0"/>
            </a:rPr>
            <a:t>(Minneapolis, MN)</a:t>
          </a:r>
          <a:endParaRPr kumimoji="0" lang="es-ES" b="0" i="0" u="none" strike="noStrike" cap="none" normalizeH="0" baseline="0" dirty="0" smtClean="0">
            <a:ln/>
            <a:effectLst/>
            <a:latin typeface="Trebuchet MS" pitchFamily="34" charset="0"/>
          </a:endParaRPr>
        </a:p>
      </dgm:t>
    </dgm:pt>
    <dgm:pt modelId="{6796D81E-67ED-4560-B30C-BFFE95575FDC}" type="parTrans" cxnId="{85719020-7D9A-49BA-8AAC-431BFE40F01B}">
      <dgm:prSet/>
      <dgm:spPr/>
      <dgm:t>
        <a:bodyPr/>
        <a:lstStyle/>
        <a:p>
          <a:endParaRPr lang="en-US"/>
        </a:p>
      </dgm:t>
    </dgm:pt>
    <dgm:pt modelId="{7B8DD8F2-5A78-4E03-8E4E-C661C896C914}" type="sibTrans" cxnId="{85719020-7D9A-49BA-8AAC-431BFE40F01B}">
      <dgm:prSet/>
      <dgm:spPr/>
      <dgm:t>
        <a:bodyPr/>
        <a:lstStyle/>
        <a:p>
          <a:endParaRPr lang="en-US"/>
        </a:p>
      </dgm:t>
    </dgm:pt>
    <dgm:pt modelId="{4001D772-1D48-4FCB-B981-6D2717BE4E7E}">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smtClean="0">
              <a:ln/>
              <a:effectLst/>
              <a:latin typeface="Trebuchet MS" pitchFamily="34" charset="0"/>
            </a:rPr>
            <a:t>Jim Drake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smtClean="0">
              <a:ln/>
              <a:effectLst/>
              <a:latin typeface="Trebuchet MS" pitchFamily="34" charset="0"/>
            </a:rPr>
            <a:t>Regional Vegetation Ecologist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smtClean="0">
              <a:ln/>
              <a:effectLst/>
              <a:latin typeface="Trebuchet MS" pitchFamily="34" charset="0"/>
            </a:rPr>
            <a:t>(MN)</a:t>
          </a:r>
          <a:endParaRPr kumimoji="0" lang="es-ES" b="0" i="0" u="none" strike="noStrike" cap="none" normalizeH="0" baseline="0" dirty="0" smtClean="0">
            <a:ln/>
            <a:effectLst/>
            <a:latin typeface="Trebuchet MS" pitchFamily="34" charset="0"/>
          </a:endParaRPr>
        </a:p>
      </dgm:t>
    </dgm:pt>
    <dgm:pt modelId="{9E268E5B-BEEA-4F33-BBE9-5F79EA44BFC8}" type="parTrans" cxnId="{6A30AFC2-3129-462F-B241-E9B352A81982}">
      <dgm:prSet/>
      <dgm:spPr/>
      <dgm:t>
        <a:bodyPr/>
        <a:lstStyle/>
        <a:p>
          <a:endParaRPr lang="en-US"/>
        </a:p>
      </dgm:t>
    </dgm:pt>
    <dgm:pt modelId="{B690F0FB-9237-4283-9A14-4B071DD016C0}" type="sibTrans" cxnId="{6A30AFC2-3129-462F-B241-E9B352A81982}">
      <dgm:prSet/>
      <dgm:spPr/>
      <dgm:t>
        <a:bodyPr/>
        <a:lstStyle/>
        <a:p>
          <a:endParaRPr lang="en-US"/>
        </a:p>
      </dgm:t>
    </dgm:pt>
    <dgm:pt modelId="{1C761EA1-873D-4911-85D2-1D94DA2057D1}">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smtClean="0">
              <a:ln/>
              <a:effectLst/>
              <a:latin typeface="Trebuchet MS" pitchFamily="34" charset="0"/>
            </a:rPr>
            <a:t>Carmen Josse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smtClean="0">
              <a:ln/>
              <a:effectLst/>
              <a:latin typeface="Trebuchet MS" pitchFamily="34" charset="0"/>
            </a:rPr>
            <a:t>Senior Ecologist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smtClean="0">
              <a:ln/>
              <a:effectLst/>
              <a:latin typeface="Trebuchet MS" pitchFamily="34" charset="0"/>
            </a:rPr>
            <a:t>Latin America and Caribbean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smtClean="0">
              <a:ln/>
              <a:effectLst/>
              <a:latin typeface="Trebuchet MS" pitchFamily="34" charset="0"/>
            </a:rPr>
            <a:t>(Arlington, VA)</a:t>
          </a:r>
          <a:endParaRPr kumimoji="0" lang="es-ES" b="0" i="0" u="none" strike="noStrike" cap="none" normalizeH="0" baseline="0" dirty="0" smtClean="0">
            <a:ln/>
            <a:effectLst/>
            <a:latin typeface="Trebuchet MS" pitchFamily="34" charset="0"/>
          </a:endParaRPr>
        </a:p>
      </dgm:t>
    </dgm:pt>
    <dgm:pt modelId="{37990838-8247-49A1-890B-311C174A92AE}" type="parTrans" cxnId="{B9288A4C-7A59-4DA9-9CF8-16EBDCA71233}">
      <dgm:prSet/>
      <dgm:spPr/>
      <dgm:t>
        <a:bodyPr/>
        <a:lstStyle/>
        <a:p>
          <a:endParaRPr lang="en-US"/>
        </a:p>
      </dgm:t>
    </dgm:pt>
    <dgm:pt modelId="{A69BBC6C-9E42-407D-A453-DFECA3B3F853}" type="sibTrans" cxnId="{B9288A4C-7A59-4DA9-9CF8-16EBDCA71233}">
      <dgm:prSet/>
      <dgm:spPr/>
      <dgm:t>
        <a:bodyPr/>
        <a:lstStyle/>
        <a:p>
          <a:endParaRPr lang="en-US"/>
        </a:p>
      </dgm:t>
    </dgm:pt>
    <dgm:pt modelId="{C18703B9-A7DC-4217-BE7D-D86D445F8061}">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smtClean="0">
              <a:ln/>
              <a:effectLst/>
              <a:latin typeface="Trebuchet MS" pitchFamily="34" charset="0"/>
            </a:rPr>
            <a:t>Lesley Sneddon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smtClean="0">
              <a:ln/>
              <a:effectLst/>
              <a:latin typeface="Trebuchet MS" pitchFamily="34" charset="0"/>
            </a:rPr>
            <a:t>Eastern Senior Regional Ecologist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smtClean="0">
              <a:ln/>
              <a:effectLst/>
              <a:latin typeface="Trebuchet MS" pitchFamily="34" charset="0"/>
            </a:rPr>
            <a:t>(Boston, MA)</a:t>
          </a:r>
          <a:endParaRPr kumimoji="0" lang="es-ES" b="0" i="0" u="none" strike="noStrike" cap="none" normalizeH="0" baseline="0" dirty="0" smtClean="0">
            <a:ln/>
            <a:effectLst/>
            <a:latin typeface="Trebuchet MS" pitchFamily="34" charset="0"/>
          </a:endParaRPr>
        </a:p>
      </dgm:t>
    </dgm:pt>
    <dgm:pt modelId="{B9C6FA8C-B23E-4FE6-97C2-DB3234CF33F3}" type="parTrans" cxnId="{DABEEB3B-371A-4C80-A190-3A258C162B55}">
      <dgm:prSet/>
      <dgm:spPr/>
      <dgm:t>
        <a:bodyPr/>
        <a:lstStyle/>
        <a:p>
          <a:endParaRPr lang="en-US"/>
        </a:p>
      </dgm:t>
    </dgm:pt>
    <dgm:pt modelId="{2C9F9DCD-D02E-44AF-B87D-332F97F5759F}" type="sibTrans" cxnId="{DABEEB3B-371A-4C80-A190-3A258C162B55}">
      <dgm:prSet/>
      <dgm:spPr/>
      <dgm:t>
        <a:bodyPr/>
        <a:lstStyle/>
        <a:p>
          <a:endParaRPr lang="en-US"/>
        </a:p>
      </dgm:t>
    </dgm:pt>
    <dgm:pt modelId="{79F21BAC-DD1B-4E18-A31F-E2608C05BBF6}">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smtClean="0">
              <a:ln/>
              <a:effectLst/>
              <a:latin typeface="Trebuchet MS" pitchFamily="34" charset="0"/>
            </a:rPr>
            <a:t>Judy Teague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smtClean="0">
              <a:ln/>
              <a:effectLst/>
              <a:latin typeface="Trebuchet MS" pitchFamily="34" charset="0"/>
            </a:rPr>
            <a:t>Regional Vegetation Ecologist/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smtClean="0">
              <a:ln/>
              <a:effectLst/>
              <a:latin typeface="Trebuchet MS" pitchFamily="34" charset="0"/>
            </a:rPr>
            <a:t>NPS Eastern Coordinator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smtClean="0">
              <a:ln/>
              <a:effectLst/>
              <a:latin typeface="Trebuchet MS" pitchFamily="34" charset="0"/>
            </a:rPr>
            <a:t>(NC)</a:t>
          </a:r>
          <a:endParaRPr kumimoji="0" lang="es-ES" b="0" i="0" u="none" strike="noStrike" cap="none" normalizeH="0" baseline="0" dirty="0" smtClean="0">
            <a:ln/>
            <a:effectLst/>
            <a:latin typeface="Trebuchet MS" pitchFamily="34" charset="0"/>
          </a:endParaRPr>
        </a:p>
      </dgm:t>
    </dgm:pt>
    <dgm:pt modelId="{06FD757C-E066-4B75-A249-1ACD186D4A3D}" type="parTrans" cxnId="{8B6758C2-166E-4B0F-BE6F-FB751FB49215}">
      <dgm:prSet/>
      <dgm:spPr/>
      <dgm:t>
        <a:bodyPr/>
        <a:lstStyle/>
        <a:p>
          <a:endParaRPr lang="en-US"/>
        </a:p>
      </dgm:t>
    </dgm:pt>
    <dgm:pt modelId="{4E0D48FC-CA6B-4D4E-B418-3B2705AFC903}" type="sibTrans" cxnId="{8B6758C2-166E-4B0F-BE6F-FB751FB49215}">
      <dgm:prSet/>
      <dgm:spPr/>
      <dgm:t>
        <a:bodyPr/>
        <a:lstStyle/>
        <a:p>
          <a:endParaRPr lang="en-US"/>
        </a:p>
      </dgm:t>
    </dgm:pt>
    <dgm:pt modelId="{1EFA2644-01B6-4CA1-9408-526B2A858129}">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smtClean="0">
              <a:ln/>
              <a:effectLst/>
              <a:latin typeface="Trebuchet MS" pitchFamily="34" charset="0"/>
            </a:rPr>
            <a:t>Ery Largay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smtClean="0">
              <a:ln/>
              <a:effectLst/>
              <a:latin typeface="Trebuchet MS" pitchFamily="34" charset="0"/>
            </a:rPr>
            <a:t>Regional Vegetation Ecologist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smtClean="0">
              <a:ln/>
              <a:effectLst/>
              <a:latin typeface="Trebuchet MS" pitchFamily="34" charset="0"/>
            </a:rPr>
            <a:t>(MA)</a:t>
          </a:r>
          <a:endParaRPr kumimoji="0" lang="es-ES" b="0" i="0" u="none" strike="noStrike" cap="none" normalizeH="0" baseline="0" dirty="0" smtClean="0">
            <a:ln/>
            <a:effectLst/>
            <a:latin typeface="Trebuchet MS" pitchFamily="34" charset="0"/>
          </a:endParaRPr>
        </a:p>
      </dgm:t>
    </dgm:pt>
    <dgm:pt modelId="{D60023B0-599E-4B94-8946-7E78877E3479}" type="parTrans" cxnId="{89855220-D8B7-4E8A-9FF3-F41AA13A0957}">
      <dgm:prSet/>
      <dgm:spPr/>
      <dgm:t>
        <a:bodyPr/>
        <a:lstStyle/>
        <a:p>
          <a:endParaRPr lang="en-US"/>
        </a:p>
      </dgm:t>
    </dgm:pt>
    <dgm:pt modelId="{AD104132-1D82-4121-B8CB-EEC1CA1600F6}" type="sibTrans" cxnId="{89855220-D8B7-4E8A-9FF3-F41AA13A0957}">
      <dgm:prSet/>
      <dgm:spPr/>
      <dgm:t>
        <a:bodyPr/>
        <a:lstStyle/>
        <a:p>
          <a:endParaRPr lang="en-US"/>
        </a:p>
      </dgm:t>
    </dgm:pt>
    <dgm:pt modelId="{A5C15EA4-40A1-4D58-9746-C89AE8143449}">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smtClean="0">
              <a:ln/>
              <a:effectLst/>
              <a:latin typeface="Trebuchet MS" pitchFamily="34" charset="0"/>
            </a:rPr>
            <a:t>Moy Burns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smtClean="0">
              <a:ln/>
              <a:effectLst/>
              <a:latin typeface="Trebuchet MS" pitchFamily="34" charset="0"/>
            </a:rPr>
            <a:t>Administrative Assistant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smtClean="0">
              <a:ln/>
              <a:effectLst/>
              <a:latin typeface="Trebuchet MS" pitchFamily="34" charset="0"/>
            </a:rPr>
            <a:t>(MA)</a:t>
          </a:r>
          <a:endParaRPr kumimoji="0" lang="es-ES" b="0" i="0" u="none" strike="noStrike" cap="none" normalizeH="0" baseline="0" dirty="0" smtClean="0">
            <a:ln/>
            <a:effectLst/>
            <a:latin typeface="Trebuchet MS" pitchFamily="34" charset="0"/>
          </a:endParaRPr>
        </a:p>
      </dgm:t>
    </dgm:pt>
    <dgm:pt modelId="{FF4F6ACC-8BBA-4EAC-8628-0ED0E0593BFB}" type="parTrans" cxnId="{15960539-579D-4EEC-98BA-8AE27F5A72A6}">
      <dgm:prSet/>
      <dgm:spPr/>
      <dgm:t>
        <a:bodyPr/>
        <a:lstStyle/>
        <a:p>
          <a:endParaRPr lang="en-US"/>
        </a:p>
      </dgm:t>
    </dgm:pt>
    <dgm:pt modelId="{D4420F4C-8B57-4DBC-AE8D-3766ABCE37A4}" type="sibTrans" cxnId="{15960539-579D-4EEC-98BA-8AE27F5A72A6}">
      <dgm:prSet/>
      <dgm:spPr/>
      <dgm:t>
        <a:bodyPr/>
        <a:lstStyle/>
        <a:p>
          <a:endParaRPr lang="en-US"/>
        </a:p>
      </dgm:t>
    </dgm:pt>
    <dgm:pt modelId="{559084EF-6989-40C4-9325-1D9140072D38}">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smtClean="0">
              <a:ln/>
              <a:effectLst/>
              <a:latin typeface="Trebuchet MS" pitchFamily="34" charset="0"/>
            </a:rPr>
            <a:t>Milo Pyne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smtClean="0">
              <a:ln/>
              <a:effectLst/>
              <a:latin typeface="Trebuchet MS" pitchFamily="34" charset="0"/>
            </a:rPr>
            <a:t>Southern Senior Regional Ecologist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smtClean="0">
              <a:ln/>
              <a:effectLst/>
              <a:latin typeface="Trebuchet MS" pitchFamily="34" charset="0"/>
            </a:rPr>
            <a:t>(Durham, NC)</a:t>
          </a:r>
          <a:endParaRPr kumimoji="0" lang="es-ES" b="0" i="0" u="none" strike="noStrike" cap="none" normalizeH="0" baseline="0" dirty="0" smtClean="0">
            <a:ln/>
            <a:effectLst/>
            <a:latin typeface="Trebuchet MS" pitchFamily="34" charset="0"/>
          </a:endParaRPr>
        </a:p>
      </dgm:t>
    </dgm:pt>
    <dgm:pt modelId="{7AB43B20-A3EB-4189-91DE-44E1AC9B78C4}" type="parTrans" cxnId="{2EFD1783-92DD-4F9A-9C45-920F33B651A2}">
      <dgm:prSet/>
      <dgm:spPr/>
      <dgm:t>
        <a:bodyPr/>
        <a:lstStyle/>
        <a:p>
          <a:endParaRPr lang="en-US"/>
        </a:p>
      </dgm:t>
    </dgm:pt>
    <dgm:pt modelId="{8741B097-ABC2-4C70-B387-EB27338EE313}" type="sibTrans" cxnId="{2EFD1783-92DD-4F9A-9C45-920F33B651A2}">
      <dgm:prSet/>
      <dgm:spPr/>
      <dgm:t>
        <a:bodyPr/>
        <a:lstStyle/>
        <a:p>
          <a:endParaRPr lang="en-US"/>
        </a:p>
      </dgm:t>
    </dgm:pt>
    <dgm:pt modelId="{F1C93424-1996-4CBD-AD15-ABCAE4A82440}">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smtClean="0">
              <a:ln/>
              <a:effectLst/>
              <a:latin typeface="Trebuchet MS" pitchFamily="34" charset="0"/>
            </a:rPr>
            <a:t>Carl Nordman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smtClean="0">
              <a:ln/>
              <a:effectLst/>
              <a:latin typeface="Trebuchet MS" pitchFamily="34" charset="0"/>
            </a:rPr>
            <a:t>Regional Ecologist/Botanist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smtClean="0">
              <a:ln/>
              <a:effectLst/>
              <a:latin typeface="Trebuchet MS" pitchFamily="34" charset="0"/>
            </a:rPr>
            <a:t>(NC)</a:t>
          </a:r>
          <a:endParaRPr kumimoji="0" lang="es-ES" b="0" i="0" u="none" strike="noStrike" cap="none" normalizeH="0" baseline="0" dirty="0" smtClean="0">
            <a:ln/>
            <a:effectLst/>
            <a:latin typeface="Trebuchet MS" pitchFamily="34" charset="0"/>
          </a:endParaRPr>
        </a:p>
      </dgm:t>
    </dgm:pt>
    <dgm:pt modelId="{5529A10D-101D-40D6-9223-CCE2F9F01FFE}" type="parTrans" cxnId="{6620D1CF-06E6-426B-A65B-AA566CE404D9}">
      <dgm:prSet/>
      <dgm:spPr/>
      <dgm:t>
        <a:bodyPr/>
        <a:lstStyle/>
        <a:p>
          <a:endParaRPr lang="en-US"/>
        </a:p>
      </dgm:t>
    </dgm:pt>
    <dgm:pt modelId="{D022F061-E2C6-4B76-84C6-63C78CB76F2B}" type="sibTrans" cxnId="{6620D1CF-06E6-426B-A65B-AA566CE404D9}">
      <dgm:prSet/>
      <dgm:spPr/>
      <dgm:t>
        <a:bodyPr/>
        <a:lstStyle/>
        <a:p>
          <a:endParaRPr lang="en-US"/>
        </a:p>
      </dgm:t>
    </dgm:pt>
    <dgm:pt modelId="{6F0B5F9D-EC33-4F5C-9366-0AA6A2B2B66F}">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smtClean="0">
              <a:ln/>
              <a:effectLst/>
              <a:latin typeface="Trebuchet MS" pitchFamily="34" charset="0"/>
            </a:rPr>
            <a:t>Lindsey Smart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smtClean="0">
              <a:ln/>
              <a:effectLst/>
              <a:latin typeface="Trebuchet MS" pitchFamily="34" charset="0"/>
            </a:rPr>
            <a:t>Regional Vegetation Ecologist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smtClean="0">
              <a:ln/>
              <a:effectLst/>
              <a:latin typeface="Trebuchet MS" pitchFamily="34" charset="0"/>
            </a:rPr>
            <a:t>(NC)</a:t>
          </a:r>
          <a:endParaRPr kumimoji="0" lang="es-ES" b="0" i="0" u="none" strike="noStrike" cap="none" normalizeH="0" baseline="0" dirty="0" smtClean="0">
            <a:ln/>
            <a:effectLst/>
            <a:latin typeface="Trebuchet MS" pitchFamily="34" charset="0"/>
          </a:endParaRPr>
        </a:p>
      </dgm:t>
    </dgm:pt>
    <dgm:pt modelId="{69AC1429-280E-4431-AC4B-3530E6755B3A}" type="parTrans" cxnId="{0B0E2D22-C5F9-44DA-A6E7-7FCFA9F14A87}">
      <dgm:prSet/>
      <dgm:spPr/>
      <dgm:t>
        <a:bodyPr/>
        <a:lstStyle/>
        <a:p>
          <a:endParaRPr lang="en-US"/>
        </a:p>
      </dgm:t>
    </dgm:pt>
    <dgm:pt modelId="{FB123116-63B4-4A34-83E3-48B5DCB5A11E}" type="sibTrans" cxnId="{0B0E2D22-C5F9-44DA-A6E7-7FCFA9F14A87}">
      <dgm:prSet/>
      <dgm:spPr/>
      <dgm:t>
        <a:bodyPr/>
        <a:lstStyle/>
        <a:p>
          <a:endParaRPr lang="en-US"/>
        </a:p>
      </dgm:t>
    </dgm:pt>
    <dgm:pt modelId="{BD86C2C0-03A1-4772-82A2-3EFD18A59761}">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smtClean="0">
              <a:ln/>
              <a:effectLst/>
              <a:latin typeface="Trebuchet MS" pitchFamily="34" charset="0"/>
            </a:rPr>
            <a:t>Regan Smyth</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smtClean="0">
              <a:ln/>
              <a:effectLst/>
              <a:latin typeface="Trebuchet MS" pitchFamily="34" charset="0"/>
            </a:rPr>
            <a:t>Regional Vegetation Ecologist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smtClean="0">
              <a:ln/>
              <a:effectLst/>
              <a:latin typeface="Trebuchet MS" pitchFamily="34" charset="0"/>
            </a:rPr>
            <a:t>(NC)</a:t>
          </a:r>
          <a:endParaRPr kumimoji="0" lang="es-ES" b="0" i="0" u="none" strike="noStrike" cap="none" normalizeH="0" baseline="0" dirty="0" smtClean="0">
            <a:ln/>
            <a:effectLst/>
            <a:latin typeface="Trebuchet MS" pitchFamily="34" charset="0"/>
          </a:endParaRPr>
        </a:p>
      </dgm:t>
    </dgm:pt>
    <dgm:pt modelId="{A1EB3B90-2461-4FAE-9C75-DB971E24D6A8}" type="parTrans" cxnId="{3FD51675-16FD-4137-B892-8ADE4BA6C7BB}">
      <dgm:prSet/>
      <dgm:spPr/>
      <dgm:t>
        <a:bodyPr/>
        <a:lstStyle/>
        <a:p>
          <a:endParaRPr lang="en-US"/>
        </a:p>
      </dgm:t>
    </dgm:pt>
    <dgm:pt modelId="{FA172E5B-7322-4A3F-BC65-143E5A253F8F}" type="sibTrans" cxnId="{3FD51675-16FD-4137-B892-8ADE4BA6C7BB}">
      <dgm:prSet/>
      <dgm:spPr/>
      <dgm:t>
        <a:bodyPr/>
        <a:lstStyle/>
        <a:p>
          <a:endParaRPr lang="en-US"/>
        </a:p>
      </dgm:t>
    </dgm:pt>
    <dgm:pt modelId="{66AE220A-00B0-4DC7-8198-4D325668AE3A}">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smtClean="0">
              <a:ln/>
              <a:effectLst/>
              <a:latin typeface="Trebuchet MS" pitchFamily="34" charset="0"/>
            </a:rPr>
            <a:t>Mary Russo</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smtClean="0">
              <a:ln/>
              <a:effectLst/>
              <a:latin typeface="Trebuchet MS" pitchFamily="34" charset="0"/>
            </a:rPr>
            <a:t>Ecology Data Manager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smtClean="0">
              <a:ln/>
              <a:effectLst/>
              <a:latin typeface="Trebuchet MS" pitchFamily="34" charset="0"/>
            </a:rPr>
            <a:t>(NC)</a:t>
          </a:r>
          <a:endParaRPr kumimoji="0" lang="es-ES" b="0" i="0" u="none" strike="noStrike" cap="none" normalizeH="0" baseline="0" dirty="0" smtClean="0">
            <a:ln/>
            <a:effectLst/>
            <a:latin typeface="Trebuchet MS" pitchFamily="34" charset="0"/>
          </a:endParaRPr>
        </a:p>
      </dgm:t>
    </dgm:pt>
    <dgm:pt modelId="{5658E3FE-4127-45EA-A0A6-CD965E91A32D}" type="parTrans" cxnId="{EC3419F2-65F7-4A7D-B03C-220AA2B2B9CC}">
      <dgm:prSet/>
      <dgm:spPr/>
      <dgm:t>
        <a:bodyPr/>
        <a:lstStyle/>
        <a:p>
          <a:endParaRPr lang="en-US"/>
        </a:p>
      </dgm:t>
    </dgm:pt>
    <dgm:pt modelId="{5CCBC9D9-EBC6-4AB6-9D60-29264A1FD035}" type="sibTrans" cxnId="{EC3419F2-65F7-4A7D-B03C-220AA2B2B9CC}">
      <dgm:prSet/>
      <dgm:spPr/>
      <dgm:t>
        <a:bodyPr/>
        <a:lstStyle/>
        <a:p>
          <a:endParaRPr lang="en-US"/>
        </a:p>
      </dgm:t>
    </dgm:pt>
    <dgm:pt modelId="{A56E6A59-38CB-49AA-95BF-FEBC4B6A4487}">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smtClean="0">
              <a:ln/>
              <a:effectLst/>
              <a:latin typeface="Trebuchet MS" pitchFamily="34" charset="0"/>
            </a:rPr>
            <a:t>Laura Mason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smtClean="0">
              <a:ln/>
              <a:effectLst/>
              <a:latin typeface="Trebuchet MS" pitchFamily="34" charset="0"/>
            </a:rPr>
            <a:t>Administrative Assistant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smtClean="0">
              <a:ln/>
              <a:effectLst/>
              <a:latin typeface="Trebuchet MS" pitchFamily="34" charset="0"/>
            </a:rPr>
            <a:t>(NC)</a:t>
          </a:r>
          <a:endParaRPr kumimoji="0" lang="es-ES" b="0" i="0" u="none" strike="noStrike" cap="none" normalizeH="0" baseline="0" dirty="0" smtClean="0">
            <a:ln/>
            <a:effectLst/>
            <a:latin typeface="Trebuchet MS" pitchFamily="34" charset="0"/>
          </a:endParaRPr>
        </a:p>
      </dgm:t>
    </dgm:pt>
    <dgm:pt modelId="{02106844-993D-4DBE-8B30-7EE7D75E5C00}" type="parTrans" cxnId="{AA473F14-1A32-415C-98AE-62FF9596D12A}">
      <dgm:prSet/>
      <dgm:spPr/>
      <dgm:t>
        <a:bodyPr/>
        <a:lstStyle/>
        <a:p>
          <a:endParaRPr lang="en-US"/>
        </a:p>
      </dgm:t>
    </dgm:pt>
    <dgm:pt modelId="{50B5D75A-413E-449F-98AF-36B759CB3019}" type="sibTrans" cxnId="{AA473F14-1A32-415C-98AE-62FF9596D12A}">
      <dgm:prSet/>
      <dgm:spPr/>
      <dgm:t>
        <a:bodyPr/>
        <a:lstStyle/>
        <a:p>
          <a:endParaRPr lang="en-US"/>
        </a:p>
      </dgm:t>
    </dgm:pt>
    <dgm:pt modelId="{99B79E7C-45C0-4F4B-B4EB-CD71C1E8D515}">
      <dgm:prSet/>
      <dgm:spPr/>
      <dgm:t>
        <a:bodyPr/>
        <a:lstStyle/>
        <a:p>
          <a:r>
            <a:rPr lang="en-US" dirty="0" smtClean="0">
              <a:latin typeface="+mj-lt"/>
            </a:rPr>
            <a:t>Mark Hall                                             Regional Vegetation       Ecologist (CO)</a:t>
          </a:r>
          <a:endParaRPr lang="en-US" dirty="0">
            <a:latin typeface="+mj-lt"/>
          </a:endParaRPr>
        </a:p>
      </dgm:t>
    </dgm:pt>
    <dgm:pt modelId="{FD43C949-41A8-4031-812F-2CA67F27020B}" type="parTrans" cxnId="{6DFDA2B1-17BB-4868-A9A2-B7CEC86F1815}">
      <dgm:prSet/>
      <dgm:spPr/>
      <dgm:t>
        <a:bodyPr/>
        <a:lstStyle/>
        <a:p>
          <a:endParaRPr lang="en-US"/>
        </a:p>
      </dgm:t>
    </dgm:pt>
    <dgm:pt modelId="{23E477DF-757D-4878-938E-4F2E9CBA6DAE}" type="sibTrans" cxnId="{6DFDA2B1-17BB-4868-A9A2-B7CEC86F1815}">
      <dgm:prSet/>
      <dgm:spPr/>
      <dgm:t>
        <a:bodyPr/>
        <a:lstStyle/>
        <a:p>
          <a:endParaRPr lang="en-US"/>
        </a:p>
      </dgm:t>
    </dgm:pt>
    <dgm:pt modelId="{52EB4FC5-7A6A-4A07-9DE1-7B4ED660E7B4}">
      <dgm:prSet/>
      <dgm:spPr/>
      <dgm:t>
        <a:bodyPr/>
        <a:lstStyle/>
        <a:p>
          <a:r>
            <a:rPr lang="en-US" dirty="0" smtClean="0">
              <a:latin typeface="+mj-lt"/>
            </a:rPr>
            <a:t>Erin Lunsford Jones Regional Vegetation Ecologist (NC)</a:t>
          </a:r>
          <a:endParaRPr lang="en-US" dirty="0">
            <a:latin typeface="+mj-lt"/>
          </a:endParaRPr>
        </a:p>
      </dgm:t>
    </dgm:pt>
    <dgm:pt modelId="{1DE283AE-C861-47EE-BC64-C39871BF5301}" type="parTrans" cxnId="{4D7951BC-E82F-4DA7-A76E-B00FB1559239}">
      <dgm:prSet/>
      <dgm:spPr/>
      <dgm:t>
        <a:bodyPr/>
        <a:lstStyle/>
        <a:p>
          <a:endParaRPr lang="en-US"/>
        </a:p>
      </dgm:t>
    </dgm:pt>
    <dgm:pt modelId="{37F89EB2-20FC-4E99-AB17-6D2DC53C433B}" type="sibTrans" cxnId="{4D7951BC-E82F-4DA7-A76E-B00FB1559239}">
      <dgm:prSet/>
      <dgm:spPr/>
      <dgm:t>
        <a:bodyPr/>
        <a:lstStyle/>
        <a:p>
          <a:endParaRPr lang="en-US"/>
        </a:p>
      </dgm:t>
    </dgm:pt>
    <dgm:pt modelId="{28DCEF28-FDB2-4FE5-ABD2-B4715A393136}">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effectLst/>
              <a:latin typeface="Trebuchet MS" pitchFamily="34" charset="0"/>
            </a:rPr>
            <a:t>Sue Gawler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effectLst/>
              <a:latin typeface="Trebuchet MS" pitchFamily="34" charset="0"/>
            </a:rPr>
            <a:t>Regional </a:t>
          </a:r>
          <a:r>
            <a:rPr kumimoji="0" lang="es-ES" b="0" i="0" u="none" strike="noStrike" cap="none" normalizeH="0" baseline="0" dirty="0" err="1" smtClean="0">
              <a:ln/>
              <a:effectLst/>
              <a:latin typeface="Trebuchet MS" pitchFamily="34" charset="0"/>
            </a:rPr>
            <a:t>Vegetation</a:t>
          </a:r>
          <a:r>
            <a:rPr kumimoji="0" lang="es-ES" b="0" i="0" u="none" strike="noStrike" cap="none" normalizeH="0" baseline="0" dirty="0" smtClean="0">
              <a:ln/>
              <a:effectLst/>
              <a:latin typeface="Trebuchet MS" pitchFamily="34" charset="0"/>
            </a:rPr>
            <a:t> </a:t>
          </a:r>
          <a:r>
            <a:rPr kumimoji="0" lang="es-ES" b="0" i="0" u="none" strike="noStrike" cap="none" normalizeH="0" baseline="0" dirty="0" err="1" smtClean="0">
              <a:ln/>
              <a:effectLst/>
              <a:latin typeface="Trebuchet MS" pitchFamily="34" charset="0"/>
            </a:rPr>
            <a:t>Ecologist</a:t>
          </a:r>
          <a:endParaRPr kumimoji="0" lang="es-ES" b="0" i="0" u="none" strike="noStrike" cap="none" normalizeH="0" baseline="0" dirty="0" smtClean="0">
            <a:ln/>
            <a:effectLst/>
            <a:latin typeface="Trebuchet MS"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effectLst/>
              <a:latin typeface="Trebuchet MS" pitchFamily="34" charset="0"/>
            </a:rPr>
            <a:t>(ME)</a:t>
          </a:r>
          <a:endParaRPr lang="en-US" dirty="0"/>
        </a:p>
      </dgm:t>
    </dgm:pt>
    <dgm:pt modelId="{D209E6ED-FA42-4F1E-A5EF-2ACE1B29B711}" type="parTrans" cxnId="{CA74BDDE-A863-46AD-9F00-2149E959C9B9}">
      <dgm:prSet/>
      <dgm:spPr/>
      <dgm:t>
        <a:bodyPr/>
        <a:lstStyle/>
        <a:p>
          <a:endParaRPr lang="en-US"/>
        </a:p>
      </dgm:t>
    </dgm:pt>
    <dgm:pt modelId="{07975AF2-3343-4F56-AD52-C0C3C8BBA1CE}" type="sibTrans" cxnId="{CA74BDDE-A863-46AD-9F00-2149E959C9B9}">
      <dgm:prSet/>
      <dgm:spPr/>
      <dgm:t>
        <a:bodyPr/>
        <a:lstStyle/>
        <a:p>
          <a:endParaRPr lang="en-US"/>
        </a:p>
      </dgm:t>
    </dgm:pt>
    <dgm:pt modelId="{C73C3B99-0C84-48E5-8986-C9D4C62A3E2A}" type="pres">
      <dgm:prSet presAssocID="{F0407A38-7EB7-4D41-B5AB-C13EFF8F5824}" presName="hierChild1" presStyleCnt="0">
        <dgm:presLayoutVars>
          <dgm:orgChart val="1"/>
          <dgm:chPref val="1"/>
          <dgm:dir/>
          <dgm:animOne val="branch"/>
          <dgm:animLvl val="lvl"/>
          <dgm:resizeHandles/>
        </dgm:presLayoutVars>
      </dgm:prSet>
      <dgm:spPr/>
    </dgm:pt>
    <dgm:pt modelId="{69386F79-1F65-44C1-9785-FB89D9E8F80A}" type="pres">
      <dgm:prSet presAssocID="{4136084A-ED81-4189-966B-680919452C9D}" presName="hierRoot1" presStyleCnt="0">
        <dgm:presLayoutVars>
          <dgm:hierBranch/>
        </dgm:presLayoutVars>
      </dgm:prSet>
      <dgm:spPr/>
    </dgm:pt>
    <dgm:pt modelId="{7DCB644A-F8BB-454A-9692-427487D2435B}" type="pres">
      <dgm:prSet presAssocID="{4136084A-ED81-4189-966B-680919452C9D}" presName="rootComposite1" presStyleCnt="0"/>
      <dgm:spPr/>
    </dgm:pt>
    <dgm:pt modelId="{36D1A338-FC0B-4D0D-A13E-31EB8329C0C9}" type="pres">
      <dgm:prSet presAssocID="{4136084A-ED81-4189-966B-680919452C9D}" presName="rootText1" presStyleLbl="node0" presStyleIdx="0" presStyleCnt="1">
        <dgm:presLayoutVars>
          <dgm:chPref val="3"/>
        </dgm:presLayoutVars>
      </dgm:prSet>
      <dgm:spPr/>
      <dgm:t>
        <a:bodyPr/>
        <a:lstStyle/>
        <a:p>
          <a:endParaRPr lang="en-US"/>
        </a:p>
      </dgm:t>
    </dgm:pt>
    <dgm:pt modelId="{DF513A01-120F-46EB-8092-A256C47F97C1}" type="pres">
      <dgm:prSet presAssocID="{4136084A-ED81-4189-966B-680919452C9D}" presName="rootConnector1" presStyleLbl="node1" presStyleIdx="0" presStyleCnt="0"/>
      <dgm:spPr/>
      <dgm:t>
        <a:bodyPr/>
        <a:lstStyle/>
        <a:p>
          <a:endParaRPr lang="en-US"/>
        </a:p>
      </dgm:t>
    </dgm:pt>
    <dgm:pt modelId="{829B3E11-A8C6-4566-A560-7CB891B7F70A}" type="pres">
      <dgm:prSet presAssocID="{4136084A-ED81-4189-966B-680919452C9D}" presName="hierChild2" presStyleCnt="0"/>
      <dgm:spPr/>
    </dgm:pt>
    <dgm:pt modelId="{F9893629-E782-4CEF-95D8-EACF9103017A}" type="pres">
      <dgm:prSet presAssocID="{6277E69F-0886-4C21-BB3A-B52BD7BA30DD}" presName="Name35" presStyleLbl="parChTrans1D2" presStyleIdx="0" presStyleCnt="6"/>
      <dgm:spPr/>
      <dgm:t>
        <a:bodyPr/>
        <a:lstStyle/>
        <a:p>
          <a:endParaRPr lang="en-US"/>
        </a:p>
      </dgm:t>
    </dgm:pt>
    <dgm:pt modelId="{971F3D69-B35D-4568-9912-610C9CF1AAA3}" type="pres">
      <dgm:prSet presAssocID="{C4946F19-38BF-4F9A-B1F1-40FFD7006DCF}" presName="hierRoot2" presStyleCnt="0">
        <dgm:presLayoutVars>
          <dgm:hierBranch val="l"/>
        </dgm:presLayoutVars>
      </dgm:prSet>
      <dgm:spPr/>
    </dgm:pt>
    <dgm:pt modelId="{59912FA2-3A26-4E82-9934-2E321F4E4109}" type="pres">
      <dgm:prSet presAssocID="{C4946F19-38BF-4F9A-B1F1-40FFD7006DCF}" presName="rootComposite" presStyleCnt="0"/>
      <dgm:spPr/>
    </dgm:pt>
    <dgm:pt modelId="{B3D491CD-75F9-4BBD-B0D6-05088CE5A159}" type="pres">
      <dgm:prSet presAssocID="{C4946F19-38BF-4F9A-B1F1-40FFD7006DCF}" presName="rootText" presStyleLbl="node2" presStyleIdx="0" presStyleCnt="5">
        <dgm:presLayoutVars>
          <dgm:chPref val="3"/>
        </dgm:presLayoutVars>
      </dgm:prSet>
      <dgm:spPr/>
      <dgm:t>
        <a:bodyPr/>
        <a:lstStyle/>
        <a:p>
          <a:endParaRPr lang="en-US"/>
        </a:p>
      </dgm:t>
    </dgm:pt>
    <dgm:pt modelId="{A8C12298-E817-400E-9273-8BFD75791EEA}" type="pres">
      <dgm:prSet presAssocID="{C4946F19-38BF-4F9A-B1F1-40FFD7006DCF}" presName="rootConnector" presStyleLbl="node2" presStyleIdx="0" presStyleCnt="5"/>
      <dgm:spPr/>
      <dgm:t>
        <a:bodyPr/>
        <a:lstStyle/>
        <a:p>
          <a:endParaRPr lang="en-US"/>
        </a:p>
      </dgm:t>
    </dgm:pt>
    <dgm:pt modelId="{23A829D2-40D8-48E2-B39B-B5040379DCF5}" type="pres">
      <dgm:prSet presAssocID="{C4946F19-38BF-4F9A-B1F1-40FFD7006DCF}" presName="hierChild4" presStyleCnt="0"/>
      <dgm:spPr/>
    </dgm:pt>
    <dgm:pt modelId="{6C2C4B95-36E0-462D-8769-E550E403E415}" type="pres">
      <dgm:prSet presAssocID="{A1216083-A1F9-4B7E-B2C4-446F1205BD28}" presName="Name50" presStyleLbl="parChTrans1D3" presStyleIdx="0" presStyleCnt="14"/>
      <dgm:spPr/>
      <dgm:t>
        <a:bodyPr/>
        <a:lstStyle/>
        <a:p>
          <a:endParaRPr lang="en-US"/>
        </a:p>
      </dgm:t>
    </dgm:pt>
    <dgm:pt modelId="{28B1061A-8A67-42BA-BC86-BF953D25909A}" type="pres">
      <dgm:prSet presAssocID="{826068B5-F026-4517-BEC3-9F0E4CAFEA7C}" presName="hierRoot2" presStyleCnt="0">
        <dgm:presLayoutVars>
          <dgm:hierBranch val="r"/>
        </dgm:presLayoutVars>
      </dgm:prSet>
      <dgm:spPr/>
    </dgm:pt>
    <dgm:pt modelId="{F5494925-38AB-4F64-BAC4-3E309B917522}" type="pres">
      <dgm:prSet presAssocID="{826068B5-F026-4517-BEC3-9F0E4CAFEA7C}" presName="rootComposite" presStyleCnt="0"/>
      <dgm:spPr/>
    </dgm:pt>
    <dgm:pt modelId="{933BE116-516E-49C1-8BBB-00BBF0B59737}" type="pres">
      <dgm:prSet presAssocID="{826068B5-F026-4517-BEC3-9F0E4CAFEA7C}" presName="rootText" presStyleLbl="node3" presStyleIdx="0" presStyleCnt="14">
        <dgm:presLayoutVars>
          <dgm:chPref val="3"/>
        </dgm:presLayoutVars>
      </dgm:prSet>
      <dgm:spPr/>
      <dgm:t>
        <a:bodyPr/>
        <a:lstStyle/>
        <a:p>
          <a:endParaRPr lang="en-US"/>
        </a:p>
      </dgm:t>
    </dgm:pt>
    <dgm:pt modelId="{781007EB-9654-4CA1-AFDB-1AB60924E687}" type="pres">
      <dgm:prSet presAssocID="{826068B5-F026-4517-BEC3-9F0E4CAFEA7C}" presName="rootConnector" presStyleLbl="node3" presStyleIdx="0" presStyleCnt="14"/>
      <dgm:spPr/>
      <dgm:t>
        <a:bodyPr/>
        <a:lstStyle/>
        <a:p>
          <a:endParaRPr lang="en-US"/>
        </a:p>
      </dgm:t>
    </dgm:pt>
    <dgm:pt modelId="{2A44C169-C48D-45E0-82E1-5F6A0561C2BB}" type="pres">
      <dgm:prSet presAssocID="{826068B5-F026-4517-BEC3-9F0E4CAFEA7C}" presName="hierChild4" presStyleCnt="0"/>
      <dgm:spPr/>
    </dgm:pt>
    <dgm:pt modelId="{6E6F686F-C87B-49AF-84DF-FEA615A4233B}" type="pres">
      <dgm:prSet presAssocID="{826068B5-F026-4517-BEC3-9F0E4CAFEA7C}" presName="hierChild5" presStyleCnt="0"/>
      <dgm:spPr/>
    </dgm:pt>
    <dgm:pt modelId="{7647A90E-7AE3-4EDE-968F-410186777013}" type="pres">
      <dgm:prSet presAssocID="{FD43C949-41A8-4031-812F-2CA67F27020B}" presName="Name50" presStyleLbl="parChTrans1D3" presStyleIdx="1" presStyleCnt="14"/>
      <dgm:spPr/>
    </dgm:pt>
    <dgm:pt modelId="{5C9C1F7A-C6FD-4214-AE88-8CD411C41D6F}" type="pres">
      <dgm:prSet presAssocID="{99B79E7C-45C0-4F4B-B4EB-CD71C1E8D515}" presName="hierRoot2" presStyleCnt="0">
        <dgm:presLayoutVars>
          <dgm:hierBranch val="init"/>
        </dgm:presLayoutVars>
      </dgm:prSet>
      <dgm:spPr/>
    </dgm:pt>
    <dgm:pt modelId="{B51787EF-8C2D-4904-9569-1821AA2A819F}" type="pres">
      <dgm:prSet presAssocID="{99B79E7C-45C0-4F4B-B4EB-CD71C1E8D515}" presName="rootComposite" presStyleCnt="0"/>
      <dgm:spPr/>
    </dgm:pt>
    <dgm:pt modelId="{81CCB52A-0982-4F70-97F7-CC26534065C0}" type="pres">
      <dgm:prSet presAssocID="{99B79E7C-45C0-4F4B-B4EB-CD71C1E8D515}" presName="rootText" presStyleLbl="node3" presStyleIdx="1" presStyleCnt="14" custLinFactY="22818" custLinFactNeighborX="-1578" custLinFactNeighborY="100000">
        <dgm:presLayoutVars>
          <dgm:chPref val="3"/>
        </dgm:presLayoutVars>
      </dgm:prSet>
      <dgm:spPr/>
      <dgm:t>
        <a:bodyPr/>
        <a:lstStyle/>
        <a:p>
          <a:endParaRPr lang="en-US"/>
        </a:p>
      </dgm:t>
    </dgm:pt>
    <dgm:pt modelId="{1644E4D0-848B-4C40-8100-E9840063BF74}" type="pres">
      <dgm:prSet presAssocID="{99B79E7C-45C0-4F4B-B4EB-CD71C1E8D515}" presName="rootConnector" presStyleLbl="node3" presStyleIdx="1" presStyleCnt="14"/>
      <dgm:spPr/>
    </dgm:pt>
    <dgm:pt modelId="{08AAD730-A822-47B1-9FFD-F398CE87BDA5}" type="pres">
      <dgm:prSet presAssocID="{99B79E7C-45C0-4F4B-B4EB-CD71C1E8D515}" presName="hierChild4" presStyleCnt="0"/>
      <dgm:spPr/>
    </dgm:pt>
    <dgm:pt modelId="{3F6BDE1C-223B-4C2F-86FD-7E4864BF70FE}" type="pres">
      <dgm:prSet presAssocID="{99B79E7C-45C0-4F4B-B4EB-CD71C1E8D515}" presName="hierChild5" presStyleCnt="0"/>
      <dgm:spPr/>
    </dgm:pt>
    <dgm:pt modelId="{91557C14-6520-4AC8-AC2C-D35C31137656}" type="pres">
      <dgm:prSet presAssocID="{7A479CC7-597C-4A0E-8721-0ADDAFACCD5F}" presName="Name50" presStyleLbl="parChTrans1D3" presStyleIdx="2" presStyleCnt="14"/>
      <dgm:spPr/>
      <dgm:t>
        <a:bodyPr/>
        <a:lstStyle/>
        <a:p>
          <a:endParaRPr lang="en-US"/>
        </a:p>
      </dgm:t>
    </dgm:pt>
    <dgm:pt modelId="{52683232-2AC8-4F09-A690-EE5EDEEA3E9C}" type="pres">
      <dgm:prSet presAssocID="{23C928EF-6546-45ED-A7CF-67F53E6AD447}" presName="hierRoot2" presStyleCnt="0">
        <dgm:presLayoutVars>
          <dgm:hierBranch val="r"/>
        </dgm:presLayoutVars>
      </dgm:prSet>
      <dgm:spPr/>
    </dgm:pt>
    <dgm:pt modelId="{D52B6A6B-FED8-4BCB-9FED-74C023887503}" type="pres">
      <dgm:prSet presAssocID="{23C928EF-6546-45ED-A7CF-67F53E6AD447}" presName="rootComposite" presStyleCnt="0"/>
      <dgm:spPr/>
    </dgm:pt>
    <dgm:pt modelId="{DCF6DDD3-F596-41D6-B3FB-B0283D386648}" type="pres">
      <dgm:prSet presAssocID="{23C928EF-6546-45ED-A7CF-67F53E6AD447}" presName="rootText" presStyleLbl="node3" presStyleIdx="2" presStyleCnt="14" custLinFactY="-46613" custLinFactNeighborX="-1578" custLinFactNeighborY="-100000">
        <dgm:presLayoutVars>
          <dgm:chPref val="3"/>
        </dgm:presLayoutVars>
      </dgm:prSet>
      <dgm:spPr/>
      <dgm:t>
        <a:bodyPr/>
        <a:lstStyle/>
        <a:p>
          <a:endParaRPr lang="en-US"/>
        </a:p>
      </dgm:t>
    </dgm:pt>
    <dgm:pt modelId="{3EF0D242-AE95-486F-AA8A-E406BA22BF44}" type="pres">
      <dgm:prSet presAssocID="{23C928EF-6546-45ED-A7CF-67F53E6AD447}" presName="rootConnector" presStyleLbl="node3" presStyleIdx="2" presStyleCnt="14"/>
      <dgm:spPr/>
      <dgm:t>
        <a:bodyPr/>
        <a:lstStyle/>
        <a:p>
          <a:endParaRPr lang="en-US"/>
        </a:p>
      </dgm:t>
    </dgm:pt>
    <dgm:pt modelId="{853647E8-3D71-41DC-85E8-7923D54C2511}" type="pres">
      <dgm:prSet presAssocID="{23C928EF-6546-45ED-A7CF-67F53E6AD447}" presName="hierChild4" presStyleCnt="0"/>
      <dgm:spPr/>
    </dgm:pt>
    <dgm:pt modelId="{9F7E1208-1D0E-4686-BAE4-69A5E5E59991}" type="pres">
      <dgm:prSet presAssocID="{23C928EF-6546-45ED-A7CF-67F53E6AD447}" presName="hierChild5" presStyleCnt="0"/>
      <dgm:spPr/>
    </dgm:pt>
    <dgm:pt modelId="{584A1C29-C93F-4319-8842-059DE646895F}" type="pres">
      <dgm:prSet presAssocID="{B209DEF8-74FB-4332-9EAD-7F58100CE16E}" presName="Name50" presStyleLbl="parChTrans1D3" presStyleIdx="3" presStyleCnt="14"/>
      <dgm:spPr/>
      <dgm:t>
        <a:bodyPr/>
        <a:lstStyle/>
        <a:p>
          <a:endParaRPr lang="en-US"/>
        </a:p>
      </dgm:t>
    </dgm:pt>
    <dgm:pt modelId="{E0CBFD59-6660-4292-9EEF-3249814B8B36}" type="pres">
      <dgm:prSet presAssocID="{09F35DAA-157F-4B66-8593-CC19B2395E1C}" presName="hierRoot2" presStyleCnt="0">
        <dgm:presLayoutVars>
          <dgm:hierBranch val="r"/>
        </dgm:presLayoutVars>
      </dgm:prSet>
      <dgm:spPr/>
    </dgm:pt>
    <dgm:pt modelId="{F6F6B0D1-F9E4-48A3-943D-A3D3DAFECEB5}" type="pres">
      <dgm:prSet presAssocID="{09F35DAA-157F-4B66-8593-CC19B2395E1C}" presName="rootComposite" presStyleCnt="0"/>
      <dgm:spPr/>
    </dgm:pt>
    <dgm:pt modelId="{78A22534-4323-4C6A-B13D-EBC950304FD4}" type="pres">
      <dgm:prSet presAssocID="{09F35DAA-157F-4B66-8593-CC19B2395E1C}" presName="rootText" presStyleLbl="node3" presStyleIdx="3" presStyleCnt="14" custLinFactNeighborX="-1578" custLinFactNeighborY="-15546">
        <dgm:presLayoutVars>
          <dgm:chPref val="3"/>
        </dgm:presLayoutVars>
      </dgm:prSet>
      <dgm:spPr/>
      <dgm:t>
        <a:bodyPr/>
        <a:lstStyle/>
        <a:p>
          <a:endParaRPr lang="en-US"/>
        </a:p>
      </dgm:t>
    </dgm:pt>
    <dgm:pt modelId="{CE403DB0-7ADC-429E-8D2D-DE2666E0FD88}" type="pres">
      <dgm:prSet presAssocID="{09F35DAA-157F-4B66-8593-CC19B2395E1C}" presName="rootConnector" presStyleLbl="node3" presStyleIdx="3" presStyleCnt="14"/>
      <dgm:spPr/>
      <dgm:t>
        <a:bodyPr/>
        <a:lstStyle/>
        <a:p>
          <a:endParaRPr lang="en-US"/>
        </a:p>
      </dgm:t>
    </dgm:pt>
    <dgm:pt modelId="{68FC89C4-4993-4652-9065-595A68DF6010}" type="pres">
      <dgm:prSet presAssocID="{09F35DAA-157F-4B66-8593-CC19B2395E1C}" presName="hierChild4" presStyleCnt="0"/>
      <dgm:spPr/>
    </dgm:pt>
    <dgm:pt modelId="{328AC436-508A-450C-BEB0-D0F7727FD7A9}" type="pres">
      <dgm:prSet presAssocID="{09F35DAA-157F-4B66-8593-CC19B2395E1C}" presName="hierChild5" presStyleCnt="0"/>
      <dgm:spPr/>
    </dgm:pt>
    <dgm:pt modelId="{F3EBC0E6-A1D9-4115-AAE6-57B8FDDBCA4A}" type="pres">
      <dgm:prSet presAssocID="{C4946F19-38BF-4F9A-B1F1-40FFD7006DCF}" presName="hierChild5" presStyleCnt="0"/>
      <dgm:spPr/>
    </dgm:pt>
    <dgm:pt modelId="{7359E50C-0328-40E2-8AF7-AF635A883105}" type="pres">
      <dgm:prSet presAssocID="{6796D81E-67ED-4560-B30C-BFFE95575FDC}" presName="Name35" presStyleLbl="parChTrans1D2" presStyleIdx="1" presStyleCnt="6"/>
      <dgm:spPr/>
      <dgm:t>
        <a:bodyPr/>
        <a:lstStyle/>
        <a:p>
          <a:endParaRPr lang="en-US"/>
        </a:p>
      </dgm:t>
    </dgm:pt>
    <dgm:pt modelId="{7498CBE2-0654-4374-B87D-95538411D186}" type="pres">
      <dgm:prSet presAssocID="{ACAD53A0-EB17-4DEE-B2BC-2A4402A0F090}" presName="hierRoot2" presStyleCnt="0">
        <dgm:presLayoutVars>
          <dgm:hierBranch/>
        </dgm:presLayoutVars>
      </dgm:prSet>
      <dgm:spPr/>
    </dgm:pt>
    <dgm:pt modelId="{AE50B645-3ED8-4EF0-A5B4-9EAD182944D5}" type="pres">
      <dgm:prSet presAssocID="{ACAD53A0-EB17-4DEE-B2BC-2A4402A0F090}" presName="rootComposite" presStyleCnt="0"/>
      <dgm:spPr/>
    </dgm:pt>
    <dgm:pt modelId="{754009D0-443E-47A1-B51C-3D259230E41C}" type="pres">
      <dgm:prSet presAssocID="{ACAD53A0-EB17-4DEE-B2BC-2A4402A0F090}" presName="rootText" presStyleLbl="node2" presStyleIdx="1" presStyleCnt="5">
        <dgm:presLayoutVars>
          <dgm:chPref val="3"/>
        </dgm:presLayoutVars>
      </dgm:prSet>
      <dgm:spPr/>
      <dgm:t>
        <a:bodyPr/>
        <a:lstStyle/>
        <a:p>
          <a:endParaRPr lang="en-US"/>
        </a:p>
      </dgm:t>
    </dgm:pt>
    <dgm:pt modelId="{5A956CFC-C5A5-4339-9783-1165A1056D79}" type="pres">
      <dgm:prSet presAssocID="{ACAD53A0-EB17-4DEE-B2BC-2A4402A0F090}" presName="rootConnector" presStyleLbl="node2" presStyleIdx="1" presStyleCnt="5"/>
      <dgm:spPr/>
      <dgm:t>
        <a:bodyPr/>
        <a:lstStyle/>
        <a:p>
          <a:endParaRPr lang="en-US"/>
        </a:p>
      </dgm:t>
    </dgm:pt>
    <dgm:pt modelId="{21E9680B-16FB-4951-ADA1-47063A0D8D21}" type="pres">
      <dgm:prSet presAssocID="{ACAD53A0-EB17-4DEE-B2BC-2A4402A0F090}" presName="hierChild4" presStyleCnt="0"/>
      <dgm:spPr/>
    </dgm:pt>
    <dgm:pt modelId="{FF7291CA-F996-4891-9535-A61B3E2F12C4}" type="pres">
      <dgm:prSet presAssocID="{9E268E5B-BEEA-4F33-BBE9-5F79EA44BFC8}" presName="Name35" presStyleLbl="parChTrans1D3" presStyleIdx="4" presStyleCnt="14"/>
      <dgm:spPr/>
      <dgm:t>
        <a:bodyPr/>
        <a:lstStyle/>
        <a:p>
          <a:endParaRPr lang="en-US"/>
        </a:p>
      </dgm:t>
    </dgm:pt>
    <dgm:pt modelId="{160B910C-6AFC-4C33-83CE-AC9717674342}" type="pres">
      <dgm:prSet presAssocID="{4001D772-1D48-4FCB-B981-6D2717BE4E7E}" presName="hierRoot2" presStyleCnt="0">
        <dgm:presLayoutVars>
          <dgm:hierBranch val="r"/>
        </dgm:presLayoutVars>
      </dgm:prSet>
      <dgm:spPr/>
    </dgm:pt>
    <dgm:pt modelId="{5A5DBB04-611D-419C-966D-16E0FC8E62C3}" type="pres">
      <dgm:prSet presAssocID="{4001D772-1D48-4FCB-B981-6D2717BE4E7E}" presName="rootComposite" presStyleCnt="0"/>
      <dgm:spPr/>
    </dgm:pt>
    <dgm:pt modelId="{D26329B6-70D1-4B7A-BC5B-050E725A8646}" type="pres">
      <dgm:prSet presAssocID="{4001D772-1D48-4FCB-B981-6D2717BE4E7E}" presName="rootText" presStyleLbl="node3" presStyleIdx="4" presStyleCnt="14">
        <dgm:presLayoutVars>
          <dgm:chPref val="3"/>
        </dgm:presLayoutVars>
      </dgm:prSet>
      <dgm:spPr/>
      <dgm:t>
        <a:bodyPr/>
        <a:lstStyle/>
        <a:p>
          <a:endParaRPr lang="en-US"/>
        </a:p>
      </dgm:t>
    </dgm:pt>
    <dgm:pt modelId="{CD878E47-A40F-49F4-BA03-95C7928F0D5F}" type="pres">
      <dgm:prSet presAssocID="{4001D772-1D48-4FCB-B981-6D2717BE4E7E}" presName="rootConnector" presStyleLbl="node3" presStyleIdx="4" presStyleCnt="14"/>
      <dgm:spPr/>
      <dgm:t>
        <a:bodyPr/>
        <a:lstStyle/>
        <a:p>
          <a:endParaRPr lang="en-US"/>
        </a:p>
      </dgm:t>
    </dgm:pt>
    <dgm:pt modelId="{A98BEDDE-58D3-4DB3-B4F4-8EBADE238A04}" type="pres">
      <dgm:prSet presAssocID="{4001D772-1D48-4FCB-B981-6D2717BE4E7E}" presName="hierChild4" presStyleCnt="0"/>
      <dgm:spPr/>
    </dgm:pt>
    <dgm:pt modelId="{F0F52175-C767-4021-8DCE-635980CD13ED}" type="pres">
      <dgm:prSet presAssocID="{4001D772-1D48-4FCB-B981-6D2717BE4E7E}" presName="hierChild5" presStyleCnt="0"/>
      <dgm:spPr/>
    </dgm:pt>
    <dgm:pt modelId="{5E4903D3-2053-47D7-9852-9B5867C95216}" type="pres">
      <dgm:prSet presAssocID="{ACAD53A0-EB17-4DEE-B2BC-2A4402A0F090}" presName="hierChild5" presStyleCnt="0"/>
      <dgm:spPr/>
    </dgm:pt>
    <dgm:pt modelId="{EDE66A37-3AAF-48D9-8A64-6D38F6711D6A}" type="pres">
      <dgm:prSet presAssocID="{37990838-8247-49A1-890B-311C174A92AE}" presName="Name35" presStyleLbl="parChTrans1D2" presStyleIdx="2" presStyleCnt="6"/>
      <dgm:spPr/>
      <dgm:t>
        <a:bodyPr/>
        <a:lstStyle/>
        <a:p>
          <a:endParaRPr lang="en-US"/>
        </a:p>
      </dgm:t>
    </dgm:pt>
    <dgm:pt modelId="{6181D958-F1D9-4088-9614-C17FC63D87A8}" type="pres">
      <dgm:prSet presAssocID="{1C761EA1-873D-4911-85D2-1D94DA2057D1}" presName="hierRoot2" presStyleCnt="0">
        <dgm:presLayoutVars>
          <dgm:hierBranch/>
        </dgm:presLayoutVars>
      </dgm:prSet>
      <dgm:spPr/>
    </dgm:pt>
    <dgm:pt modelId="{B5D11C23-6E15-4DE9-8C5C-6241B2479BAF}" type="pres">
      <dgm:prSet presAssocID="{1C761EA1-873D-4911-85D2-1D94DA2057D1}" presName="rootComposite" presStyleCnt="0"/>
      <dgm:spPr/>
    </dgm:pt>
    <dgm:pt modelId="{E9ACFFB4-96FD-4177-8463-4404DF838782}" type="pres">
      <dgm:prSet presAssocID="{1C761EA1-873D-4911-85D2-1D94DA2057D1}" presName="rootText" presStyleLbl="node2" presStyleIdx="2" presStyleCnt="5">
        <dgm:presLayoutVars>
          <dgm:chPref val="3"/>
        </dgm:presLayoutVars>
      </dgm:prSet>
      <dgm:spPr/>
      <dgm:t>
        <a:bodyPr/>
        <a:lstStyle/>
        <a:p>
          <a:endParaRPr lang="en-US"/>
        </a:p>
      </dgm:t>
    </dgm:pt>
    <dgm:pt modelId="{21566622-51ED-448D-A606-2EC880891BAF}" type="pres">
      <dgm:prSet presAssocID="{1C761EA1-873D-4911-85D2-1D94DA2057D1}" presName="rootConnector" presStyleLbl="node2" presStyleIdx="2" presStyleCnt="5"/>
      <dgm:spPr/>
      <dgm:t>
        <a:bodyPr/>
        <a:lstStyle/>
        <a:p>
          <a:endParaRPr lang="en-US"/>
        </a:p>
      </dgm:t>
    </dgm:pt>
    <dgm:pt modelId="{DE5FCF2E-B92F-4D06-8CCD-7EDA7FC42ABE}" type="pres">
      <dgm:prSet presAssocID="{1C761EA1-873D-4911-85D2-1D94DA2057D1}" presName="hierChild4" presStyleCnt="0"/>
      <dgm:spPr/>
    </dgm:pt>
    <dgm:pt modelId="{97881394-7208-459B-A80B-8EF719BB8125}" type="pres">
      <dgm:prSet presAssocID="{1C761EA1-873D-4911-85D2-1D94DA2057D1}" presName="hierChild5" presStyleCnt="0"/>
      <dgm:spPr/>
    </dgm:pt>
    <dgm:pt modelId="{B5E32C17-7E64-470C-8449-224028B8634B}" type="pres">
      <dgm:prSet presAssocID="{B9C6FA8C-B23E-4FE6-97C2-DB3234CF33F3}" presName="Name35" presStyleLbl="parChTrans1D2" presStyleIdx="3" presStyleCnt="6"/>
      <dgm:spPr/>
      <dgm:t>
        <a:bodyPr/>
        <a:lstStyle/>
        <a:p>
          <a:endParaRPr lang="en-US"/>
        </a:p>
      </dgm:t>
    </dgm:pt>
    <dgm:pt modelId="{AEE947E9-D3AC-427C-AC78-9CA3E0D7AE1C}" type="pres">
      <dgm:prSet presAssocID="{C18703B9-A7DC-4217-BE7D-D86D445F8061}" presName="hierRoot2" presStyleCnt="0">
        <dgm:presLayoutVars>
          <dgm:hierBranch val="r"/>
        </dgm:presLayoutVars>
      </dgm:prSet>
      <dgm:spPr/>
    </dgm:pt>
    <dgm:pt modelId="{F2E4A2BA-E87C-4D11-9C28-3FD7B0063E73}" type="pres">
      <dgm:prSet presAssocID="{C18703B9-A7DC-4217-BE7D-D86D445F8061}" presName="rootComposite" presStyleCnt="0"/>
      <dgm:spPr/>
    </dgm:pt>
    <dgm:pt modelId="{E19F81F5-3140-496F-A85E-4E2B7D1C57BD}" type="pres">
      <dgm:prSet presAssocID="{C18703B9-A7DC-4217-BE7D-D86D445F8061}" presName="rootText" presStyleLbl="node2" presStyleIdx="3" presStyleCnt="5">
        <dgm:presLayoutVars>
          <dgm:chPref val="3"/>
        </dgm:presLayoutVars>
      </dgm:prSet>
      <dgm:spPr/>
      <dgm:t>
        <a:bodyPr/>
        <a:lstStyle/>
        <a:p>
          <a:endParaRPr lang="en-US"/>
        </a:p>
      </dgm:t>
    </dgm:pt>
    <dgm:pt modelId="{A076F1CB-8F3F-41ED-B367-30271826B78B}" type="pres">
      <dgm:prSet presAssocID="{C18703B9-A7DC-4217-BE7D-D86D445F8061}" presName="rootConnector" presStyleLbl="node2" presStyleIdx="3" presStyleCnt="5"/>
      <dgm:spPr/>
      <dgm:t>
        <a:bodyPr/>
        <a:lstStyle/>
        <a:p>
          <a:endParaRPr lang="en-US"/>
        </a:p>
      </dgm:t>
    </dgm:pt>
    <dgm:pt modelId="{1808CA5D-6D06-4F60-ABC7-1F53EE186962}" type="pres">
      <dgm:prSet presAssocID="{C18703B9-A7DC-4217-BE7D-D86D445F8061}" presName="hierChild4" presStyleCnt="0"/>
      <dgm:spPr/>
    </dgm:pt>
    <dgm:pt modelId="{CF7B9142-FDBE-40CD-A9FC-1A6C6A4155F7}" type="pres">
      <dgm:prSet presAssocID="{06FD757C-E066-4B75-A249-1ACD186D4A3D}" presName="Name50" presStyleLbl="parChTrans1D3" presStyleIdx="5" presStyleCnt="14"/>
      <dgm:spPr/>
      <dgm:t>
        <a:bodyPr/>
        <a:lstStyle/>
        <a:p>
          <a:endParaRPr lang="en-US"/>
        </a:p>
      </dgm:t>
    </dgm:pt>
    <dgm:pt modelId="{63B730A2-850A-4135-B646-1E498ED8D6EC}" type="pres">
      <dgm:prSet presAssocID="{79F21BAC-DD1B-4E18-A31F-E2608C05BBF6}" presName="hierRoot2" presStyleCnt="0">
        <dgm:presLayoutVars>
          <dgm:hierBranch val="r"/>
        </dgm:presLayoutVars>
      </dgm:prSet>
      <dgm:spPr/>
    </dgm:pt>
    <dgm:pt modelId="{EF8D68DF-5CBC-47AE-A072-07585821AEE2}" type="pres">
      <dgm:prSet presAssocID="{79F21BAC-DD1B-4E18-A31F-E2608C05BBF6}" presName="rootComposite" presStyleCnt="0"/>
      <dgm:spPr/>
    </dgm:pt>
    <dgm:pt modelId="{821AD9B9-9A20-406B-A70E-87DD6CFC9131}" type="pres">
      <dgm:prSet presAssocID="{79F21BAC-DD1B-4E18-A31F-E2608C05BBF6}" presName="rootText" presStyleLbl="node3" presStyleIdx="5" presStyleCnt="14" custLinFactX="-32409" custLinFactNeighborX="-100000" custLinFactNeighborY="9956">
        <dgm:presLayoutVars>
          <dgm:chPref val="3"/>
        </dgm:presLayoutVars>
      </dgm:prSet>
      <dgm:spPr/>
      <dgm:t>
        <a:bodyPr/>
        <a:lstStyle/>
        <a:p>
          <a:endParaRPr lang="en-US"/>
        </a:p>
      </dgm:t>
    </dgm:pt>
    <dgm:pt modelId="{98A9003F-D97F-4212-81D5-DBC71ACCBF0A}" type="pres">
      <dgm:prSet presAssocID="{79F21BAC-DD1B-4E18-A31F-E2608C05BBF6}" presName="rootConnector" presStyleLbl="node3" presStyleIdx="5" presStyleCnt="14"/>
      <dgm:spPr/>
      <dgm:t>
        <a:bodyPr/>
        <a:lstStyle/>
        <a:p>
          <a:endParaRPr lang="en-US"/>
        </a:p>
      </dgm:t>
    </dgm:pt>
    <dgm:pt modelId="{BB603599-D4CA-498F-BA07-E92F64587BD2}" type="pres">
      <dgm:prSet presAssocID="{79F21BAC-DD1B-4E18-A31F-E2608C05BBF6}" presName="hierChild4" presStyleCnt="0"/>
      <dgm:spPr/>
    </dgm:pt>
    <dgm:pt modelId="{7E1ADC0F-98B3-4912-8CCF-3DBA1DA8CBAE}" type="pres">
      <dgm:prSet presAssocID="{1DE283AE-C861-47EE-BC64-C39871BF5301}" presName="Name50" presStyleLbl="parChTrans1D4" presStyleIdx="0" presStyleCnt="1"/>
      <dgm:spPr/>
    </dgm:pt>
    <dgm:pt modelId="{DEADF2D5-0B03-49DC-9427-5359FA19495E}" type="pres">
      <dgm:prSet presAssocID="{52EB4FC5-7A6A-4A07-9DE1-7B4ED660E7B4}" presName="hierRoot2" presStyleCnt="0">
        <dgm:presLayoutVars>
          <dgm:hierBranch val="init"/>
        </dgm:presLayoutVars>
      </dgm:prSet>
      <dgm:spPr/>
    </dgm:pt>
    <dgm:pt modelId="{2D4ED3DE-63F4-41E3-8364-7613DBC4CF5F}" type="pres">
      <dgm:prSet presAssocID="{52EB4FC5-7A6A-4A07-9DE1-7B4ED660E7B4}" presName="rootComposite" presStyleCnt="0"/>
      <dgm:spPr/>
    </dgm:pt>
    <dgm:pt modelId="{638FB0FD-1720-489E-87A5-58B7D718F42D}" type="pres">
      <dgm:prSet presAssocID="{52EB4FC5-7A6A-4A07-9DE1-7B4ED660E7B4}" presName="rootText" presStyleLbl="node4" presStyleIdx="0" presStyleCnt="1" custLinFactX="-54011" custLinFactNeighborX="-100000" custLinFactNeighborY="-6266">
        <dgm:presLayoutVars>
          <dgm:chPref val="3"/>
        </dgm:presLayoutVars>
      </dgm:prSet>
      <dgm:spPr/>
      <dgm:t>
        <a:bodyPr/>
        <a:lstStyle/>
        <a:p>
          <a:endParaRPr lang="en-US"/>
        </a:p>
      </dgm:t>
    </dgm:pt>
    <dgm:pt modelId="{7B216A42-7FF7-4475-84C8-F8872D2D1711}" type="pres">
      <dgm:prSet presAssocID="{52EB4FC5-7A6A-4A07-9DE1-7B4ED660E7B4}" presName="rootConnector" presStyleLbl="node4" presStyleIdx="0" presStyleCnt="1"/>
      <dgm:spPr/>
    </dgm:pt>
    <dgm:pt modelId="{A274A728-4831-4C51-BB00-D20E465F5242}" type="pres">
      <dgm:prSet presAssocID="{52EB4FC5-7A6A-4A07-9DE1-7B4ED660E7B4}" presName="hierChild4" presStyleCnt="0"/>
      <dgm:spPr/>
    </dgm:pt>
    <dgm:pt modelId="{5E943096-F16C-45E9-965C-922CAB8E80CB}" type="pres">
      <dgm:prSet presAssocID="{52EB4FC5-7A6A-4A07-9DE1-7B4ED660E7B4}" presName="hierChild5" presStyleCnt="0"/>
      <dgm:spPr/>
    </dgm:pt>
    <dgm:pt modelId="{C58D62CC-AE35-4D1F-807B-8CCEDA0EA316}" type="pres">
      <dgm:prSet presAssocID="{79F21BAC-DD1B-4E18-A31F-E2608C05BBF6}" presName="hierChild5" presStyleCnt="0"/>
      <dgm:spPr/>
    </dgm:pt>
    <dgm:pt modelId="{4BFB2BF1-1652-49F7-A297-F32BC6A5A8AF}" type="pres">
      <dgm:prSet presAssocID="{D209E6ED-FA42-4F1E-A5EF-2ACE1B29B711}" presName="Name50" presStyleLbl="parChTrans1D3" presStyleIdx="6" presStyleCnt="14"/>
      <dgm:spPr/>
    </dgm:pt>
    <dgm:pt modelId="{7D1EBE98-A08B-4DFF-A1BC-5F694600CB91}" type="pres">
      <dgm:prSet presAssocID="{28DCEF28-FDB2-4FE5-ABD2-B4715A393136}" presName="hierRoot2" presStyleCnt="0">
        <dgm:presLayoutVars>
          <dgm:hierBranch val="init"/>
        </dgm:presLayoutVars>
      </dgm:prSet>
      <dgm:spPr/>
    </dgm:pt>
    <dgm:pt modelId="{99D6D6F9-B1D9-4ABD-872D-8CFFF34FBBB9}" type="pres">
      <dgm:prSet presAssocID="{28DCEF28-FDB2-4FE5-ABD2-B4715A393136}" presName="rootComposite" presStyleCnt="0"/>
      <dgm:spPr/>
    </dgm:pt>
    <dgm:pt modelId="{3ED63407-58BF-48A4-9EE0-6251C41B71C6}" type="pres">
      <dgm:prSet presAssocID="{28DCEF28-FDB2-4FE5-ABD2-B4715A393136}" presName="rootText" presStyleLbl="node3" presStyleIdx="6" presStyleCnt="14" custLinFactY="-100000" custLinFactNeighborX="2163" custLinFactNeighborY="-185326">
        <dgm:presLayoutVars>
          <dgm:chPref val="3"/>
        </dgm:presLayoutVars>
      </dgm:prSet>
      <dgm:spPr/>
      <dgm:t>
        <a:bodyPr/>
        <a:lstStyle/>
        <a:p>
          <a:endParaRPr lang="en-US"/>
        </a:p>
      </dgm:t>
    </dgm:pt>
    <dgm:pt modelId="{EDFBD778-9DE7-4C53-9E45-3A5311C0559E}" type="pres">
      <dgm:prSet presAssocID="{28DCEF28-FDB2-4FE5-ABD2-B4715A393136}" presName="rootConnector" presStyleLbl="node3" presStyleIdx="6" presStyleCnt="14"/>
      <dgm:spPr/>
    </dgm:pt>
    <dgm:pt modelId="{851FA2BE-C584-4FE6-B1C7-6C2711D6F2FB}" type="pres">
      <dgm:prSet presAssocID="{28DCEF28-FDB2-4FE5-ABD2-B4715A393136}" presName="hierChild4" presStyleCnt="0"/>
      <dgm:spPr/>
    </dgm:pt>
    <dgm:pt modelId="{0248C982-6148-4322-86E8-239BAFB7A4C5}" type="pres">
      <dgm:prSet presAssocID="{28DCEF28-FDB2-4FE5-ABD2-B4715A393136}" presName="hierChild5" presStyleCnt="0"/>
      <dgm:spPr/>
    </dgm:pt>
    <dgm:pt modelId="{4DDB7751-DD79-478F-B521-6028A9FC41A4}" type="pres">
      <dgm:prSet presAssocID="{D60023B0-599E-4B94-8946-7E78877E3479}" presName="Name50" presStyleLbl="parChTrans1D3" presStyleIdx="7" presStyleCnt="14"/>
      <dgm:spPr/>
      <dgm:t>
        <a:bodyPr/>
        <a:lstStyle/>
        <a:p>
          <a:endParaRPr lang="en-US"/>
        </a:p>
      </dgm:t>
    </dgm:pt>
    <dgm:pt modelId="{1B379529-1FF8-4D40-82DA-8709806F0A7A}" type="pres">
      <dgm:prSet presAssocID="{1EFA2644-01B6-4CA1-9408-526B2A858129}" presName="hierRoot2" presStyleCnt="0">
        <dgm:presLayoutVars>
          <dgm:hierBranch val="r"/>
        </dgm:presLayoutVars>
      </dgm:prSet>
      <dgm:spPr/>
    </dgm:pt>
    <dgm:pt modelId="{74346B90-7E03-49FC-95ED-C25329FEF18C}" type="pres">
      <dgm:prSet presAssocID="{1EFA2644-01B6-4CA1-9408-526B2A858129}" presName="rootComposite" presStyleCnt="0"/>
      <dgm:spPr/>
    </dgm:pt>
    <dgm:pt modelId="{765FE83F-85BD-40EB-A8FE-9E152D56046F}" type="pres">
      <dgm:prSet presAssocID="{1EFA2644-01B6-4CA1-9408-526B2A858129}" presName="rootText" presStyleLbl="node3" presStyleIdx="7" presStyleCnt="14" custLinFactY="-103972" custLinFactNeighborX="2163" custLinFactNeighborY="-200000">
        <dgm:presLayoutVars>
          <dgm:chPref val="3"/>
        </dgm:presLayoutVars>
      </dgm:prSet>
      <dgm:spPr/>
      <dgm:t>
        <a:bodyPr/>
        <a:lstStyle/>
        <a:p>
          <a:endParaRPr lang="en-US"/>
        </a:p>
      </dgm:t>
    </dgm:pt>
    <dgm:pt modelId="{2C659F0A-2D50-4EF7-B2C6-6B2B9D239483}" type="pres">
      <dgm:prSet presAssocID="{1EFA2644-01B6-4CA1-9408-526B2A858129}" presName="rootConnector" presStyleLbl="node3" presStyleIdx="7" presStyleCnt="14"/>
      <dgm:spPr/>
      <dgm:t>
        <a:bodyPr/>
        <a:lstStyle/>
        <a:p>
          <a:endParaRPr lang="en-US"/>
        </a:p>
      </dgm:t>
    </dgm:pt>
    <dgm:pt modelId="{0876E5E1-CA7D-44B0-ABCB-E277D9EF7D0C}" type="pres">
      <dgm:prSet presAssocID="{1EFA2644-01B6-4CA1-9408-526B2A858129}" presName="hierChild4" presStyleCnt="0"/>
      <dgm:spPr/>
    </dgm:pt>
    <dgm:pt modelId="{14E079CF-FAFB-410F-AC59-9D488C4AAEB4}" type="pres">
      <dgm:prSet presAssocID="{1EFA2644-01B6-4CA1-9408-526B2A858129}" presName="hierChild5" presStyleCnt="0"/>
      <dgm:spPr/>
    </dgm:pt>
    <dgm:pt modelId="{A13D4E6C-FEBC-403F-BC5E-82743D621873}" type="pres">
      <dgm:prSet presAssocID="{FF4F6ACC-8BBA-4EAC-8628-0ED0E0593BFB}" presName="Name50" presStyleLbl="parChTrans1D3" presStyleIdx="8" presStyleCnt="14"/>
      <dgm:spPr/>
      <dgm:t>
        <a:bodyPr/>
        <a:lstStyle/>
        <a:p>
          <a:endParaRPr lang="en-US"/>
        </a:p>
      </dgm:t>
    </dgm:pt>
    <dgm:pt modelId="{24FD3BA9-BD49-424E-BB02-78780D0311A7}" type="pres">
      <dgm:prSet presAssocID="{A5C15EA4-40A1-4D58-9746-C89AE8143449}" presName="hierRoot2" presStyleCnt="0">
        <dgm:presLayoutVars>
          <dgm:hierBranch val="r"/>
        </dgm:presLayoutVars>
      </dgm:prSet>
      <dgm:spPr/>
    </dgm:pt>
    <dgm:pt modelId="{2B94938A-B62E-4AD7-AACA-FD04D173021F}" type="pres">
      <dgm:prSet presAssocID="{A5C15EA4-40A1-4D58-9746-C89AE8143449}" presName="rootComposite" presStyleCnt="0"/>
      <dgm:spPr/>
    </dgm:pt>
    <dgm:pt modelId="{A51C2322-AB9B-4308-A7DD-6D6AEACD70C6}" type="pres">
      <dgm:prSet presAssocID="{A5C15EA4-40A1-4D58-9746-C89AE8143449}" presName="rootText" presStyleLbl="node3" presStyleIdx="8" presStyleCnt="14" custLinFactY="-122618" custLinFactNeighborX="2163" custLinFactNeighborY="-200000">
        <dgm:presLayoutVars>
          <dgm:chPref val="3"/>
        </dgm:presLayoutVars>
      </dgm:prSet>
      <dgm:spPr/>
      <dgm:t>
        <a:bodyPr/>
        <a:lstStyle/>
        <a:p>
          <a:endParaRPr lang="en-US"/>
        </a:p>
      </dgm:t>
    </dgm:pt>
    <dgm:pt modelId="{28DD2A50-8F92-485E-B016-FEEA569A4940}" type="pres">
      <dgm:prSet presAssocID="{A5C15EA4-40A1-4D58-9746-C89AE8143449}" presName="rootConnector" presStyleLbl="node3" presStyleIdx="8" presStyleCnt="14"/>
      <dgm:spPr/>
      <dgm:t>
        <a:bodyPr/>
        <a:lstStyle/>
        <a:p>
          <a:endParaRPr lang="en-US"/>
        </a:p>
      </dgm:t>
    </dgm:pt>
    <dgm:pt modelId="{03494AEE-125A-4D68-91B4-CF25692D9348}" type="pres">
      <dgm:prSet presAssocID="{A5C15EA4-40A1-4D58-9746-C89AE8143449}" presName="hierChild4" presStyleCnt="0"/>
      <dgm:spPr/>
    </dgm:pt>
    <dgm:pt modelId="{AB434AD5-482D-4E2D-BA1E-A838B517544E}" type="pres">
      <dgm:prSet presAssocID="{A5C15EA4-40A1-4D58-9746-C89AE8143449}" presName="hierChild5" presStyleCnt="0"/>
      <dgm:spPr/>
    </dgm:pt>
    <dgm:pt modelId="{9125154F-7B32-474A-844F-29342340D05C}" type="pres">
      <dgm:prSet presAssocID="{C18703B9-A7DC-4217-BE7D-D86D445F8061}" presName="hierChild5" presStyleCnt="0"/>
      <dgm:spPr/>
    </dgm:pt>
    <dgm:pt modelId="{8F480B84-ADA5-4B55-8A0C-0867086D8556}" type="pres">
      <dgm:prSet presAssocID="{7AB43B20-A3EB-4189-91DE-44E1AC9B78C4}" presName="Name35" presStyleLbl="parChTrans1D2" presStyleIdx="4" presStyleCnt="6"/>
      <dgm:spPr/>
      <dgm:t>
        <a:bodyPr/>
        <a:lstStyle/>
        <a:p>
          <a:endParaRPr lang="en-US"/>
        </a:p>
      </dgm:t>
    </dgm:pt>
    <dgm:pt modelId="{B7B43150-5C10-4CA1-ADF0-966A021B1306}" type="pres">
      <dgm:prSet presAssocID="{559084EF-6989-40C4-9325-1D9140072D38}" presName="hierRoot2" presStyleCnt="0">
        <dgm:presLayoutVars>
          <dgm:hierBranch val="r"/>
        </dgm:presLayoutVars>
      </dgm:prSet>
      <dgm:spPr/>
    </dgm:pt>
    <dgm:pt modelId="{CFDA92D2-F563-4E51-B63A-1BAED8828909}" type="pres">
      <dgm:prSet presAssocID="{559084EF-6989-40C4-9325-1D9140072D38}" presName="rootComposite" presStyleCnt="0"/>
      <dgm:spPr/>
    </dgm:pt>
    <dgm:pt modelId="{DDC9F946-7B6A-40F4-97A8-9510311CCE54}" type="pres">
      <dgm:prSet presAssocID="{559084EF-6989-40C4-9325-1D9140072D38}" presName="rootText" presStyleLbl="node2" presStyleIdx="4" presStyleCnt="5">
        <dgm:presLayoutVars>
          <dgm:chPref val="3"/>
        </dgm:presLayoutVars>
      </dgm:prSet>
      <dgm:spPr/>
      <dgm:t>
        <a:bodyPr/>
        <a:lstStyle/>
        <a:p>
          <a:endParaRPr lang="en-US"/>
        </a:p>
      </dgm:t>
    </dgm:pt>
    <dgm:pt modelId="{E4E601B0-1A73-4F72-9EFD-B7EDB3B6315E}" type="pres">
      <dgm:prSet presAssocID="{559084EF-6989-40C4-9325-1D9140072D38}" presName="rootConnector" presStyleLbl="node2" presStyleIdx="4" presStyleCnt="5"/>
      <dgm:spPr/>
      <dgm:t>
        <a:bodyPr/>
        <a:lstStyle/>
        <a:p>
          <a:endParaRPr lang="en-US"/>
        </a:p>
      </dgm:t>
    </dgm:pt>
    <dgm:pt modelId="{87C2323C-82F1-4196-B83F-7951C80D3D9E}" type="pres">
      <dgm:prSet presAssocID="{559084EF-6989-40C4-9325-1D9140072D38}" presName="hierChild4" presStyleCnt="0"/>
      <dgm:spPr/>
    </dgm:pt>
    <dgm:pt modelId="{23275218-0923-49E0-B79F-9320D3B3D2CC}" type="pres">
      <dgm:prSet presAssocID="{5529A10D-101D-40D6-9223-CCE2F9F01FFE}" presName="Name50" presStyleLbl="parChTrans1D3" presStyleIdx="9" presStyleCnt="14"/>
      <dgm:spPr/>
      <dgm:t>
        <a:bodyPr/>
        <a:lstStyle/>
        <a:p>
          <a:endParaRPr lang="en-US"/>
        </a:p>
      </dgm:t>
    </dgm:pt>
    <dgm:pt modelId="{73FF6749-B4EF-4A03-AA6C-BDE65E16BD81}" type="pres">
      <dgm:prSet presAssocID="{F1C93424-1996-4CBD-AD15-ABCAE4A82440}" presName="hierRoot2" presStyleCnt="0">
        <dgm:presLayoutVars>
          <dgm:hierBranch val="r"/>
        </dgm:presLayoutVars>
      </dgm:prSet>
      <dgm:spPr/>
    </dgm:pt>
    <dgm:pt modelId="{5CC4A0D5-B7EC-4544-9DDB-603C97D34BFC}" type="pres">
      <dgm:prSet presAssocID="{F1C93424-1996-4CBD-AD15-ABCAE4A82440}" presName="rootComposite" presStyleCnt="0"/>
      <dgm:spPr/>
    </dgm:pt>
    <dgm:pt modelId="{64860E1D-3DDB-4105-81EB-E5C3413D1987}" type="pres">
      <dgm:prSet presAssocID="{F1C93424-1996-4CBD-AD15-ABCAE4A82440}" presName="rootText" presStyleLbl="node3" presStyleIdx="9" presStyleCnt="14">
        <dgm:presLayoutVars>
          <dgm:chPref val="3"/>
        </dgm:presLayoutVars>
      </dgm:prSet>
      <dgm:spPr/>
      <dgm:t>
        <a:bodyPr/>
        <a:lstStyle/>
        <a:p>
          <a:endParaRPr lang="en-US"/>
        </a:p>
      </dgm:t>
    </dgm:pt>
    <dgm:pt modelId="{1D1CEA42-260A-41C2-89D2-E4531964102D}" type="pres">
      <dgm:prSet presAssocID="{F1C93424-1996-4CBD-AD15-ABCAE4A82440}" presName="rootConnector" presStyleLbl="node3" presStyleIdx="9" presStyleCnt="14"/>
      <dgm:spPr/>
      <dgm:t>
        <a:bodyPr/>
        <a:lstStyle/>
        <a:p>
          <a:endParaRPr lang="en-US"/>
        </a:p>
      </dgm:t>
    </dgm:pt>
    <dgm:pt modelId="{C4676128-1F44-4752-958A-EF62D5391D76}" type="pres">
      <dgm:prSet presAssocID="{F1C93424-1996-4CBD-AD15-ABCAE4A82440}" presName="hierChild4" presStyleCnt="0"/>
      <dgm:spPr/>
    </dgm:pt>
    <dgm:pt modelId="{522709D6-86FD-4DE4-81C8-B0C7D92D9B39}" type="pres">
      <dgm:prSet presAssocID="{F1C93424-1996-4CBD-AD15-ABCAE4A82440}" presName="hierChild5" presStyleCnt="0"/>
      <dgm:spPr/>
    </dgm:pt>
    <dgm:pt modelId="{EB7F46D8-7DA7-4D92-8406-362EC2A1FD71}" type="pres">
      <dgm:prSet presAssocID="{69AC1429-280E-4431-AC4B-3530E6755B3A}" presName="Name50" presStyleLbl="parChTrans1D3" presStyleIdx="10" presStyleCnt="14"/>
      <dgm:spPr/>
      <dgm:t>
        <a:bodyPr/>
        <a:lstStyle/>
        <a:p>
          <a:endParaRPr lang="en-US"/>
        </a:p>
      </dgm:t>
    </dgm:pt>
    <dgm:pt modelId="{CDC66805-73C3-4A77-8A0B-D50B1DA2D48B}" type="pres">
      <dgm:prSet presAssocID="{6F0B5F9D-EC33-4F5C-9366-0AA6A2B2B66F}" presName="hierRoot2" presStyleCnt="0">
        <dgm:presLayoutVars>
          <dgm:hierBranch val="r"/>
        </dgm:presLayoutVars>
      </dgm:prSet>
      <dgm:spPr/>
    </dgm:pt>
    <dgm:pt modelId="{4381F709-8916-4D3D-BCAD-158FB3732879}" type="pres">
      <dgm:prSet presAssocID="{6F0B5F9D-EC33-4F5C-9366-0AA6A2B2B66F}" presName="rootComposite" presStyleCnt="0"/>
      <dgm:spPr/>
    </dgm:pt>
    <dgm:pt modelId="{153E2922-AC73-4435-BAF3-86C4D1831379}" type="pres">
      <dgm:prSet presAssocID="{6F0B5F9D-EC33-4F5C-9366-0AA6A2B2B66F}" presName="rootText" presStyleLbl="node3" presStyleIdx="10" presStyleCnt="14" custLinFactY="100000" custLinFactNeighborX="1453" custLinFactNeighborY="140442">
        <dgm:presLayoutVars>
          <dgm:chPref val="3"/>
        </dgm:presLayoutVars>
      </dgm:prSet>
      <dgm:spPr/>
      <dgm:t>
        <a:bodyPr/>
        <a:lstStyle/>
        <a:p>
          <a:endParaRPr lang="en-US"/>
        </a:p>
      </dgm:t>
    </dgm:pt>
    <dgm:pt modelId="{44FC95C3-4EB1-4BD9-AFEA-172B3824FBA7}" type="pres">
      <dgm:prSet presAssocID="{6F0B5F9D-EC33-4F5C-9366-0AA6A2B2B66F}" presName="rootConnector" presStyleLbl="node3" presStyleIdx="10" presStyleCnt="14"/>
      <dgm:spPr/>
      <dgm:t>
        <a:bodyPr/>
        <a:lstStyle/>
        <a:p>
          <a:endParaRPr lang="en-US"/>
        </a:p>
      </dgm:t>
    </dgm:pt>
    <dgm:pt modelId="{4DE49804-2402-436E-8687-AB0CB1B95E8C}" type="pres">
      <dgm:prSet presAssocID="{6F0B5F9D-EC33-4F5C-9366-0AA6A2B2B66F}" presName="hierChild4" presStyleCnt="0"/>
      <dgm:spPr/>
    </dgm:pt>
    <dgm:pt modelId="{F72F42B3-CBD9-4E8C-BF62-CC9FA08F06AB}" type="pres">
      <dgm:prSet presAssocID="{6F0B5F9D-EC33-4F5C-9366-0AA6A2B2B66F}" presName="hierChild5" presStyleCnt="0"/>
      <dgm:spPr/>
    </dgm:pt>
    <dgm:pt modelId="{84269BF5-5FA6-43BE-9E69-32FDB9AB8336}" type="pres">
      <dgm:prSet presAssocID="{A1EB3B90-2461-4FAE-9C75-DB971E24D6A8}" presName="Name50" presStyleLbl="parChTrans1D3" presStyleIdx="11" presStyleCnt="14"/>
      <dgm:spPr/>
      <dgm:t>
        <a:bodyPr/>
        <a:lstStyle/>
        <a:p>
          <a:endParaRPr lang="en-US"/>
        </a:p>
      </dgm:t>
    </dgm:pt>
    <dgm:pt modelId="{4385491E-E1BF-414A-83EA-DF1E67969D4C}" type="pres">
      <dgm:prSet presAssocID="{BD86C2C0-03A1-4772-82A2-3EFD18A59761}" presName="hierRoot2" presStyleCnt="0">
        <dgm:presLayoutVars>
          <dgm:hierBranch val="r"/>
        </dgm:presLayoutVars>
      </dgm:prSet>
      <dgm:spPr/>
    </dgm:pt>
    <dgm:pt modelId="{902C8E1A-D8EB-40BB-9B54-838C445D55EE}" type="pres">
      <dgm:prSet presAssocID="{BD86C2C0-03A1-4772-82A2-3EFD18A59761}" presName="rootComposite" presStyleCnt="0"/>
      <dgm:spPr/>
    </dgm:pt>
    <dgm:pt modelId="{72184936-93F9-452F-BEE6-AF4F630F54B4}" type="pres">
      <dgm:prSet presAssocID="{BD86C2C0-03A1-4772-82A2-3EFD18A59761}" presName="rootText" presStyleLbl="node3" presStyleIdx="11" presStyleCnt="14" custLinFactY="-61972" custLinFactNeighborX="1453" custLinFactNeighborY="-100000">
        <dgm:presLayoutVars>
          <dgm:chPref val="3"/>
        </dgm:presLayoutVars>
      </dgm:prSet>
      <dgm:spPr/>
      <dgm:t>
        <a:bodyPr/>
        <a:lstStyle/>
        <a:p>
          <a:endParaRPr lang="en-US"/>
        </a:p>
      </dgm:t>
    </dgm:pt>
    <dgm:pt modelId="{642ED9AE-8DE2-47FB-8EDD-FB9C09FC554F}" type="pres">
      <dgm:prSet presAssocID="{BD86C2C0-03A1-4772-82A2-3EFD18A59761}" presName="rootConnector" presStyleLbl="node3" presStyleIdx="11" presStyleCnt="14"/>
      <dgm:spPr/>
      <dgm:t>
        <a:bodyPr/>
        <a:lstStyle/>
        <a:p>
          <a:endParaRPr lang="en-US"/>
        </a:p>
      </dgm:t>
    </dgm:pt>
    <dgm:pt modelId="{EE042B16-FB29-41C9-9964-A80AD59F7BA1}" type="pres">
      <dgm:prSet presAssocID="{BD86C2C0-03A1-4772-82A2-3EFD18A59761}" presName="hierChild4" presStyleCnt="0"/>
      <dgm:spPr/>
    </dgm:pt>
    <dgm:pt modelId="{6F25BF60-05EC-4440-A88E-0A798193D95D}" type="pres">
      <dgm:prSet presAssocID="{BD86C2C0-03A1-4772-82A2-3EFD18A59761}" presName="hierChild5" presStyleCnt="0"/>
      <dgm:spPr/>
    </dgm:pt>
    <dgm:pt modelId="{9673A51F-F680-4F06-A26A-6DE40D906A88}" type="pres">
      <dgm:prSet presAssocID="{5658E3FE-4127-45EA-A0A6-CD965E91A32D}" presName="Name50" presStyleLbl="parChTrans1D3" presStyleIdx="12" presStyleCnt="14"/>
      <dgm:spPr/>
      <dgm:t>
        <a:bodyPr/>
        <a:lstStyle/>
        <a:p>
          <a:endParaRPr lang="en-US"/>
        </a:p>
      </dgm:t>
    </dgm:pt>
    <dgm:pt modelId="{D3BEFBE9-10A5-49B1-943B-D21C31A7E7F4}" type="pres">
      <dgm:prSet presAssocID="{66AE220A-00B0-4DC7-8198-4D325668AE3A}" presName="hierRoot2" presStyleCnt="0">
        <dgm:presLayoutVars>
          <dgm:hierBranch val="r"/>
        </dgm:presLayoutVars>
      </dgm:prSet>
      <dgm:spPr/>
    </dgm:pt>
    <dgm:pt modelId="{303DFAE2-6F45-4D0A-ACD5-A1B3BC831315}" type="pres">
      <dgm:prSet presAssocID="{66AE220A-00B0-4DC7-8198-4D325668AE3A}" presName="rootComposite" presStyleCnt="0"/>
      <dgm:spPr/>
    </dgm:pt>
    <dgm:pt modelId="{3F1B91A2-1F4D-413E-9DD0-21785681D6B2}" type="pres">
      <dgm:prSet presAssocID="{66AE220A-00B0-4DC7-8198-4D325668AE3A}" presName="rootText" presStyleLbl="node3" presStyleIdx="12" presStyleCnt="14" custLinFactY="-66912" custLinFactNeighborX="1453" custLinFactNeighborY="-100000">
        <dgm:presLayoutVars>
          <dgm:chPref val="3"/>
        </dgm:presLayoutVars>
      </dgm:prSet>
      <dgm:spPr/>
      <dgm:t>
        <a:bodyPr/>
        <a:lstStyle/>
        <a:p>
          <a:endParaRPr lang="en-US"/>
        </a:p>
      </dgm:t>
    </dgm:pt>
    <dgm:pt modelId="{49CCB27E-CB74-4ED4-A7A4-CD50521C0120}" type="pres">
      <dgm:prSet presAssocID="{66AE220A-00B0-4DC7-8198-4D325668AE3A}" presName="rootConnector" presStyleLbl="node3" presStyleIdx="12" presStyleCnt="14"/>
      <dgm:spPr/>
      <dgm:t>
        <a:bodyPr/>
        <a:lstStyle/>
        <a:p>
          <a:endParaRPr lang="en-US"/>
        </a:p>
      </dgm:t>
    </dgm:pt>
    <dgm:pt modelId="{4D7B94F6-1B38-4E24-9D2B-288772BDD795}" type="pres">
      <dgm:prSet presAssocID="{66AE220A-00B0-4DC7-8198-4D325668AE3A}" presName="hierChild4" presStyleCnt="0"/>
      <dgm:spPr/>
    </dgm:pt>
    <dgm:pt modelId="{A76C9B72-9EC6-4243-961C-3307778E601E}" type="pres">
      <dgm:prSet presAssocID="{66AE220A-00B0-4DC7-8198-4D325668AE3A}" presName="hierChild5" presStyleCnt="0"/>
      <dgm:spPr/>
    </dgm:pt>
    <dgm:pt modelId="{5982F300-353C-439B-BC55-12912FE959A6}" type="pres">
      <dgm:prSet presAssocID="{02106844-993D-4DBE-8B30-7EE7D75E5C00}" presName="Name50" presStyleLbl="parChTrans1D3" presStyleIdx="13" presStyleCnt="14"/>
      <dgm:spPr/>
      <dgm:t>
        <a:bodyPr/>
        <a:lstStyle/>
        <a:p>
          <a:endParaRPr lang="en-US"/>
        </a:p>
      </dgm:t>
    </dgm:pt>
    <dgm:pt modelId="{F712DBD1-9117-4F37-BB30-4089EC5AEFA6}" type="pres">
      <dgm:prSet presAssocID="{A56E6A59-38CB-49AA-95BF-FEBC4B6A4487}" presName="hierRoot2" presStyleCnt="0">
        <dgm:presLayoutVars>
          <dgm:hierBranch val="r"/>
        </dgm:presLayoutVars>
      </dgm:prSet>
      <dgm:spPr/>
    </dgm:pt>
    <dgm:pt modelId="{ACBEE85F-9816-40B8-9239-E9C4AE2C3144}" type="pres">
      <dgm:prSet presAssocID="{A56E6A59-38CB-49AA-95BF-FEBC4B6A4487}" presName="rootComposite" presStyleCnt="0"/>
      <dgm:spPr/>
    </dgm:pt>
    <dgm:pt modelId="{9E1A69B5-E95F-4853-BC7E-E783CE6BAC92}" type="pres">
      <dgm:prSet presAssocID="{A56E6A59-38CB-49AA-95BF-FEBC4B6A4487}" presName="rootText" presStyleLbl="node3" presStyleIdx="13" presStyleCnt="14" custScaleY="102056" custLinFactNeighborX="76" custLinFactNeighborY="-62204">
        <dgm:presLayoutVars>
          <dgm:chPref val="3"/>
        </dgm:presLayoutVars>
      </dgm:prSet>
      <dgm:spPr/>
      <dgm:t>
        <a:bodyPr/>
        <a:lstStyle/>
        <a:p>
          <a:endParaRPr lang="en-US"/>
        </a:p>
      </dgm:t>
    </dgm:pt>
    <dgm:pt modelId="{DD3A44E7-1D58-4778-87C3-9B08E4EC7739}" type="pres">
      <dgm:prSet presAssocID="{A56E6A59-38CB-49AA-95BF-FEBC4B6A4487}" presName="rootConnector" presStyleLbl="node3" presStyleIdx="13" presStyleCnt="14"/>
      <dgm:spPr/>
      <dgm:t>
        <a:bodyPr/>
        <a:lstStyle/>
        <a:p>
          <a:endParaRPr lang="en-US"/>
        </a:p>
      </dgm:t>
    </dgm:pt>
    <dgm:pt modelId="{20BC027B-59E0-4F2B-B791-FA8B1D6ED56F}" type="pres">
      <dgm:prSet presAssocID="{A56E6A59-38CB-49AA-95BF-FEBC4B6A4487}" presName="hierChild4" presStyleCnt="0"/>
      <dgm:spPr/>
    </dgm:pt>
    <dgm:pt modelId="{509F0326-F1B3-4337-AB6B-F40EE322B660}" type="pres">
      <dgm:prSet presAssocID="{A56E6A59-38CB-49AA-95BF-FEBC4B6A4487}" presName="hierChild5" presStyleCnt="0"/>
      <dgm:spPr/>
    </dgm:pt>
    <dgm:pt modelId="{C29EFDBB-262E-466F-ACFF-CB19946AB511}" type="pres">
      <dgm:prSet presAssocID="{559084EF-6989-40C4-9325-1D9140072D38}" presName="hierChild5" presStyleCnt="0"/>
      <dgm:spPr/>
    </dgm:pt>
    <dgm:pt modelId="{721D29CB-44CD-48E9-B568-435CB3729456}" type="pres">
      <dgm:prSet presAssocID="{4136084A-ED81-4189-966B-680919452C9D}" presName="hierChild3" presStyleCnt="0"/>
      <dgm:spPr/>
    </dgm:pt>
    <dgm:pt modelId="{64C09C09-430A-410B-8E5A-9F3D68C607A9}" type="pres">
      <dgm:prSet presAssocID="{63042D8B-0496-40CF-92C1-01E511681B42}" presName="Name111" presStyleLbl="parChTrans1D2" presStyleIdx="5" presStyleCnt="6"/>
      <dgm:spPr/>
      <dgm:t>
        <a:bodyPr/>
        <a:lstStyle/>
        <a:p>
          <a:endParaRPr lang="en-US"/>
        </a:p>
      </dgm:t>
    </dgm:pt>
    <dgm:pt modelId="{55EA6C1D-308A-43A9-8D1D-8E1824A02F34}" type="pres">
      <dgm:prSet presAssocID="{92AF3A50-3CC5-419F-BD6C-E4A3D2BA6D3F}" presName="hierRoot3" presStyleCnt="0">
        <dgm:presLayoutVars>
          <dgm:hierBranch/>
        </dgm:presLayoutVars>
      </dgm:prSet>
      <dgm:spPr/>
    </dgm:pt>
    <dgm:pt modelId="{CC95C909-99DD-4ABE-9219-07BFB95BE06D}" type="pres">
      <dgm:prSet presAssocID="{92AF3A50-3CC5-419F-BD6C-E4A3D2BA6D3F}" presName="rootComposite3" presStyleCnt="0"/>
      <dgm:spPr/>
    </dgm:pt>
    <dgm:pt modelId="{0C7EE0B3-2915-4701-BFCE-0AE8406F99D9}" type="pres">
      <dgm:prSet presAssocID="{92AF3A50-3CC5-419F-BD6C-E4A3D2BA6D3F}" presName="rootText3" presStyleLbl="asst1" presStyleIdx="0" presStyleCnt="1">
        <dgm:presLayoutVars>
          <dgm:chPref val="3"/>
        </dgm:presLayoutVars>
      </dgm:prSet>
      <dgm:spPr/>
      <dgm:t>
        <a:bodyPr/>
        <a:lstStyle/>
        <a:p>
          <a:endParaRPr lang="en-US"/>
        </a:p>
      </dgm:t>
    </dgm:pt>
    <dgm:pt modelId="{050FE53B-381F-43DA-843D-2D40F9767A54}" type="pres">
      <dgm:prSet presAssocID="{92AF3A50-3CC5-419F-BD6C-E4A3D2BA6D3F}" presName="rootConnector3" presStyleLbl="asst1" presStyleIdx="0" presStyleCnt="1"/>
      <dgm:spPr/>
      <dgm:t>
        <a:bodyPr/>
        <a:lstStyle/>
        <a:p>
          <a:endParaRPr lang="en-US"/>
        </a:p>
      </dgm:t>
    </dgm:pt>
    <dgm:pt modelId="{638EC80D-96F0-465A-97F0-45B7707AE2C9}" type="pres">
      <dgm:prSet presAssocID="{92AF3A50-3CC5-419F-BD6C-E4A3D2BA6D3F}" presName="hierChild6" presStyleCnt="0"/>
      <dgm:spPr/>
    </dgm:pt>
    <dgm:pt modelId="{947D4B47-27AA-4856-971E-1F7C9020897D}" type="pres">
      <dgm:prSet presAssocID="{92AF3A50-3CC5-419F-BD6C-E4A3D2BA6D3F}" presName="hierChild7" presStyleCnt="0"/>
      <dgm:spPr/>
    </dgm:pt>
  </dgm:ptLst>
  <dgm:cxnLst>
    <dgm:cxn modelId="{6ED96713-7879-439A-865E-1DB82009B8A8}" type="presOf" srcId="{9E268E5B-BEEA-4F33-BBE9-5F79EA44BFC8}" destId="{FF7291CA-F996-4891-9535-A61B3E2F12C4}" srcOrd="0" destOrd="0" presId="urn:microsoft.com/office/officeart/2005/8/layout/orgChart1"/>
    <dgm:cxn modelId="{F89D0E98-F141-4062-B821-9185118EA358}" type="presOf" srcId="{A56E6A59-38CB-49AA-95BF-FEBC4B6A4487}" destId="{DD3A44E7-1D58-4778-87C3-9B08E4EC7739}" srcOrd="1" destOrd="0" presId="urn:microsoft.com/office/officeart/2005/8/layout/orgChart1"/>
    <dgm:cxn modelId="{90482C05-07A1-49D6-AE1A-27449044CCDE}" type="presOf" srcId="{1C761EA1-873D-4911-85D2-1D94DA2057D1}" destId="{E9ACFFB4-96FD-4177-8463-4404DF838782}" srcOrd="0" destOrd="0" presId="urn:microsoft.com/office/officeart/2005/8/layout/orgChart1"/>
    <dgm:cxn modelId="{D1CB7D8C-CA75-465C-8679-BEAF54D69A44}" type="presOf" srcId="{28DCEF28-FDB2-4FE5-ABD2-B4715A393136}" destId="{3ED63407-58BF-48A4-9EE0-6251C41B71C6}" srcOrd="0" destOrd="0" presId="urn:microsoft.com/office/officeart/2005/8/layout/orgChart1"/>
    <dgm:cxn modelId="{4BD0AA2C-D70C-4960-92A7-26730C0B5835}" type="presOf" srcId="{09F35DAA-157F-4B66-8593-CC19B2395E1C}" destId="{78A22534-4323-4C6A-B13D-EBC950304FD4}" srcOrd="0" destOrd="0" presId="urn:microsoft.com/office/officeart/2005/8/layout/orgChart1"/>
    <dgm:cxn modelId="{EAD366A5-7CFD-477D-97C7-27A80DF5BCE3}" type="presOf" srcId="{1EFA2644-01B6-4CA1-9408-526B2A858129}" destId="{2C659F0A-2D50-4EF7-B2C6-6B2B9D239483}" srcOrd="1" destOrd="0" presId="urn:microsoft.com/office/officeart/2005/8/layout/orgChart1"/>
    <dgm:cxn modelId="{6F590829-37AB-40E1-85E4-8EF506A18353}" type="presOf" srcId="{7AB43B20-A3EB-4189-91DE-44E1AC9B78C4}" destId="{8F480B84-ADA5-4B55-8A0C-0867086D8556}" srcOrd="0" destOrd="0" presId="urn:microsoft.com/office/officeart/2005/8/layout/orgChart1"/>
    <dgm:cxn modelId="{B64F705C-10E2-4148-BB32-BDE22F7410BD}" type="presOf" srcId="{23C928EF-6546-45ED-A7CF-67F53E6AD447}" destId="{3EF0D242-AE95-486F-AA8A-E406BA22BF44}" srcOrd="1" destOrd="0" presId="urn:microsoft.com/office/officeart/2005/8/layout/orgChart1"/>
    <dgm:cxn modelId="{A4104C31-3EE5-472A-BAB0-6D9CC9E1F95E}" type="presOf" srcId="{63042D8B-0496-40CF-92C1-01E511681B42}" destId="{64C09C09-430A-410B-8E5A-9F3D68C607A9}" srcOrd="0" destOrd="0" presId="urn:microsoft.com/office/officeart/2005/8/layout/orgChart1"/>
    <dgm:cxn modelId="{A8445BFA-B2BA-4D75-92CE-DF80EAE20F36}" type="presOf" srcId="{559084EF-6989-40C4-9325-1D9140072D38}" destId="{DDC9F946-7B6A-40F4-97A8-9510311CCE54}" srcOrd="0" destOrd="0" presId="urn:microsoft.com/office/officeart/2005/8/layout/orgChart1"/>
    <dgm:cxn modelId="{BF2D4962-A9C2-4418-9DB4-74873136FE56}" type="presOf" srcId="{5529A10D-101D-40D6-9223-CCE2F9F01FFE}" destId="{23275218-0923-49E0-B79F-9320D3B3D2CC}" srcOrd="0" destOrd="0" presId="urn:microsoft.com/office/officeart/2005/8/layout/orgChart1"/>
    <dgm:cxn modelId="{880A05ED-3FFB-4FCC-BD1A-3137283A8E45}" srcId="{C4946F19-38BF-4F9A-B1F1-40FFD7006DCF}" destId="{826068B5-F026-4517-BEC3-9F0E4CAFEA7C}" srcOrd="0" destOrd="0" parTransId="{A1216083-A1F9-4B7E-B2C4-446F1205BD28}" sibTransId="{863C8D35-D042-42C2-BB0A-73DA4FDD95E5}"/>
    <dgm:cxn modelId="{C70C5D73-4BCB-46D4-9D40-6EFE6477513D}" type="presOf" srcId="{A5C15EA4-40A1-4D58-9746-C89AE8143449}" destId="{28DD2A50-8F92-485E-B016-FEEA569A4940}" srcOrd="1" destOrd="0" presId="urn:microsoft.com/office/officeart/2005/8/layout/orgChart1"/>
    <dgm:cxn modelId="{AA473F14-1A32-415C-98AE-62FF9596D12A}" srcId="{559084EF-6989-40C4-9325-1D9140072D38}" destId="{A56E6A59-38CB-49AA-95BF-FEBC4B6A4487}" srcOrd="4" destOrd="0" parTransId="{02106844-993D-4DBE-8B30-7EE7D75E5C00}" sibTransId="{50B5D75A-413E-449F-98AF-36B759CB3019}"/>
    <dgm:cxn modelId="{ED5AD5A2-E692-489B-81CC-D4554CA30895}" type="presOf" srcId="{A1EB3B90-2461-4FAE-9C75-DB971E24D6A8}" destId="{84269BF5-5FA6-43BE-9E69-32FDB9AB8336}" srcOrd="0" destOrd="0" presId="urn:microsoft.com/office/officeart/2005/8/layout/orgChart1"/>
    <dgm:cxn modelId="{A56B9C21-61AC-491C-8C4D-2CEC4C288205}" type="presOf" srcId="{69AC1429-280E-4431-AC4B-3530E6755B3A}" destId="{EB7F46D8-7DA7-4D92-8406-362EC2A1FD71}" srcOrd="0" destOrd="0" presId="urn:microsoft.com/office/officeart/2005/8/layout/orgChart1"/>
    <dgm:cxn modelId="{1BEE6F9C-ED18-4837-9E05-AFFDF089B47A}" type="presOf" srcId="{A56E6A59-38CB-49AA-95BF-FEBC4B6A4487}" destId="{9E1A69B5-E95F-4853-BC7E-E783CE6BAC92}" srcOrd="0" destOrd="0" presId="urn:microsoft.com/office/officeart/2005/8/layout/orgChart1"/>
    <dgm:cxn modelId="{6FD1F01A-7F3C-4AE5-B5FA-55223832588D}" type="presOf" srcId="{6F0B5F9D-EC33-4F5C-9366-0AA6A2B2B66F}" destId="{153E2922-AC73-4435-BAF3-86C4D1831379}" srcOrd="0" destOrd="0" presId="urn:microsoft.com/office/officeart/2005/8/layout/orgChart1"/>
    <dgm:cxn modelId="{20E2DE59-C16E-471A-B1B3-E87D243E7139}" type="presOf" srcId="{6F0B5F9D-EC33-4F5C-9366-0AA6A2B2B66F}" destId="{44FC95C3-4EB1-4BD9-AFEA-172B3824FBA7}" srcOrd="1" destOrd="0" presId="urn:microsoft.com/office/officeart/2005/8/layout/orgChart1"/>
    <dgm:cxn modelId="{7D3DAF50-7561-463E-B39E-A74EED8C356E}" type="presOf" srcId="{B9C6FA8C-B23E-4FE6-97C2-DB3234CF33F3}" destId="{B5E32C17-7E64-470C-8449-224028B8634B}" srcOrd="0" destOrd="0" presId="urn:microsoft.com/office/officeart/2005/8/layout/orgChart1"/>
    <dgm:cxn modelId="{5DCDAA42-C66A-476A-8DD1-A420FB915423}" srcId="{4136084A-ED81-4189-966B-680919452C9D}" destId="{92AF3A50-3CC5-419F-BD6C-E4A3D2BA6D3F}" srcOrd="0" destOrd="0" parTransId="{63042D8B-0496-40CF-92C1-01E511681B42}" sibTransId="{F89416F6-8A30-432F-A46D-97EF23FB1A3E}"/>
    <dgm:cxn modelId="{B2BEA288-8BDC-423B-818C-EB4EF9C4BF02}" type="presOf" srcId="{09F35DAA-157F-4B66-8593-CC19B2395E1C}" destId="{CE403DB0-7ADC-429E-8D2D-DE2666E0FD88}" srcOrd="1" destOrd="0" presId="urn:microsoft.com/office/officeart/2005/8/layout/orgChart1"/>
    <dgm:cxn modelId="{BFBE1D45-FBB5-4E89-A0A8-D50DCEE20E34}" type="presOf" srcId="{826068B5-F026-4517-BEC3-9F0E4CAFEA7C}" destId="{933BE116-516E-49C1-8BBB-00BBF0B59737}" srcOrd="0" destOrd="0" presId="urn:microsoft.com/office/officeart/2005/8/layout/orgChart1"/>
    <dgm:cxn modelId="{F7A25D55-76CB-4026-9CA5-2416AA9913C9}" type="presOf" srcId="{F0407A38-7EB7-4D41-B5AB-C13EFF8F5824}" destId="{C73C3B99-0C84-48E5-8986-C9D4C62A3E2A}" srcOrd="0" destOrd="0" presId="urn:microsoft.com/office/officeart/2005/8/layout/orgChart1"/>
    <dgm:cxn modelId="{4E037B72-021B-46AC-88D0-CA63062EE17C}" type="presOf" srcId="{6277E69F-0886-4C21-BB3A-B52BD7BA30DD}" destId="{F9893629-E782-4CEF-95D8-EACF9103017A}" srcOrd="0" destOrd="0" presId="urn:microsoft.com/office/officeart/2005/8/layout/orgChart1"/>
    <dgm:cxn modelId="{221C97C2-BE90-4D97-BF06-9C7F19162043}" type="presOf" srcId="{66AE220A-00B0-4DC7-8198-4D325668AE3A}" destId="{3F1B91A2-1F4D-413E-9DD0-21785681D6B2}" srcOrd="0" destOrd="0" presId="urn:microsoft.com/office/officeart/2005/8/layout/orgChart1"/>
    <dgm:cxn modelId="{FEF80B97-7F49-432C-9A17-7940094FDE47}" type="presOf" srcId="{559084EF-6989-40C4-9325-1D9140072D38}" destId="{E4E601B0-1A73-4F72-9EFD-B7EDB3B6315E}" srcOrd="1" destOrd="0" presId="urn:microsoft.com/office/officeart/2005/8/layout/orgChart1"/>
    <dgm:cxn modelId="{69C860F3-3EDA-4FE6-8175-728A86171965}" type="presOf" srcId="{37990838-8247-49A1-890B-311C174A92AE}" destId="{EDE66A37-3AAF-48D9-8A64-6D38F6711D6A}" srcOrd="0" destOrd="0" presId="urn:microsoft.com/office/officeart/2005/8/layout/orgChart1"/>
    <dgm:cxn modelId="{2A484582-00B9-4CCC-ABFC-54A18CF15361}" type="presOf" srcId="{23C928EF-6546-45ED-A7CF-67F53E6AD447}" destId="{DCF6DDD3-F596-41D6-B3FB-B0283D386648}" srcOrd="0" destOrd="0" presId="urn:microsoft.com/office/officeart/2005/8/layout/orgChart1"/>
    <dgm:cxn modelId="{A1E78492-7718-423B-86EC-E172859C2628}" type="presOf" srcId="{52EB4FC5-7A6A-4A07-9DE1-7B4ED660E7B4}" destId="{7B216A42-7FF7-4475-84C8-F8872D2D1711}" srcOrd="1" destOrd="0" presId="urn:microsoft.com/office/officeart/2005/8/layout/orgChart1"/>
    <dgm:cxn modelId="{16B007DD-6ED2-42C0-ABA5-A4744BA35674}" type="presOf" srcId="{06FD757C-E066-4B75-A249-1ACD186D4A3D}" destId="{CF7B9142-FDBE-40CD-A9FC-1A6C6A4155F7}" srcOrd="0" destOrd="0" presId="urn:microsoft.com/office/officeart/2005/8/layout/orgChart1"/>
    <dgm:cxn modelId="{75729AD6-8D46-4F84-9493-50839B207018}" type="presOf" srcId="{4136084A-ED81-4189-966B-680919452C9D}" destId="{DF513A01-120F-46EB-8092-A256C47F97C1}" srcOrd="1" destOrd="0" presId="urn:microsoft.com/office/officeart/2005/8/layout/orgChart1"/>
    <dgm:cxn modelId="{A2E6AC55-D8B0-46B2-BDF6-F07D290F2D59}" type="presOf" srcId="{ACAD53A0-EB17-4DEE-B2BC-2A4402A0F090}" destId="{754009D0-443E-47A1-B51C-3D259230E41C}" srcOrd="0" destOrd="0" presId="urn:microsoft.com/office/officeart/2005/8/layout/orgChart1"/>
    <dgm:cxn modelId="{924C7F43-8FDE-4C4C-8292-ED8C94056164}" type="presOf" srcId="{4001D772-1D48-4FCB-B981-6D2717BE4E7E}" destId="{D26329B6-70D1-4B7A-BC5B-050E725A8646}" srcOrd="0" destOrd="0" presId="urn:microsoft.com/office/officeart/2005/8/layout/orgChart1"/>
    <dgm:cxn modelId="{9584157A-3C0B-4998-85F1-38D6BC405A50}" type="presOf" srcId="{A1216083-A1F9-4B7E-B2C4-446F1205BD28}" destId="{6C2C4B95-36E0-462D-8769-E550E403E415}" srcOrd="0" destOrd="0" presId="urn:microsoft.com/office/officeart/2005/8/layout/orgChart1"/>
    <dgm:cxn modelId="{7B5ABA81-3E6A-437F-BEEC-A509019AA195}" type="presOf" srcId="{52EB4FC5-7A6A-4A07-9DE1-7B4ED660E7B4}" destId="{638FB0FD-1720-489E-87A5-58B7D718F42D}" srcOrd="0" destOrd="0" presId="urn:microsoft.com/office/officeart/2005/8/layout/orgChart1"/>
    <dgm:cxn modelId="{591469E7-7402-4A55-9393-1ECACD7EE83A}" type="presOf" srcId="{D60023B0-599E-4B94-8946-7E78877E3479}" destId="{4DDB7751-DD79-478F-B521-6028A9FC41A4}" srcOrd="0" destOrd="0" presId="urn:microsoft.com/office/officeart/2005/8/layout/orgChart1"/>
    <dgm:cxn modelId="{F35A6586-3089-49F8-84ED-19524B43C20C}" type="presOf" srcId="{A5C15EA4-40A1-4D58-9746-C89AE8143449}" destId="{A51C2322-AB9B-4308-A7DD-6D6AEACD70C6}" srcOrd="0" destOrd="0" presId="urn:microsoft.com/office/officeart/2005/8/layout/orgChart1"/>
    <dgm:cxn modelId="{3BC1FC56-6B2D-4551-B0A4-FB2333A457A1}" type="presOf" srcId="{BD86C2C0-03A1-4772-82A2-3EFD18A59761}" destId="{642ED9AE-8DE2-47FB-8EDD-FB9C09FC554F}" srcOrd="1" destOrd="0" presId="urn:microsoft.com/office/officeart/2005/8/layout/orgChart1"/>
    <dgm:cxn modelId="{8AEBA3E6-AAE0-447F-A5F2-E06A6C84C3CB}" type="presOf" srcId="{02106844-993D-4DBE-8B30-7EE7D75E5C00}" destId="{5982F300-353C-439B-BC55-12912FE959A6}" srcOrd="0" destOrd="0" presId="urn:microsoft.com/office/officeart/2005/8/layout/orgChart1"/>
    <dgm:cxn modelId="{E22C8307-6F0B-4F2A-BB55-7A0BB83C81FB}" type="presOf" srcId="{1C761EA1-873D-4911-85D2-1D94DA2057D1}" destId="{21566622-51ED-448D-A606-2EC880891BAF}" srcOrd="1" destOrd="0" presId="urn:microsoft.com/office/officeart/2005/8/layout/orgChart1"/>
    <dgm:cxn modelId="{725D6C6B-0FB8-4B69-BBCB-D740B742ECA5}" type="presOf" srcId="{99B79E7C-45C0-4F4B-B4EB-CD71C1E8D515}" destId="{81CCB52A-0982-4F70-97F7-CC26534065C0}" srcOrd="0" destOrd="0" presId="urn:microsoft.com/office/officeart/2005/8/layout/orgChart1"/>
    <dgm:cxn modelId="{6DFDA2B1-17BB-4868-A9A2-B7CEC86F1815}" srcId="{C4946F19-38BF-4F9A-B1F1-40FFD7006DCF}" destId="{99B79E7C-45C0-4F4B-B4EB-CD71C1E8D515}" srcOrd="1" destOrd="0" parTransId="{FD43C949-41A8-4031-812F-2CA67F27020B}" sibTransId="{23E477DF-757D-4878-938E-4F2E9CBA6DAE}"/>
    <dgm:cxn modelId="{647A01B5-1DAC-4EA3-A7CD-07AF8D952D34}" srcId="{F0407A38-7EB7-4D41-B5AB-C13EFF8F5824}" destId="{4136084A-ED81-4189-966B-680919452C9D}" srcOrd="0" destOrd="0" parTransId="{CF25A547-0B96-4AE0-B008-406557E69ABB}" sibTransId="{1F7767BC-BC68-4D92-A0D7-7E20F222BABD}"/>
    <dgm:cxn modelId="{310353EB-F1E9-4E8F-9309-85B5A683E7E4}" type="presOf" srcId="{D209E6ED-FA42-4F1E-A5EF-2ACE1B29B711}" destId="{4BFB2BF1-1652-49F7-A297-F32BC6A5A8AF}" srcOrd="0" destOrd="0" presId="urn:microsoft.com/office/officeart/2005/8/layout/orgChart1"/>
    <dgm:cxn modelId="{50807EA5-4CC1-47CC-B355-9492D0486350}" srcId="{C4946F19-38BF-4F9A-B1F1-40FFD7006DCF}" destId="{23C928EF-6546-45ED-A7CF-67F53E6AD447}" srcOrd="2" destOrd="0" parTransId="{7A479CC7-597C-4A0E-8721-0ADDAFACCD5F}" sibTransId="{8ED55A2A-D62F-4CBC-AAFB-5A67F6525658}"/>
    <dgm:cxn modelId="{C1ED5510-7CF8-404D-BC79-B4768E8AE312}" type="presOf" srcId="{B209DEF8-74FB-4332-9EAD-7F58100CE16E}" destId="{584A1C29-C93F-4319-8842-059DE646895F}" srcOrd="0" destOrd="0" presId="urn:microsoft.com/office/officeart/2005/8/layout/orgChart1"/>
    <dgm:cxn modelId="{D81F293A-A250-4B33-885B-69A7DE3B8288}" type="presOf" srcId="{4136084A-ED81-4189-966B-680919452C9D}" destId="{36D1A338-FC0B-4D0D-A13E-31EB8329C0C9}" srcOrd="0" destOrd="0" presId="urn:microsoft.com/office/officeart/2005/8/layout/orgChart1"/>
    <dgm:cxn modelId="{5C5736FA-0C32-47C3-8BE3-ACB7A7D3797F}" srcId="{4136084A-ED81-4189-966B-680919452C9D}" destId="{C4946F19-38BF-4F9A-B1F1-40FFD7006DCF}" srcOrd="1" destOrd="0" parTransId="{6277E69F-0886-4C21-BB3A-B52BD7BA30DD}" sibTransId="{025D6BD3-A500-4243-9DAD-3F796E258C7D}"/>
    <dgm:cxn modelId="{F8FBD076-D0E4-4F99-8991-4A0719A8F684}" type="presOf" srcId="{C4946F19-38BF-4F9A-B1F1-40FFD7006DCF}" destId="{B3D491CD-75F9-4BBD-B0D6-05088CE5A159}" srcOrd="0" destOrd="0" presId="urn:microsoft.com/office/officeart/2005/8/layout/orgChart1"/>
    <dgm:cxn modelId="{617D696A-52F8-42A9-9318-7744809C84F0}" type="presOf" srcId="{92AF3A50-3CC5-419F-BD6C-E4A3D2BA6D3F}" destId="{0C7EE0B3-2915-4701-BFCE-0AE8406F99D9}" srcOrd="0" destOrd="0" presId="urn:microsoft.com/office/officeart/2005/8/layout/orgChart1"/>
    <dgm:cxn modelId="{2EFD1783-92DD-4F9A-9C45-920F33B651A2}" srcId="{4136084A-ED81-4189-966B-680919452C9D}" destId="{559084EF-6989-40C4-9325-1D9140072D38}" srcOrd="5" destOrd="0" parTransId="{7AB43B20-A3EB-4189-91DE-44E1AC9B78C4}" sibTransId="{8741B097-ABC2-4C70-B387-EB27338EE313}"/>
    <dgm:cxn modelId="{75F3FDD0-8258-4CD1-89A8-5C4309472CCB}" type="presOf" srcId="{F1C93424-1996-4CBD-AD15-ABCAE4A82440}" destId="{1D1CEA42-260A-41C2-89D2-E4531964102D}" srcOrd="1" destOrd="0" presId="urn:microsoft.com/office/officeart/2005/8/layout/orgChart1"/>
    <dgm:cxn modelId="{DFC75B56-DAD3-415F-8E2A-083E19C3CB56}" type="presOf" srcId="{1DE283AE-C861-47EE-BC64-C39871BF5301}" destId="{7E1ADC0F-98B3-4912-8CCF-3DBA1DA8CBAE}" srcOrd="0" destOrd="0" presId="urn:microsoft.com/office/officeart/2005/8/layout/orgChart1"/>
    <dgm:cxn modelId="{3FD51675-16FD-4137-B892-8ADE4BA6C7BB}" srcId="{559084EF-6989-40C4-9325-1D9140072D38}" destId="{BD86C2C0-03A1-4772-82A2-3EFD18A59761}" srcOrd="2" destOrd="0" parTransId="{A1EB3B90-2461-4FAE-9C75-DB971E24D6A8}" sibTransId="{FA172E5B-7322-4A3F-BC65-143E5A253F8F}"/>
    <dgm:cxn modelId="{69C1952D-438F-40A5-A665-FB72CDBC23CC}" type="presOf" srcId="{1EFA2644-01B6-4CA1-9408-526B2A858129}" destId="{765FE83F-85BD-40EB-A8FE-9E152D56046F}" srcOrd="0" destOrd="0" presId="urn:microsoft.com/office/officeart/2005/8/layout/orgChart1"/>
    <dgm:cxn modelId="{78ABBF96-1ADC-491D-95C1-FC61A8845DBB}" type="presOf" srcId="{ACAD53A0-EB17-4DEE-B2BC-2A4402A0F090}" destId="{5A956CFC-C5A5-4339-9783-1165A1056D79}" srcOrd="1" destOrd="0" presId="urn:microsoft.com/office/officeart/2005/8/layout/orgChart1"/>
    <dgm:cxn modelId="{6A30AFC2-3129-462F-B241-E9B352A81982}" srcId="{ACAD53A0-EB17-4DEE-B2BC-2A4402A0F090}" destId="{4001D772-1D48-4FCB-B981-6D2717BE4E7E}" srcOrd="0" destOrd="0" parTransId="{9E268E5B-BEEA-4F33-BBE9-5F79EA44BFC8}" sibTransId="{B690F0FB-9237-4283-9A14-4B071DD016C0}"/>
    <dgm:cxn modelId="{15960539-579D-4EEC-98BA-8AE27F5A72A6}" srcId="{C18703B9-A7DC-4217-BE7D-D86D445F8061}" destId="{A5C15EA4-40A1-4D58-9746-C89AE8143449}" srcOrd="3" destOrd="0" parTransId="{FF4F6ACC-8BBA-4EAC-8628-0ED0E0593BFB}" sibTransId="{D4420F4C-8B57-4DBC-AE8D-3766ABCE37A4}"/>
    <dgm:cxn modelId="{0FED1DC0-3EBA-42D3-ABCA-A8505D61A012}" type="presOf" srcId="{F1C93424-1996-4CBD-AD15-ABCAE4A82440}" destId="{64860E1D-3DDB-4105-81EB-E5C3413D1987}" srcOrd="0" destOrd="0" presId="urn:microsoft.com/office/officeart/2005/8/layout/orgChart1"/>
    <dgm:cxn modelId="{6620D1CF-06E6-426B-A65B-AA566CE404D9}" srcId="{559084EF-6989-40C4-9325-1D9140072D38}" destId="{F1C93424-1996-4CBD-AD15-ABCAE4A82440}" srcOrd="0" destOrd="0" parTransId="{5529A10D-101D-40D6-9223-CCE2F9F01FFE}" sibTransId="{D022F061-E2C6-4B76-84C6-63C78CB76F2B}"/>
    <dgm:cxn modelId="{DABEEB3B-371A-4C80-A190-3A258C162B55}" srcId="{4136084A-ED81-4189-966B-680919452C9D}" destId="{C18703B9-A7DC-4217-BE7D-D86D445F8061}" srcOrd="4" destOrd="0" parTransId="{B9C6FA8C-B23E-4FE6-97C2-DB3234CF33F3}" sibTransId="{2C9F9DCD-D02E-44AF-B87D-332F97F5759F}"/>
    <dgm:cxn modelId="{6EDBE394-B236-4450-8D00-C37960B97E8F}" type="presOf" srcId="{BD86C2C0-03A1-4772-82A2-3EFD18A59761}" destId="{72184936-93F9-452F-BEE6-AF4F630F54B4}" srcOrd="0" destOrd="0" presId="urn:microsoft.com/office/officeart/2005/8/layout/orgChart1"/>
    <dgm:cxn modelId="{EF81CFBF-1177-4561-AECE-4CDC97983107}" type="presOf" srcId="{FD43C949-41A8-4031-812F-2CA67F27020B}" destId="{7647A90E-7AE3-4EDE-968F-410186777013}" srcOrd="0" destOrd="0" presId="urn:microsoft.com/office/officeart/2005/8/layout/orgChart1"/>
    <dgm:cxn modelId="{CA74BDDE-A863-46AD-9F00-2149E959C9B9}" srcId="{C18703B9-A7DC-4217-BE7D-D86D445F8061}" destId="{28DCEF28-FDB2-4FE5-ABD2-B4715A393136}" srcOrd="1" destOrd="0" parTransId="{D209E6ED-FA42-4F1E-A5EF-2ACE1B29B711}" sibTransId="{07975AF2-3343-4F56-AD52-C0C3C8BBA1CE}"/>
    <dgm:cxn modelId="{83536036-C13A-44C7-9105-16B50E9223DD}" type="presOf" srcId="{99B79E7C-45C0-4F4B-B4EB-CD71C1E8D515}" destId="{1644E4D0-848B-4C40-8100-E9840063BF74}" srcOrd="1" destOrd="0" presId="urn:microsoft.com/office/officeart/2005/8/layout/orgChart1"/>
    <dgm:cxn modelId="{B9288A4C-7A59-4DA9-9CF8-16EBDCA71233}" srcId="{4136084A-ED81-4189-966B-680919452C9D}" destId="{1C761EA1-873D-4911-85D2-1D94DA2057D1}" srcOrd="3" destOrd="0" parTransId="{37990838-8247-49A1-890B-311C174A92AE}" sibTransId="{A69BBC6C-9E42-407D-A453-DFECA3B3F853}"/>
    <dgm:cxn modelId="{89855220-D8B7-4E8A-9FF3-F41AA13A0957}" srcId="{C18703B9-A7DC-4217-BE7D-D86D445F8061}" destId="{1EFA2644-01B6-4CA1-9408-526B2A858129}" srcOrd="2" destOrd="0" parTransId="{D60023B0-599E-4B94-8946-7E78877E3479}" sibTransId="{AD104132-1D82-4121-B8CB-EEC1CA1600F6}"/>
    <dgm:cxn modelId="{4BEC6E6B-B692-4386-A67C-2973D5CD4DA8}" type="presOf" srcId="{92AF3A50-3CC5-419F-BD6C-E4A3D2BA6D3F}" destId="{050FE53B-381F-43DA-843D-2D40F9767A54}" srcOrd="1" destOrd="0" presId="urn:microsoft.com/office/officeart/2005/8/layout/orgChart1"/>
    <dgm:cxn modelId="{943C062C-63AD-4FB8-8EDC-F45BE759C3CB}" type="presOf" srcId="{C18703B9-A7DC-4217-BE7D-D86D445F8061}" destId="{A076F1CB-8F3F-41ED-B367-30271826B78B}" srcOrd="1" destOrd="0" presId="urn:microsoft.com/office/officeart/2005/8/layout/orgChart1"/>
    <dgm:cxn modelId="{FC53843A-A162-45DC-B4CC-705096028563}" type="presOf" srcId="{C4946F19-38BF-4F9A-B1F1-40FFD7006DCF}" destId="{A8C12298-E817-400E-9273-8BFD75791EEA}" srcOrd="1" destOrd="0" presId="urn:microsoft.com/office/officeart/2005/8/layout/orgChart1"/>
    <dgm:cxn modelId="{7B4999FD-D2D7-44BD-BF18-422FA65BCA02}" srcId="{C4946F19-38BF-4F9A-B1F1-40FFD7006DCF}" destId="{09F35DAA-157F-4B66-8593-CC19B2395E1C}" srcOrd="3" destOrd="0" parTransId="{B209DEF8-74FB-4332-9EAD-7F58100CE16E}" sibTransId="{9DD8E9B4-F113-4D02-96D1-BA85BAC396DD}"/>
    <dgm:cxn modelId="{6B46E6EC-6DAA-4DA6-B8EA-7BCCC1D8971E}" type="presOf" srcId="{C18703B9-A7DC-4217-BE7D-D86D445F8061}" destId="{E19F81F5-3140-496F-A85E-4E2B7D1C57BD}" srcOrd="0" destOrd="0" presId="urn:microsoft.com/office/officeart/2005/8/layout/orgChart1"/>
    <dgm:cxn modelId="{86A33BBF-C6EE-4A0D-8704-74A2DA5C6467}" type="presOf" srcId="{66AE220A-00B0-4DC7-8198-4D325668AE3A}" destId="{49CCB27E-CB74-4ED4-A7A4-CD50521C0120}" srcOrd="1" destOrd="0" presId="urn:microsoft.com/office/officeart/2005/8/layout/orgChart1"/>
    <dgm:cxn modelId="{65AE3B53-0B24-48B2-82B9-1812977656F4}" type="presOf" srcId="{79F21BAC-DD1B-4E18-A31F-E2608C05BBF6}" destId="{821AD9B9-9A20-406B-A70E-87DD6CFC9131}" srcOrd="0" destOrd="0" presId="urn:microsoft.com/office/officeart/2005/8/layout/orgChart1"/>
    <dgm:cxn modelId="{EC3419F2-65F7-4A7D-B03C-220AA2B2B9CC}" srcId="{559084EF-6989-40C4-9325-1D9140072D38}" destId="{66AE220A-00B0-4DC7-8198-4D325668AE3A}" srcOrd="3" destOrd="0" parTransId="{5658E3FE-4127-45EA-A0A6-CD965E91A32D}" sibTransId="{5CCBC9D9-EBC6-4AB6-9D60-29264A1FD035}"/>
    <dgm:cxn modelId="{A010DC3E-8E17-468E-905A-72C18BDD0E1F}" type="presOf" srcId="{7A479CC7-597C-4A0E-8721-0ADDAFACCD5F}" destId="{91557C14-6520-4AC8-AC2C-D35C31137656}" srcOrd="0" destOrd="0" presId="urn:microsoft.com/office/officeart/2005/8/layout/orgChart1"/>
    <dgm:cxn modelId="{85719020-7D9A-49BA-8AAC-431BFE40F01B}" srcId="{4136084A-ED81-4189-966B-680919452C9D}" destId="{ACAD53A0-EB17-4DEE-B2BC-2A4402A0F090}" srcOrd="2" destOrd="0" parTransId="{6796D81E-67ED-4560-B30C-BFFE95575FDC}" sibTransId="{7B8DD8F2-5A78-4E03-8E4E-C661C896C914}"/>
    <dgm:cxn modelId="{0B0E2D22-C5F9-44DA-A6E7-7FCFA9F14A87}" srcId="{559084EF-6989-40C4-9325-1D9140072D38}" destId="{6F0B5F9D-EC33-4F5C-9366-0AA6A2B2B66F}" srcOrd="1" destOrd="0" parTransId="{69AC1429-280E-4431-AC4B-3530E6755B3A}" sibTransId="{FB123116-63B4-4A34-83E3-48B5DCB5A11E}"/>
    <dgm:cxn modelId="{D374DAE8-F5FB-4E80-8825-2639999D2398}" type="presOf" srcId="{826068B5-F026-4517-BEC3-9F0E4CAFEA7C}" destId="{781007EB-9654-4CA1-AFDB-1AB60924E687}" srcOrd="1" destOrd="0" presId="urn:microsoft.com/office/officeart/2005/8/layout/orgChart1"/>
    <dgm:cxn modelId="{8C14606D-C800-46B6-8E03-D4E41C1E8BC2}" type="presOf" srcId="{4001D772-1D48-4FCB-B981-6D2717BE4E7E}" destId="{CD878E47-A40F-49F4-BA03-95C7928F0D5F}" srcOrd="1" destOrd="0" presId="urn:microsoft.com/office/officeart/2005/8/layout/orgChart1"/>
    <dgm:cxn modelId="{7B99FFBC-F6E2-4302-9B20-C1FD5891303F}" type="presOf" srcId="{6796D81E-67ED-4560-B30C-BFFE95575FDC}" destId="{7359E50C-0328-40E2-8AF7-AF635A883105}" srcOrd="0" destOrd="0" presId="urn:microsoft.com/office/officeart/2005/8/layout/orgChart1"/>
    <dgm:cxn modelId="{4D7951BC-E82F-4DA7-A76E-B00FB1559239}" srcId="{79F21BAC-DD1B-4E18-A31F-E2608C05BBF6}" destId="{52EB4FC5-7A6A-4A07-9DE1-7B4ED660E7B4}" srcOrd="0" destOrd="0" parTransId="{1DE283AE-C861-47EE-BC64-C39871BF5301}" sibTransId="{37F89EB2-20FC-4E99-AB17-6D2DC53C433B}"/>
    <dgm:cxn modelId="{8B6758C2-166E-4B0F-BE6F-FB751FB49215}" srcId="{C18703B9-A7DC-4217-BE7D-D86D445F8061}" destId="{79F21BAC-DD1B-4E18-A31F-E2608C05BBF6}" srcOrd="0" destOrd="0" parTransId="{06FD757C-E066-4B75-A249-1ACD186D4A3D}" sibTransId="{4E0D48FC-CA6B-4D4E-B418-3B2705AFC903}"/>
    <dgm:cxn modelId="{0DB54D1F-7153-4B1E-9AF9-BCEBF5FB025D}" type="presOf" srcId="{FF4F6ACC-8BBA-4EAC-8628-0ED0E0593BFB}" destId="{A13D4E6C-FEBC-403F-BC5E-82743D621873}" srcOrd="0" destOrd="0" presId="urn:microsoft.com/office/officeart/2005/8/layout/orgChart1"/>
    <dgm:cxn modelId="{462CBC1C-3806-45D1-8EBA-FA4E0EA73183}" type="presOf" srcId="{79F21BAC-DD1B-4E18-A31F-E2608C05BBF6}" destId="{98A9003F-D97F-4212-81D5-DBC71ACCBF0A}" srcOrd="1" destOrd="0" presId="urn:microsoft.com/office/officeart/2005/8/layout/orgChart1"/>
    <dgm:cxn modelId="{65AD37DC-5518-4A0F-B4E6-BC9B8DE40D39}" type="presOf" srcId="{5658E3FE-4127-45EA-A0A6-CD965E91A32D}" destId="{9673A51F-F680-4F06-A26A-6DE40D906A88}" srcOrd="0" destOrd="0" presId="urn:microsoft.com/office/officeart/2005/8/layout/orgChart1"/>
    <dgm:cxn modelId="{518CCE93-5534-4BF6-ABFF-EE7849BB4D8E}" type="presOf" srcId="{28DCEF28-FDB2-4FE5-ABD2-B4715A393136}" destId="{EDFBD778-9DE7-4C53-9E45-3A5311C0559E}" srcOrd="1" destOrd="0" presId="urn:microsoft.com/office/officeart/2005/8/layout/orgChart1"/>
    <dgm:cxn modelId="{B7E37389-DAFE-483B-B9F4-F10F2F77C25D}" type="presParOf" srcId="{C73C3B99-0C84-48E5-8986-C9D4C62A3E2A}" destId="{69386F79-1F65-44C1-9785-FB89D9E8F80A}" srcOrd="0" destOrd="0" presId="urn:microsoft.com/office/officeart/2005/8/layout/orgChart1"/>
    <dgm:cxn modelId="{A17808D0-C9FB-445A-8C6A-331ACFFE4807}" type="presParOf" srcId="{69386F79-1F65-44C1-9785-FB89D9E8F80A}" destId="{7DCB644A-F8BB-454A-9692-427487D2435B}" srcOrd="0" destOrd="0" presId="urn:microsoft.com/office/officeart/2005/8/layout/orgChart1"/>
    <dgm:cxn modelId="{8B9E7AFE-D60E-4BC9-A22E-D41BC9CF3525}" type="presParOf" srcId="{7DCB644A-F8BB-454A-9692-427487D2435B}" destId="{36D1A338-FC0B-4D0D-A13E-31EB8329C0C9}" srcOrd="0" destOrd="0" presId="urn:microsoft.com/office/officeart/2005/8/layout/orgChart1"/>
    <dgm:cxn modelId="{3735AB0F-DFC2-4586-8957-31757CDC3701}" type="presParOf" srcId="{7DCB644A-F8BB-454A-9692-427487D2435B}" destId="{DF513A01-120F-46EB-8092-A256C47F97C1}" srcOrd="1" destOrd="0" presId="urn:microsoft.com/office/officeart/2005/8/layout/orgChart1"/>
    <dgm:cxn modelId="{C96990FD-6841-49DC-A8E1-DB42290863B2}" type="presParOf" srcId="{69386F79-1F65-44C1-9785-FB89D9E8F80A}" destId="{829B3E11-A8C6-4566-A560-7CB891B7F70A}" srcOrd="1" destOrd="0" presId="urn:microsoft.com/office/officeart/2005/8/layout/orgChart1"/>
    <dgm:cxn modelId="{FE7444A7-B770-4DB7-B36C-1364DD22E0E0}" type="presParOf" srcId="{829B3E11-A8C6-4566-A560-7CB891B7F70A}" destId="{F9893629-E782-4CEF-95D8-EACF9103017A}" srcOrd="0" destOrd="0" presId="urn:microsoft.com/office/officeart/2005/8/layout/orgChart1"/>
    <dgm:cxn modelId="{843B696C-3BCB-4B80-8019-A20E216ED8B0}" type="presParOf" srcId="{829B3E11-A8C6-4566-A560-7CB891B7F70A}" destId="{971F3D69-B35D-4568-9912-610C9CF1AAA3}" srcOrd="1" destOrd="0" presId="urn:microsoft.com/office/officeart/2005/8/layout/orgChart1"/>
    <dgm:cxn modelId="{1F8A7274-38AC-49BD-8ACE-0C4D777ECAD5}" type="presParOf" srcId="{971F3D69-B35D-4568-9912-610C9CF1AAA3}" destId="{59912FA2-3A26-4E82-9934-2E321F4E4109}" srcOrd="0" destOrd="0" presId="urn:microsoft.com/office/officeart/2005/8/layout/orgChart1"/>
    <dgm:cxn modelId="{9BCA5A69-9F53-431B-BA30-AFF0AADA3400}" type="presParOf" srcId="{59912FA2-3A26-4E82-9934-2E321F4E4109}" destId="{B3D491CD-75F9-4BBD-B0D6-05088CE5A159}" srcOrd="0" destOrd="0" presId="urn:microsoft.com/office/officeart/2005/8/layout/orgChart1"/>
    <dgm:cxn modelId="{25F5A3F9-EB36-4534-BC35-A220577F2324}" type="presParOf" srcId="{59912FA2-3A26-4E82-9934-2E321F4E4109}" destId="{A8C12298-E817-400E-9273-8BFD75791EEA}" srcOrd="1" destOrd="0" presId="urn:microsoft.com/office/officeart/2005/8/layout/orgChart1"/>
    <dgm:cxn modelId="{A088CEB0-BC00-4C64-BEAE-C9E84EB9BDC0}" type="presParOf" srcId="{971F3D69-B35D-4568-9912-610C9CF1AAA3}" destId="{23A829D2-40D8-48E2-B39B-B5040379DCF5}" srcOrd="1" destOrd="0" presId="urn:microsoft.com/office/officeart/2005/8/layout/orgChart1"/>
    <dgm:cxn modelId="{E073E760-2BB2-4998-B21C-7C689A7EB4AC}" type="presParOf" srcId="{23A829D2-40D8-48E2-B39B-B5040379DCF5}" destId="{6C2C4B95-36E0-462D-8769-E550E403E415}" srcOrd="0" destOrd="0" presId="urn:microsoft.com/office/officeart/2005/8/layout/orgChart1"/>
    <dgm:cxn modelId="{551ADA3D-56DB-47E3-A1C5-590D45F10EE8}" type="presParOf" srcId="{23A829D2-40D8-48E2-B39B-B5040379DCF5}" destId="{28B1061A-8A67-42BA-BC86-BF953D25909A}" srcOrd="1" destOrd="0" presId="urn:microsoft.com/office/officeart/2005/8/layout/orgChart1"/>
    <dgm:cxn modelId="{BDA69BBA-415B-42BD-829D-577563575941}" type="presParOf" srcId="{28B1061A-8A67-42BA-BC86-BF953D25909A}" destId="{F5494925-38AB-4F64-BAC4-3E309B917522}" srcOrd="0" destOrd="0" presId="urn:microsoft.com/office/officeart/2005/8/layout/orgChart1"/>
    <dgm:cxn modelId="{03AD985E-3134-4BA5-8277-5EDB6776C211}" type="presParOf" srcId="{F5494925-38AB-4F64-BAC4-3E309B917522}" destId="{933BE116-516E-49C1-8BBB-00BBF0B59737}" srcOrd="0" destOrd="0" presId="urn:microsoft.com/office/officeart/2005/8/layout/orgChart1"/>
    <dgm:cxn modelId="{2F5A3901-BD16-4014-B287-D44A25F22410}" type="presParOf" srcId="{F5494925-38AB-4F64-BAC4-3E309B917522}" destId="{781007EB-9654-4CA1-AFDB-1AB60924E687}" srcOrd="1" destOrd="0" presId="urn:microsoft.com/office/officeart/2005/8/layout/orgChart1"/>
    <dgm:cxn modelId="{CE08F073-220A-4102-AEE5-23441FB81D71}" type="presParOf" srcId="{28B1061A-8A67-42BA-BC86-BF953D25909A}" destId="{2A44C169-C48D-45E0-82E1-5F6A0561C2BB}" srcOrd="1" destOrd="0" presId="urn:microsoft.com/office/officeart/2005/8/layout/orgChart1"/>
    <dgm:cxn modelId="{E5D7E929-6CDB-4C29-A9DE-804000D67858}" type="presParOf" srcId="{28B1061A-8A67-42BA-BC86-BF953D25909A}" destId="{6E6F686F-C87B-49AF-84DF-FEA615A4233B}" srcOrd="2" destOrd="0" presId="urn:microsoft.com/office/officeart/2005/8/layout/orgChart1"/>
    <dgm:cxn modelId="{853A9E0C-10DE-4B04-BC1D-EDDF709975ED}" type="presParOf" srcId="{23A829D2-40D8-48E2-B39B-B5040379DCF5}" destId="{7647A90E-7AE3-4EDE-968F-410186777013}" srcOrd="2" destOrd="0" presId="urn:microsoft.com/office/officeart/2005/8/layout/orgChart1"/>
    <dgm:cxn modelId="{0929E36F-E579-4BF7-AD90-1CE7E0EEBFFB}" type="presParOf" srcId="{23A829D2-40D8-48E2-B39B-B5040379DCF5}" destId="{5C9C1F7A-C6FD-4214-AE88-8CD411C41D6F}" srcOrd="3" destOrd="0" presId="urn:microsoft.com/office/officeart/2005/8/layout/orgChart1"/>
    <dgm:cxn modelId="{DEF30E05-4F92-4CEB-B84A-5F2DAF3FA866}" type="presParOf" srcId="{5C9C1F7A-C6FD-4214-AE88-8CD411C41D6F}" destId="{B51787EF-8C2D-4904-9569-1821AA2A819F}" srcOrd="0" destOrd="0" presId="urn:microsoft.com/office/officeart/2005/8/layout/orgChart1"/>
    <dgm:cxn modelId="{6A2DDCC4-D261-4531-A7AB-6F32237DE7E5}" type="presParOf" srcId="{B51787EF-8C2D-4904-9569-1821AA2A819F}" destId="{81CCB52A-0982-4F70-97F7-CC26534065C0}" srcOrd="0" destOrd="0" presId="urn:microsoft.com/office/officeart/2005/8/layout/orgChart1"/>
    <dgm:cxn modelId="{F04102D5-F524-49E1-84C6-8934ACB4ECCC}" type="presParOf" srcId="{B51787EF-8C2D-4904-9569-1821AA2A819F}" destId="{1644E4D0-848B-4C40-8100-E9840063BF74}" srcOrd="1" destOrd="0" presId="urn:microsoft.com/office/officeart/2005/8/layout/orgChart1"/>
    <dgm:cxn modelId="{E7F80C91-D691-460F-9622-982DB1EFC8D0}" type="presParOf" srcId="{5C9C1F7A-C6FD-4214-AE88-8CD411C41D6F}" destId="{08AAD730-A822-47B1-9FFD-F398CE87BDA5}" srcOrd="1" destOrd="0" presId="urn:microsoft.com/office/officeart/2005/8/layout/orgChart1"/>
    <dgm:cxn modelId="{969012D8-C3AC-4683-893C-3C98B0BD5AB4}" type="presParOf" srcId="{5C9C1F7A-C6FD-4214-AE88-8CD411C41D6F}" destId="{3F6BDE1C-223B-4C2F-86FD-7E4864BF70FE}" srcOrd="2" destOrd="0" presId="urn:microsoft.com/office/officeart/2005/8/layout/orgChart1"/>
    <dgm:cxn modelId="{E638DAB2-B89A-45E7-9332-90241F6FFB96}" type="presParOf" srcId="{23A829D2-40D8-48E2-B39B-B5040379DCF5}" destId="{91557C14-6520-4AC8-AC2C-D35C31137656}" srcOrd="4" destOrd="0" presId="urn:microsoft.com/office/officeart/2005/8/layout/orgChart1"/>
    <dgm:cxn modelId="{EE431BBE-6C36-47AF-8CAD-4E2C987306E2}" type="presParOf" srcId="{23A829D2-40D8-48E2-B39B-B5040379DCF5}" destId="{52683232-2AC8-4F09-A690-EE5EDEEA3E9C}" srcOrd="5" destOrd="0" presId="urn:microsoft.com/office/officeart/2005/8/layout/orgChart1"/>
    <dgm:cxn modelId="{007FE651-94F7-491A-8E7F-C9CA5A7378CC}" type="presParOf" srcId="{52683232-2AC8-4F09-A690-EE5EDEEA3E9C}" destId="{D52B6A6B-FED8-4BCB-9FED-74C023887503}" srcOrd="0" destOrd="0" presId="urn:microsoft.com/office/officeart/2005/8/layout/orgChart1"/>
    <dgm:cxn modelId="{8344EA2A-6B8E-47A6-AD42-CF6DB51EE748}" type="presParOf" srcId="{D52B6A6B-FED8-4BCB-9FED-74C023887503}" destId="{DCF6DDD3-F596-41D6-B3FB-B0283D386648}" srcOrd="0" destOrd="0" presId="urn:microsoft.com/office/officeart/2005/8/layout/orgChart1"/>
    <dgm:cxn modelId="{0D524508-1867-4BC9-9222-A58EA5EB70B1}" type="presParOf" srcId="{D52B6A6B-FED8-4BCB-9FED-74C023887503}" destId="{3EF0D242-AE95-486F-AA8A-E406BA22BF44}" srcOrd="1" destOrd="0" presId="urn:microsoft.com/office/officeart/2005/8/layout/orgChart1"/>
    <dgm:cxn modelId="{41DEDAF6-5F32-4F55-A28B-EA8E5C3E39A6}" type="presParOf" srcId="{52683232-2AC8-4F09-A690-EE5EDEEA3E9C}" destId="{853647E8-3D71-41DC-85E8-7923D54C2511}" srcOrd="1" destOrd="0" presId="urn:microsoft.com/office/officeart/2005/8/layout/orgChart1"/>
    <dgm:cxn modelId="{D920EF32-0CCB-47C7-A9C9-9E3364397BF5}" type="presParOf" srcId="{52683232-2AC8-4F09-A690-EE5EDEEA3E9C}" destId="{9F7E1208-1D0E-4686-BAE4-69A5E5E59991}" srcOrd="2" destOrd="0" presId="urn:microsoft.com/office/officeart/2005/8/layout/orgChart1"/>
    <dgm:cxn modelId="{DB126C82-A5CC-45D1-B113-87049B495475}" type="presParOf" srcId="{23A829D2-40D8-48E2-B39B-B5040379DCF5}" destId="{584A1C29-C93F-4319-8842-059DE646895F}" srcOrd="6" destOrd="0" presId="urn:microsoft.com/office/officeart/2005/8/layout/orgChart1"/>
    <dgm:cxn modelId="{C3097001-08A1-43D2-BE2E-039FC2F30E43}" type="presParOf" srcId="{23A829D2-40D8-48E2-B39B-B5040379DCF5}" destId="{E0CBFD59-6660-4292-9EEF-3249814B8B36}" srcOrd="7" destOrd="0" presId="urn:microsoft.com/office/officeart/2005/8/layout/orgChart1"/>
    <dgm:cxn modelId="{76BCA902-4968-48B8-AAC9-DADDA8609D64}" type="presParOf" srcId="{E0CBFD59-6660-4292-9EEF-3249814B8B36}" destId="{F6F6B0D1-F9E4-48A3-943D-A3D3DAFECEB5}" srcOrd="0" destOrd="0" presId="urn:microsoft.com/office/officeart/2005/8/layout/orgChart1"/>
    <dgm:cxn modelId="{8E2923F4-CBF3-4C51-AE7B-CC6723A87D8C}" type="presParOf" srcId="{F6F6B0D1-F9E4-48A3-943D-A3D3DAFECEB5}" destId="{78A22534-4323-4C6A-B13D-EBC950304FD4}" srcOrd="0" destOrd="0" presId="urn:microsoft.com/office/officeart/2005/8/layout/orgChart1"/>
    <dgm:cxn modelId="{C2E44557-8405-48E0-B26D-94436DFAE55C}" type="presParOf" srcId="{F6F6B0D1-F9E4-48A3-943D-A3D3DAFECEB5}" destId="{CE403DB0-7ADC-429E-8D2D-DE2666E0FD88}" srcOrd="1" destOrd="0" presId="urn:microsoft.com/office/officeart/2005/8/layout/orgChart1"/>
    <dgm:cxn modelId="{6951B698-8421-44DA-98D0-19E610CEFB7D}" type="presParOf" srcId="{E0CBFD59-6660-4292-9EEF-3249814B8B36}" destId="{68FC89C4-4993-4652-9065-595A68DF6010}" srcOrd="1" destOrd="0" presId="urn:microsoft.com/office/officeart/2005/8/layout/orgChart1"/>
    <dgm:cxn modelId="{7DB9D6F5-4914-4A2A-88DF-2E7EA6446898}" type="presParOf" srcId="{E0CBFD59-6660-4292-9EEF-3249814B8B36}" destId="{328AC436-508A-450C-BEB0-D0F7727FD7A9}" srcOrd="2" destOrd="0" presId="urn:microsoft.com/office/officeart/2005/8/layout/orgChart1"/>
    <dgm:cxn modelId="{D0063957-78A2-4F2E-878D-B3950A7CB42F}" type="presParOf" srcId="{971F3D69-B35D-4568-9912-610C9CF1AAA3}" destId="{F3EBC0E6-A1D9-4115-AAE6-57B8FDDBCA4A}" srcOrd="2" destOrd="0" presId="urn:microsoft.com/office/officeart/2005/8/layout/orgChart1"/>
    <dgm:cxn modelId="{BEA51BAB-48AD-4F5E-8A59-3391543581AA}" type="presParOf" srcId="{829B3E11-A8C6-4566-A560-7CB891B7F70A}" destId="{7359E50C-0328-40E2-8AF7-AF635A883105}" srcOrd="2" destOrd="0" presId="urn:microsoft.com/office/officeart/2005/8/layout/orgChart1"/>
    <dgm:cxn modelId="{87B0C41E-CF1E-4987-97C4-C19620E16AE4}" type="presParOf" srcId="{829B3E11-A8C6-4566-A560-7CB891B7F70A}" destId="{7498CBE2-0654-4374-B87D-95538411D186}" srcOrd="3" destOrd="0" presId="urn:microsoft.com/office/officeart/2005/8/layout/orgChart1"/>
    <dgm:cxn modelId="{33AEBDBA-F669-479A-99CE-7365089AD4F5}" type="presParOf" srcId="{7498CBE2-0654-4374-B87D-95538411D186}" destId="{AE50B645-3ED8-4EF0-A5B4-9EAD182944D5}" srcOrd="0" destOrd="0" presId="urn:microsoft.com/office/officeart/2005/8/layout/orgChart1"/>
    <dgm:cxn modelId="{7065FD8A-3A78-4618-B97D-332F47EE93F6}" type="presParOf" srcId="{AE50B645-3ED8-4EF0-A5B4-9EAD182944D5}" destId="{754009D0-443E-47A1-B51C-3D259230E41C}" srcOrd="0" destOrd="0" presId="urn:microsoft.com/office/officeart/2005/8/layout/orgChart1"/>
    <dgm:cxn modelId="{A27A44E0-FB2F-425A-AC92-5756A5914960}" type="presParOf" srcId="{AE50B645-3ED8-4EF0-A5B4-9EAD182944D5}" destId="{5A956CFC-C5A5-4339-9783-1165A1056D79}" srcOrd="1" destOrd="0" presId="urn:microsoft.com/office/officeart/2005/8/layout/orgChart1"/>
    <dgm:cxn modelId="{2B16AA33-A828-45C1-85E2-036DDD07CB70}" type="presParOf" srcId="{7498CBE2-0654-4374-B87D-95538411D186}" destId="{21E9680B-16FB-4951-ADA1-47063A0D8D21}" srcOrd="1" destOrd="0" presId="urn:microsoft.com/office/officeart/2005/8/layout/orgChart1"/>
    <dgm:cxn modelId="{9DAC977A-50DE-47CC-83E0-B485966655EC}" type="presParOf" srcId="{21E9680B-16FB-4951-ADA1-47063A0D8D21}" destId="{FF7291CA-F996-4891-9535-A61B3E2F12C4}" srcOrd="0" destOrd="0" presId="urn:microsoft.com/office/officeart/2005/8/layout/orgChart1"/>
    <dgm:cxn modelId="{949AB3B3-B645-48DF-8162-91549D801C39}" type="presParOf" srcId="{21E9680B-16FB-4951-ADA1-47063A0D8D21}" destId="{160B910C-6AFC-4C33-83CE-AC9717674342}" srcOrd="1" destOrd="0" presId="urn:microsoft.com/office/officeart/2005/8/layout/orgChart1"/>
    <dgm:cxn modelId="{0328BFF1-87ED-418E-8B91-0B713075AD08}" type="presParOf" srcId="{160B910C-6AFC-4C33-83CE-AC9717674342}" destId="{5A5DBB04-611D-419C-966D-16E0FC8E62C3}" srcOrd="0" destOrd="0" presId="urn:microsoft.com/office/officeart/2005/8/layout/orgChart1"/>
    <dgm:cxn modelId="{4D8DBD77-B0B4-4A5C-A012-234649F22557}" type="presParOf" srcId="{5A5DBB04-611D-419C-966D-16E0FC8E62C3}" destId="{D26329B6-70D1-4B7A-BC5B-050E725A8646}" srcOrd="0" destOrd="0" presId="urn:microsoft.com/office/officeart/2005/8/layout/orgChart1"/>
    <dgm:cxn modelId="{9524A13F-6B5F-48E4-8792-13D3649A58F1}" type="presParOf" srcId="{5A5DBB04-611D-419C-966D-16E0FC8E62C3}" destId="{CD878E47-A40F-49F4-BA03-95C7928F0D5F}" srcOrd="1" destOrd="0" presId="urn:microsoft.com/office/officeart/2005/8/layout/orgChart1"/>
    <dgm:cxn modelId="{A7168B32-DE5E-4024-8146-264D2EA2532E}" type="presParOf" srcId="{160B910C-6AFC-4C33-83CE-AC9717674342}" destId="{A98BEDDE-58D3-4DB3-B4F4-8EBADE238A04}" srcOrd="1" destOrd="0" presId="urn:microsoft.com/office/officeart/2005/8/layout/orgChart1"/>
    <dgm:cxn modelId="{2D1A618A-EC7F-4DF1-9AB6-F2E9513A2F8A}" type="presParOf" srcId="{160B910C-6AFC-4C33-83CE-AC9717674342}" destId="{F0F52175-C767-4021-8DCE-635980CD13ED}" srcOrd="2" destOrd="0" presId="urn:microsoft.com/office/officeart/2005/8/layout/orgChart1"/>
    <dgm:cxn modelId="{899007F2-3B75-43D6-850F-3F6061BEA0F7}" type="presParOf" srcId="{7498CBE2-0654-4374-B87D-95538411D186}" destId="{5E4903D3-2053-47D7-9852-9B5867C95216}" srcOrd="2" destOrd="0" presId="urn:microsoft.com/office/officeart/2005/8/layout/orgChart1"/>
    <dgm:cxn modelId="{02E1F83B-7CD2-4240-AB3D-90A3C0670B81}" type="presParOf" srcId="{829B3E11-A8C6-4566-A560-7CB891B7F70A}" destId="{EDE66A37-3AAF-48D9-8A64-6D38F6711D6A}" srcOrd="4" destOrd="0" presId="urn:microsoft.com/office/officeart/2005/8/layout/orgChart1"/>
    <dgm:cxn modelId="{CE76B843-694E-4E59-8EA9-164EA72702FB}" type="presParOf" srcId="{829B3E11-A8C6-4566-A560-7CB891B7F70A}" destId="{6181D958-F1D9-4088-9614-C17FC63D87A8}" srcOrd="5" destOrd="0" presId="urn:microsoft.com/office/officeart/2005/8/layout/orgChart1"/>
    <dgm:cxn modelId="{3F4A51FD-1890-43B4-8994-3323BB080FCC}" type="presParOf" srcId="{6181D958-F1D9-4088-9614-C17FC63D87A8}" destId="{B5D11C23-6E15-4DE9-8C5C-6241B2479BAF}" srcOrd="0" destOrd="0" presId="urn:microsoft.com/office/officeart/2005/8/layout/orgChart1"/>
    <dgm:cxn modelId="{85BDE348-31CB-4098-8BA2-17BF531A269F}" type="presParOf" srcId="{B5D11C23-6E15-4DE9-8C5C-6241B2479BAF}" destId="{E9ACFFB4-96FD-4177-8463-4404DF838782}" srcOrd="0" destOrd="0" presId="urn:microsoft.com/office/officeart/2005/8/layout/orgChart1"/>
    <dgm:cxn modelId="{568706AD-47E6-417A-9324-3A3C5B4E1D9A}" type="presParOf" srcId="{B5D11C23-6E15-4DE9-8C5C-6241B2479BAF}" destId="{21566622-51ED-448D-A606-2EC880891BAF}" srcOrd="1" destOrd="0" presId="urn:microsoft.com/office/officeart/2005/8/layout/orgChart1"/>
    <dgm:cxn modelId="{4FE1224C-98DE-496D-AECC-30AD98A693C6}" type="presParOf" srcId="{6181D958-F1D9-4088-9614-C17FC63D87A8}" destId="{DE5FCF2E-B92F-4D06-8CCD-7EDA7FC42ABE}" srcOrd="1" destOrd="0" presId="urn:microsoft.com/office/officeart/2005/8/layout/orgChart1"/>
    <dgm:cxn modelId="{26E01C5E-C572-41FF-BD3B-14591965661D}" type="presParOf" srcId="{6181D958-F1D9-4088-9614-C17FC63D87A8}" destId="{97881394-7208-459B-A80B-8EF719BB8125}" srcOrd="2" destOrd="0" presId="urn:microsoft.com/office/officeart/2005/8/layout/orgChart1"/>
    <dgm:cxn modelId="{C5B96C28-5789-45C5-8381-B313B84BD069}" type="presParOf" srcId="{829B3E11-A8C6-4566-A560-7CB891B7F70A}" destId="{B5E32C17-7E64-470C-8449-224028B8634B}" srcOrd="6" destOrd="0" presId="urn:microsoft.com/office/officeart/2005/8/layout/orgChart1"/>
    <dgm:cxn modelId="{7FBEABEF-F447-4F67-A50D-84D0914B717C}" type="presParOf" srcId="{829B3E11-A8C6-4566-A560-7CB891B7F70A}" destId="{AEE947E9-D3AC-427C-AC78-9CA3E0D7AE1C}" srcOrd="7" destOrd="0" presId="urn:microsoft.com/office/officeart/2005/8/layout/orgChart1"/>
    <dgm:cxn modelId="{DC1392EA-3D7C-4B06-9EC8-3639EEC0EDF7}" type="presParOf" srcId="{AEE947E9-D3AC-427C-AC78-9CA3E0D7AE1C}" destId="{F2E4A2BA-E87C-4D11-9C28-3FD7B0063E73}" srcOrd="0" destOrd="0" presId="urn:microsoft.com/office/officeart/2005/8/layout/orgChart1"/>
    <dgm:cxn modelId="{C3AE31BF-E07A-42AE-91AB-D13A33D1ECB8}" type="presParOf" srcId="{F2E4A2BA-E87C-4D11-9C28-3FD7B0063E73}" destId="{E19F81F5-3140-496F-A85E-4E2B7D1C57BD}" srcOrd="0" destOrd="0" presId="urn:microsoft.com/office/officeart/2005/8/layout/orgChart1"/>
    <dgm:cxn modelId="{0EE49088-C8EB-4712-A537-F328005BD171}" type="presParOf" srcId="{F2E4A2BA-E87C-4D11-9C28-3FD7B0063E73}" destId="{A076F1CB-8F3F-41ED-B367-30271826B78B}" srcOrd="1" destOrd="0" presId="urn:microsoft.com/office/officeart/2005/8/layout/orgChart1"/>
    <dgm:cxn modelId="{CB2EF3C1-F5E9-4A9D-9D58-8F0906310466}" type="presParOf" srcId="{AEE947E9-D3AC-427C-AC78-9CA3E0D7AE1C}" destId="{1808CA5D-6D06-4F60-ABC7-1F53EE186962}" srcOrd="1" destOrd="0" presId="urn:microsoft.com/office/officeart/2005/8/layout/orgChart1"/>
    <dgm:cxn modelId="{C699A717-C374-4768-91EF-A2F5234D2BE9}" type="presParOf" srcId="{1808CA5D-6D06-4F60-ABC7-1F53EE186962}" destId="{CF7B9142-FDBE-40CD-A9FC-1A6C6A4155F7}" srcOrd="0" destOrd="0" presId="urn:microsoft.com/office/officeart/2005/8/layout/orgChart1"/>
    <dgm:cxn modelId="{78522A96-E96C-443E-9EE9-706029895033}" type="presParOf" srcId="{1808CA5D-6D06-4F60-ABC7-1F53EE186962}" destId="{63B730A2-850A-4135-B646-1E498ED8D6EC}" srcOrd="1" destOrd="0" presId="urn:microsoft.com/office/officeart/2005/8/layout/orgChart1"/>
    <dgm:cxn modelId="{2F275DF5-25DA-463B-BCA8-212D84DAF7D8}" type="presParOf" srcId="{63B730A2-850A-4135-B646-1E498ED8D6EC}" destId="{EF8D68DF-5CBC-47AE-A072-07585821AEE2}" srcOrd="0" destOrd="0" presId="urn:microsoft.com/office/officeart/2005/8/layout/orgChart1"/>
    <dgm:cxn modelId="{7979E3D3-C32E-4B5E-9D10-7D235799C3E1}" type="presParOf" srcId="{EF8D68DF-5CBC-47AE-A072-07585821AEE2}" destId="{821AD9B9-9A20-406B-A70E-87DD6CFC9131}" srcOrd="0" destOrd="0" presId="urn:microsoft.com/office/officeart/2005/8/layout/orgChart1"/>
    <dgm:cxn modelId="{2E8A78F3-12E7-4153-917A-00DC9A103331}" type="presParOf" srcId="{EF8D68DF-5CBC-47AE-A072-07585821AEE2}" destId="{98A9003F-D97F-4212-81D5-DBC71ACCBF0A}" srcOrd="1" destOrd="0" presId="urn:microsoft.com/office/officeart/2005/8/layout/orgChart1"/>
    <dgm:cxn modelId="{45F602B4-54A1-4EF2-B9C1-779F151F361A}" type="presParOf" srcId="{63B730A2-850A-4135-B646-1E498ED8D6EC}" destId="{BB603599-D4CA-498F-BA07-E92F64587BD2}" srcOrd="1" destOrd="0" presId="urn:microsoft.com/office/officeart/2005/8/layout/orgChart1"/>
    <dgm:cxn modelId="{9A598C29-B5C4-4651-9315-542C4CF4CAA0}" type="presParOf" srcId="{BB603599-D4CA-498F-BA07-E92F64587BD2}" destId="{7E1ADC0F-98B3-4912-8CCF-3DBA1DA8CBAE}" srcOrd="0" destOrd="0" presId="urn:microsoft.com/office/officeart/2005/8/layout/orgChart1"/>
    <dgm:cxn modelId="{508B567F-C4D3-4947-A08C-AD5ED577F64A}" type="presParOf" srcId="{BB603599-D4CA-498F-BA07-E92F64587BD2}" destId="{DEADF2D5-0B03-49DC-9427-5359FA19495E}" srcOrd="1" destOrd="0" presId="urn:microsoft.com/office/officeart/2005/8/layout/orgChart1"/>
    <dgm:cxn modelId="{919D0CE7-1BFF-447D-A494-A218E46FAEA2}" type="presParOf" srcId="{DEADF2D5-0B03-49DC-9427-5359FA19495E}" destId="{2D4ED3DE-63F4-41E3-8364-7613DBC4CF5F}" srcOrd="0" destOrd="0" presId="urn:microsoft.com/office/officeart/2005/8/layout/orgChart1"/>
    <dgm:cxn modelId="{6D143CFB-E228-4C79-B843-085CDE36C983}" type="presParOf" srcId="{2D4ED3DE-63F4-41E3-8364-7613DBC4CF5F}" destId="{638FB0FD-1720-489E-87A5-58B7D718F42D}" srcOrd="0" destOrd="0" presId="urn:microsoft.com/office/officeart/2005/8/layout/orgChart1"/>
    <dgm:cxn modelId="{BD9B5F87-3D08-4865-8A31-5F1DA214D469}" type="presParOf" srcId="{2D4ED3DE-63F4-41E3-8364-7613DBC4CF5F}" destId="{7B216A42-7FF7-4475-84C8-F8872D2D1711}" srcOrd="1" destOrd="0" presId="urn:microsoft.com/office/officeart/2005/8/layout/orgChart1"/>
    <dgm:cxn modelId="{47959C46-EF02-4901-96B0-016BFC099EA2}" type="presParOf" srcId="{DEADF2D5-0B03-49DC-9427-5359FA19495E}" destId="{A274A728-4831-4C51-BB00-D20E465F5242}" srcOrd="1" destOrd="0" presId="urn:microsoft.com/office/officeart/2005/8/layout/orgChart1"/>
    <dgm:cxn modelId="{16AF3B9F-3E15-415A-9E4F-5CE88846E7F4}" type="presParOf" srcId="{DEADF2D5-0B03-49DC-9427-5359FA19495E}" destId="{5E943096-F16C-45E9-965C-922CAB8E80CB}" srcOrd="2" destOrd="0" presId="urn:microsoft.com/office/officeart/2005/8/layout/orgChart1"/>
    <dgm:cxn modelId="{D6510D7E-9AFD-4B06-BF29-BB950ED55133}" type="presParOf" srcId="{63B730A2-850A-4135-B646-1E498ED8D6EC}" destId="{C58D62CC-AE35-4D1F-807B-8CCEDA0EA316}" srcOrd="2" destOrd="0" presId="urn:microsoft.com/office/officeart/2005/8/layout/orgChart1"/>
    <dgm:cxn modelId="{BE0BB83E-E621-42BF-A6D7-EF4072D5ECE8}" type="presParOf" srcId="{1808CA5D-6D06-4F60-ABC7-1F53EE186962}" destId="{4BFB2BF1-1652-49F7-A297-F32BC6A5A8AF}" srcOrd="2" destOrd="0" presId="urn:microsoft.com/office/officeart/2005/8/layout/orgChart1"/>
    <dgm:cxn modelId="{26D64DF3-360D-4BE1-9F77-3472838D1407}" type="presParOf" srcId="{1808CA5D-6D06-4F60-ABC7-1F53EE186962}" destId="{7D1EBE98-A08B-4DFF-A1BC-5F694600CB91}" srcOrd="3" destOrd="0" presId="urn:microsoft.com/office/officeart/2005/8/layout/orgChart1"/>
    <dgm:cxn modelId="{95D8A443-6AEB-4885-BD64-16DB762C114B}" type="presParOf" srcId="{7D1EBE98-A08B-4DFF-A1BC-5F694600CB91}" destId="{99D6D6F9-B1D9-4ABD-872D-8CFFF34FBBB9}" srcOrd="0" destOrd="0" presId="urn:microsoft.com/office/officeart/2005/8/layout/orgChart1"/>
    <dgm:cxn modelId="{0C535B8D-C0FE-40F8-9760-CA864B78F260}" type="presParOf" srcId="{99D6D6F9-B1D9-4ABD-872D-8CFFF34FBBB9}" destId="{3ED63407-58BF-48A4-9EE0-6251C41B71C6}" srcOrd="0" destOrd="0" presId="urn:microsoft.com/office/officeart/2005/8/layout/orgChart1"/>
    <dgm:cxn modelId="{0C38DB0B-387D-4653-9565-645DBFB0FE42}" type="presParOf" srcId="{99D6D6F9-B1D9-4ABD-872D-8CFFF34FBBB9}" destId="{EDFBD778-9DE7-4C53-9E45-3A5311C0559E}" srcOrd="1" destOrd="0" presId="urn:microsoft.com/office/officeart/2005/8/layout/orgChart1"/>
    <dgm:cxn modelId="{0608F4E3-5072-43E2-BAC6-D2CBCA786F54}" type="presParOf" srcId="{7D1EBE98-A08B-4DFF-A1BC-5F694600CB91}" destId="{851FA2BE-C584-4FE6-B1C7-6C2711D6F2FB}" srcOrd="1" destOrd="0" presId="urn:microsoft.com/office/officeart/2005/8/layout/orgChart1"/>
    <dgm:cxn modelId="{D83C942D-FC61-49D0-B52F-E00B777916A4}" type="presParOf" srcId="{7D1EBE98-A08B-4DFF-A1BC-5F694600CB91}" destId="{0248C982-6148-4322-86E8-239BAFB7A4C5}" srcOrd="2" destOrd="0" presId="urn:microsoft.com/office/officeart/2005/8/layout/orgChart1"/>
    <dgm:cxn modelId="{D40859F5-5EC4-4547-B744-C0BB4E62E071}" type="presParOf" srcId="{1808CA5D-6D06-4F60-ABC7-1F53EE186962}" destId="{4DDB7751-DD79-478F-B521-6028A9FC41A4}" srcOrd="4" destOrd="0" presId="urn:microsoft.com/office/officeart/2005/8/layout/orgChart1"/>
    <dgm:cxn modelId="{9B2BB759-BD98-4874-A8D0-816D81372ED9}" type="presParOf" srcId="{1808CA5D-6D06-4F60-ABC7-1F53EE186962}" destId="{1B379529-1FF8-4D40-82DA-8709806F0A7A}" srcOrd="5" destOrd="0" presId="urn:microsoft.com/office/officeart/2005/8/layout/orgChart1"/>
    <dgm:cxn modelId="{48FF16D7-069B-4ACD-8763-3E691B4777AA}" type="presParOf" srcId="{1B379529-1FF8-4D40-82DA-8709806F0A7A}" destId="{74346B90-7E03-49FC-95ED-C25329FEF18C}" srcOrd="0" destOrd="0" presId="urn:microsoft.com/office/officeart/2005/8/layout/orgChart1"/>
    <dgm:cxn modelId="{5216A2A7-0725-4F4F-9883-C63E39E62B0A}" type="presParOf" srcId="{74346B90-7E03-49FC-95ED-C25329FEF18C}" destId="{765FE83F-85BD-40EB-A8FE-9E152D56046F}" srcOrd="0" destOrd="0" presId="urn:microsoft.com/office/officeart/2005/8/layout/orgChart1"/>
    <dgm:cxn modelId="{D0D12277-8F2B-4DE9-A5AC-9035708573A6}" type="presParOf" srcId="{74346B90-7E03-49FC-95ED-C25329FEF18C}" destId="{2C659F0A-2D50-4EF7-B2C6-6B2B9D239483}" srcOrd="1" destOrd="0" presId="urn:microsoft.com/office/officeart/2005/8/layout/orgChart1"/>
    <dgm:cxn modelId="{5ADA4171-CC9A-4C96-91C9-8523457D90EA}" type="presParOf" srcId="{1B379529-1FF8-4D40-82DA-8709806F0A7A}" destId="{0876E5E1-CA7D-44B0-ABCB-E277D9EF7D0C}" srcOrd="1" destOrd="0" presId="urn:microsoft.com/office/officeart/2005/8/layout/orgChart1"/>
    <dgm:cxn modelId="{843156AB-082E-4DCF-ABBB-B00FC6859D4A}" type="presParOf" srcId="{1B379529-1FF8-4D40-82DA-8709806F0A7A}" destId="{14E079CF-FAFB-410F-AC59-9D488C4AAEB4}" srcOrd="2" destOrd="0" presId="urn:microsoft.com/office/officeart/2005/8/layout/orgChart1"/>
    <dgm:cxn modelId="{BB930A64-88BD-473C-BA9C-01903462CB21}" type="presParOf" srcId="{1808CA5D-6D06-4F60-ABC7-1F53EE186962}" destId="{A13D4E6C-FEBC-403F-BC5E-82743D621873}" srcOrd="6" destOrd="0" presId="urn:microsoft.com/office/officeart/2005/8/layout/orgChart1"/>
    <dgm:cxn modelId="{A05567C7-EF2A-45B7-BB08-2069AEBA7351}" type="presParOf" srcId="{1808CA5D-6D06-4F60-ABC7-1F53EE186962}" destId="{24FD3BA9-BD49-424E-BB02-78780D0311A7}" srcOrd="7" destOrd="0" presId="urn:microsoft.com/office/officeart/2005/8/layout/orgChart1"/>
    <dgm:cxn modelId="{19A56FFF-9532-4F80-A227-C9650E543BA8}" type="presParOf" srcId="{24FD3BA9-BD49-424E-BB02-78780D0311A7}" destId="{2B94938A-B62E-4AD7-AACA-FD04D173021F}" srcOrd="0" destOrd="0" presId="urn:microsoft.com/office/officeart/2005/8/layout/orgChart1"/>
    <dgm:cxn modelId="{12B9189D-E4E2-458C-A267-7112D51B1CB3}" type="presParOf" srcId="{2B94938A-B62E-4AD7-AACA-FD04D173021F}" destId="{A51C2322-AB9B-4308-A7DD-6D6AEACD70C6}" srcOrd="0" destOrd="0" presId="urn:microsoft.com/office/officeart/2005/8/layout/orgChart1"/>
    <dgm:cxn modelId="{04F54A9C-ADE7-4093-B549-D5E81345D13D}" type="presParOf" srcId="{2B94938A-B62E-4AD7-AACA-FD04D173021F}" destId="{28DD2A50-8F92-485E-B016-FEEA569A4940}" srcOrd="1" destOrd="0" presId="urn:microsoft.com/office/officeart/2005/8/layout/orgChart1"/>
    <dgm:cxn modelId="{C2A90611-2E6F-49F1-9795-EF10766A77DF}" type="presParOf" srcId="{24FD3BA9-BD49-424E-BB02-78780D0311A7}" destId="{03494AEE-125A-4D68-91B4-CF25692D9348}" srcOrd="1" destOrd="0" presId="urn:microsoft.com/office/officeart/2005/8/layout/orgChart1"/>
    <dgm:cxn modelId="{5261CE15-70E9-4DFF-B083-65476B3DBFBE}" type="presParOf" srcId="{24FD3BA9-BD49-424E-BB02-78780D0311A7}" destId="{AB434AD5-482D-4E2D-BA1E-A838B517544E}" srcOrd="2" destOrd="0" presId="urn:microsoft.com/office/officeart/2005/8/layout/orgChart1"/>
    <dgm:cxn modelId="{8C10F06B-82C6-471D-99D3-ADD6DA55BB3A}" type="presParOf" srcId="{AEE947E9-D3AC-427C-AC78-9CA3E0D7AE1C}" destId="{9125154F-7B32-474A-844F-29342340D05C}" srcOrd="2" destOrd="0" presId="urn:microsoft.com/office/officeart/2005/8/layout/orgChart1"/>
    <dgm:cxn modelId="{AE57EB0E-F893-4313-8EFE-B07F4414A4E9}" type="presParOf" srcId="{829B3E11-A8C6-4566-A560-7CB891B7F70A}" destId="{8F480B84-ADA5-4B55-8A0C-0867086D8556}" srcOrd="8" destOrd="0" presId="urn:microsoft.com/office/officeart/2005/8/layout/orgChart1"/>
    <dgm:cxn modelId="{D18AD25B-F51A-48A3-B843-C6A45A5CC8B0}" type="presParOf" srcId="{829B3E11-A8C6-4566-A560-7CB891B7F70A}" destId="{B7B43150-5C10-4CA1-ADF0-966A021B1306}" srcOrd="9" destOrd="0" presId="urn:microsoft.com/office/officeart/2005/8/layout/orgChart1"/>
    <dgm:cxn modelId="{6BD550E0-395B-473F-B65B-6ECE27ABBA3C}" type="presParOf" srcId="{B7B43150-5C10-4CA1-ADF0-966A021B1306}" destId="{CFDA92D2-F563-4E51-B63A-1BAED8828909}" srcOrd="0" destOrd="0" presId="urn:microsoft.com/office/officeart/2005/8/layout/orgChart1"/>
    <dgm:cxn modelId="{6FEC8AE4-409C-4263-97D6-EB58C66183EE}" type="presParOf" srcId="{CFDA92D2-F563-4E51-B63A-1BAED8828909}" destId="{DDC9F946-7B6A-40F4-97A8-9510311CCE54}" srcOrd="0" destOrd="0" presId="urn:microsoft.com/office/officeart/2005/8/layout/orgChart1"/>
    <dgm:cxn modelId="{86E965CF-8900-41D1-BDC8-F6A29E989602}" type="presParOf" srcId="{CFDA92D2-F563-4E51-B63A-1BAED8828909}" destId="{E4E601B0-1A73-4F72-9EFD-B7EDB3B6315E}" srcOrd="1" destOrd="0" presId="urn:microsoft.com/office/officeart/2005/8/layout/orgChart1"/>
    <dgm:cxn modelId="{5940533C-F654-410A-BAC2-38A9D86E1281}" type="presParOf" srcId="{B7B43150-5C10-4CA1-ADF0-966A021B1306}" destId="{87C2323C-82F1-4196-B83F-7951C80D3D9E}" srcOrd="1" destOrd="0" presId="urn:microsoft.com/office/officeart/2005/8/layout/orgChart1"/>
    <dgm:cxn modelId="{05C88F75-8EE5-405B-8581-289152490364}" type="presParOf" srcId="{87C2323C-82F1-4196-B83F-7951C80D3D9E}" destId="{23275218-0923-49E0-B79F-9320D3B3D2CC}" srcOrd="0" destOrd="0" presId="urn:microsoft.com/office/officeart/2005/8/layout/orgChart1"/>
    <dgm:cxn modelId="{FA0FE4EE-0282-4E81-8415-EA683FABE50E}" type="presParOf" srcId="{87C2323C-82F1-4196-B83F-7951C80D3D9E}" destId="{73FF6749-B4EF-4A03-AA6C-BDE65E16BD81}" srcOrd="1" destOrd="0" presId="urn:microsoft.com/office/officeart/2005/8/layout/orgChart1"/>
    <dgm:cxn modelId="{E344E3CE-29ED-4ABB-AD22-FACCD1539005}" type="presParOf" srcId="{73FF6749-B4EF-4A03-AA6C-BDE65E16BD81}" destId="{5CC4A0D5-B7EC-4544-9DDB-603C97D34BFC}" srcOrd="0" destOrd="0" presId="urn:microsoft.com/office/officeart/2005/8/layout/orgChart1"/>
    <dgm:cxn modelId="{74392234-25AF-4C6C-B070-9FE43E19233B}" type="presParOf" srcId="{5CC4A0D5-B7EC-4544-9DDB-603C97D34BFC}" destId="{64860E1D-3DDB-4105-81EB-E5C3413D1987}" srcOrd="0" destOrd="0" presId="urn:microsoft.com/office/officeart/2005/8/layout/orgChart1"/>
    <dgm:cxn modelId="{20FAB69D-6719-4ADC-800E-4170C0600509}" type="presParOf" srcId="{5CC4A0D5-B7EC-4544-9DDB-603C97D34BFC}" destId="{1D1CEA42-260A-41C2-89D2-E4531964102D}" srcOrd="1" destOrd="0" presId="urn:microsoft.com/office/officeart/2005/8/layout/orgChart1"/>
    <dgm:cxn modelId="{ECD75E21-5B1F-4BAE-BC50-57162CE86FF4}" type="presParOf" srcId="{73FF6749-B4EF-4A03-AA6C-BDE65E16BD81}" destId="{C4676128-1F44-4752-958A-EF62D5391D76}" srcOrd="1" destOrd="0" presId="urn:microsoft.com/office/officeart/2005/8/layout/orgChart1"/>
    <dgm:cxn modelId="{93AC0A20-2EC7-4D2A-BBC6-FA66F1FC3E97}" type="presParOf" srcId="{73FF6749-B4EF-4A03-AA6C-BDE65E16BD81}" destId="{522709D6-86FD-4DE4-81C8-B0C7D92D9B39}" srcOrd="2" destOrd="0" presId="urn:microsoft.com/office/officeart/2005/8/layout/orgChart1"/>
    <dgm:cxn modelId="{58DD0FB6-00E5-4869-8769-E66F61769A6B}" type="presParOf" srcId="{87C2323C-82F1-4196-B83F-7951C80D3D9E}" destId="{EB7F46D8-7DA7-4D92-8406-362EC2A1FD71}" srcOrd="2" destOrd="0" presId="urn:microsoft.com/office/officeart/2005/8/layout/orgChart1"/>
    <dgm:cxn modelId="{70D59CAD-3E36-4860-8164-58B253CA6C27}" type="presParOf" srcId="{87C2323C-82F1-4196-B83F-7951C80D3D9E}" destId="{CDC66805-73C3-4A77-8A0B-D50B1DA2D48B}" srcOrd="3" destOrd="0" presId="urn:microsoft.com/office/officeart/2005/8/layout/orgChart1"/>
    <dgm:cxn modelId="{5D77FD8A-F3BA-4EA0-8253-74941BB13B20}" type="presParOf" srcId="{CDC66805-73C3-4A77-8A0B-D50B1DA2D48B}" destId="{4381F709-8916-4D3D-BCAD-158FB3732879}" srcOrd="0" destOrd="0" presId="urn:microsoft.com/office/officeart/2005/8/layout/orgChart1"/>
    <dgm:cxn modelId="{03960CA8-8421-44E3-8DE0-A868A3FFCED4}" type="presParOf" srcId="{4381F709-8916-4D3D-BCAD-158FB3732879}" destId="{153E2922-AC73-4435-BAF3-86C4D1831379}" srcOrd="0" destOrd="0" presId="urn:microsoft.com/office/officeart/2005/8/layout/orgChart1"/>
    <dgm:cxn modelId="{A267C8CE-3AA1-49B7-833E-D7E2E4DDE74C}" type="presParOf" srcId="{4381F709-8916-4D3D-BCAD-158FB3732879}" destId="{44FC95C3-4EB1-4BD9-AFEA-172B3824FBA7}" srcOrd="1" destOrd="0" presId="urn:microsoft.com/office/officeart/2005/8/layout/orgChart1"/>
    <dgm:cxn modelId="{73CA8970-8135-4DAF-80DC-0398DAB9BFCB}" type="presParOf" srcId="{CDC66805-73C3-4A77-8A0B-D50B1DA2D48B}" destId="{4DE49804-2402-436E-8687-AB0CB1B95E8C}" srcOrd="1" destOrd="0" presId="urn:microsoft.com/office/officeart/2005/8/layout/orgChart1"/>
    <dgm:cxn modelId="{5572D4F0-B3F7-4966-BF00-67047D2356E1}" type="presParOf" srcId="{CDC66805-73C3-4A77-8A0B-D50B1DA2D48B}" destId="{F72F42B3-CBD9-4E8C-BF62-CC9FA08F06AB}" srcOrd="2" destOrd="0" presId="urn:microsoft.com/office/officeart/2005/8/layout/orgChart1"/>
    <dgm:cxn modelId="{E2D59CF3-D159-452E-BC59-4EA9F3231AA7}" type="presParOf" srcId="{87C2323C-82F1-4196-B83F-7951C80D3D9E}" destId="{84269BF5-5FA6-43BE-9E69-32FDB9AB8336}" srcOrd="4" destOrd="0" presId="urn:microsoft.com/office/officeart/2005/8/layout/orgChart1"/>
    <dgm:cxn modelId="{7B4EAC1F-C2B8-4D37-955A-D986DF6CC356}" type="presParOf" srcId="{87C2323C-82F1-4196-B83F-7951C80D3D9E}" destId="{4385491E-E1BF-414A-83EA-DF1E67969D4C}" srcOrd="5" destOrd="0" presId="urn:microsoft.com/office/officeart/2005/8/layout/orgChart1"/>
    <dgm:cxn modelId="{CA2F0D4C-A453-4FE5-B835-1578AEF7DD6E}" type="presParOf" srcId="{4385491E-E1BF-414A-83EA-DF1E67969D4C}" destId="{902C8E1A-D8EB-40BB-9B54-838C445D55EE}" srcOrd="0" destOrd="0" presId="urn:microsoft.com/office/officeart/2005/8/layout/orgChart1"/>
    <dgm:cxn modelId="{4D3D2297-2F5C-4A01-A35A-379F1534E545}" type="presParOf" srcId="{902C8E1A-D8EB-40BB-9B54-838C445D55EE}" destId="{72184936-93F9-452F-BEE6-AF4F630F54B4}" srcOrd="0" destOrd="0" presId="urn:microsoft.com/office/officeart/2005/8/layout/orgChart1"/>
    <dgm:cxn modelId="{66659754-4C30-46D8-9C8A-8BD59AF3A743}" type="presParOf" srcId="{902C8E1A-D8EB-40BB-9B54-838C445D55EE}" destId="{642ED9AE-8DE2-47FB-8EDD-FB9C09FC554F}" srcOrd="1" destOrd="0" presId="urn:microsoft.com/office/officeart/2005/8/layout/orgChart1"/>
    <dgm:cxn modelId="{9EBC97D3-1BFC-4008-957E-EF56E082D077}" type="presParOf" srcId="{4385491E-E1BF-414A-83EA-DF1E67969D4C}" destId="{EE042B16-FB29-41C9-9964-A80AD59F7BA1}" srcOrd="1" destOrd="0" presId="urn:microsoft.com/office/officeart/2005/8/layout/orgChart1"/>
    <dgm:cxn modelId="{97FC5759-16BD-475E-8383-9360DD058EAA}" type="presParOf" srcId="{4385491E-E1BF-414A-83EA-DF1E67969D4C}" destId="{6F25BF60-05EC-4440-A88E-0A798193D95D}" srcOrd="2" destOrd="0" presId="urn:microsoft.com/office/officeart/2005/8/layout/orgChart1"/>
    <dgm:cxn modelId="{451CCC2F-8777-436E-86D0-A29E6563C3E3}" type="presParOf" srcId="{87C2323C-82F1-4196-B83F-7951C80D3D9E}" destId="{9673A51F-F680-4F06-A26A-6DE40D906A88}" srcOrd="6" destOrd="0" presId="urn:microsoft.com/office/officeart/2005/8/layout/orgChart1"/>
    <dgm:cxn modelId="{F149C5F0-7866-430B-8A3D-69C23B7E255C}" type="presParOf" srcId="{87C2323C-82F1-4196-B83F-7951C80D3D9E}" destId="{D3BEFBE9-10A5-49B1-943B-D21C31A7E7F4}" srcOrd="7" destOrd="0" presId="urn:microsoft.com/office/officeart/2005/8/layout/orgChart1"/>
    <dgm:cxn modelId="{F2F7D28E-273D-43A4-AF0A-9896AC94A492}" type="presParOf" srcId="{D3BEFBE9-10A5-49B1-943B-D21C31A7E7F4}" destId="{303DFAE2-6F45-4D0A-ACD5-A1B3BC831315}" srcOrd="0" destOrd="0" presId="urn:microsoft.com/office/officeart/2005/8/layout/orgChart1"/>
    <dgm:cxn modelId="{38C3BFCD-A4D6-4E07-81C0-8EB1CCD8C4B4}" type="presParOf" srcId="{303DFAE2-6F45-4D0A-ACD5-A1B3BC831315}" destId="{3F1B91A2-1F4D-413E-9DD0-21785681D6B2}" srcOrd="0" destOrd="0" presId="urn:microsoft.com/office/officeart/2005/8/layout/orgChart1"/>
    <dgm:cxn modelId="{D453FFFE-C47E-4254-9A11-4FF1639F2F46}" type="presParOf" srcId="{303DFAE2-6F45-4D0A-ACD5-A1B3BC831315}" destId="{49CCB27E-CB74-4ED4-A7A4-CD50521C0120}" srcOrd="1" destOrd="0" presId="urn:microsoft.com/office/officeart/2005/8/layout/orgChart1"/>
    <dgm:cxn modelId="{17187D7B-367D-4121-B0DF-1238BF5F3B82}" type="presParOf" srcId="{D3BEFBE9-10A5-49B1-943B-D21C31A7E7F4}" destId="{4D7B94F6-1B38-4E24-9D2B-288772BDD795}" srcOrd="1" destOrd="0" presId="urn:microsoft.com/office/officeart/2005/8/layout/orgChart1"/>
    <dgm:cxn modelId="{FAE122E5-8421-4B26-B5F0-509A484DACEF}" type="presParOf" srcId="{D3BEFBE9-10A5-49B1-943B-D21C31A7E7F4}" destId="{A76C9B72-9EC6-4243-961C-3307778E601E}" srcOrd="2" destOrd="0" presId="urn:microsoft.com/office/officeart/2005/8/layout/orgChart1"/>
    <dgm:cxn modelId="{CA83A804-AFB3-45CD-9B59-28C71F183276}" type="presParOf" srcId="{87C2323C-82F1-4196-B83F-7951C80D3D9E}" destId="{5982F300-353C-439B-BC55-12912FE959A6}" srcOrd="8" destOrd="0" presId="urn:microsoft.com/office/officeart/2005/8/layout/orgChart1"/>
    <dgm:cxn modelId="{312CC13D-B07D-4C36-8D05-7BFE1CD160C7}" type="presParOf" srcId="{87C2323C-82F1-4196-B83F-7951C80D3D9E}" destId="{F712DBD1-9117-4F37-BB30-4089EC5AEFA6}" srcOrd="9" destOrd="0" presId="urn:microsoft.com/office/officeart/2005/8/layout/orgChart1"/>
    <dgm:cxn modelId="{DD32C5BF-255C-4C79-837A-BCDCF6654FB4}" type="presParOf" srcId="{F712DBD1-9117-4F37-BB30-4089EC5AEFA6}" destId="{ACBEE85F-9816-40B8-9239-E9C4AE2C3144}" srcOrd="0" destOrd="0" presId="urn:microsoft.com/office/officeart/2005/8/layout/orgChart1"/>
    <dgm:cxn modelId="{CA1C1F09-A062-44E5-B8AA-E033864EF993}" type="presParOf" srcId="{ACBEE85F-9816-40B8-9239-E9C4AE2C3144}" destId="{9E1A69B5-E95F-4853-BC7E-E783CE6BAC92}" srcOrd="0" destOrd="0" presId="urn:microsoft.com/office/officeart/2005/8/layout/orgChart1"/>
    <dgm:cxn modelId="{ABC4278A-87C1-467B-928D-61CFE1AA92E2}" type="presParOf" srcId="{ACBEE85F-9816-40B8-9239-E9C4AE2C3144}" destId="{DD3A44E7-1D58-4778-87C3-9B08E4EC7739}" srcOrd="1" destOrd="0" presId="urn:microsoft.com/office/officeart/2005/8/layout/orgChart1"/>
    <dgm:cxn modelId="{A8364CFF-2B87-4C02-872C-CD345B9780A3}" type="presParOf" srcId="{F712DBD1-9117-4F37-BB30-4089EC5AEFA6}" destId="{20BC027B-59E0-4F2B-B791-FA8B1D6ED56F}" srcOrd="1" destOrd="0" presId="urn:microsoft.com/office/officeart/2005/8/layout/orgChart1"/>
    <dgm:cxn modelId="{B2C0E4A9-0497-4445-A3C5-512238BD9BBB}" type="presParOf" srcId="{F712DBD1-9117-4F37-BB30-4089EC5AEFA6}" destId="{509F0326-F1B3-4337-AB6B-F40EE322B660}" srcOrd="2" destOrd="0" presId="urn:microsoft.com/office/officeart/2005/8/layout/orgChart1"/>
    <dgm:cxn modelId="{9B27B624-BC8A-48DC-B3CB-6C7C1637F359}" type="presParOf" srcId="{B7B43150-5C10-4CA1-ADF0-966A021B1306}" destId="{C29EFDBB-262E-466F-ACFF-CB19946AB511}" srcOrd="2" destOrd="0" presId="urn:microsoft.com/office/officeart/2005/8/layout/orgChart1"/>
    <dgm:cxn modelId="{7636B7E1-F26B-4596-9167-963AA9D7B141}" type="presParOf" srcId="{69386F79-1F65-44C1-9785-FB89D9E8F80A}" destId="{721D29CB-44CD-48E9-B568-435CB3729456}" srcOrd="2" destOrd="0" presId="urn:microsoft.com/office/officeart/2005/8/layout/orgChart1"/>
    <dgm:cxn modelId="{A8F54F24-D4D0-4860-A408-B5AA4F00B061}" type="presParOf" srcId="{721D29CB-44CD-48E9-B568-435CB3729456}" destId="{64C09C09-430A-410B-8E5A-9F3D68C607A9}" srcOrd="0" destOrd="0" presId="urn:microsoft.com/office/officeart/2005/8/layout/orgChart1"/>
    <dgm:cxn modelId="{89356871-BCA7-4288-9B38-BDE5BD748029}" type="presParOf" srcId="{721D29CB-44CD-48E9-B568-435CB3729456}" destId="{55EA6C1D-308A-43A9-8D1D-8E1824A02F34}" srcOrd="1" destOrd="0" presId="urn:microsoft.com/office/officeart/2005/8/layout/orgChart1"/>
    <dgm:cxn modelId="{89CA30CC-1B2B-4645-BDEF-C7B385584AF4}" type="presParOf" srcId="{55EA6C1D-308A-43A9-8D1D-8E1824A02F34}" destId="{CC95C909-99DD-4ABE-9219-07BFB95BE06D}" srcOrd="0" destOrd="0" presId="urn:microsoft.com/office/officeart/2005/8/layout/orgChart1"/>
    <dgm:cxn modelId="{A409BBE0-694E-4D8F-B1F4-20556B135EAA}" type="presParOf" srcId="{CC95C909-99DD-4ABE-9219-07BFB95BE06D}" destId="{0C7EE0B3-2915-4701-BFCE-0AE8406F99D9}" srcOrd="0" destOrd="0" presId="urn:microsoft.com/office/officeart/2005/8/layout/orgChart1"/>
    <dgm:cxn modelId="{01EBBDA7-AE05-4880-AE30-DC629F61F581}" type="presParOf" srcId="{CC95C909-99DD-4ABE-9219-07BFB95BE06D}" destId="{050FE53B-381F-43DA-843D-2D40F9767A54}" srcOrd="1" destOrd="0" presId="urn:microsoft.com/office/officeart/2005/8/layout/orgChart1"/>
    <dgm:cxn modelId="{565725E6-B591-4081-AD70-BE606C27DC41}" type="presParOf" srcId="{55EA6C1D-308A-43A9-8D1D-8E1824A02F34}" destId="{638EC80D-96F0-465A-97F0-45B7707AE2C9}" srcOrd="1" destOrd="0" presId="urn:microsoft.com/office/officeart/2005/8/layout/orgChart1"/>
    <dgm:cxn modelId="{76DB14E2-000B-4F47-8ABB-6F46E148A57E}" type="presParOf" srcId="{55EA6C1D-308A-43A9-8D1D-8E1824A02F34}" destId="{947D4B47-27AA-4856-971E-1F7C9020897D}" srcOrd="2" destOrd="0" presId="urn:microsoft.com/office/officeart/2005/8/layout/orgChart1"/>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4C09C09-430A-410B-8E5A-9F3D68C607A9}">
      <dsp:nvSpPr>
        <dsp:cNvPr id="0" name=""/>
        <dsp:cNvSpPr/>
      </dsp:nvSpPr>
      <dsp:spPr>
        <a:xfrm>
          <a:off x="4721948" y="557142"/>
          <a:ext cx="116751" cy="511483"/>
        </a:xfrm>
        <a:custGeom>
          <a:avLst/>
          <a:gdLst/>
          <a:ahLst/>
          <a:cxnLst/>
          <a:rect l="0" t="0" r="0" b="0"/>
          <a:pathLst>
            <a:path>
              <a:moveTo>
                <a:pt x="116751" y="0"/>
              </a:moveTo>
              <a:lnTo>
                <a:pt x="116751" y="511483"/>
              </a:lnTo>
              <a:lnTo>
                <a:pt x="0" y="51148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82F300-353C-439B-BC55-12912FE959A6}">
      <dsp:nvSpPr>
        <dsp:cNvPr id="0" name=""/>
        <dsp:cNvSpPr/>
      </dsp:nvSpPr>
      <dsp:spPr>
        <a:xfrm>
          <a:off x="7223769" y="2136069"/>
          <a:ext cx="167633" cy="3329223"/>
        </a:xfrm>
        <a:custGeom>
          <a:avLst/>
          <a:gdLst/>
          <a:ahLst/>
          <a:cxnLst/>
          <a:rect l="0" t="0" r="0" b="0"/>
          <a:pathLst>
            <a:path>
              <a:moveTo>
                <a:pt x="0" y="0"/>
              </a:moveTo>
              <a:lnTo>
                <a:pt x="0" y="3329223"/>
              </a:lnTo>
              <a:lnTo>
                <a:pt x="167633" y="3329223"/>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73A51F-F680-4F06-A26A-6DE40D906A88}">
      <dsp:nvSpPr>
        <dsp:cNvPr id="0" name=""/>
        <dsp:cNvSpPr/>
      </dsp:nvSpPr>
      <dsp:spPr>
        <a:xfrm>
          <a:off x="7223769" y="2136069"/>
          <a:ext cx="182944" cy="1951909"/>
        </a:xfrm>
        <a:custGeom>
          <a:avLst/>
          <a:gdLst/>
          <a:ahLst/>
          <a:cxnLst/>
          <a:rect l="0" t="0" r="0" b="0"/>
          <a:pathLst>
            <a:path>
              <a:moveTo>
                <a:pt x="0" y="0"/>
              </a:moveTo>
              <a:lnTo>
                <a:pt x="0" y="1951909"/>
              </a:lnTo>
              <a:lnTo>
                <a:pt x="182944" y="1951909"/>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269BF5-5FA6-43BE-9E69-32FDB9AB8336}">
      <dsp:nvSpPr>
        <dsp:cNvPr id="0" name=""/>
        <dsp:cNvSpPr/>
      </dsp:nvSpPr>
      <dsp:spPr>
        <a:xfrm>
          <a:off x="7223769" y="2136069"/>
          <a:ext cx="182944" cy="1189910"/>
        </a:xfrm>
        <a:custGeom>
          <a:avLst/>
          <a:gdLst/>
          <a:ahLst/>
          <a:cxnLst/>
          <a:rect l="0" t="0" r="0" b="0"/>
          <a:pathLst>
            <a:path>
              <a:moveTo>
                <a:pt x="0" y="0"/>
              </a:moveTo>
              <a:lnTo>
                <a:pt x="0" y="1189910"/>
              </a:lnTo>
              <a:lnTo>
                <a:pt x="182944" y="1189910"/>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7F46D8-7DA7-4D92-8406-362EC2A1FD71}">
      <dsp:nvSpPr>
        <dsp:cNvPr id="0" name=""/>
        <dsp:cNvSpPr/>
      </dsp:nvSpPr>
      <dsp:spPr>
        <a:xfrm>
          <a:off x="7223769" y="2136069"/>
          <a:ext cx="182944" cy="2637708"/>
        </a:xfrm>
        <a:custGeom>
          <a:avLst/>
          <a:gdLst/>
          <a:ahLst/>
          <a:cxnLst/>
          <a:rect l="0" t="0" r="0" b="0"/>
          <a:pathLst>
            <a:path>
              <a:moveTo>
                <a:pt x="0" y="0"/>
              </a:moveTo>
              <a:lnTo>
                <a:pt x="0" y="2637708"/>
              </a:lnTo>
              <a:lnTo>
                <a:pt x="182944" y="2637708"/>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275218-0923-49E0-B79F-9320D3B3D2CC}">
      <dsp:nvSpPr>
        <dsp:cNvPr id="0" name=""/>
        <dsp:cNvSpPr/>
      </dsp:nvSpPr>
      <dsp:spPr>
        <a:xfrm>
          <a:off x="7223769" y="2136069"/>
          <a:ext cx="166788" cy="511483"/>
        </a:xfrm>
        <a:custGeom>
          <a:avLst/>
          <a:gdLst/>
          <a:ahLst/>
          <a:cxnLst/>
          <a:rect l="0" t="0" r="0" b="0"/>
          <a:pathLst>
            <a:path>
              <a:moveTo>
                <a:pt x="0" y="0"/>
              </a:moveTo>
              <a:lnTo>
                <a:pt x="0" y="511483"/>
              </a:lnTo>
              <a:lnTo>
                <a:pt x="166788" y="511483"/>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480B84-ADA5-4B55-8A0C-0867086D8556}">
      <dsp:nvSpPr>
        <dsp:cNvPr id="0" name=""/>
        <dsp:cNvSpPr/>
      </dsp:nvSpPr>
      <dsp:spPr>
        <a:xfrm>
          <a:off x="4838700" y="557142"/>
          <a:ext cx="2829837" cy="1022966"/>
        </a:xfrm>
        <a:custGeom>
          <a:avLst/>
          <a:gdLst/>
          <a:ahLst/>
          <a:cxnLst/>
          <a:rect l="0" t="0" r="0" b="0"/>
          <a:pathLst>
            <a:path>
              <a:moveTo>
                <a:pt x="0" y="0"/>
              </a:moveTo>
              <a:lnTo>
                <a:pt x="0" y="906215"/>
              </a:lnTo>
              <a:lnTo>
                <a:pt x="2829837" y="906215"/>
              </a:lnTo>
              <a:lnTo>
                <a:pt x="2829837" y="102296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13D4E6C-FEBC-403F-BC5E-82743D621873}">
      <dsp:nvSpPr>
        <dsp:cNvPr id="0" name=""/>
        <dsp:cNvSpPr/>
      </dsp:nvSpPr>
      <dsp:spPr>
        <a:xfrm>
          <a:off x="5600365" y="2136069"/>
          <a:ext cx="190838" cy="1875709"/>
        </a:xfrm>
        <a:custGeom>
          <a:avLst/>
          <a:gdLst/>
          <a:ahLst/>
          <a:cxnLst/>
          <a:rect l="0" t="0" r="0" b="0"/>
          <a:pathLst>
            <a:path>
              <a:moveTo>
                <a:pt x="0" y="0"/>
              </a:moveTo>
              <a:lnTo>
                <a:pt x="0" y="1875709"/>
              </a:lnTo>
              <a:lnTo>
                <a:pt x="190838" y="1875709"/>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DDB7751-DD79-478F-B521-6028A9FC41A4}">
      <dsp:nvSpPr>
        <dsp:cNvPr id="0" name=""/>
        <dsp:cNvSpPr/>
      </dsp:nvSpPr>
      <dsp:spPr>
        <a:xfrm>
          <a:off x="5600365" y="2136069"/>
          <a:ext cx="190838" cy="1189910"/>
        </a:xfrm>
        <a:custGeom>
          <a:avLst/>
          <a:gdLst/>
          <a:ahLst/>
          <a:cxnLst/>
          <a:rect l="0" t="0" r="0" b="0"/>
          <a:pathLst>
            <a:path>
              <a:moveTo>
                <a:pt x="0" y="0"/>
              </a:moveTo>
              <a:lnTo>
                <a:pt x="0" y="1189910"/>
              </a:lnTo>
              <a:lnTo>
                <a:pt x="190838" y="1189910"/>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FB2BF1-1652-49F7-A297-F32BC6A5A8AF}">
      <dsp:nvSpPr>
        <dsp:cNvPr id="0" name=""/>
        <dsp:cNvSpPr/>
      </dsp:nvSpPr>
      <dsp:spPr>
        <a:xfrm>
          <a:off x="5600365" y="2136069"/>
          <a:ext cx="190838" cy="504111"/>
        </a:xfrm>
        <a:custGeom>
          <a:avLst/>
          <a:gdLst/>
          <a:ahLst/>
          <a:cxnLst/>
          <a:rect l="0" t="0" r="0" b="0"/>
          <a:pathLst>
            <a:path>
              <a:moveTo>
                <a:pt x="0" y="0"/>
              </a:moveTo>
              <a:lnTo>
                <a:pt x="0" y="504111"/>
              </a:lnTo>
              <a:lnTo>
                <a:pt x="190838" y="504111"/>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1ADC0F-98B3-4912-8CCF-3DBA1DA8CBAE}">
      <dsp:nvSpPr>
        <dsp:cNvPr id="0" name=""/>
        <dsp:cNvSpPr/>
      </dsp:nvSpPr>
      <dsp:spPr>
        <a:xfrm>
          <a:off x="4286933" y="2980884"/>
          <a:ext cx="91440" cy="421295"/>
        </a:xfrm>
        <a:custGeom>
          <a:avLst/>
          <a:gdLst/>
          <a:ahLst/>
          <a:cxnLst/>
          <a:rect l="0" t="0" r="0" b="0"/>
          <a:pathLst>
            <a:path>
              <a:moveTo>
                <a:pt x="119128" y="0"/>
              </a:moveTo>
              <a:lnTo>
                <a:pt x="45720" y="421295"/>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7B9142-FDBE-40CD-A9FC-1A6C6A4155F7}">
      <dsp:nvSpPr>
        <dsp:cNvPr id="0" name=""/>
        <dsp:cNvSpPr/>
      </dsp:nvSpPr>
      <dsp:spPr>
        <a:xfrm>
          <a:off x="5406791" y="2136069"/>
          <a:ext cx="193574" cy="566834"/>
        </a:xfrm>
        <a:custGeom>
          <a:avLst/>
          <a:gdLst/>
          <a:ahLst/>
          <a:cxnLst/>
          <a:rect l="0" t="0" r="0" b="0"/>
          <a:pathLst>
            <a:path>
              <a:moveTo>
                <a:pt x="193574" y="0"/>
              </a:moveTo>
              <a:lnTo>
                <a:pt x="193574" y="566834"/>
              </a:lnTo>
              <a:lnTo>
                <a:pt x="0" y="566834"/>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E32C17-7E64-470C-8449-224028B8634B}">
      <dsp:nvSpPr>
        <dsp:cNvPr id="0" name=""/>
        <dsp:cNvSpPr/>
      </dsp:nvSpPr>
      <dsp:spPr>
        <a:xfrm>
          <a:off x="4838700" y="557142"/>
          <a:ext cx="1206433" cy="1022966"/>
        </a:xfrm>
        <a:custGeom>
          <a:avLst/>
          <a:gdLst/>
          <a:ahLst/>
          <a:cxnLst/>
          <a:rect l="0" t="0" r="0" b="0"/>
          <a:pathLst>
            <a:path>
              <a:moveTo>
                <a:pt x="0" y="0"/>
              </a:moveTo>
              <a:lnTo>
                <a:pt x="0" y="906215"/>
              </a:lnTo>
              <a:lnTo>
                <a:pt x="1206433" y="906215"/>
              </a:lnTo>
              <a:lnTo>
                <a:pt x="1206433" y="102296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E66A37-3AAF-48D9-8A64-6D38F6711D6A}">
      <dsp:nvSpPr>
        <dsp:cNvPr id="0" name=""/>
        <dsp:cNvSpPr/>
      </dsp:nvSpPr>
      <dsp:spPr>
        <a:xfrm>
          <a:off x="4699709" y="557142"/>
          <a:ext cx="138990" cy="1022966"/>
        </a:xfrm>
        <a:custGeom>
          <a:avLst/>
          <a:gdLst/>
          <a:ahLst/>
          <a:cxnLst/>
          <a:rect l="0" t="0" r="0" b="0"/>
          <a:pathLst>
            <a:path>
              <a:moveTo>
                <a:pt x="138990" y="0"/>
              </a:moveTo>
              <a:lnTo>
                <a:pt x="138990" y="906215"/>
              </a:lnTo>
              <a:lnTo>
                <a:pt x="0" y="906215"/>
              </a:lnTo>
              <a:lnTo>
                <a:pt x="0" y="102296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F7291CA-F996-4891-9535-A61B3E2F12C4}">
      <dsp:nvSpPr>
        <dsp:cNvPr id="0" name=""/>
        <dsp:cNvSpPr/>
      </dsp:nvSpPr>
      <dsp:spPr>
        <a:xfrm>
          <a:off x="3308566" y="2136069"/>
          <a:ext cx="91440" cy="233503"/>
        </a:xfrm>
        <a:custGeom>
          <a:avLst/>
          <a:gdLst/>
          <a:ahLst/>
          <a:cxnLst/>
          <a:rect l="0" t="0" r="0" b="0"/>
          <a:pathLst>
            <a:path>
              <a:moveTo>
                <a:pt x="45720" y="0"/>
              </a:moveTo>
              <a:lnTo>
                <a:pt x="45720" y="233503"/>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59E50C-0328-40E2-8AF7-AF635A883105}">
      <dsp:nvSpPr>
        <dsp:cNvPr id="0" name=""/>
        <dsp:cNvSpPr/>
      </dsp:nvSpPr>
      <dsp:spPr>
        <a:xfrm>
          <a:off x="3354286" y="557142"/>
          <a:ext cx="1484413" cy="1022966"/>
        </a:xfrm>
        <a:custGeom>
          <a:avLst/>
          <a:gdLst/>
          <a:ahLst/>
          <a:cxnLst/>
          <a:rect l="0" t="0" r="0" b="0"/>
          <a:pathLst>
            <a:path>
              <a:moveTo>
                <a:pt x="1484413" y="0"/>
              </a:moveTo>
              <a:lnTo>
                <a:pt x="1484413" y="906215"/>
              </a:lnTo>
              <a:lnTo>
                <a:pt x="0" y="906215"/>
              </a:lnTo>
              <a:lnTo>
                <a:pt x="0" y="102296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4A1C29-C93F-4319-8842-059DE646895F}">
      <dsp:nvSpPr>
        <dsp:cNvPr id="0" name=""/>
        <dsp:cNvSpPr/>
      </dsp:nvSpPr>
      <dsp:spPr>
        <a:xfrm>
          <a:off x="2269296" y="2136069"/>
          <a:ext cx="184334" cy="2793444"/>
        </a:xfrm>
        <a:custGeom>
          <a:avLst/>
          <a:gdLst/>
          <a:ahLst/>
          <a:cxnLst/>
          <a:rect l="0" t="0" r="0" b="0"/>
          <a:pathLst>
            <a:path>
              <a:moveTo>
                <a:pt x="184334" y="0"/>
              </a:moveTo>
              <a:lnTo>
                <a:pt x="184334" y="2793444"/>
              </a:lnTo>
              <a:lnTo>
                <a:pt x="0" y="2793444"/>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557C14-6520-4AC8-AC2C-D35C31137656}">
      <dsp:nvSpPr>
        <dsp:cNvPr id="0" name=""/>
        <dsp:cNvSpPr/>
      </dsp:nvSpPr>
      <dsp:spPr>
        <a:xfrm>
          <a:off x="2269296" y="2136069"/>
          <a:ext cx="184334" cy="1275300"/>
        </a:xfrm>
        <a:custGeom>
          <a:avLst/>
          <a:gdLst/>
          <a:ahLst/>
          <a:cxnLst/>
          <a:rect l="0" t="0" r="0" b="0"/>
          <a:pathLst>
            <a:path>
              <a:moveTo>
                <a:pt x="184334" y="0"/>
              </a:moveTo>
              <a:lnTo>
                <a:pt x="184334" y="1275300"/>
              </a:lnTo>
              <a:lnTo>
                <a:pt x="0" y="1275300"/>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47A90E-7AE3-4EDE-968F-410186777013}">
      <dsp:nvSpPr>
        <dsp:cNvPr id="0" name=""/>
        <dsp:cNvSpPr/>
      </dsp:nvSpPr>
      <dsp:spPr>
        <a:xfrm>
          <a:off x="2269296" y="2136069"/>
          <a:ext cx="184334" cy="1983766"/>
        </a:xfrm>
        <a:custGeom>
          <a:avLst/>
          <a:gdLst/>
          <a:ahLst/>
          <a:cxnLst/>
          <a:rect l="0" t="0" r="0" b="0"/>
          <a:pathLst>
            <a:path>
              <a:moveTo>
                <a:pt x="184334" y="0"/>
              </a:moveTo>
              <a:lnTo>
                <a:pt x="184334" y="1983766"/>
              </a:lnTo>
              <a:lnTo>
                <a:pt x="0" y="1983766"/>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2C4B95-36E0-462D-8769-E550E403E415}">
      <dsp:nvSpPr>
        <dsp:cNvPr id="0" name=""/>
        <dsp:cNvSpPr/>
      </dsp:nvSpPr>
      <dsp:spPr>
        <a:xfrm>
          <a:off x="2286842" y="2136069"/>
          <a:ext cx="166788" cy="511483"/>
        </a:xfrm>
        <a:custGeom>
          <a:avLst/>
          <a:gdLst/>
          <a:ahLst/>
          <a:cxnLst/>
          <a:rect l="0" t="0" r="0" b="0"/>
          <a:pathLst>
            <a:path>
              <a:moveTo>
                <a:pt x="166788" y="0"/>
              </a:moveTo>
              <a:lnTo>
                <a:pt x="166788" y="511483"/>
              </a:lnTo>
              <a:lnTo>
                <a:pt x="0" y="511483"/>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9893629-E782-4CEF-95D8-EACF9103017A}">
      <dsp:nvSpPr>
        <dsp:cNvPr id="0" name=""/>
        <dsp:cNvSpPr/>
      </dsp:nvSpPr>
      <dsp:spPr>
        <a:xfrm>
          <a:off x="2008862" y="557142"/>
          <a:ext cx="2829837" cy="1022966"/>
        </a:xfrm>
        <a:custGeom>
          <a:avLst/>
          <a:gdLst/>
          <a:ahLst/>
          <a:cxnLst/>
          <a:rect l="0" t="0" r="0" b="0"/>
          <a:pathLst>
            <a:path>
              <a:moveTo>
                <a:pt x="2829837" y="0"/>
              </a:moveTo>
              <a:lnTo>
                <a:pt x="2829837" y="906215"/>
              </a:lnTo>
              <a:lnTo>
                <a:pt x="0" y="906215"/>
              </a:lnTo>
              <a:lnTo>
                <a:pt x="0" y="102296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D1A338-FC0B-4D0D-A13E-31EB8329C0C9}">
      <dsp:nvSpPr>
        <dsp:cNvPr id="0" name=""/>
        <dsp:cNvSpPr/>
      </dsp:nvSpPr>
      <dsp:spPr>
        <a:xfrm>
          <a:off x="4282739" y="1182"/>
          <a:ext cx="1111920" cy="55596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1" i="0" u="none" strike="noStrike" kern="1200" cap="none" normalizeH="0" baseline="0" smtClean="0">
              <a:ln/>
              <a:effectLst/>
              <a:latin typeface="Trebuchet MS" pitchFamily="34" charset="0"/>
            </a:rPr>
            <a:t>Pat Comer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0" i="0" u="none" strike="noStrike" kern="1200" cap="none" normalizeH="0" baseline="0" smtClean="0">
              <a:ln/>
              <a:effectLst/>
              <a:latin typeface="Trebuchet MS" pitchFamily="34" charset="0"/>
            </a:rPr>
            <a:t>Chief Terrestrial Ecologist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0" i="0" u="none" strike="noStrike" kern="1200" cap="none" normalizeH="0" baseline="0" smtClean="0">
              <a:ln/>
              <a:effectLst/>
              <a:latin typeface="Trebuchet MS" pitchFamily="34" charset="0"/>
            </a:rPr>
            <a:t>(Boulder, CO)</a:t>
          </a:r>
          <a:endParaRPr kumimoji="0" lang="es-ES" sz="600" b="0" i="0" u="none" strike="noStrike" kern="1200" cap="none" normalizeH="0" baseline="0" dirty="0" smtClean="0">
            <a:ln/>
            <a:effectLst/>
            <a:latin typeface="Trebuchet MS" pitchFamily="34" charset="0"/>
          </a:endParaRPr>
        </a:p>
      </dsp:txBody>
      <dsp:txXfrm>
        <a:off x="4282739" y="1182"/>
        <a:ext cx="1111920" cy="555960"/>
      </dsp:txXfrm>
    </dsp:sp>
    <dsp:sp modelId="{B3D491CD-75F9-4BBD-B0D6-05088CE5A159}">
      <dsp:nvSpPr>
        <dsp:cNvPr id="0" name=""/>
        <dsp:cNvSpPr/>
      </dsp:nvSpPr>
      <dsp:spPr>
        <a:xfrm>
          <a:off x="1452902" y="1580109"/>
          <a:ext cx="1111920" cy="55596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1" i="0" u="none" strike="noStrike" kern="1200" cap="none" normalizeH="0" baseline="0" smtClean="0">
              <a:ln/>
              <a:effectLst/>
              <a:latin typeface="Trebuchet MS" pitchFamily="34" charset="0"/>
            </a:rPr>
            <a:t>Marion Reid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0" i="0" u="none" strike="noStrike" kern="1200" cap="none" normalizeH="0" baseline="0" smtClean="0">
              <a:ln/>
              <a:effectLst/>
              <a:latin typeface="Trebuchet MS" pitchFamily="34" charset="0"/>
            </a:rPr>
            <a:t>Western Senior Regional Ecologist/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0" i="0" u="none" strike="noStrike" kern="1200" cap="none" normalizeH="0" baseline="0" smtClean="0">
              <a:ln/>
              <a:effectLst/>
              <a:latin typeface="Trebuchet MS" pitchFamily="34" charset="0"/>
            </a:rPr>
            <a:t>NPS Western Coordinator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0" i="0" u="none" strike="noStrike" kern="1200" cap="none" normalizeH="0" baseline="0" smtClean="0">
              <a:ln/>
              <a:effectLst/>
              <a:latin typeface="Trebuchet MS" pitchFamily="34" charset="0"/>
            </a:rPr>
            <a:t>(Boulder, CO)</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600" b="0" i="0" u="none" strike="noStrike" kern="1200" cap="none" normalizeH="0" baseline="0" dirty="0" smtClean="0">
            <a:ln/>
            <a:effectLst/>
            <a:latin typeface="Trebuchet MS" pitchFamily="34" charset="0"/>
          </a:endParaRPr>
        </a:p>
      </dsp:txBody>
      <dsp:txXfrm>
        <a:off x="1452902" y="1580109"/>
        <a:ext cx="1111920" cy="555960"/>
      </dsp:txXfrm>
    </dsp:sp>
    <dsp:sp modelId="{933BE116-516E-49C1-8BBB-00BBF0B59737}">
      <dsp:nvSpPr>
        <dsp:cNvPr id="0" name=""/>
        <dsp:cNvSpPr/>
      </dsp:nvSpPr>
      <dsp:spPr>
        <a:xfrm>
          <a:off x="1174921" y="2369572"/>
          <a:ext cx="1111920" cy="55596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1" i="0" u="none" strike="noStrike" kern="1200" cap="none" normalizeH="0" baseline="0" smtClean="0">
              <a:ln/>
              <a:effectLst/>
              <a:latin typeface="Trebuchet MS" pitchFamily="34" charset="0"/>
            </a:rPr>
            <a:t>Gwen Kittel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0" i="0" u="none" strike="noStrike" kern="1200" cap="none" normalizeH="0" baseline="0" smtClean="0">
              <a:ln/>
              <a:effectLst/>
              <a:latin typeface="Trebuchet MS" pitchFamily="34" charset="0"/>
            </a:rPr>
            <a:t>Regional Vegetation Ecologist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0" i="0" u="none" strike="noStrike" kern="1200" cap="none" normalizeH="0" baseline="0" smtClean="0">
              <a:ln/>
              <a:effectLst/>
              <a:latin typeface="Trebuchet MS" pitchFamily="34" charset="0"/>
            </a:rPr>
            <a:t>(CO)</a:t>
          </a:r>
          <a:endParaRPr kumimoji="0" lang="es-ES" sz="600" b="0" i="0" u="none" strike="noStrike" kern="1200" cap="none" normalizeH="0" baseline="0" dirty="0" smtClean="0">
            <a:ln/>
            <a:effectLst/>
            <a:latin typeface="Trebuchet MS" pitchFamily="34" charset="0"/>
          </a:endParaRPr>
        </a:p>
      </dsp:txBody>
      <dsp:txXfrm>
        <a:off x="1174921" y="2369572"/>
        <a:ext cx="1111920" cy="555960"/>
      </dsp:txXfrm>
    </dsp:sp>
    <dsp:sp modelId="{81CCB52A-0982-4F70-97F7-CC26534065C0}">
      <dsp:nvSpPr>
        <dsp:cNvPr id="0" name=""/>
        <dsp:cNvSpPr/>
      </dsp:nvSpPr>
      <dsp:spPr>
        <a:xfrm>
          <a:off x="1157375" y="3841855"/>
          <a:ext cx="1111920" cy="55596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US" sz="600" kern="1200" dirty="0" smtClean="0">
              <a:latin typeface="+mj-lt"/>
            </a:rPr>
            <a:t>Mark Hall                                             Regional Vegetation       Ecologist (CO)</a:t>
          </a:r>
          <a:endParaRPr lang="en-US" sz="600" kern="1200" dirty="0">
            <a:latin typeface="+mj-lt"/>
          </a:endParaRPr>
        </a:p>
      </dsp:txBody>
      <dsp:txXfrm>
        <a:off x="1157375" y="3841855"/>
        <a:ext cx="1111920" cy="555960"/>
      </dsp:txXfrm>
    </dsp:sp>
    <dsp:sp modelId="{DCF6DDD3-F596-41D6-B3FB-B0283D386648}">
      <dsp:nvSpPr>
        <dsp:cNvPr id="0" name=""/>
        <dsp:cNvSpPr/>
      </dsp:nvSpPr>
      <dsp:spPr>
        <a:xfrm>
          <a:off x="1157375" y="3133389"/>
          <a:ext cx="1111920" cy="55596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1" i="0" u="none" strike="noStrike" kern="1200" cap="none" normalizeH="0" baseline="0" smtClean="0">
              <a:ln/>
              <a:effectLst/>
              <a:latin typeface="Trebuchet MS" pitchFamily="34" charset="0"/>
            </a:rPr>
            <a:t>Keith Schulz</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0" i="0" u="none" strike="noStrike" kern="1200" cap="none" normalizeH="0" baseline="0" smtClean="0">
              <a:ln/>
              <a:effectLst/>
              <a:latin typeface="Trebuchet MS" pitchFamily="34" charset="0"/>
            </a:rPr>
            <a:t>Regional Vegetation Ecologist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0" i="0" u="none" strike="noStrike" kern="1200" cap="none" normalizeH="0" baseline="0" smtClean="0">
              <a:ln/>
              <a:effectLst/>
              <a:latin typeface="Trebuchet MS" pitchFamily="34" charset="0"/>
            </a:rPr>
            <a:t>(CO)</a:t>
          </a:r>
          <a:endParaRPr kumimoji="0" lang="es-ES" sz="600" b="0" i="0" u="none" strike="noStrike" kern="1200" cap="none" normalizeH="0" baseline="0" dirty="0" smtClean="0">
            <a:ln/>
            <a:effectLst/>
            <a:latin typeface="Trebuchet MS" pitchFamily="34" charset="0"/>
          </a:endParaRPr>
        </a:p>
      </dsp:txBody>
      <dsp:txXfrm>
        <a:off x="1157375" y="3133389"/>
        <a:ext cx="1111920" cy="555960"/>
      </dsp:txXfrm>
    </dsp:sp>
    <dsp:sp modelId="{78A22534-4323-4C6A-B13D-EBC950304FD4}">
      <dsp:nvSpPr>
        <dsp:cNvPr id="0" name=""/>
        <dsp:cNvSpPr/>
      </dsp:nvSpPr>
      <dsp:spPr>
        <a:xfrm>
          <a:off x="1157375" y="4651533"/>
          <a:ext cx="1111920" cy="55596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1" i="0" u="none" strike="noStrike" kern="1200" cap="none" normalizeH="0" baseline="0" smtClean="0">
              <a:ln/>
              <a:effectLst/>
              <a:latin typeface="Trebuchet MS" pitchFamily="34" charset="0"/>
            </a:rPr>
            <a:t>Kristin Snow</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0" i="0" u="none" strike="noStrike" kern="1200" cap="none" normalizeH="0" baseline="0" smtClean="0">
              <a:ln/>
              <a:effectLst/>
              <a:latin typeface="Trebuchet MS" pitchFamily="34" charset="0"/>
            </a:rPr>
            <a:t>Assistant Ecologist/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0" i="0" u="none" strike="noStrike" kern="1200" cap="none" normalizeH="0" baseline="0" smtClean="0">
              <a:ln/>
              <a:effectLst/>
              <a:latin typeface="Trebuchet MS" pitchFamily="34" charset="0"/>
            </a:rPr>
            <a:t>Ecology Data Manager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0" i="0" u="none" strike="noStrike" kern="1200" cap="none" normalizeH="0" baseline="0" smtClean="0">
              <a:ln/>
              <a:effectLst/>
              <a:latin typeface="Trebuchet MS" pitchFamily="34" charset="0"/>
            </a:rPr>
            <a:t>(MN)</a:t>
          </a:r>
          <a:endParaRPr kumimoji="0" lang="es-ES" sz="600" b="0" i="0" u="none" strike="noStrike" kern="1200" cap="none" normalizeH="0" baseline="0" dirty="0" smtClean="0">
            <a:ln/>
            <a:effectLst/>
            <a:latin typeface="Trebuchet MS" pitchFamily="34" charset="0"/>
          </a:endParaRPr>
        </a:p>
      </dsp:txBody>
      <dsp:txXfrm>
        <a:off x="1157375" y="4651533"/>
        <a:ext cx="1111920" cy="555960"/>
      </dsp:txXfrm>
    </dsp:sp>
    <dsp:sp modelId="{754009D0-443E-47A1-B51C-3D259230E41C}">
      <dsp:nvSpPr>
        <dsp:cNvPr id="0" name=""/>
        <dsp:cNvSpPr/>
      </dsp:nvSpPr>
      <dsp:spPr>
        <a:xfrm>
          <a:off x="2798325" y="1580109"/>
          <a:ext cx="1111920" cy="55596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1" i="0" u="none" strike="noStrike" kern="1200" cap="none" normalizeH="0" baseline="0" smtClean="0">
              <a:ln/>
              <a:effectLst/>
              <a:latin typeface="Trebuchet MS" pitchFamily="34" charset="0"/>
            </a:rPr>
            <a:t>Shannon Menard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0" i="0" u="none" strike="noStrike" kern="1200" cap="none" normalizeH="0" baseline="0" smtClean="0">
              <a:ln/>
              <a:effectLst/>
              <a:latin typeface="Trebuchet MS" pitchFamily="34" charset="0"/>
            </a:rPr>
            <a:t>Midwest Senior Regional Ecologist/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0" i="0" u="none" strike="noStrike" kern="1200" cap="none" normalizeH="0" baseline="0" smtClean="0">
              <a:ln/>
              <a:effectLst/>
              <a:latin typeface="Trebuchet MS" pitchFamily="34" charset="0"/>
            </a:rPr>
            <a:t>Ecology Operations Manager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0" i="0" u="none" strike="noStrike" kern="1200" cap="none" normalizeH="0" baseline="0" smtClean="0">
              <a:ln/>
              <a:effectLst/>
              <a:latin typeface="Trebuchet MS" pitchFamily="34" charset="0"/>
            </a:rPr>
            <a:t>(Minneapolis, MN)</a:t>
          </a:r>
          <a:endParaRPr kumimoji="0" lang="es-ES" sz="600" b="0" i="0" u="none" strike="noStrike" kern="1200" cap="none" normalizeH="0" baseline="0" dirty="0" smtClean="0">
            <a:ln/>
            <a:effectLst/>
            <a:latin typeface="Trebuchet MS" pitchFamily="34" charset="0"/>
          </a:endParaRPr>
        </a:p>
      </dsp:txBody>
      <dsp:txXfrm>
        <a:off x="2798325" y="1580109"/>
        <a:ext cx="1111920" cy="555960"/>
      </dsp:txXfrm>
    </dsp:sp>
    <dsp:sp modelId="{D26329B6-70D1-4B7A-BC5B-050E725A8646}">
      <dsp:nvSpPr>
        <dsp:cNvPr id="0" name=""/>
        <dsp:cNvSpPr/>
      </dsp:nvSpPr>
      <dsp:spPr>
        <a:xfrm>
          <a:off x="2798325" y="2369572"/>
          <a:ext cx="1111920" cy="55596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1" i="0" u="none" strike="noStrike" kern="1200" cap="none" normalizeH="0" baseline="0" smtClean="0">
              <a:ln/>
              <a:effectLst/>
              <a:latin typeface="Trebuchet MS" pitchFamily="34" charset="0"/>
            </a:rPr>
            <a:t>Jim Drake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0" i="0" u="none" strike="noStrike" kern="1200" cap="none" normalizeH="0" baseline="0" smtClean="0">
              <a:ln/>
              <a:effectLst/>
              <a:latin typeface="Trebuchet MS" pitchFamily="34" charset="0"/>
            </a:rPr>
            <a:t>Regional Vegetation Ecologist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0" i="0" u="none" strike="noStrike" kern="1200" cap="none" normalizeH="0" baseline="0" smtClean="0">
              <a:ln/>
              <a:effectLst/>
              <a:latin typeface="Trebuchet MS" pitchFamily="34" charset="0"/>
            </a:rPr>
            <a:t>(MN)</a:t>
          </a:r>
          <a:endParaRPr kumimoji="0" lang="es-ES" sz="600" b="0" i="0" u="none" strike="noStrike" kern="1200" cap="none" normalizeH="0" baseline="0" dirty="0" smtClean="0">
            <a:ln/>
            <a:effectLst/>
            <a:latin typeface="Trebuchet MS" pitchFamily="34" charset="0"/>
          </a:endParaRPr>
        </a:p>
      </dsp:txBody>
      <dsp:txXfrm>
        <a:off x="2798325" y="2369572"/>
        <a:ext cx="1111920" cy="555960"/>
      </dsp:txXfrm>
    </dsp:sp>
    <dsp:sp modelId="{E9ACFFB4-96FD-4177-8463-4404DF838782}">
      <dsp:nvSpPr>
        <dsp:cNvPr id="0" name=""/>
        <dsp:cNvSpPr/>
      </dsp:nvSpPr>
      <dsp:spPr>
        <a:xfrm>
          <a:off x="4143749" y="1580109"/>
          <a:ext cx="1111920" cy="55596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1" i="0" u="none" strike="noStrike" kern="1200" cap="none" normalizeH="0" baseline="0" smtClean="0">
              <a:ln/>
              <a:effectLst/>
              <a:latin typeface="Trebuchet MS" pitchFamily="34" charset="0"/>
            </a:rPr>
            <a:t>Carmen Josse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0" i="0" u="none" strike="noStrike" kern="1200" cap="none" normalizeH="0" baseline="0" smtClean="0">
              <a:ln/>
              <a:effectLst/>
              <a:latin typeface="Trebuchet MS" pitchFamily="34" charset="0"/>
            </a:rPr>
            <a:t>Senior Ecologist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0" i="0" u="none" strike="noStrike" kern="1200" cap="none" normalizeH="0" baseline="0" smtClean="0">
              <a:ln/>
              <a:effectLst/>
              <a:latin typeface="Trebuchet MS" pitchFamily="34" charset="0"/>
            </a:rPr>
            <a:t>Latin America and Caribbean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0" i="0" u="none" strike="noStrike" kern="1200" cap="none" normalizeH="0" baseline="0" smtClean="0">
              <a:ln/>
              <a:effectLst/>
              <a:latin typeface="Trebuchet MS" pitchFamily="34" charset="0"/>
            </a:rPr>
            <a:t>(Arlington, VA)</a:t>
          </a:r>
          <a:endParaRPr kumimoji="0" lang="es-ES" sz="600" b="0" i="0" u="none" strike="noStrike" kern="1200" cap="none" normalizeH="0" baseline="0" dirty="0" smtClean="0">
            <a:ln/>
            <a:effectLst/>
            <a:latin typeface="Trebuchet MS" pitchFamily="34" charset="0"/>
          </a:endParaRPr>
        </a:p>
      </dsp:txBody>
      <dsp:txXfrm>
        <a:off x="4143749" y="1580109"/>
        <a:ext cx="1111920" cy="555960"/>
      </dsp:txXfrm>
    </dsp:sp>
    <dsp:sp modelId="{E19F81F5-3140-496F-A85E-4E2B7D1C57BD}">
      <dsp:nvSpPr>
        <dsp:cNvPr id="0" name=""/>
        <dsp:cNvSpPr/>
      </dsp:nvSpPr>
      <dsp:spPr>
        <a:xfrm>
          <a:off x="5489173" y="1580109"/>
          <a:ext cx="1111920" cy="55596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1" i="0" u="none" strike="noStrike" kern="1200" cap="none" normalizeH="0" baseline="0" smtClean="0">
              <a:ln/>
              <a:effectLst/>
              <a:latin typeface="Trebuchet MS" pitchFamily="34" charset="0"/>
            </a:rPr>
            <a:t>Lesley Sneddon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0" i="0" u="none" strike="noStrike" kern="1200" cap="none" normalizeH="0" baseline="0" smtClean="0">
              <a:ln/>
              <a:effectLst/>
              <a:latin typeface="Trebuchet MS" pitchFamily="34" charset="0"/>
            </a:rPr>
            <a:t>Eastern Senior Regional Ecologist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0" i="0" u="none" strike="noStrike" kern="1200" cap="none" normalizeH="0" baseline="0" smtClean="0">
              <a:ln/>
              <a:effectLst/>
              <a:latin typeface="Trebuchet MS" pitchFamily="34" charset="0"/>
            </a:rPr>
            <a:t>(Boston, MA)</a:t>
          </a:r>
          <a:endParaRPr kumimoji="0" lang="es-ES" sz="600" b="0" i="0" u="none" strike="noStrike" kern="1200" cap="none" normalizeH="0" baseline="0" dirty="0" smtClean="0">
            <a:ln/>
            <a:effectLst/>
            <a:latin typeface="Trebuchet MS" pitchFamily="34" charset="0"/>
          </a:endParaRPr>
        </a:p>
      </dsp:txBody>
      <dsp:txXfrm>
        <a:off x="5489173" y="1580109"/>
        <a:ext cx="1111920" cy="555960"/>
      </dsp:txXfrm>
    </dsp:sp>
    <dsp:sp modelId="{821AD9B9-9A20-406B-A70E-87DD6CFC9131}">
      <dsp:nvSpPr>
        <dsp:cNvPr id="0" name=""/>
        <dsp:cNvSpPr/>
      </dsp:nvSpPr>
      <dsp:spPr>
        <a:xfrm>
          <a:off x="4294870" y="2424924"/>
          <a:ext cx="1111920" cy="55596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1" i="0" u="none" strike="noStrike" kern="1200" cap="none" normalizeH="0" baseline="0" smtClean="0">
              <a:ln/>
              <a:effectLst/>
              <a:latin typeface="Trebuchet MS" pitchFamily="34" charset="0"/>
            </a:rPr>
            <a:t>Judy Teague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0" i="0" u="none" strike="noStrike" kern="1200" cap="none" normalizeH="0" baseline="0" smtClean="0">
              <a:ln/>
              <a:effectLst/>
              <a:latin typeface="Trebuchet MS" pitchFamily="34" charset="0"/>
            </a:rPr>
            <a:t>Regional Vegetation Ecologist/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0" i="0" u="none" strike="noStrike" kern="1200" cap="none" normalizeH="0" baseline="0" smtClean="0">
              <a:ln/>
              <a:effectLst/>
              <a:latin typeface="Trebuchet MS" pitchFamily="34" charset="0"/>
            </a:rPr>
            <a:t>NPS Eastern Coordinator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0" i="0" u="none" strike="noStrike" kern="1200" cap="none" normalizeH="0" baseline="0" smtClean="0">
              <a:ln/>
              <a:effectLst/>
              <a:latin typeface="Trebuchet MS" pitchFamily="34" charset="0"/>
            </a:rPr>
            <a:t>(NC)</a:t>
          </a:r>
          <a:endParaRPr kumimoji="0" lang="es-ES" sz="600" b="0" i="0" u="none" strike="noStrike" kern="1200" cap="none" normalizeH="0" baseline="0" dirty="0" smtClean="0">
            <a:ln/>
            <a:effectLst/>
            <a:latin typeface="Trebuchet MS" pitchFamily="34" charset="0"/>
          </a:endParaRPr>
        </a:p>
      </dsp:txBody>
      <dsp:txXfrm>
        <a:off x="4294870" y="2424924"/>
        <a:ext cx="1111920" cy="555960"/>
      </dsp:txXfrm>
    </dsp:sp>
    <dsp:sp modelId="{638FB0FD-1720-489E-87A5-58B7D718F42D}">
      <dsp:nvSpPr>
        <dsp:cNvPr id="0" name=""/>
        <dsp:cNvSpPr/>
      </dsp:nvSpPr>
      <dsp:spPr>
        <a:xfrm>
          <a:off x="4332653" y="3124199"/>
          <a:ext cx="1111920" cy="55596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lvl="0" algn="ctr" defTabSz="266700">
            <a:lnSpc>
              <a:spcPct val="90000"/>
            </a:lnSpc>
            <a:spcBef>
              <a:spcPct val="0"/>
            </a:spcBef>
            <a:spcAft>
              <a:spcPct val="35000"/>
            </a:spcAft>
          </a:pPr>
          <a:r>
            <a:rPr lang="en-US" sz="600" kern="1200" dirty="0" smtClean="0">
              <a:latin typeface="+mj-lt"/>
            </a:rPr>
            <a:t>Erin Lunsford Jones Regional Vegetation Ecologist (NC)</a:t>
          </a:r>
          <a:endParaRPr lang="en-US" sz="600" kern="1200" dirty="0">
            <a:latin typeface="+mj-lt"/>
          </a:endParaRPr>
        </a:p>
      </dsp:txBody>
      <dsp:txXfrm>
        <a:off x="4332653" y="3124199"/>
        <a:ext cx="1111920" cy="555960"/>
      </dsp:txXfrm>
    </dsp:sp>
    <dsp:sp modelId="{3ED63407-58BF-48A4-9EE0-6251C41B71C6}">
      <dsp:nvSpPr>
        <dsp:cNvPr id="0" name=""/>
        <dsp:cNvSpPr/>
      </dsp:nvSpPr>
      <dsp:spPr>
        <a:xfrm>
          <a:off x="5791204" y="2362200"/>
          <a:ext cx="1111920" cy="55596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1" i="0" u="none" strike="noStrike" kern="1200" cap="none" normalizeH="0" baseline="0" dirty="0" smtClean="0">
              <a:ln/>
              <a:effectLst/>
              <a:latin typeface="Trebuchet MS" pitchFamily="34" charset="0"/>
            </a:rPr>
            <a:t>Sue Gawler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0" i="0" u="none" strike="noStrike" kern="1200" cap="none" normalizeH="0" baseline="0" dirty="0" smtClean="0">
              <a:ln/>
              <a:effectLst/>
              <a:latin typeface="Trebuchet MS" pitchFamily="34" charset="0"/>
            </a:rPr>
            <a:t>Regional </a:t>
          </a:r>
          <a:r>
            <a:rPr kumimoji="0" lang="es-ES" sz="600" b="0" i="0" u="none" strike="noStrike" kern="1200" cap="none" normalizeH="0" baseline="0" dirty="0" err="1" smtClean="0">
              <a:ln/>
              <a:effectLst/>
              <a:latin typeface="Trebuchet MS" pitchFamily="34" charset="0"/>
            </a:rPr>
            <a:t>Vegetation</a:t>
          </a:r>
          <a:r>
            <a:rPr kumimoji="0" lang="es-ES" sz="600" b="0" i="0" u="none" strike="noStrike" kern="1200" cap="none" normalizeH="0" baseline="0" dirty="0" smtClean="0">
              <a:ln/>
              <a:effectLst/>
              <a:latin typeface="Trebuchet MS" pitchFamily="34" charset="0"/>
            </a:rPr>
            <a:t> </a:t>
          </a:r>
          <a:r>
            <a:rPr kumimoji="0" lang="es-ES" sz="600" b="0" i="0" u="none" strike="noStrike" kern="1200" cap="none" normalizeH="0" baseline="0" dirty="0" err="1" smtClean="0">
              <a:ln/>
              <a:effectLst/>
              <a:latin typeface="Trebuchet MS" pitchFamily="34" charset="0"/>
            </a:rPr>
            <a:t>Ecologist</a:t>
          </a:r>
          <a:endParaRPr kumimoji="0" lang="es-ES" sz="600" b="0" i="0" u="none" strike="noStrike" kern="1200" cap="none" normalizeH="0" baseline="0" dirty="0" smtClean="0">
            <a:ln/>
            <a:effectLst/>
            <a:latin typeface="Trebuchet MS"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0" i="0" u="none" strike="noStrike" kern="1200" cap="none" normalizeH="0" baseline="0" dirty="0" smtClean="0">
              <a:ln/>
              <a:effectLst/>
              <a:latin typeface="Trebuchet MS" pitchFamily="34" charset="0"/>
            </a:rPr>
            <a:t>(ME)</a:t>
          </a:r>
          <a:endParaRPr lang="en-US" sz="600" kern="1200" dirty="0"/>
        </a:p>
      </dsp:txBody>
      <dsp:txXfrm>
        <a:off x="5791204" y="2362200"/>
        <a:ext cx="1111920" cy="555960"/>
      </dsp:txXfrm>
    </dsp:sp>
    <dsp:sp modelId="{765FE83F-85BD-40EB-A8FE-9E152D56046F}">
      <dsp:nvSpPr>
        <dsp:cNvPr id="0" name=""/>
        <dsp:cNvSpPr/>
      </dsp:nvSpPr>
      <dsp:spPr>
        <a:xfrm>
          <a:off x="5791204" y="3047999"/>
          <a:ext cx="1111920" cy="55596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1" i="0" u="none" strike="noStrike" kern="1200" cap="none" normalizeH="0" baseline="0" smtClean="0">
              <a:ln/>
              <a:effectLst/>
              <a:latin typeface="Trebuchet MS" pitchFamily="34" charset="0"/>
            </a:rPr>
            <a:t>Ery Largay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0" i="0" u="none" strike="noStrike" kern="1200" cap="none" normalizeH="0" baseline="0" smtClean="0">
              <a:ln/>
              <a:effectLst/>
              <a:latin typeface="Trebuchet MS" pitchFamily="34" charset="0"/>
            </a:rPr>
            <a:t>Regional Vegetation Ecologist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0" i="0" u="none" strike="noStrike" kern="1200" cap="none" normalizeH="0" baseline="0" smtClean="0">
              <a:ln/>
              <a:effectLst/>
              <a:latin typeface="Trebuchet MS" pitchFamily="34" charset="0"/>
            </a:rPr>
            <a:t>(MA)</a:t>
          </a:r>
          <a:endParaRPr kumimoji="0" lang="es-ES" sz="600" b="0" i="0" u="none" strike="noStrike" kern="1200" cap="none" normalizeH="0" baseline="0" dirty="0" smtClean="0">
            <a:ln/>
            <a:effectLst/>
            <a:latin typeface="Trebuchet MS" pitchFamily="34" charset="0"/>
          </a:endParaRPr>
        </a:p>
      </dsp:txBody>
      <dsp:txXfrm>
        <a:off x="5791204" y="3047999"/>
        <a:ext cx="1111920" cy="555960"/>
      </dsp:txXfrm>
    </dsp:sp>
    <dsp:sp modelId="{A51C2322-AB9B-4308-A7DD-6D6AEACD70C6}">
      <dsp:nvSpPr>
        <dsp:cNvPr id="0" name=""/>
        <dsp:cNvSpPr/>
      </dsp:nvSpPr>
      <dsp:spPr>
        <a:xfrm>
          <a:off x="5791204" y="3733799"/>
          <a:ext cx="1111920" cy="55596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1" i="0" u="none" strike="noStrike" kern="1200" cap="none" normalizeH="0" baseline="0" smtClean="0">
              <a:ln/>
              <a:effectLst/>
              <a:latin typeface="Trebuchet MS" pitchFamily="34" charset="0"/>
            </a:rPr>
            <a:t>Moy Burns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0" i="0" u="none" strike="noStrike" kern="1200" cap="none" normalizeH="0" baseline="0" smtClean="0">
              <a:ln/>
              <a:effectLst/>
              <a:latin typeface="Trebuchet MS" pitchFamily="34" charset="0"/>
            </a:rPr>
            <a:t>Administrative Assistant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0" i="0" u="none" strike="noStrike" kern="1200" cap="none" normalizeH="0" baseline="0" smtClean="0">
              <a:ln/>
              <a:effectLst/>
              <a:latin typeface="Trebuchet MS" pitchFamily="34" charset="0"/>
            </a:rPr>
            <a:t>(MA)</a:t>
          </a:r>
          <a:endParaRPr kumimoji="0" lang="es-ES" sz="600" b="0" i="0" u="none" strike="noStrike" kern="1200" cap="none" normalizeH="0" baseline="0" dirty="0" smtClean="0">
            <a:ln/>
            <a:effectLst/>
            <a:latin typeface="Trebuchet MS" pitchFamily="34" charset="0"/>
          </a:endParaRPr>
        </a:p>
      </dsp:txBody>
      <dsp:txXfrm>
        <a:off x="5791204" y="3733799"/>
        <a:ext cx="1111920" cy="555960"/>
      </dsp:txXfrm>
    </dsp:sp>
    <dsp:sp modelId="{DDC9F946-7B6A-40F4-97A8-9510311CCE54}">
      <dsp:nvSpPr>
        <dsp:cNvPr id="0" name=""/>
        <dsp:cNvSpPr/>
      </dsp:nvSpPr>
      <dsp:spPr>
        <a:xfrm>
          <a:off x="7112577" y="1580109"/>
          <a:ext cx="1111920" cy="55596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1" i="0" u="none" strike="noStrike" kern="1200" cap="none" normalizeH="0" baseline="0" smtClean="0">
              <a:ln/>
              <a:effectLst/>
              <a:latin typeface="Trebuchet MS" pitchFamily="34" charset="0"/>
            </a:rPr>
            <a:t>Milo Pyne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0" i="0" u="none" strike="noStrike" kern="1200" cap="none" normalizeH="0" baseline="0" smtClean="0">
              <a:ln/>
              <a:effectLst/>
              <a:latin typeface="Trebuchet MS" pitchFamily="34" charset="0"/>
            </a:rPr>
            <a:t>Southern Senior Regional Ecologist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0" i="0" u="none" strike="noStrike" kern="1200" cap="none" normalizeH="0" baseline="0" smtClean="0">
              <a:ln/>
              <a:effectLst/>
              <a:latin typeface="Trebuchet MS" pitchFamily="34" charset="0"/>
            </a:rPr>
            <a:t>(Durham, NC)</a:t>
          </a:r>
          <a:endParaRPr kumimoji="0" lang="es-ES" sz="600" b="0" i="0" u="none" strike="noStrike" kern="1200" cap="none" normalizeH="0" baseline="0" dirty="0" smtClean="0">
            <a:ln/>
            <a:effectLst/>
            <a:latin typeface="Trebuchet MS" pitchFamily="34" charset="0"/>
          </a:endParaRPr>
        </a:p>
      </dsp:txBody>
      <dsp:txXfrm>
        <a:off x="7112577" y="1580109"/>
        <a:ext cx="1111920" cy="555960"/>
      </dsp:txXfrm>
    </dsp:sp>
    <dsp:sp modelId="{64860E1D-3DDB-4105-81EB-E5C3413D1987}">
      <dsp:nvSpPr>
        <dsp:cNvPr id="0" name=""/>
        <dsp:cNvSpPr/>
      </dsp:nvSpPr>
      <dsp:spPr>
        <a:xfrm>
          <a:off x="7390557" y="2369572"/>
          <a:ext cx="1111920" cy="55596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1" i="0" u="none" strike="noStrike" kern="1200" cap="none" normalizeH="0" baseline="0" smtClean="0">
              <a:ln/>
              <a:effectLst/>
              <a:latin typeface="Trebuchet MS" pitchFamily="34" charset="0"/>
            </a:rPr>
            <a:t>Carl Nordman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0" i="0" u="none" strike="noStrike" kern="1200" cap="none" normalizeH="0" baseline="0" smtClean="0">
              <a:ln/>
              <a:effectLst/>
              <a:latin typeface="Trebuchet MS" pitchFamily="34" charset="0"/>
            </a:rPr>
            <a:t>Regional Ecologist/Botanist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0" i="0" u="none" strike="noStrike" kern="1200" cap="none" normalizeH="0" baseline="0" smtClean="0">
              <a:ln/>
              <a:effectLst/>
              <a:latin typeface="Trebuchet MS" pitchFamily="34" charset="0"/>
            </a:rPr>
            <a:t>(NC)</a:t>
          </a:r>
          <a:endParaRPr kumimoji="0" lang="es-ES" sz="600" b="0" i="0" u="none" strike="noStrike" kern="1200" cap="none" normalizeH="0" baseline="0" dirty="0" smtClean="0">
            <a:ln/>
            <a:effectLst/>
            <a:latin typeface="Trebuchet MS" pitchFamily="34" charset="0"/>
          </a:endParaRPr>
        </a:p>
      </dsp:txBody>
      <dsp:txXfrm>
        <a:off x="7390557" y="2369572"/>
        <a:ext cx="1111920" cy="555960"/>
      </dsp:txXfrm>
    </dsp:sp>
    <dsp:sp modelId="{153E2922-AC73-4435-BAF3-86C4D1831379}">
      <dsp:nvSpPr>
        <dsp:cNvPr id="0" name=""/>
        <dsp:cNvSpPr/>
      </dsp:nvSpPr>
      <dsp:spPr>
        <a:xfrm>
          <a:off x="7406713" y="4495798"/>
          <a:ext cx="1111920" cy="55596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1" i="0" u="none" strike="noStrike" kern="1200" cap="none" normalizeH="0" baseline="0" smtClean="0">
              <a:ln/>
              <a:effectLst/>
              <a:latin typeface="Trebuchet MS" pitchFamily="34" charset="0"/>
            </a:rPr>
            <a:t>Lindsey Smart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0" i="0" u="none" strike="noStrike" kern="1200" cap="none" normalizeH="0" baseline="0" smtClean="0">
              <a:ln/>
              <a:effectLst/>
              <a:latin typeface="Trebuchet MS" pitchFamily="34" charset="0"/>
            </a:rPr>
            <a:t>Regional Vegetation Ecologist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0" i="0" u="none" strike="noStrike" kern="1200" cap="none" normalizeH="0" baseline="0" smtClean="0">
              <a:ln/>
              <a:effectLst/>
              <a:latin typeface="Trebuchet MS" pitchFamily="34" charset="0"/>
            </a:rPr>
            <a:t>(NC)</a:t>
          </a:r>
          <a:endParaRPr kumimoji="0" lang="es-ES" sz="600" b="0" i="0" u="none" strike="noStrike" kern="1200" cap="none" normalizeH="0" baseline="0" dirty="0" smtClean="0">
            <a:ln/>
            <a:effectLst/>
            <a:latin typeface="Trebuchet MS" pitchFamily="34" charset="0"/>
          </a:endParaRPr>
        </a:p>
      </dsp:txBody>
      <dsp:txXfrm>
        <a:off x="7406713" y="4495798"/>
        <a:ext cx="1111920" cy="555960"/>
      </dsp:txXfrm>
    </dsp:sp>
    <dsp:sp modelId="{72184936-93F9-452F-BEE6-AF4F630F54B4}">
      <dsp:nvSpPr>
        <dsp:cNvPr id="0" name=""/>
        <dsp:cNvSpPr/>
      </dsp:nvSpPr>
      <dsp:spPr>
        <a:xfrm>
          <a:off x="7406713" y="3048000"/>
          <a:ext cx="1111920" cy="55596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1" i="0" u="none" strike="noStrike" kern="1200" cap="none" normalizeH="0" baseline="0" smtClean="0">
              <a:ln/>
              <a:effectLst/>
              <a:latin typeface="Trebuchet MS" pitchFamily="34" charset="0"/>
            </a:rPr>
            <a:t>Regan Smyth</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0" i="0" u="none" strike="noStrike" kern="1200" cap="none" normalizeH="0" baseline="0" smtClean="0">
              <a:ln/>
              <a:effectLst/>
              <a:latin typeface="Trebuchet MS" pitchFamily="34" charset="0"/>
            </a:rPr>
            <a:t>Regional Vegetation Ecologist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0" i="0" u="none" strike="noStrike" kern="1200" cap="none" normalizeH="0" baseline="0" smtClean="0">
              <a:ln/>
              <a:effectLst/>
              <a:latin typeface="Trebuchet MS" pitchFamily="34" charset="0"/>
            </a:rPr>
            <a:t>(NC)</a:t>
          </a:r>
          <a:endParaRPr kumimoji="0" lang="es-ES" sz="600" b="0" i="0" u="none" strike="noStrike" kern="1200" cap="none" normalizeH="0" baseline="0" dirty="0" smtClean="0">
            <a:ln/>
            <a:effectLst/>
            <a:latin typeface="Trebuchet MS" pitchFamily="34" charset="0"/>
          </a:endParaRPr>
        </a:p>
      </dsp:txBody>
      <dsp:txXfrm>
        <a:off x="7406713" y="3048000"/>
        <a:ext cx="1111920" cy="555960"/>
      </dsp:txXfrm>
    </dsp:sp>
    <dsp:sp modelId="{3F1B91A2-1F4D-413E-9DD0-21785681D6B2}">
      <dsp:nvSpPr>
        <dsp:cNvPr id="0" name=""/>
        <dsp:cNvSpPr/>
      </dsp:nvSpPr>
      <dsp:spPr>
        <a:xfrm>
          <a:off x="7406713" y="3809999"/>
          <a:ext cx="1111920" cy="55596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1" i="0" u="none" strike="noStrike" kern="1200" cap="none" normalizeH="0" baseline="0" smtClean="0">
              <a:ln/>
              <a:effectLst/>
              <a:latin typeface="Trebuchet MS" pitchFamily="34" charset="0"/>
            </a:rPr>
            <a:t>Mary Russo</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0" i="0" u="none" strike="noStrike" kern="1200" cap="none" normalizeH="0" baseline="0" smtClean="0">
              <a:ln/>
              <a:effectLst/>
              <a:latin typeface="Trebuchet MS" pitchFamily="34" charset="0"/>
            </a:rPr>
            <a:t>Ecology Data Manager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0" i="0" u="none" strike="noStrike" kern="1200" cap="none" normalizeH="0" baseline="0" smtClean="0">
              <a:ln/>
              <a:effectLst/>
              <a:latin typeface="Trebuchet MS" pitchFamily="34" charset="0"/>
            </a:rPr>
            <a:t>(NC)</a:t>
          </a:r>
          <a:endParaRPr kumimoji="0" lang="es-ES" sz="600" b="0" i="0" u="none" strike="noStrike" kern="1200" cap="none" normalizeH="0" baseline="0" dirty="0" smtClean="0">
            <a:ln/>
            <a:effectLst/>
            <a:latin typeface="Trebuchet MS" pitchFamily="34" charset="0"/>
          </a:endParaRPr>
        </a:p>
      </dsp:txBody>
      <dsp:txXfrm>
        <a:off x="7406713" y="3809999"/>
        <a:ext cx="1111920" cy="555960"/>
      </dsp:txXfrm>
    </dsp:sp>
    <dsp:sp modelId="{9E1A69B5-E95F-4853-BC7E-E783CE6BAC92}">
      <dsp:nvSpPr>
        <dsp:cNvPr id="0" name=""/>
        <dsp:cNvSpPr/>
      </dsp:nvSpPr>
      <dsp:spPr>
        <a:xfrm>
          <a:off x="7391402" y="5181597"/>
          <a:ext cx="1111920" cy="56739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1" i="0" u="none" strike="noStrike" kern="1200" cap="none" normalizeH="0" baseline="0" smtClean="0">
              <a:ln/>
              <a:effectLst/>
              <a:latin typeface="Trebuchet MS" pitchFamily="34" charset="0"/>
            </a:rPr>
            <a:t>Laura Mason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0" i="0" u="none" strike="noStrike" kern="1200" cap="none" normalizeH="0" baseline="0" smtClean="0">
              <a:ln/>
              <a:effectLst/>
              <a:latin typeface="Trebuchet MS" pitchFamily="34" charset="0"/>
            </a:rPr>
            <a:t>Administrative Assistant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0" i="0" u="none" strike="noStrike" kern="1200" cap="none" normalizeH="0" baseline="0" smtClean="0">
              <a:ln/>
              <a:effectLst/>
              <a:latin typeface="Trebuchet MS" pitchFamily="34" charset="0"/>
            </a:rPr>
            <a:t>(NC)</a:t>
          </a:r>
          <a:endParaRPr kumimoji="0" lang="es-ES" sz="600" b="0" i="0" u="none" strike="noStrike" kern="1200" cap="none" normalizeH="0" baseline="0" dirty="0" smtClean="0">
            <a:ln/>
            <a:effectLst/>
            <a:latin typeface="Trebuchet MS" pitchFamily="34" charset="0"/>
          </a:endParaRPr>
        </a:p>
      </dsp:txBody>
      <dsp:txXfrm>
        <a:off x="7391402" y="5181597"/>
        <a:ext cx="1111920" cy="567390"/>
      </dsp:txXfrm>
    </dsp:sp>
    <dsp:sp modelId="{0C7EE0B3-2915-4701-BFCE-0AE8406F99D9}">
      <dsp:nvSpPr>
        <dsp:cNvPr id="0" name=""/>
        <dsp:cNvSpPr/>
      </dsp:nvSpPr>
      <dsp:spPr>
        <a:xfrm>
          <a:off x="3610027" y="790645"/>
          <a:ext cx="1111920" cy="55596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1" i="0" u="none" strike="noStrike" kern="1200" cap="none" normalizeH="0" baseline="0" smtClean="0">
              <a:ln/>
              <a:effectLst/>
              <a:latin typeface="Trebuchet MS" pitchFamily="34" charset="0"/>
            </a:rPr>
            <a:t>Don Faber-Langendoen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0" i="0" u="none" strike="noStrike" kern="1200" cap="none" normalizeH="0" baseline="0" smtClean="0">
              <a:ln/>
              <a:effectLst/>
              <a:latin typeface="Trebuchet MS" pitchFamily="34" charset="0"/>
            </a:rPr>
            <a:t>Senior Ecologist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600" b="0" i="0" u="none" strike="noStrike" kern="1200" cap="none" normalizeH="0" baseline="0" smtClean="0">
              <a:ln/>
              <a:effectLst/>
              <a:latin typeface="Trebuchet MS" pitchFamily="34" charset="0"/>
            </a:rPr>
            <a:t>(NY PT)</a:t>
          </a:r>
          <a:endParaRPr kumimoji="0" lang="es-ES" sz="600" b="0" i="0" u="none" strike="noStrike" kern="1200" cap="none" normalizeH="0" baseline="0" dirty="0" smtClean="0">
            <a:ln/>
            <a:effectLst/>
            <a:latin typeface="Trebuchet MS" pitchFamily="34" charset="0"/>
          </a:endParaRPr>
        </a:p>
      </dsp:txBody>
      <dsp:txXfrm>
        <a:off x="3610027" y="790645"/>
        <a:ext cx="1111920" cy="55596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image" Target="../media/image2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hdr" sz="quarter"/>
          </p:nvPr>
        </p:nvSpPr>
        <p:spPr bwMode="auto">
          <a:xfrm>
            <a:off x="0" y="0"/>
            <a:ext cx="4160838" cy="3651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eaLnBrk="0" hangingPunct="0">
              <a:defRPr sz="1300">
                <a:effectLst>
                  <a:outerShdw blurRad="38100" dist="38100" dir="2700000" algn="tl">
                    <a:srgbClr val="C0C0C0"/>
                  </a:outerShdw>
                </a:effectLst>
              </a:defRPr>
            </a:lvl1pPr>
          </a:lstStyle>
          <a:p>
            <a:pPr>
              <a:defRPr/>
            </a:pPr>
            <a:endParaRPr lang="en-US"/>
          </a:p>
        </p:txBody>
      </p:sp>
      <p:sp>
        <p:nvSpPr>
          <p:cNvPr id="146435" name="Rectangle 3"/>
          <p:cNvSpPr>
            <a:spLocks noGrp="1" noChangeArrowheads="1"/>
          </p:cNvSpPr>
          <p:nvPr>
            <p:ph type="dt" sz="quarter" idx="1"/>
          </p:nvPr>
        </p:nvSpPr>
        <p:spPr bwMode="auto">
          <a:xfrm>
            <a:off x="5440363" y="0"/>
            <a:ext cx="4160837" cy="3651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0" hangingPunct="0">
              <a:defRPr sz="1300">
                <a:effectLst>
                  <a:outerShdw blurRad="38100" dist="38100" dir="2700000" algn="tl">
                    <a:srgbClr val="C0C0C0"/>
                  </a:outerShdw>
                </a:effectLst>
              </a:defRPr>
            </a:lvl1pPr>
          </a:lstStyle>
          <a:p>
            <a:pPr>
              <a:defRPr/>
            </a:pPr>
            <a:endParaRPr lang="en-US"/>
          </a:p>
        </p:txBody>
      </p:sp>
      <p:sp>
        <p:nvSpPr>
          <p:cNvPr id="146436" name="Rectangle 4"/>
          <p:cNvSpPr>
            <a:spLocks noGrp="1" noChangeArrowheads="1"/>
          </p:cNvSpPr>
          <p:nvPr>
            <p:ph type="ftr" sz="quarter" idx="2"/>
          </p:nvPr>
        </p:nvSpPr>
        <p:spPr bwMode="auto">
          <a:xfrm>
            <a:off x="0" y="6950075"/>
            <a:ext cx="4160838" cy="3651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eaLnBrk="0" hangingPunct="0">
              <a:defRPr sz="1300">
                <a:effectLst>
                  <a:outerShdw blurRad="38100" dist="38100" dir="2700000" algn="tl">
                    <a:srgbClr val="C0C0C0"/>
                  </a:outerShdw>
                </a:effectLst>
              </a:defRPr>
            </a:lvl1pPr>
          </a:lstStyle>
          <a:p>
            <a:pPr>
              <a:defRPr/>
            </a:pPr>
            <a:endParaRPr lang="en-US"/>
          </a:p>
        </p:txBody>
      </p:sp>
      <p:sp>
        <p:nvSpPr>
          <p:cNvPr id="146437" name="Rectangle 5"/>
          <p:cNvSpPr>
            <a:spLocks noGrp="1" noChangeArrowheads="1"/>
          </p:cNvSpPr>
          <p:nvPr>
            <p:ph type="sldNum" sz="quarter" idx="3"/>
          </p:nvPr>
        </p:nvSpPr>
        <p:spPr bwMode="auto">
          <a:xfrm>
            <a:off x="5440363" y="6950075"/>
            <a:ext cx="4160837" cy="3651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0" hangingPunct="0">
              <a:defRPr sz="1300">
                <a:effectLst>
                  <a:outerShdw blurRad="38100" dist="38100" dir="2700000" algn="tl">
                    <a:srgbClr val="C0C0C0"/>
                  </a:outerShdw>
                </a:effectLst>
              </a:defRPr>
            </a:lvl1pPr>
          </a:lstStyle>
          <a:p>
            <a:pPr>
              <a:defRPr/>
            </a:pPr>
            <a:fld id="{6618BC46-1450-49F6-ABA3-2D02F272CA68}"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4160838" cy="3651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eaLnBrk="0" hangingPunct="0">
              <a:defRPr sz="1300">
                <a:effectLst>
                  <a:outerShdw blurRad="38100" dist="38100" dir="2700000" algn="tl">
                    <a:srgbClr val="C0C0C0"/>
                  </a:outerShdw>
                </a:effectLst>
              </a:defRPr>
            </a:lvl1pPr>
          </a:lstStyle>
          <a:p>
            <a:pPr>
              <a:defRPr/>
            </a:pPr>
            <a:endParaRPr lang="en-US"/>
          </a:p>
        </p:txBody>
      </p:sp>
      <p:sp>
        <p:nvSpPr>
          <p:cNvPr id="19459" name="Rectangle 3"/>
          <p:cNvSpPr>
            <a:spLocks noGrp="1" noChangeArrowheads="1"/>
          </p:cNvSpPr>
          <p:nvPr>
            <p:ph type="dt" idx="1"/>
          </p:nvPr>
        </p:nvSpPr>
        <p:spPr bwMode="auto">
          <a:xfrm>
            <a:off x="5440363" y="0"/>
            <a:ext cx="4160837" cy="3651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0" hangingPunct="0">
              <a:defRPr sz="1300">
                <a:effectLst>
                  <a:outerShdw blurRad="38100" dist="38100" dir="2700000" algn="tl">
                    <a:srgbClr val="C0C0C0"/>
                  </a:outerShdw>
                </a:effectLst>
              </a:defRPr>
            </a:lvl1pPr>
          </a:lstStyle>
          <a:p>
            <a:pPr>
              <a:defRPr/>
            </a:pPr>
            <a:endParaRPr lang="en-US"/>
          </a:p>
        </p:txBody>
      </p:sp>
      <p:sp>
        <p:nvSpPr>
          <p:cNvPr id="52228" name="Rectangle 4"/>
          <p:cNvSpPr>
            <a:spLocks noGrp="1" noRot="1" noChangeAspect="1" noChangeArrowheads="1" noTextEdit="1"/>
          </p:cNvSpPr>
          <p:nvPr>
            <p:ph type="sldImg" idx="2"/>
          </p:nvPr>
        </p:nvSpPr>
        <p:spPr bwMode="auto">
          <a:xfrm>
            <a:off x="2971800" y="549275"/>
            <a:ext cx="3657600" cy="2743200"/>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1279525" y="3475038"/>
            <a:ext cx="7042150" cy="32908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9462" name="Rectangle 6"/>
          <p:cNvSpPr>
            <a:spLocks noGrp="1" noChangeArrowheads="1"/>
          </p:cNvSpPr>
          <p:nvPr>
            <p:ph type="ftr" sz="quarter" idx="4"/>
          </p:nvPr>
        </p:nvSpPr>
        <p:spPr bwMode="auto">
          <a:xfrm>
            <a:off x="0" y="6950075"/>
            <a:ext cx="4160838" cy="3651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eaLnBrk="0" hangingPunct="0">
              <a:defRPr sz="1300">
                <a:effectLst>
                  <a:outerShdw blurRad="38100" dist="38100" dir="2700000" algn="tl">
                    <a:srgbClr val="C0C0C0"/>
                  </a:outerShdw>
                </a:effectLst>
              </a:defRPr>
            </a:lvl1pPr>
          </a:lstStyle>
          <a:p>
            <a:pPr>
              <a:defRPr/>
            </a:pPr>
            <a:endParaRPr lang="en-US"/>
          </a:p>
        </p:txBody>
      </p:sp>
      <p:sp>
        <p:nvSpPr>
          <p:cNvPr id="19463" name="Rectangle 7"/>
          <p:cNvSpPr>
            <a:spLocks noGrp="1" noChangeArrowheads="1"/>
          </p:cNvSpPr>
          <p:nvPr>
            <p:ph type="sldNum" sz="quarter" idx="5"/>
          </p:nvPr>
        </p:nvSpPr>
        <p:spPr bwMode="auto">
          <a:xfrm>
            <a:off x="5440363" y="6950075"/>
            <a:ext cx="4160837" cy="3651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0" hangingPunct="0">
              <a:defRPr sz="1300">
                <a:effectLst>
                  <a:outerShdw blurRad="38100" dist="38100" dir="2700000" algn="tl">
                    <a:srgbClr val="C0C0C0"/>
                  </a:outerShdw>
                </a:effectLst>
              </a:defRPr>
            </a:lvl1pPr>
          </a:lstStyle>
          <a:p>
            <a:pPr>
              <a:defRPr/>
            </a:pPr>
            <a:fld id="{3A178BD0-24E8-413C-B6BF-4C54FDCF3DF5}"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ECB0F29-F70B-4C0B-9F97-52BCBD9F3E6C}" type="slidenum">
              <a:rPr lang="en-US"/>
              <a:pPr>
                <a:defRPr/>
              </a:pPr>
              <a:t>3</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r>
              <a:rPr lang="es-ES" smtClean="0"/>
              <a:t>Our current org chart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B3CB14D-4A14-44A5-8286-D9EB07309281}" type="slidenum">
              <a:rPr lang="en-US"/>
              <a:pPr>
                <a:defRPr/>
              </a:pPr>
              <a:t>13</a:t>
            </a:fld>
            <a:endParaRPr 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r>
              <a:rPr lang="es-ES" smtClean="0"/>
              <a:t>Though in the end, we are still coping with very complex interactions of classification concept and the spatial expression of ecological units on the ground. </a:t>
            </a:r>
          </a:p>
          <a:p>
            <a:pPr eaLnBrk="1" hangingPunct="1"/>
            <a:endParaRPr lang="es-ES" smtClean="0"/>
          </a:p>
          <a:p>
            <a:pPr eaLnBrk="1" hangingPunct="1"/>
            <a:r>
              <a:rPr lang="es-ES" smtClean="0"/>
              <a:t>This was the reality we were dealing with when we developed terrestrial ecological systems concepts.  They take aspects of both spatially nested hierachies and taxonomic hierarchies to define pracical units for mapping and conservation.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9C06405-60C4-4274-954F-FE7D79F24985}" type="slidenum">
              <a:rPr lang="en-US"/>
              <a:pPr>
                <a:defRPr/>
              </a:pPr>
              <a:t>14</a:t>
            </a:fld>
            <a:endParaRPr lang="en-US"/>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r>
              <a:rPr lang="en-US" sz="1600" smtClean="0"/>
              <a:t>Ecological Systems are driven by floristics at relatively local scales, but may expand beyond alliances by relaxing physiognomic criteria.  This supports consistent development of map units down in the 1-5 hectare mmu range.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3EE8974-882A-4B1D-A67F-CBA41F5B694B}" type="slidenum">
              <a:rPr lang="en-US"/>
              <a:pPr>
                <a:defRPr/>
              </a:pPr>
              <a:t>15</a:t>
            </a:fld>
            <a:endParaRPr lang="en-US"/>
          </a:p>
        </p:txBody>
      </p:sp>
      <p:sp>
        <p:nvSpPr>
          <p:cNvPr id="66563" name="Rectangle 2"/>
          <p:cNvSpPr>
            <a:spLocks noGrp="1" noRot="1" noChangeAspect="1" noChangeArrowheads="1" noTextEdit="1"/>
          </p:cNvSpPr>
          <p:nvPr>
            <p:ph type="sldImg"/>
          </p:nvPr>
        </p:nvSpPr>
        <p:spPr>
          <a:xfrm>
            <a:off x="2973388" y="549275"/>
            <a:ext cx="3657600" cy="2743200"/>
          </a:xfrm>
          <a:ln/>
        </p:spPr>
      </p:sp>
      <p:sp>
        <p:nvSpPr>
          <p:cNvPr id="66564" name="Rectangle 3"/>
          <p:cNvSpPr>
            <a:spLocks noGrp="1" noChangeArrowheads="1"/>
          </p:cNvSpPr>
          <p:nvPr>
            <p:ph type="body" idx="1"/>
          </p:nvPr>
        </p:nvSpPr>
        <p:spPr>
          <a:xfrm>
            <a:off x="960438" y="3475038"/>
            <a:ext cx="7680325" cy="3290887"/>
          </a:xfrm>
          <a:noFill/>
          <a:ln/>
        </p:spPr>
        <p:txBody>
          <a:bodyPr/>
          <a:lstStyle/>
          <a:p>
            <a:pPr eaLnBrk="1" hangingPunct="1"/>
            <a:r>
              <a:rPr lang="en-US" smtClean="0"/>
              <a:t>Graphic representation of a VDDT model – quantitative state and transition model – NE Lowland Spruce-Fir Forest</a:t>
            </a:r>
          </a:p>
          <a:p>
            <a:pPr eaLnBrk="1" hangingPunct="1"/>
            <a:r>
              <a:rPr lang="en-US" smtClean="0"/>
              <a:t>Grey arrows represent successional pathways.</a:t>
            </a:r>
          </a:p>
          <a:p>
            <a:pPr eaLnBrk="1" hangingPunct="1"/>
            <a:r>
              <a:rPr lang="en-US" smtClean="0"/>
              <a:t>Red arrows represent disturbance transitions.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6745882-D5A5-4AE6-8E86-26E573753A24}" type="slidenum">
              <a:rPr lang="en-US"/>
              <a:pPr>
                <a:defRPr/>
              </a:pPr>
              <a:t>16</a:t>
            </a:fld>
            <a:endParaRPr 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r>
              <a:rPr lang="en-US" sz="1700" smtClean="0"/>
              <a:t>Levels of map classes for mapping</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E896C8F-B75B-430E-A0F5-2810591BE9EC}" type="slidenum">
              <a:rPr lang="en-US"/>
              <a:pPr>
                <a:defRPr/>
              </a:pPr>
              <a:t>17</a:t>
            </a:fld>
            <a:endParaRPr 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r>
              <a:rPr lang="es-ES" smtClean="0"/>
              <a:t>Our core methodology.  By answering these questions, we can move on to many conservation applications…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A99B9D9-A0BD-455B-B8D1-4A9EBAB96937}" type="slidenum">
              <a:rPr lang="en-US"/>
              <a:pPr>
                <a:defRPr/>
              </a:pPr>
              <a:t>18</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r>
              <a:rPr lang="en-US" smtClean="0"/>
              <a:t>EOSPECS determines a separation distance (1 km natural, 0.5 km cultural veg.), a minimum polygon size (2 ha), and an aggregate polygon size (25 ha).  Stepping-stones present an issue, where it meets the minimum polygon size. But a barrier is introduced forcing all combinations to fall below the 25 ha aggregate; so we have NO EOs (all are observations).</a:t>
            </a:r>
          </a:p>
          <a:p>
            <a:pPr eaLnBrk="1" hangingPunct="1"/>
            <a:endParaRPr lang="en-US" smtClean="0"/>
          </a:p>
          <a:p>
            <a:pPr eaLnBrk="1" hangingPunct="1"/>
            <a:r>
              <a:rPr lang="en-US" smtClean="0"/>
              <a:t>Under existing criteria we would have 3 10 ha EOs.</a:t>
            </a:r>
          </a:p>
          <a:p>
            <a:pPr eaLnBrk="1" hangingPunct="1"/>
            <a:endParaRPr lang="en-US" smtClean="0"/>
          </a:p>
          <a:p>
            <a:pPr eaLnBrk="1" hangingPunct="1"/>
            <a:r>
              <a:rPr lang="en-US" smtClean="0"/>
              <a:t>Most of our effort in the  past has focused on applying these criteria in the field.</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5E6E80-FC44-46E1-A28B-3B8D9255B72A}" type="slidenum">
              <a:rPr lang="en-US"/>
              <a:pPr/>
              <a:t>19</a:t>
            </a:fld>
            <a:endParaRPr lang="en-US"/>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a:xfrm>
            <a:off x="960120" y="3475992"/>
            <a:ext cx="7680960" cy="3290570"/>
          </a:xfrm>
        </p:spPr>
        <p:txBody>
          <a:bodyPr/>
          <a:lstStyle/>
          <a:p>
            <a:r>
              <a:rPr lang="es-PE" dirty="0" smtClean="0"/>
              <a:t>So </a:t>
            </a:r>
            <a:r>
              <a:rPr lang="es-PE" dirty="0" err="1" smtClean="0"/>
              <a:t>our</a:t>
            </a:r>
            <a:r>
              <a:rPr lang="es-PE" dirty="0" smtClean="0"/>
              <a:t> </a:t>
            </a:r>
            <a:r>
              <a:rPr lang="es-PE" dirty="0" err="1" smtClean="0"/>
              <a:t>core</a:t>
            </a:r>
            <a:r>
              <a:rPr lang="es-PE" dirty="0" smtClean="0"/>
              <a:t> </a:t>
            </a:r>
            <a:r>
              <a:rPr lang="es-PE" dirty="0" err="1" smtClean="0"/>
              <a:t>methodology</a:t>
            </a:r>
            <a:r>
              <a:rPr lang="es-PE" baseline="0" dirty="0" smtClean="0"/>
              <a:t> has </a:t>
            </a:r>
            <a:r>
              <a:rPr lang="es-PE" baseline="0" dirty="0" err="1" smtClean="0"/>
              <a:t>been</a:t>
            </a:r>
            <a:r>
              <a:rPr lang="es-PE" baseline="0" dirty="0" smtClean="0"/>
              <a:t> </a:t>
            </a:r>
            <a:r>
              <a:rPr lang="es-PE" baseline="0" dirty="0" err="1" smtClean="0"/>
              <a:t>expanding</a:t>
            </a:r>
            <a:r>
              <a:rPr lang="es-PE" baseline="0" dirty="0" smtClean="0"/>
              <a:t> </a:t>
            </a:r>
            <a:r>
              <a:rPr lang="es-PE" baseline="0" dirty="0" err="1" smtClean="0"/>
              <a:t>over</a:t>
            </a:r>
            <a:r>
              <a:rPr lang="es-PE" baseline="0" dirty="0" smtClean="0"/>
              <a:t> time.  </a:t>
            </a:r>
            <a:r>
              <a:rPr lang="es-PE" baseline="0" dirty="0" err="1" smtClean="0"/>
              <a:t>Because</a:t>
            </a:r>
            <a:r>
              <a:rPr lang="es-PE" baseline="0" dirty="0" smtClean="0"/>
              <a:t> </a:t>
            </a:r>
            <a:r>
              <a:rPr lang="es-PE" baseline="0" dirty="0" err="1" smtClean="0"/>
              <a:t>field</a:t>
            </a:r>
            <a:r>
              <a:rPr lang="es-PE" baseline="0" dirty="0" smtClean="0"/>
              <a:t> </a:t>
            </a:r>
            <a:r>
              <a:rPr lang="es-PE" baseline="0" dirty="0" err="1" smtClean="0"/>
              <a:t>samples</a:t>
            </a:r>
            <a:r>
              <a:rPr lang="es-PE" baseline="0" dirty="0" smtClean="0"/>
              <a:t> – </a:t>
            </a:r>
            <a:r>
              <a:rPr lang="es-PE" baseline="0" dirty="0" err="1" smtClean="0"/>
              <a:t>community</a:t>
            </a:r>
            <a:r>
              <a:rPr lang="es-PE" baseline="0" dirty="0" smtClean="0"/>
              <a:t> </a:t>
            </a:r>
            <a:r>
              <a:rPr lang="es-PE" baseline="0" dirty="0" err="1" smtClean="0"/>
              <a:t>observations</a:t>
            </a:r>
            <a:r>
              <a:rPr lang="es-PE" baseline="0" dirty="0" smtClean="0"/>
              <a:t> are </a:t>
            </a:r>
            <a:r>
              <a:rPr lang="es-PE" baseline="0" dirty="0" err="1" smtClean="0"/>
              <a:t>gathered</a:t>
            </a:r>
            <a:r>
              <a:rPr lang="es-PE" baseline="0" dirty="0" smtClean="0"/>
              <a:t> </a:t>
            </a:r>
            <a:r>
              <a:rPr lang="es-PE" baseline="0" dirty="0" err="1" smtClean="0"/>
              <a:t>first</a:t>
            </a:r>
            <a:r>
              <a:rPr lang="es-PE" baseline="0" dirty="0" smtClean="0"/>
              <a:t> </a:t>
            </a:r>
            <a:r>
              <a:rPr lang="es-PE" baseline="0" dirty="0" err="1" smtClean="0"/>
              <a:t>for</a:t>
            </a:r>
            <a:r>
              <a:rPr lang="es-PE" baseline="0" dirty="0" smtClean="0"/>
              <a:t> </a:t>
            </a:r>
            <a:r>
              <a:rPr lang="es-PE" baseline="0" dirty="0" err="1" smtClean="0"/>
              <a:t>classification</a:t>
            </a:r>
            <a:r>
              <a:rPr lang="es-PE" baseline="0" dirty="0" smtClean="0"/>
              <a:t> </a:t>
            </a:r>
            <a:r>
              <a:rPr lang="es-PE" baseline="0" dirty="0" err="1" smtClean="0"/>
              <a:t>development</a:t>
            </a:r>
            <a:r>
              <a:rPr lang="es-PE" baseline="0" dirty="0" smtClean="0"/>
              <a:t>; </a:t>
            </a:r>
            <a:r>
              <a:rPr lang="es-PE" baseline="0" dirty="0" err="1" smtClean="0"/>
              <a:t>they</a:t>
            </a:r>
            <a:r>
              <a:rPr lang="es-PE" baseline="0" dirty="0" smtClean="0"/>
              <a:t> </a:t>
            </a:r>
            <a:r>
              <a:rPr lang="es-PE" baseline="0" dirty="0" err="1" smtClean="0"/>
              <a:t>also</a:t>
            </a:r>
            <a:r>
              <a:rPr lang="es-PE" baseline="0" dirty="0" smtClean="0"/>
              <a:t> </a:t>
            </a:r>
            <a:r>
              <a:rPr lang="es-PE" baseline="0" dirty="0" err="1" smtClean="0"/>
              <a:t>get</a:t>
            </a:r>
            <a:r>
              <a:rPr lang="es-PE" baseline="0" dirty="0" smtClean="0"/>
              <a:t> </a:t>
            </a:r>
            <a:r>
              <a:rPr lang="es-PE" baseline="0" dirty="0" err="1" smtClean="0"/>
              <a:t>used</a:t>
            </a:r>
            <a:r>
              <a:rPr lang="es-PE" baseline="0" dirty="0" smtClean="0"/>
              <a:t> a </a:t>
            </a:r>
            <a:r>
              <a:rPr lang="es-PE" baseline="0" dirty="0" err="1" smtClean="0"/>
              <a:t>georeferenced</a:t>
            </a:r>
            <a:r>
              <a:rPr lang="es-PE" baseline="0" dirty="0" smtClean="0"/>
              <a:t> </a:t>
            </a:r>
            <a:r>
              <a:rPr lang="es-PE" baseline="0" dirty="0" err="1" smtClean="0"/>
              <a:t>locations</a:t>
            </a:r>
            <a:r>
              <a:rPr lang="es-PE" baseline="0" dirty="0" smtClean="0"/>
              <a:t> </a:t>
            </a:r>
            <a:r>
              <a:rPr lang="es-PE" baseline="0" dirty="0" err="1" smtClean="0"/>
              <a:t>to</a:t>
            </a:r>
            <a:r>
              <a:rPr lang="es-PE" baseline="0" dirty="0" smtClean="0"/>
              <a:t> </a:t>
            </a:r>
            <a:r>
              <a:rPr lang="es-PE" baseline="0" dirty="0" err="1" smtClean="0"/>
              <a:t>support</a:t>
            </a:r>
            <a:r>
              <a:rPr lang="es-PE" baseline="0" dirty="0" smtClean="0"/>
              <a:t> </a:t>
            </a:r>
            <a:r>
              <a:rPr lang="es-PE" baseline="0" dirty="0" err="1" smtClean="0"/>
              <a:t>map</a:t>
            </a:r>
            <a:r>
              <a:rPr lang="es-PE" baseline="0" dirty="0" smtClean="0"/>
              <a:t> </a:t>
            </a:r>
            <a:r>
              <a:rPr lang="es-PE" baseline="0" dirty="0" err="1" smtClean="0"/>
              <a:t>development</a:t>
            </a:r>
            <a:r>
              <a:rPr lang="es-PE" baseline="0" dirty="0" smtClean="0"/>
              <a:t>.  So </a:t>
            </a:r>
            <a:r>
              <a:rPr lang="es-PE" baseline="0" dirty="0" err="1" smtClean="0"/>
              <a:t>these</a:t>
            </a:r>
            <a:r>
              <a:rPr lang="es-PE" baseline="0" dirty="0" smtClean="0"/>
              <a:t> </a:t>
            </a:r>
            <a:r>
              <a:rPr lang="es-PE" baseline="0" dirty="0" err="1" smtClean="0"/>
              <a:t>two</a:t>
            </a:r>
            <a:r>
              <a:rPr lang="es-PE" baseline="0" dirty="0" smtClean="0"/>
              <a:t> </a:t>
            </a:r>
            <a:r>
              <a:rPr lang="es-PE" baseline="0" dirty="0" err="1" smtClean="0"/>
              <a:t>componants</a:t>
            </a:r>
            <a:r>
              <a:rPr lang="es-PE" baseline="0" dirty="0" smtClean="0"/>
              <a:t>, </a:t>
            </a:r>
            <a:r>
              <a:rPr lang="es-PE" baseline="0" dirty="0" err="1" smtClean="0"/>
              <a:t>field</a:t>
            </a:r>
            <a:r>
              <a:rPr lang="es-PE" baseline="0" dirty="0" smtClean="0"/>
              <a:t> </a:t>
            </a:r>
            <a:r>
              <a:rPr lang="es-PE" baseline="0" dirty="0" err="1" smtClean="0"/>
              <a:t>observations</a:t>
            </a:r>
            <a:r>
              <a:rPr lang="es-PE" baseline="0" dirty="0" smtClean="0"/>
              <a:t> and </a:t>
            </a:r>
            <a:r>
              <a:rPr lang="es-PE" baseline="0" dirty="0" err="1" smtClean="0"/>
              <a:t>maps</a:t>
            </a:r>
            <a:r>
              <a:rPr lang="es-PE" baseline="0" dirty="0" smtClean="0"/>
              <a:t> are </a:t>
            </a:r>
            <a:r>
              <a:rPr lang="es-PE" baseline="0" dirty="0" err="1" smtClean="0"/>
              <a:t>becoming</a:t>
            </a:r>
            <a:r>
              <a:rPr lang="es-PE" baseline="0" dirty="0" smtClean="0"/>
              <a:t> fundamental </a:t>
            </a:r>
            <a:r>
              <a:rPr lang="es-PE" baseline="0" dirty="0" err="1" smtClean="0"/>
              <a:t>aspects</a:t>
            </a:r>
            <a:r>
              <a:rPr lang="es-PE" baseline="0" dirty="0" smtClean="0"/>
              <a:t> of </a:t>
            </a:r>
            <a:r>
              <a:rPr lang="es-PE" baseline="0" dirty="0" err="1" smtClean="0"/>
              <a:t>our</a:t>
            </a:r>
            <a:r>
              <a:rPr lang="es-PE" baseline="0" dirty="0" smtClean="0"/>
              <a:t> work.</a:t>
            </a:r>
            <a:endParaRPr lang="es-PE"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r>
              <a:rPr lang="en-US" smtClean="0"/>
              <a:t>Just to get techy for a moment, modern remote sensing is all about modeling;  models that combine information from multiple mapped layers using statistical analysis to identify recurrent pattern.  </a:t>
            </a:r>
          </a:p>
          <a:p>
            <a:endParaRPr lang="en-US" smtClean="0"/>
          </a:p>
          <a:p>
            <a:r>
              <a:rPr lang="en-US" smtClean="0"/>
              <a:t>Field samples form the foundation of these mapping techniques. </a:t>
            </a:r>
          </a:p>
        </p:txBody>
      </p:sp>
      <p:sp>
        <p:nvSpPr>
          <p:cNvPr id="4" name="Slide Number Placeholder 3"/>
          <p:cNvSpPr>
            <a:spLocks noGrp="1"/>
          </p:cNvSpPr>
          <p:nvPr>
            <p:ph type="sldNum" sz="quarter" idx="5"/>
          </p:nvPr>
        </p:nvSpPr>
        <p:spPr/>
        <p:txBody>
          <a:bodyPr/>
          <a:lstStyle/>
          <a:p>
            <a:pPr>
              <a:defRPr/>
            </a:pPr>
            <a:fld id="{40759469-DCCD-47A3-8120-C4BF980B2674}" type="slidenum">
              <a:rPr lang="en-US" smtClean="0"/>
              <a:pPr>
                <a:defRPr/>
              </a:pPr>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B8F8843-7B45-40EC-8674-096D1D11B546}" type="slidenum">
              <a:rPr lang="en-US"/>
              <a:pPr>
                <a:defRPr/>
              </a:pPr>
              <a:t>23</a:t>
            </a:fld>
            <a:endParaRPr lang="en-US"/>
          </a:p>
        </p:txBody>
      </p:sp>
      <p:sp>
        <p:nvSpPr>
          <p:cNvPr id="71683" name="Rectangle 2"/>
          <p:cNvSpPr>
            <a:spLocks noGrp="1" noRot="1" noChangeAspect="1" noChangeArrowheads="1" noTextEdit="1"/>
          </p:cNvSpPr>
          <p:nvPr>
            <p:ph type="sldImg"/>
          </p:nvPr>
        </p:nvSpPr>
        <p:spPr>
          <a:xfrm>
            <a:off x="2973388" y="549275"/>
            <a:ext cx="3656012" cy="2743200"/>
          </a:xfrm>
          <a:ln/>
        </p:spPr>
      </p:sp>
      <p:sp>
        <p:nvSpPr>
          <p:cNvPr id="71684" name="Rectangle 3"/>
          <p:cNvSpPr>
            <a:spLocks noGrp="1" noChangeArrowheads="1"/>
          </p:cNvSpPr>
          <p:nvPr>
            <p:ph type="body" idx="1"/>
          </p:nvPr>
        </p:nvSpPr>
        <p:spPr>
          <a:noFill/>
          <a:ln/>
        </p:spPr>
        <p:txBody>
          <a:bodyPr/>
          <a:lstStyle/>
          <a:p>
            <a:pPr eaLnBrk="1" hangingPunct="1"/>
            <a:r>
              <a:rPr lang="en-US" smtClean="0"/>
              <a:t>One might use TM-derived data, subsequent GIS processing, then perhaps aerial photos and/or additional field visits, to establish EO boundaries.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09153C-28A4-4D26-BED8-16EFDC98A6E5}" type="slidenum">
              <a:rPr lang="en-US"/>
              <a:pPr/>
              <a:t>24</a:t>
            </a:fld>
            <a:endParaRPr lang="en-US"/>
          </a:p>
        </p:txBody>
      </p:sp>
      <p:sp>
        <p:nvSpPr>
          <p:cNvPr id="600066" name="Rectangle 2"/>
          <p:cNvSpPr>
            <a:spLocks noGrp="1" noRot="1" noChangeAspect="1" noChangeArrowheads="1" noTextEdit="1"/>
          </p:cNvSpPr>
          <p:nvPr>
            <p:ph type="sldImg"/>
          </p:nvPr>
        </p:nvSpPr>
        <p:spPr>
          <a:xfrm>
            <a:off x="2974975" y="549275"/>
            <a:ext cx="3656013" cy="2743200"/>
          </a:xfrm>
          <a:ln/>
        </p:spPr>
      </p:sp>
      <p:sp>
        <p:nvSpPr>
          <p:cNvPr id="600067" name="Rectangle 3"/>
          <p:cNvSpPr>
            <a:spLocks noGrp="1" noChangeArrowheads="1"/>
          </p:cNvSpPr>
          <p:nvPr>
            <p:ph type="body" idx="1"/>
          </p:nvPr>
        </p:nvSpPr>
        <p:spPr/>
        <p:txBody>
          <a:bodyPr/>
          <a:lstStyle/>
          <a:p>
            <a:r>
              <a:rPr lang="en-US" dirty="0" smtClean="0"/>
              <a:t>Our work in standardized</a:t>
            </a:r>
            <a:r>
              <a:rPr lang="en-US" baseline="0" dirty="0" smtClean="0"/>
              <a:t> ecological classification has lead us into major partnerships with U.S. federal agencies, centered in the DOI and USDA.</a:t>
            </a:r>
            <a:endParaRPr lang="en-US" dirty="0" smtClean="0"/>
          </a:p>
          <a:p>
            <a:endParaRPr lang="en-US" dirty="0" smtClean="0"/>
          </a:p>
          <a:p>
            <a:r>
              <a:rPr lang="en-US" dirty="0" smtClean="0"/>
              <a:t>USGS GAP</a:t>
            </a:r>
            <a:r>
              <a:rPr lang="en-US" baseline="0" dirty="0" smtClean="0"/>
              <a:t> has, for over a decade aimed to map existing vegetation to provide one ‘coarse filter’ for gap analysis of wildlife habitat</a:t>
            </a:r>
          </a:p>
          <a:p>
            <a:endParaRPr lang="en-US" baseline="0" dirty="0" smtClean="0"/>
          </a:p>
          <a:p>
            <a:r>
              <a:rPr lang="en-US" dirty="0" smtClean="0"/>
              <a:t>DOI/USDA LANDFIRE </a:t>
            </a:r>
            <a:r>
              <a:rPr lang="en-US" dirty="0"/>
              <a:t>is producing digital and spatial data describing existing vegetation composition and structure; fire effects models; fire behavior fuel models and canopy fuel characteristics; simulated historical fire regimes; and fire regime condition class</a:t>
            </a:r>
            <a:r>
              <a:rPr lang="en-US" dirty="0" smtClean="0"/>
              <a:t>.</a:t>
            </a:r>
            <a:endParaRPr lang="en-US" dirty="0"/>
          </a:p>
          <a:p>
            <a:endParaRPr lang="en-US" dirty="0"/>
          </a:p>
          <a:p>
            <a:pPr>
              <a:buFontTx/>
              <a:buNone/>
            </a:pPr>
            <a:r>
              <a:rPr lang="en-US" dirty="0" err="1" smtClean="0"/>
              <a:t>NatureSeve</a:t>
            </a:r>
            <a:r>
              <a:rPr lang="en-US" baseline="0" dirty="0" smtClean="0"/>
              <a:t> ecologists have facilitated engagement of the entire network within the US to contribute to these major national investments.</a:t>
            </a:r>
            <a:endParaRPr lang="en-US" dirty="0"/>
          </a:p>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F2ED9C9-4B79-406D-94EA-70698DF1B344}" type="slidenum">
              <a:rPr lang="en-US"/>
              <a:pPr>
                <a:defRPr/>
              </a:pPr>
              <a:t>4</a:t>
            </a:fld>
            <a:endParaRPr lang="en-US"/>
          </a:p>
        </p:txBody>
      </p:sp>
      <p:sp>
        <p:nvSpPr>
          <p:cNvPr id="55299" name="Rectangle 2"/>
          <p:cNvSpPr>
            <a:spLocks noGrp="1" noRot="1" noChangeAspect="1" noChangeArrowheads="1" noTextEdit="1"/>
          </p:cNvSpPr>
          <p:nvPr>
            <p:ph type="sldImg"/>
          </p:nvPr>
        </p:nvSpPr>
        <p:spPr>
          <a:xfrm>
            <a:off x="2968625" y="547688"/>
            <a:ext cx="3668713" cy="2751137"/>
          </a:xfrm>
          <a:ln/>
        </p:spPr>
      </p:sp>
      <p:sp>
        <p:nvSpPr>
          <p:cNvPr id="55300" name="Rectangle 3"/>
          <p:cNvSpPr>
            <a:spLocks noGrp="1" noChangeArrowheads="1"/>
          </p:cNvSpPr>
          <p:nvPr>
            <p:ph type="body" idx="1"/>
          </p:nvPr>
        </p:nvSpPr>
        <p:spPr>
          <a:xfrm>
            <a:off x="1433513" y="3473450"/>
            <a:ext cx="6735762" cy="3306763"/>
          </a:xfrm>
          <a:noFill/>
          <a:ln/>
        </p:spPr>
        <p:txBody>
          <a:bodyPr/>
          <a:lstStyle/>
          <a:p>
            <a:pPr eaLnBrk="1" hangingPunct="1"/>
            <a:r>
              <a:rPr lang="en-US" smtClean="0"/>
              <a:t>Underlying our work is the effective representation of biodiversity for conservation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F2BD710-4323-44CD-B823-CCEE8DAB6974}" type="slidenum">
              <a:rPr lang="en-US"/>
              <a:pPr>
                <a:defRPr/>
              </a:pPr>
              <a:t>26</a:t>
            </a:fld>
            <a:endParaRPr 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r>
              <a:rPr lang="en-US" sz="1600" smtClean="0"/>
              <a:t>Our focus has mostly been in terrestrial environments.  </a:t>
            </a:r>
          </a:p>
          <a:p>
            <a:pPr eaLnBrk="1" hangingPunct="1"/>
            <a:endParaRPr lang="en-US" sz="1600" smtClean="0"/>
          </a:p>
          <a:p>
            <a:pPr eaLnBrk="1" hangingPunct="1"/>
            <a:r>
              <a:rPr lang="en-US" sz="1600" smtClean="0"/>
              <a:t>In recent years TNC and selected member programs have advanced freshwater classification.</a:t>
            </a:r>
          </a:p>
          <a:p>
            <a:pPr eaLnBrk="1" hangingPunct="1"/>
            <a:endParaRPr lang="en-US" sz="1600" smtClean="0"/>
          </a:p>
          <a:p>
            <a:pPr eaLnBrk="1" hangingPunct="1"/>
            <a:r>
              <a:rPr lang="en-US" sz="1600" smtClean="0"/>
              <a:t>Just in th epast few years, we have begun to work in coastal marine ecological classification.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44D7DF8-DADD-4061-A33C-A95E3A54F963}" type="slidenum">
              <a:rPr lang="en-US"/>
              <a:pPr>
                <a:defRPr/>
              </a:pPr>
              <a:t>27</a:t>
            </a:fld>
            <a:endParaRPr lang="en-US"/>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8BEC9F9-578C-4B23-9CA4-3769984D0664}" type="slidenum">
              <a:rPr lang="en-US"/>
              <a:pPr>
                <a:defRPr/>
              </a:pPr>
              <a:t>28</a:t>
            </a:fld>
            <a:endParaRPr lang="en-US"/>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r>
              <a:rPr lang="en-US" sz="1600" smtClean="0"/>
              <a:t>Our focus has mostly been in terrestrial environments.  </a:t>
            </a:r>
          </a:p>
          <a:p>
            <a:pPr eaLnBrk="1" hangingPunct="1"/>
            <a:endParaRPr lang="en-US" sz="1600" smtClean="0"/>
          </a:p>
          <a:p>
            <a:pPr eaLnBrk="1" hangingPunct="1"/>
            <a:r>
              <a:rPr lang="en-US" sz="1600" smtClean="0"/>
              <a:t>In recent years TNC and selected member programs have advanced freshwater classification.</a:t>
            </a:r>
          </a:p>
          <a:p>
            <a:pPr eaLnBrk="1" hangingPunct="1"/>
            <a:endParaRPr lang="en-US" sz="1600" smtClean="0"/>
          </a:p>
          <a:p>
            <a:pPr eaLnBrk="1" hangingPunct="1"/>
            <a:r>
              <a:rPr lang="en-US" sz="1600" smtClean="0"/>
              <a:t>Just in th epast few years, we have begun to work in coastal marine ecological classification.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985C869-74E8-4E59-9307-BF935F44651D}" type="slidenum">
              <a:rPr lang="en-US"/>
              <a:pPr>
                <a:defRPr/>
              </a:pPr>
              <a:t>29</a:t>
            </a:fld>
            <a:endParaRPr 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xfrm>
            <a:off x="960438" y="3475038"/>
            <a:ext cx="7680325" cy="3290887"/>
          </a:xfrm>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424F3A8-6D36-44A4-840E-FA08FCDFFBFF}" type="slidenum">
              <a:rPr lang="en-US"/>
              <a:pPr>
                <a:defRPr/>
              </a:pPr>
              <a:t>30</a:t>
            </a:fld>
            <a:endParaRPr lang="en-US"/>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xfrm>
            <a:off x="960438" y="3475038"/>
            <a:ext cx="7680325" cy="3290887"/>
          </a:xfrm>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A380FD-3643-4E28-B5A4-22628CF2CE91}" type="slidenum">
              <a:rPr lang="en-US"/>
              <a:pPr/>
              <a:t>32</a:t>
            </a:fld>
            <a:endParaRPr lang="en-US"/>
          </a:p>
        </p:txBody>
      </p:sp>
      <p:sp>
        <p:nvSpPr>
          <p:cNvPr id="780290" name="Rectangle 2"/>
          <p:cNvSpPr>
            <a:spLocks noGrp="1" noRot="1" noChangeAspect="1" noChangeArrowheads="1" noTextEdit="1"/>
          </p:cNvSpPr>
          <p:nvPr>
            <p:ph type="sldImg"/>
          </p:nvPr>
        </p:nvSpPr>
        <p:spPr>
          <a:xfrm>
            <a:off x="3000375" y="546948"/>
            <a:ext cx="3602117" cy="2744893"/>
          </a:xfrm>
          <a:ln/>
        </p:spPr>
      </p:sp>
      <p:sp>
        <p:nvSpPr>
          <p:cNvPr id="780291" name="Rectangle 3"/>
          <p:cNvSpPr>
            <a:spLocks noGrp="1" noChangeArrowheads="1"/>
          </p:cNvSpPr>
          <p:nvPr>
            <p:ph type="body" idx="1"/>
          </p:nvPr>
        </p:nvSpPr>
        <p:spPr/>
        <p:txBody>
          <a:bodyPr/>
          <a:lstStyle/>
          <a:p>
            <a:r>
              <a:rPr lang="en-US"/>
              <a:t>NatureServe has done rule based assessments for both species and ecological ‘elements’ of biodiversity to arrive at a ‘conservation status’ rank; with criteria applicable not only to global perspectives, but also for any subset of the range.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p:spPr>
        <p:txBody>
          <a:bodyPr/>
          <a:lstStyle/>
          <a:p>
            <a:r>
              <a:rPr lang="en-US" dirty="0" smtClean="0">
                <a:latin typeface="Arial" pitchFamily="34" charset="0"/>
                <a:ea typeface="ＭＳ Ｐゴシック" pitchFamily="-65" charset="-128"/>
              </a:rPr>
              <a:t>Estimating long-term trend is exceedingly difficult.  Fortunately, recently developed data on terrestrial ecological systems is providing useful input to approximate extent for each type we might have today if substantial land conversion had not taken place.</a:t>
            </a:r>
          </a:p>
          <a:p>
            <a:endParaRPr lang="en-US" dirty="0" smtClean="0">
              <a:latin typeface="Arial" pitchFamily="34" charset="0"/>
              <a:ea typeface="ＭＳ Ｐゴシック" pitchFamily="-65" charset="-128"/>
            </a:endParaRPr>
          </a:p>
          <a:p>
            <a:pPr>
              <a:buFontTx/>
              <a:buNone/>
            </a:pPr>
            <a:r>
              <a:rPr lang="en-US" dirty="0" smtClean="0">
                <a:latin typeface="Arial" pitchFamily="34" charset="0"/>
                <a:ea typeface="ＭＳ Ｐゴシック" pitchFamily="-65" charset="-128"/>
              </a:rPr>
              <a:t>   </a:t>
            </a:r>
          </a:p>
          <a:p>
            <a:pPr>
              <a:buFontTx/>
              <a:buAutoNum type="arabicParenR"/>
            </a:pPr>
            <a:r>
              <a:rPr lang="en-US" dirty="0" smtClean="0">
                <a:latin typeface="Arial" pitchFamily="34" charset="0"/>
                <a:ea typeface="ＭＳ Ｐゴシック" pitchFamily="-65" charset="-128"/>
              </a:rPr>
              <a:t>In addition</a:t>
            </a:r>
            <a:r>
              <a:rPr lang="en-US" baseline="0" dirty="0" smtClean="0">
                <a:latin typeface="Arial" pitchFamily="34" charset="0"/>
                <a:ea typeface="ＭＳ Ｐゴシック" pitchFamily="-65" charset="-128"/>
              </a:rPr>
              <a:t> to current extent, t</a:t>
            </a:r>
            <a:r>
              <a:rPr lang="en-US" dirty="0" smtClean="0">
                <a:latin typeface="Arial" pitchFamily="34" charset="0"/>
                <a:ea typeface="ＭＳ Ｐゴシック" pitchFamily="-65" charset="-128"/>
              </a:rPr>
              <a:t>he inter-agency LANDFIRE effort also developed models of ‘biophysical settings’ for each of over 500 ecological system types – a model of predicted distribution of each type given assumptions about natural disturbance regimes. </a:t>
            </a:r>
          </a:p>
          <a:p>
            <a:pPr>
              <a:buFontTx/>
              <a:buAutoNum type="arabicParenR"/>
            </a:pPr>
            <a:r>
              <a:rPr lang="en-US" dirty="0" smtClean="0">
                <a:latin typeface="Arial" pitchFamily="34" charset="0"/>
                <a:ea typeface="ＭＳ Ｐゴシック" pitchFamily="-65" charset="-128"/>
              </a:rPr>
              <a:t>We can also approximate historic extent by type by segmenting the nation into </a:t>
            </a:r>
            <a:r>
              <a:rPr lang="en-US" dirty="0" err="1" smtClean="0">
                <a:latin typeface="Arial" pitchFamily="34" charset="0"/>
                <a:ea typeface="ＭＳ Ｐゴシック" pitchFamily="-65" charset="-128"/>
              </a:rPr>
              <a:t>ecoregional</a:t>
            </a:r>
            <a:r>
              <a:rPr lang="en-US" dirty="0" smtClean="0">
                <a:latin typeface="Arial" pitchFamily="34" charset="0"/>
                <a:ea typeface="ＭＳ Ｐゴシック" pitchFamily="-65" charset="-128"/>
              </a:rPr>
              <a:t> landscapes and estimating proportional contribution of natural types to the total area of lands that have been converted.</a:t>
            </a:r>
          </a:p>
          <a:p>
            <a:pPr>
              <a:buFontTx/>
              <a:buAutoNum type="arabicParenR"/>
            </a:pPr>
            <a:endParaRPr lang="en-US" dirty="0" smtClean="0">
              <a:latin typeface="Arial" pitchFamily="34" charset="0"/>
              <a:ea typeface="ＭＳ Ｐゴシック" pitchFamily="-65" charset="-128"/>
            </a:endParaRPr>
          </a:p>
          <a:p>
            <a:pPr>
              <a:buFontTx/>
              <a:buNone/>
            </a:pPr>
            <a:r>
              <a:rPr lang="en-US" dirty="0" smtClean="0">
                <a:latin typeface="Arial" pitchFamily="34" charset="0"/>
                <a:ea typeface="ＭＳ Ｐゴシック" pitchFamily="-65" charset="-128"/>
              </a:rPr>
              <a:t>So</a:t>
            </a:r>
            <a:r>
              <a:rPr lang="en-US" baseline="0" dirty="0" smtClean="0">
                <a:latin typeface="Arial" pitchFamily="34" charset="0"/>
                <a:ea typeface="ＭＳ Ｐゴシック" pitchFamily="-65" charset="-128"/>
              </a:rPr>
              <a:t> we are now well-</a:t>
            </a:r>
            <a:r>
              <a:rPr lang="en-US" baseline="0" dirty="0" err="1" smtClean="0">
                <a:latin typeface="Arial" pitchFamily="34" charset="0"/>
                <a:ea typeface="ＭＳ Ｐゴシック" pitchFamily="-65" charset="-128"/>
              </a:rPr>
              <a:t>postioned</a:t>
            </a:r>
            <a:r>
              <a:rPr lang="en-US" baseline="0" dirty="0" smtClean="0">
                <a:latin typeface="Arial" pitchFamily="34" charset="0"/>
                <a:ea typeface="ＭＳ Ｐゴシック" pitchFamily="-65" charset="-128"/>
              </a:rPr>
              <a:t> to apply </a:t>
            </a:r>
            <a:r>
              <a:rPr lang="en-US" baseline="0" dirty="0" err="1" smtClean="0">
                <a:latin typeface="Arial" pitchFamily="34" charset="0"/>
                <a:ea typeface="ＭＳ Ｐゴシック" pitchFamily="-65" charset="-128"/>
              </a:rPr>
              <a:t>Granks</a:t>
            </a:r>
            <a:r>
              <a:rPr lang="en-US" baseline="0" dirty="0" smtClean="0">
                <a:latin typeface="Arial" pitchFamily="34" charset="0"/>
                <a:ea typeface="ＭＳ Ｐゴシック" pitchFamily="-65" charset="-128"/>
              </a:rPr>
              <a:t> to ecological systems and many vegetation types.</a:t>
            </a:r>
            <a:endParaRPr lang="en-US" dirty="0" smtClean="0">
              <a:latin typeface="Arial" pitchFamily="34" charset="0"/>
              <a:ea typeface="ＭＳ Ｐゴシック" pitchFamily="-65" charset="-128"/>
            </a:endParaRPr>
          </a:p>
          <a:p>
            <a:endParaRPr lang="en-US" dirty="0" smtClean="0">
              <a:latin typeface="Arial" pitchFamily="34" charset="0"/>
              <a:ea typeface="ＭＳ Ｐゴシック" pitchFamily="-65" charset="-128"/>
            </a:endParaRPr>
          </a:p>
          <a:p>
            <a:endParaRPr lang="en-US" dirty="0" smtClean="0">
              <a:latin typeface="Arial" pitchFamily="34" charset="0"/>
              <a:ea typeface="ＭＳ Ｐゴシック" pitchFamily="-65" charset="-128"/>
            </a:endParaRPr>
          </a:p>
        </p:txBody>
      </p:sp>
      <p:sp>
        <p:nvSpPr>
          <p:cNvPr id="34820" name="Slide Number Placeholder 3"/>
          <p:cNvSpPr>
            <a:spLocks noGrp="1"/>
          </p:cNvSpPr>
          <p:nvPr>
            <p:ph type="sldNum" sz="quarter" idx="5"/>
          </p:nvPr>
        </p:nvSpPr>
        <p:spPr>
          <a:noFill/>
        </p:spPr>
        <p:txBody>
          <a:bodyPr/>
          <a:lstStyle/>
          <a:p>
            <a:fld id="{F6221764-A413-443A-B452-B088C4113D5D}" type="slidenum">
              <a:rPr lang="en-US" smtClean="0">
                <a:latin typeface="Arial" pitchFamily="34" charset="0"/>
              </a:rPr>
              <a:pPr/>
              <a:t>33</a:t>
            </a:fld>
            <a:endParaRPr lang="en-US" smtClean="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5D34658-4A69-44AB-BCF3-1E1EB147A309}" type="slidenum">
              <a:rPr lang="en-US"/>
              <a:pPr>
                <a:defRPr/>
              </a:pPr>
              <a:t>34</a:t>
            </a:fld>
            <a:endParaRPr lang="en-US"/>
          </a:p>
        </p:txBody>
      </p:sp>
      <p:sp>
        <p:nvSpPr>
          <p:cNvPr id="87043" name="Rectangle 2"/>
          <p:cNvSpPr>
            <a:spLocks noGrp="1" noRot="1" noChangeAspect="1" noChangeArrowheads="1" noTextEdit="1"/>
          </p:cNvSpPr>
          <p:nvPr>
            <p:ph type="sldImg"/>
          </p:nvPr>
        </p:nvSpPr>
        <p:spPr>
          <a:xfrm>
            <a:off x="2970213" y="547688"/>
            <a:ext cx="3659187" cy="2744787"/>
          </a:xfrm>
          <a:ln/>
        </p:spPr>
      </p:sp>
      <p:sp>
        <p:nvSpPr>
          <p:cNvPr id="87044" name="Rectangle 3"/>
          <p:cNvSpPr>
            <a:spLocks noGrp="1" noChangeArrowheads="1"/>
          </p:cNvSpPr>
          <p:nvPr>
            <p:ph type="body" idx="1"/>
          </p:nvPr>
        </p:nvSpPr>
        <p:spPr>
          <a:xfrm>
            <a:off x="1279525" y="3476625"/>
            <a:ext cx="7042150" cy="3290888"/>
          </a:xfrm>
          <a:noFill/>
          <a:ln/>
        </p:spPr>
        <p:txBody>
          <a:bodyPr lIns="96650" tIns="48324" rIns="96650" bIns="48324"/>
          <a:lstStyle/>
          <a:p>
            <a:pPr eaLnBrk="1" hangingPunct="1"/>
            <a:r>
              <a:rPr lang="en-US" smtClean="0"/>
              <a:t>Our most information-intensive work relates to gauging ecological integrity.  </a:t>
            </a:r>
          </a:p>
          <a:p>
            <a:pPr eaLnBrk="1" hangingPunct="1"/>
            <a:endParaRPr lang="en-US" smtClean="0"/>
          </a:p>
          <a:p>
            <a:pPr eaLnBrk="1" hangingPunct="1"/>
            <a:r>
              <a:rPr lang="en-US" smtClean="0"/>
              <a:t>This is clearly where we meet the limits of our knowledge, but where we can develop this information, it has the greatest payoff in terms of guiding resource management and conservation on the ground.</a:t>
            </a:r>
          </a:p>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5"/>
          <p:cNvSpPr>
            <a:spLocks noGrp="1" noChangeArrowheads="1"/>
          </p:cNvSpPr>
          <p:nvPr>
            <p:ph type="sldNum" sz="quarter" idx="5"/>
          </p:nvPr>
        </p:nvSpPr>
        <p:spPr>
          <a:noFill/>
        </p:spPr>
        <p:txBody>
          <a:bodyPr/>
          <a:lstStyle/>
          <a:p>
            <a:fld id="{130C536C-F7A6-4F84-B5A7-733F4E3968D6}" type="slidenum">
              <a:rPr lang="en-US" smtClean="0"/>
              <a:pPr/>
              <a:t>35</a:t>
            </a:fld>
            <a:endParaRPr lang="en-US" dirty="0" smtClean="0"/>
          </a:p>
        </p:txBody>
      </p:sp>
      <p:sp>
        <p:nvSpPr>
          <p:cNvPr id="48131" name="Rectangle 2"/>
          <p:cNvSpPr>
            <a:spLocks noChangeArrowheads="1"/>
          </p:cNvSpPr>
          <p:nvPr/>
        </p:nvSpPr>
        <p:spPr bwMode="auto">
          <a:xfrm>
            <a:off x="5438458" y="0"/>
            <a:ext cx="4162742" cy="365760"/>
          </a:xfrm>
          <a:prstGeom prst="rect">
            <a:avLst/>
          </a:prstGeom>
          <a:noFill/>
          <a:ln w="12700">
            <a:noFill/>
            <a:miter lim="800000"/>
            <a:headEnd/>
            <a:tailEnd/>
          </a:ln>
        </p:spPr>
        <p:txBody>
          <a:bodyPr wrap="none" lIns="98497" tIns="49249" rIns="98497" bIns="49249" anchor="ctr"/>
          <a:lstStyle/>
          <a:p>
            <a:endParaRPr lang="en-US" dirty="0"/>
          </a:p>
        </p:txBody>
      </p:sp>
      <p:sp>
        <p:nvSpPr>
          <p:cNvPr id="48132" name="Rectangle 3"/>
          <p:cNvSpPr>
            <a:spLocks noChangeArrowheads="1"/>
          </p:cNvSpPr>
          <p:nvPr/>
        </p:nvSpPr>
        <p:spPr bwMode="auto">
          <a:xfrm>
            <a:off x="5438458" y="6949440"/>
            <a:ext cx="4162742" cy="365760"/>
          </a:xfrm>
          <a:prstGeom prst="rect">
            <a:avLst/>
          </a:prstGeom>
          <a:noFill/>
          <a:ln w="12700">
            <a:noFill/>
            <a:miter lim="800000"/>
            <a:headEnd/>
            <a:tailEnd/>
          </a:ln>
        </p:spPr>
        <p:txBody>
          <a:bodyPr lIns="97472" tIns="47881" rIns="97472" bIns="47881" anchor="b"/>
          <a:lstStyle/>
          <a:p>
            <a:pPr algn="r" eaLnBrk="0" hangingPunct="0"/>
            <a:r>
              <a:rPr lang="en-US" sz="1300" dirty="0">
                <a:latin typeface="Tahoma" pitchFamily="34" charset="0"/>
              </a:rPr>
              <a:t>12</a:t>
            </a:r>
          </a:p>
        </p:txBody>
      </p:sp>
      <p:sp>
        <p:nvSpPr>
          <p:cNvPr id="48133" name="Rectangle 4"/>
          <p:cNvSpPr>
            <a:spLocks noChangeArrowheads="1"/>
          </p:cNvSpPr>
          <p:nvPr/>
        </p:nvSpPr>
        <p:spPr bwMode="auto">
          <a:xfrm>
            <a:off x="0" y="6949440"/>
            <a:ext cx="4160520" cy="365760"/>
          </a:xfrm>
          <a:prstGeom prst="rect">
            <a:avLst/>
          </a:prstGeom>
          <a:noFill/>
          <a:ln w="12700">
            <a:noFill/>
            <a:miter lim="800000"/>
            <a:headEnd/>
            <a:tailEnd/>
          </a:ln>
        </p:spPr>
        <p:txBody>
          <a:bodyPr wrap="none" lIns="98497" tIns="49249" rIns="98497" bIns="49249" anchor="ctr"/>
          <a:lstStyle/>
          <a:p>
            <a:endParaRPr lang="en-US" dirty="0"/>
          </a:p>
        </p:txBody>
      </p:sp>
      <p:sp>
        <p:nvSpPr>
          <p:cNvPr id="48134" name="Rectangle 5"/>
          <p:cNvSpPr>
            <a:spLocks noChangeArrowheads="1"/>
          </p:cNvSpPr>
          <p:nvPr/>
        </p:nvSpPr>
        <p:spPr bwMode="auto">
          <a:xfrm>
            <a:off x="0" y="0"/>
            <a:ext cx="4160520" cy="365760"/>
          </a:xfrm>
          <a:prstGeom prst="rect">
            <a:avLst/>
          </a:prstGeom>
          <a:noFill/>
          <a:ln w="12700">
            <a:noFill/>
            <a:miter lim="800000"/>
            <a:headEnd/>
            <a:tailEnd/>
          </a:ln>
        </p:spPr>
        <p:txBody>
          <a:bodyPr wrap="none" lIns="98497" tIns="49249" rIns="98497" bIns="49249" anchor="ctr"/>
          <a:lstStyle/>
          <a:p>
            <a:endParaRPr lang="en-US" dirty="0"/>
          </a:p>
        </p:txBody>
      </p:sp>
      <p:sp>
        <p:nvSpPr>
          <p:cNvPr id="48135" name="Rectangle 6"/>
          <p:cNvSpPr>
            <a:spLocks noGrp="1" noRot="1" noChangeAspect="1" noChangeArrowheads="1" noTextEdit="1"/>
          </p:cNvSpPr>
          <p:nvPr>
            <p:ph type="sldImg"/>
          </p:nvPr>
        </p:nvSpPr>
        <p:spPr>
          <a:xfrm>
            <a:off x="3007043" y="553721"/>
            <a:ext cx="3587115" cy="2733040"/>
          </a:xfrm>
          <a:ln cap="flat"/>
        </p:spPr>
      </p:sp>
      <p:sp>
        <p:nvSpPr>
          <p:cNvPr id="48136" name="Rectangle 7"/>
          <p:cNvSpPr>
            <a:spLocks noGrp="1" noChangeArrowheads="1"/>
          </p:cNvSpPr>
          <p:nvPr>
            <p:ph type="body" idx="1"/>
          </p:nvPr>
        </p:nvSpPr>
        <p:spPr>
          <a:xfrm>
            <a:off x="320040" y="3291840"/>
            <a:ext cx="8961120" cy="3840480"/>
          </a:xfrm>
          <a:noFill/>
          <a:ln w="9525"/>
        </p:spPr>
        <p:txBody>
          <a:bodyPr/>
          <a:lstStyle/>
          <a:p>
            <a:pPr eaLnBrk="1" hangingPunct="1"/>
            <a:endParaRPr lang="en-US" sz="1900"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E991458-751A-43A8-A155-DE3CFADE6288}" type="slidenum">
              <a:rPr lang="en-US"/>
              <a:pPr>
                <a:defRPr/>
              </a:pPr>
              <a:t>36</a:t>
            </a:fld>
            <a:endParaRPr lang="en-US"/>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r>
              <a:rPr lang="es-ES" smtClean="0"/>
              <a:t>We also don’t typically have the ability to do rigorous measurement of all indicators all of the time.</a:t>
            </a:r>
          </a:p>
          <a:p>
            <a:pPr eaLnBrk="1" hangingPunct="1"/>
            <a:endParaRPr lang="es-ES" smtClean="0"/>
          </a:p>
          <a:p>
            <a:pPr eaLnBrk="1" hangingPunct="1"/>
            <a:r>
              <a:rPr lang="es-ES" smtClean="0"/>
              <a:t>So, our framework is designed to organize indicators in 3 levels, along a gradient of investment needed for their measurement.</a:t>
            </a:r>
          </a:p>
          <a:p>
            <a:pPr eaLnBrk="1" hangingPunct="1"/>
            <a:endParaRPr lang="es-E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C3FFF5F-AE54-49CC-B454-0C73EB72E691}" type="slidenum">
              <a:rPr lang="en-US"/>
              <a:pPr>
                <a:defRPr/>
              </a:pPr>
              <a:t>5</a:t>
            </a:fld>
            <a:endParaRPr lang="en-US"/>
          </a:p>
        </p:txBody>
      </p:sp>
      <p:sp>
        <p:nvSpPr>
          <p:cNvPr id="56323" name="Rectangle 2"/>
          <p:cNvSpPr>
            <a:spLocks noGrp="1" noRot="1" noChangeAspect="1" noChangeArrowheads="1" noTextEdit="1"/>
          </p:cNvSpPr>
          <p:nvPr>
            <p:ph type="sldImg"/>
          </p:nvPr>
        </p:nvSpPr>
        <p:spPr>
          <a:xfrm>
            <a:off x="2974975" y="549275"/>
            <a:ext cx="3656013" cy="2741613"/>
          </a:xfrm>
          <a:ln/>
        </p:spPr>
      </p:sp>
      <p:sp>
        <p:nvSpPr>
          <p:cNvPr id="56324" name="Rectangle 3"/>
          <p:cNvSpPr>
            <a:spLocks noGrp="1" noChangeArrowheads="1"/>
          </p:cNvSpPr>
          <p:nvPr>
            <p:ph type="body" idx="1"/>
          </p:nvPr>
        </p:nvSpPr>
        <p:spPr>
          <a:xfrm>
            <a:off x="1066800" y="3473450"/>
            <a:ext cx="7254875" cy="3292475"/>
          </a:xfrm>
          <a:noFill/>
          <a:ln/>
        </p:spPr>
        <p:txBody>
          <a:bodyPr/>
          <a:lstStyle/>
          <a:p>
            <a:pPr eaLnBrk="1" hangingPunct="1"/>
            <a:r>
              <a:rPr lang="en-US" smtClean="0"/>
              <a:t>Elements of concern are hierarchical in nature and are grouped into species, communities, and ecological systems categories. </a:t>
            </a:r>
          </a:p>
          <a:p>
            <a:pPr eaLnBrk="1" hangingPunct="1"/>
            <a:endParaRPr lang="en-US" smtClean="0"/>
          </a:p>
          <a:p>
            <a:pPr eaLnBrk="1" hangingPunct="1"/>
            <a:r>
              <a:rPr lang="en-US" smtClean="0"/>
              <a:t>This encompasses what is commonly called the “coarse-filter/fine-filter approach.”  Using this approach, spearheaded by  The Nature Conservancy and NatureServe back in the 1970s, all characteristic ecological systems, then a subset of rare and vulnerable communities and species are used to represent the environmental variation and ecological processes that support all biological diversity.  </a:t>
            </a:r>
          </a:p>
          <a:p>
            <a:pPr eaLnBrk="1" hangingPunct="1"/>
            <a:r>
              <a:rPr lang="en-US" smtClean="0"/>
              <a:t>The “coarse-filter” is provided by representing characteristic ecological system types (e.g. different forest, shrubland, grassland, wetland, and riverine systems).  The “fine-filter” encompasses rare communities and species at risk that require special consideration to ensure that the ecological processes supporting them are considered in planning.</a:t>
            </a:r>
          </a:p>
          <a:p>
            <a:pPr eaLnBrk="1" hangingPunct="1"/>
            <a:endParaRPr lang="en-US" smtClean="0"/>
          </a:p>
          <a:p>
            <a:pPr eaLnBrk="1" hangingPunct="1"/>
            <a:r>
              <a:rPr lang="en-US" smtClean="0"/>
              <a:t>Our focus is on standard ecological classification and its application to conservation.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1F57E1B-8AB3-4BD8-B06A-CC3E4E1FC849}" type="slidenum">
              <a:rPr lang="en-US"/>
              <a:pPr>
                <a:defRPr/>
              </a:pPr>
              <a:t>38</a:t>
            </a:fld>
            <a:endParaRPr lang="en-US"/>
          </a:p>
        </p:txBody>
      </p:sp>
      <p:sp>
        <p:nvSpPr>
          <p:cNvPr id="93187" name="Rectangle 2"/>
          <p:cNvSpPr>
            <a:spLocks noGrp="1" noRot="1" noChangeAspect="1" noChangeArrowheads="1" noTextEdit="1"/>
          </p:cNvSpPr>
          <p:nvPr>
            <p:ph type="sldImg"/>
          </p:nvPr>
        </p:nvSpPr>
        <p:spPr>
          <a:xfrm>
            <a:off x="2973388" y="549275"/>
            <a:ext cx="3657600" cy="2743200"/>
          </a:xfrm>
          <a:ln/>
        </p:spPr>
      </p:sp>
      <p:sp>
        <p:nvSpPr>
          <p:cNvPr id="93188" name="Rectangle 3"/>
          <p:cNvSpPr>
            <a:spLocks noGrp="1" noChangeArrowheads="1"/>
          </p:cNvSpPr>
          <p:nvPr>
            <p:ph type="body" idx="1"/>
          </p:nvPr>
        </p:nvSpPr>
        <p:spPr>
          <a:xfrm>
            <a:off x="1277938" y="3475038"/>
            <a:ext cx="7045325" cy="3290887"/>
          </a:xfrm>
          <a:noFill/>
          <a:ln/>
        </p:spPr>
        <p:txBody>
          <a:bodyPr lIns="96432" tIns="48216" rIns="96432" bIns="48216"/>
          <a:lstStyle/>
          <a:p>
            <a:pPr eaLnBrk="1" hangingPunct="1"/>
            <a:endParaRPr lang="es-ES" sz="180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E896C8F-B75B-430E-A0F5-2810591BE9EC}" type="slidenum">
              <a:rPr lang="en-US"/>
              <a:pPr>
                <a:defRPr/>
              </a:pPr>
              <a:t>6</a:t>
            </a:fld>
            <a:endParaRPr 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r>
              <a:rPr lang="es-ES" smtClean="0"/>
              <a:t>Our core methodology.  By answering these questions, we can move on to many conservation applications…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6710010-E515-4C96-9EFD-9AB6390EF187}" type="slidenum">
              <a:rPr lang="en-US"/>
              <a:pPr>
                <a:defRPr/>
              </a:pPr>
              <a:t>7</a:t>
            </a:fld>
            <a:endParaRPr 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r>
              <a:rPr lang="es-ES" smtClean="0"/>
              <a:t>Member programs maintaining local classification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F476422-9AA5-4873-8423-B9FAB2CD156E}" type="slidenum">
              <a:rPr lang="en-US"/>
              <a:pPr>
                <a:defRPr/>
              </a:pPr>
              <a:t>8</a:t>
            </a:fld>
            <a:endParaRPr 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r>
              <a:rPr lang="en-US" sz="1600" smtClean="0"/>
              <a:t>Our focus has mostly been in terrestrial environments.  </a:t>
            </a:r>
          </a:p>
          <a:p>
            <a:pPr eaLnBrk="1" hangingPunct="1"/>
            <a:endParaRPr lang="en-US" sz="1600" smtClean="0"/>
          </a:p>
          <a:p>
            <a:pPr eaLnBrk="1" hangingPunct="1"/>
            <a:r>
              <a:rPr lang="en-US" sz="1600" smtClean="0"/>
              <a:t>In recent years TNC and selected member programs have advanced freshwater classification.</a:t>
            </a:r>
          </a:p>
          <a:p>
            <a:pPr eaLnBrk="1" hangingPunct="1"/>
            <a:endParaRPr lang="en-US" sz="1600" smtClean="0"/>
          </a:p>
          <a:p>
            <a:pPr eaLnBrk="1" hangingPunct="1"/>
            <a:r>
              <a:rPr lang="en-US" sz="1600" smtClean="0"/>
              <a:t>Just in th epast few years, we have begun to work in coastal marine ecological classification.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972657-3504-4334-AD88-8D578FA914FF}" type="slidenum">
              <a:rPr lang="en-US"/>
              <a:pPr/>
              <a:t>9</a:t>
            </a:fld>
            <a:endParaRPr lang="en-US"/>
          </a:p>
        </p:txBody>
      </p:sp>
      <p:sp>
        <p:nvSpPr>
          <p:cNvPr id="813058" name="Rectangle 2"/>
          <p:cNvSpPr>
            <a:spLocks noGrp="1" noRot="1" noChangeAspect="1" noChangeArrowheads="1" noTextEdit="1"/>
          </p:cNvSpPr>
          <p:nvPr>
            <p:ph type="sldImg"/>
          </p:nvPr>
        </p:nvSpPr>
        <p:spPr>
          <a:ln/>
        </p:spPr>
      </p:sp>
      <p:sp>
        <p:nvSpPr>
          <p:cNvPr id="813059" name="Rectangle 3"/>
          <p:cNvSpPr>
            <a:spLocks noGrp="1" noChangeArrowheads="1"/>
          </p:cNvSpPr>
          <p:nvPr>
            <p:ph type="body" idx="1"/>
          </p:nvPr>
        </p:nvSpPr>
        <p:spPr/>
        <p:txBody>
          <a:bodyPr/>
          <a:lstStyle/>
          <a:p>
            <a:r>
              <a:rPr lang="en-US" sz="1700" dirty="0" smtClean="0"/>
              <a:t>A second approach to ecological classification emphasized not only vegetation, but also incorporates other environmental factors to consistently describe each unit.  </a:t>
            </a:r>
          </a:p>
          <a:p>
            <a:endParaRPr lang="en-US" sz="1700" dirty="0" smtClean="0"/>
          </a:p>
          <a:p>
            <a:r>
              <a:rPr lang="en-US" sz="1700" dirty="0" smtClean="0"/>
              <a:t>The NatureServe Terrestrial Ecological System units are </a:t>
            </a:r>
            <a:r>
              <a:rPr lang="en-US" sz="1700" dirty="0"/>
              <a:t>driven by </a:t>
            </a:r>
            <a:r>
              <a:rPr lang="en-US" sz="1700" dirty="0" err="1"/>
              <a:t>floristics</a:t>
            </a:r>
            <a:r>
              <a:rPr lang="en-US" sz="1700" dirty="0"/>
              <a:t> at relatively local scales, </a:t>
            </a:r>
            <a:r>
              <a:rPr lang="en-US" sz="1700" dirty="0" smtClean="0"/>
              <a:t>but also integrate other biophysical factors into the definition of each type.  </a:t>
            </a:r>
            <a:r>
              <a:rPr lang="en-US" sz="1700" dirty="0"/>
              <a:t>This </a:t>
            </a:r>
            <a:r>
              <a:rPr lang="en-US" sz="1700" dirty="0" smtClean="0"/>
              <a:t>approach supports a variety of additional applications beyond existing vegetation classification.  Among those, consistent </a:t>
            </a:r>
            <a:r>
              <a:rPr lang="en-US" sz="1700" dirty="0"/>
              <a:t>development of map units down in the 1-5 hectare </a:t>
            </a:r>
            <a:r>
              <a:rPr lang="en-US" sz="1700" dirty="0" smtClean="0"/>
              <a:t>minimum map-unit range</a:t>
            </a:r>
            <a:r>
              <a:rPr lang="en-US" sz="1700" dirty="0"/>
              <a: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A8657E1-864B-467C-87BA-64BDA431697B}" type="slidenum">
              <a:rPr lang="en-US"/>
              <a:pPr>
                <a:defRPr/>
              </a:pPr>
              <a:t>10</a:t>
            </a:fld>
            <a:endParaRPr lang="en-US"/>
          </a:p>
        </p:txBody>
      </p:sp>
      <p:sp>
        <p:nvSpPr>
          <p:cNvPr id="61443" name="Rectangle 2"/>
          <p:cNvSpPr>
            <a:spLocks noGrp="1" noRot="1" noChangeAspect="1" noChangeArrowheads="1" noTextEdit="1"/>
          </p:cNvSpPr>
          <p:nvPr>
            <p:ph type="sldImg"/>
          </p:nvPr>
        </p:nvSpPr>
        <p:spPr>
          <a:xfrm>
            <a:off x="2970213" y="549275"/>
            <a:ext cx="3657600" cy="2743200"/>
          </a:xfrm>
          <a:ln/>
        </p:spPr>
      </p:sp>
      <p:sp>
        <p:nvSpPr>
          <p:cNvPr id="807939" name="Rectangle 3"/>
          <p:cNvSpPr>
            <a:spLocks noGrp="1" noChangeArrowheads="1"/>
          </p:cNvSpPr>
          <p:nvPr>
            <p:ph type="body" idx="1"/>
          </p:nvPr>
        </p:nvSpPr>
        <p:spPr>
          <a:xfrm>
            <a:off x="1277938" y="3475038"/>
            <a:ext cx="7045325" cy="3290887"/>
          </a:xfrm>
        </p:spPr>
        <p:txBody>
          <a:bodyPr/>
          <a:lstStyle/>
          <a:p>
            <a:pPr marL="228600" indent="-228600" eaLnBrk="1" hangingPunct="1">
              <a:defRPr/>
            </a:pPr>
            <a:r>
              <a:rPr lang="en-US">
                <a:effectLst>
                  <a:outerShdw blurRad="38100" dist="38100" dir="2700000" algn="tl">
                    <a:srgbClr val="C0C0C0"/>
                  </a:outerShdw>
                </a:effectLst>
              </a:rPr>
              <a:t>Mapped Classification</a:t>
            </a:r>
          </a:p>
          <a:p>
            <a:pPr marL="228600" indent="-228600" eaLnBrk="1" hangingPunct="1">
              <a:defRPr/>
            </a:pPr>
            <a:r>
              <a:rPr lang="en-US">
                <a:effectLst>
                  <a:outerShdw blurRad="38100" dist="38100" dir="2700000" algn="tl">
                    <a:srgbClr val="C0C0C0"/>
                  </a:outerShdw>
                </a:effectLst>
              </a:rPr>
              <a:t>Emphasize abiotic attributes (climate, landform, soil, hydrology, etc.)</a:t>
            </a:r>
          </a:p>
          <a:p>
            <a:pPr marL="228600" indent="-228600" eaLnBrk="1" hangingPunct="1">
              <a:defRPr/>
            </a:pPr>
            <a:r>
              <a:rPr lang="en-US">
                <a:effectLst>
                  <a:outerShdw blurRad="38100" dist="38100" dir="2700000" algn="tl">
                    <a:srgbClr val="C0C0C0"/>
                  </a:outerShdw>
                </a:effectLst>
              </a:rPr>
              <a:t>Commonly applied to describe site productivity for forestry and range management</a:t>
            </a:r>
          </a:p>
          <a:p>
            <a:pPr marL="228600" indent="-228600" eaLnBrk="1" hangingPunct="1">
              <a:defRPr/>
            </a:pPr>
            <a:r>
              <a:rPr lang="en-US">
                <a:effectLst>
                  <a:outerShdw blurRad="38100" dist="38100" dir="2700000" algn="tl">
                    <a:srgbClr val="C0C0C0"/>
                  </a:outerShdw>
                </a:effectLst>
              </a:rPr>
              <a:t>Applications to predictive range mapping and ecological restoration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3C4C374-0AC0-4CAF-92FD-B5A0C45857CB}" type="slidenum">
              <a:rPr lang="en-US"/>
              <a:pPr>
                <a:defRPr/>
              </a:pPr>
              <a:t>12</a:t>
            </a:fld>
            <a:endParaRPr 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r>
              <a:rPr lang="es-ES" smtClean="0"/>
              <a:t>This is the revised form of the US-NVC hierarchy</a:t>
            </a:r>
          </a:p>
          <a:p>
            <a:pPr eaLnBrk="1" hangingPunct="1"/>
            <a:r>
              <a:rPr lang="es-ES" smtClean="0"/>
              <a:t>It addresses many of the problems of the 1997 hierarchy.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cut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cut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cut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85800" y="1981200"/>
            <a:ext cx="7772400" cy="4114800"/>
          </a:xfrm>
        </p:spPr>
        <p:txBody>
          <a:bodyPr/>
          <a:lstStyle/>
          <a:p>
            <a:pPr lvl="0"/>
            <a:endParaRPr lang="en-US" noProof="0"/>
          </a:p>
        </p:txBody>
      </p:sp>
    </p:spTree>
  </p:cSld>
  <p:clrMapOvr>
    <a:masterClrMapping/>
  </p:clrMapOvr>
  <p:transition>
    <p:cut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Tree>
  </p:cSld>
  <p:clrMapOvr>
    <a:masterClrMapping/>
  </p:clrMapOvr>
  <p:transition>
    <p:cut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cut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cut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cut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cut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cut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cut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cut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cut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00CC"/>
            </a:gs>
            <a:gs pos="100000">
              <a:srgbClr val="000000"/>
            </a:gs>
          </a:gsLst>
          <a:lin ang="5400000" scaled="1"/>
        </a:gradFill>
        <a:effectLst/>
      </p:bgPr>
    </p:bg>
    <p:spTree>
      <p:nvGrpSpPr>
        <p:cNvPr id="1" name=""/>
        <p:cNvGrpSpPr/>
        <p:nvPr/>
      </p:nvGrpSpPr>
      <p:grpSpPr>
        <a:xfrm>
          <a:off x="0" y="0"/>
          <a:ext cx="0" cy="0"/>
          <a:chOff x="0" y="0"/>
          <a:chExt cx="0" cy="0"/>
        </a:xfrm>
      </p:grpSpPr>
      <p:grpSp>
        <p:nvGrpSpPr>
          <p:cNvPr id="6146" name="Group 2"/>
          <p:cNvGrpSpPr>
            <a:grpSpLocks/>
          </p:cNvGrpSpPr>
          <p:nvPr/>
        </p:nvGrpSpPr>
        <p:grpSpPr bwMode="auto">
          <a:xfrm>
            <a:off x="146050" y="976313"/>
            <a:ext cx="8836025" cy="5256212"/>
            <a:chOff x="92" y="615"/>
            <a:chExt cx="5566" cy="3311"/>
          </a:xfrm>
        </p:grpSpPr>
        <p:grpSp>
          <p:nvGrpSpPr>
            <p:cNvPr id="6149" name="Group 3"/>
            <p:cNvGrpSpPr>
              <a:grpSpLocks/>
            </p:cNvGrpSpPr>
            <p:nvPr/>
          </p:nvGrpSpPr>
          <p:grpSpPr bwMode="auto">
            <a:xfrm>
              <a:off x="2314" y="617"/>
              <a:ext cx="3344" cy="3080"/>
              <a:chOff x="2314" y="617"/>
              <a:chExt cx="3344" cy="3080"/>
            </a:xfrm>
          </p:grpSpPr>
          <p:grpSp>
            <p:nvGrpSpPr>
              <p:cNvPr id="6157" name="Group 4"/>
              <p:cNvGrpSpPr>
                <a:grpSpLocks/>
              </p:cNvGrpSpPr>
              <p:nvPr/>
            </p:nvGrpSpPr>
            <p:grpSpPr bwMode="auto">
              <a:xfrm>
                <a:off x="5166" y="2575"/>
                <a:ext cx="492" cy="1122"/>
                <a:chOff x="5166" y="2575"/>
                <a:chExt cx="492" cy="1122"/>
              </a:xfrm>
            </p:grpSpPr>
            <p:grpSp>
              <p:nvGrpSpPr>
                <p:cNvPr id="6181" name="Group 5"/>
                <p:cNvGrpSpPr>
                  <a:grpSpLocks/>
                </p:cNvGrpSpPr>
                <p:nvPr/>
              </p:nvGrpSpPr>
              <p:grpSpPr bwMode="auto">
                <a:xfrm>
                  <a:off x="5166" y="3367"/>
                  <a:ext cx="492" cy="330"/>
                  <a:chOff x="5166" y="3367"/>
                  <a:chExt cx="492" cy="330"/>
                </a:xfrm>
              </p:grpSpPr>
              <p:sp>
                <p:nvSpPr>
                  <p:cNvPr id="3078" name="Freeform 6"/>
                  <p:cNvSpPr>
                    <a:spLocks/>
                  </p:cNvSpPr>
                  <p:nvPr/>
                </p:nvSpPr>
                <p:spPr bwMode="auto">
                  <a:xfrm>
                    <a:off x="5579" y="3367"/>
                    <a:ext cx="79" cy="200"/>
                  </a:xfrm>
                  <a:custGeom>
                    <a:avLst/>
                    <a:gdLst/>
                    <a:ahLst/>
                    <a:cxnLst>
                      <a:cxn ang="0">
                        <a:pos x="25" y="3"/>
                      </a:cxn>
                      <a:cxn ang="0">
                        <a:pos x="33" y="0"/>
                      </a:cxn>
                      <a:cxn ang="0">
                        <a:pos x="47" y="22"/>
                      </a:cxn>
                      <a:cxn ang="0">
                        <a:pos x="45" y="86"/>
                      </a:cxn>
                      <a:cxn ang="0">
                        <a:pos x="55" y="86"/>
                      </a:cxn>
                      <a:cxn ang="0">
                        <a:pos x="57" y="94"/>
                      </a:cxn>
                      <a:cxn ang="0">
                        <a:pos x="60" y="108"/>
                      </a:cxn>
                      <a:cxn ang="0">
                        <a:pos x="62" y="116"/>
                      </a:cxn>
                      <a:cxn ang="0">
                        <a:pos x="70" y="113"/>
                      </a:cxn>
                      <a:cxn ang="0">
                        <a:pos x="76" y="100"/>
                      </a:cxn>
                      <a:cxn ang="0">
                        <a:pos x="78" y="108"/>
                      </a:cxn>
                      <a:cxn ang="0">
                        <a:pos x="74" y="119"/>
                      </a:cxn>
                      <a:cxn ang="0">
                        <a:pos x="70" y="127"/>
                      </a:cxn>
                      <a:cxn ang="0">
                        <a:pos x="68" y="144"/>
                      </a:cxn>
                      <a:cxn ang="0">
                        <a:pos x="59" y="152"/>
                      </a:cxn>
                      <a:cxn ang="0">
                        <a:pos x="53" y="155"/>
                      </a:cxn>
                      <a:cxn ang="0">
                        <a:pos x="45" y="163"/>
                      </a:cxn>
                      <a:cxn ang="0">
                        <a:pos x="43" y="171"/>
                      </a:cxn>
                      <a:cxn ang="0">
                        <a:pos x="45" y="180"/>
                      </a:cxn>
                      <a:cxn ang="0">
                        <a:pos x="47" y="188"/>
                      </a:cxn>
                      <a:cxn ang="0">
                        <a:pos x="37" y="193"/>
                      </a:cxn>
                      <a:cxn ang="0">
                        <a:pos x="31" y="196"/>
                      </a:cxn>
                      <a:cxn ang="0">
                        <a:pos x="25" y="199"/>
                      </a:cxn>
                      <a:cxn ang="0">
                        <a:pos x="21" y="196"/>
                      </a:cxn>
                      <a:cxn ang="0">
                        <a:pos x="12" y="193"/>
                      </a:cxn>
                      <a:cxn ang="0">
                        <a:pos x="8" y="188"/>
                      </a:cxn>
                      <a:cxn ang="0">
                        <a:pos x="12" y="182"/>
                      </a:cxn>
                      <a:cxn ang="0">
                        <a:pos x="20" y="180"/>
                      </a:cxn>
                      <a:cxn ang="0">
                        <a:pos x="25" y="166"/>
                      </a:cxn>
                      <a:cxn ang="0">
                        <a:pos x="25" y="160"/>
                      </a:cxn>
                      <a:cxn ang="0">
                        <a:pos x="20" y="155"/>
                      </a:cxn>
                      <a:cxn ang="0">
                        <a:pos x="12" y="146"/>
                      </a:cxn>
                      <a:cxn ang="0">
                        <a:pos x="6" y="146"/>
                      </a:cxn>
                      <a:cxn ang="0">
                        <a:pos x="2" y="144"/>
                      </a:cxn>
                      <a:cxn ang="0">
                        <a:pos x="0" y="135"/>
                      </a:cxn>
                      <a:cxn ang="0">
                        <a:pos x="2" y="130"/>
                      </a:cxn>
                      <a:cxn ang="0">
                        <a:pos x="6" y="130"/>
                      </a:cxn>
                      <a:cxn ang="0">
                        <a:pos x="12" y="127"/>
                      </a:cxn>
                      <a:cxn ang="0">
                        <a:pos x="20" y="119"/>
                      </a:cxn>
                      <a:cxn ang="0">
                        <a:pos x="23" y="116"/>
                      </a:cxn>
                      <a:cxn ang="0">
                        <a:pos x="27" y="86"/>
                      </a:cxn>
                      <a:cxn ang="0">
                        <a:pos x="23" y="77"/>
                      </a:cxn>
                      <a:cxn ang="0">
                        <a:pos x="18" y="72"/>
                      </a:cxn>
                      <a:cxn ang="0">
                        <a:pos x="16" y="55"/>
                      </a:cxn>
                      <a:cxn ang="0">
                        <a:pos x="18" y="39"/>
                      </a:cxn>
                      <a:cxn ang="0">
                        <a:pos x="20" y="28"/>
                      </a:cxn>
                      <a:cxn ang="0">
                        <a:pos x="25" y="3"/>
                      </a:cxn>
                    </a:cxnLst>
                    <a:rect l="0" t="0" r="r" b="b"/>
                    <a:pathLst>
                      <a:path w="79" h="200">
                        <a:moveTo>
                          <a:pt x="25" y="3"/>
                        </a:moveTo>
                        <a:lnTo>
                          <a:pt x="33" y="0"/>
                        </a:lnTo>
                        <a:lnTo>
                          <a:pt x="47" y="22"/>
                        </a:lnTo>
                        <a:lnTo>
                          <a:pt x="45" y="86"/>
                        </a:lnTo>
                        <a:lnTo>
                          <a:pt x="55" y="86"/>
                        </a:lnTo>
                        <a:lnTo>
                          <a:pt x="57" y="94"/>
                        </a:lnTo>
                        <a:lnTo>
                          <a:pt x="60" y="108"/>
                        </a:lnTo>
                        <a:lnTo>
                          <a:pt x="62" y="116"/>
                        </a:lnTo>
                        <a:lnTo>
                          <a:pt x="70" y="113"/>
                        </a:lnTo>
                        <a:lnTo>
                          <a:pt x="76" y="100"/>
                        </a:lnTo>
                        <a:lnTo>
                          <a:pt x="78" y="108"/>
                        </a:lnTo>
                        <a:lnTo>
                          <a:pt x="74" y="119"/>
                        </a:lnTo>
                        <a:lnTo>
                          <a:pt x="70" y="127"/>
                        </a:lnTo>
                        <a:lnTo>
                          <a:pt x="68" y="144"/>
                        </a:lnTo>
                        <a:lnTo>
                          <a:pt x="59" y="152"/>
                        </a:lnTo>
                        <a:lnTo>
                          <a:pt x="53" y="155"/>
                        </a:lnTo>
                        <a:lnTo>
                          <a:pt x="45" y="163"/>
                        </a:lnTo>
                        <a:lnTo>
                          <a:pt x="43" y="171"/>
                        </a:lnTo>
                        <a:lnTo>
                          <a:pt x="45" y="180"/>
                        </a:lnTo>
                        <a:lnTo>
                          <a:pt x="47" y="188"/>
                        </a:lnTo>
                        <a:lnTo>
                          <a:pt x="37" y="193"/>
                        </a:lnTo>
                        <a:lnTo>
                          <a:pt x="31" y="196"/>
                        </a:lnTo>
                        <a:lnTo>
                          <a:pt x="25" y="199"/>
                        </a:lnTo>
                        <a:lnTo>
                          <a:pt x="21" y="196"/>
                        </a:lnTo>
                        <a:lnTo>
                          <a:pt x="12" y="193"/>
                        </a:lnTo>
                        <a:lnTo>
                          <a:pt x="8" y="188"/>
                        </a:lnTo>
                        <a:lnTo>
                          <a:pt x="12" y="182"/>
                        </a:lnTo>
                        <a:lnTo>
                          <a:pt x="20" y="180"/>
                        </a:lnTo>
                        <a:lnTo>
                          <a:pt x="25" y="166"/>
                        </a:lnTo>
                        <a:lnTo>
                          <a:pt x="25" y="160"/>
                        </a:lnTo>
                        <a:lnTo>
                          <a:pt x="20" y="155"/>
                        </a:lnTo>
                        <a:lnTo>
                          <a:pt x="12" y="146"/>
                        </a:lnTo>
                        <a:lnTo>
                          <a:pt x="6" y="146"/>
                        </a:lnTo>
                        <a:lnTo>
                          <a:pt x="2" y="144"/>
                        </a:lnTo>
                        <a:lnTo>
                          <a:pt x="0" y="135"/>
                        </a:lnTo>
                        <a:lnTo>
                          <a:pt x="2" y="130"/>
                        </a:lnTo>
                        <a:lnTo>
                          <a:pt x="6" y="130"/>
                        </a:lnTo>
                        <a:lnTo>
                          <a:pt x="12" y="127"/>
                        </a:lnTo>
                        <a:lnTo>
                          <a:pt x="20" y="119"/>
                        </a:lnTo>
                        <a:lnTo>
                          <a:pt x="23" y="116"/>
                        </a:lnTo>
                        <a:lnTo>
                          <a:pt x="27" y="86"/>
                        </a:lnTo>
                        <a:lnTo>
                          <a:pt x="23" y="77"/>
                        </a:lnTo>
                        <a:lnTo>
                          <a:pt x="18" y="72"/>
                        </a:lnTo>
                        <a:lnTo>
                          <a:pt x="16" y="55"/>
                        </a:lnTo>
                        <a:lnTo>
                          <a:pt x="18" y="39"/>
                        </a:lnTo>
                        <a:lnTo>
                          <a:pt x="20" y="28"/>
                        </a:lnTo>
                        <a:lnTo>
                          <a:pt x="25" y="3"/>
                        </a:lnTo>
                      </a:path>
                    </a:pathLst>
                  </a:custGeom>
                  <a:solidFill>
                    <a:schemeClr val="bg1"/>
                  </a:solidFill>
                  <a:ln w="12700" cap="rnd" cmpd="sng">
                    <a:noFill/>
                    <a:prstDash val="solid"/>
                    <a:round/>
                    <a:headEnd type="none" w="med" len="med"/>
                    <a:tailEnd type="non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sp>
                <p:nvSpPr>
                  <p:cNvPr id="3079" name="Freeform 7"/>
                  <p:cNvSpPr>
                    <a:spLocks/>
                  </p:cNvSpPr>
                  <p:nvPr/>
                </p:nvSpPr>
                <p:spPr bwMode="auto">
                  <a:xfrm>
                    <a:off x="5428" y="3527"/>
                    <a:ext cx="146" cy="170"/>
                  </a:xfrm>
                  <a:custGeom>
                    <a:avLst/>
                    <a:gdLst/>
                    <a:ahLst/>
                    <a:cxnLst>
                      <a:cxn ang="0">
                        <a:pos x="102" y="0"/>
                      </a:cxn>
                      <a:cxn ang="0">
                        <a:pos x="120" y="0"/>
                      </a:cxn>
                      <a:cxn ang="0">
                        <a:pos x="145" y="44"/>
                      </a:cxn>
                      <a:cxn ang="0">
                        <a:pos x="118" y="83"/>
                      </a:cxn>
                      <a:cxn ang="0">
                        <a:pos x="118" y="100"/>
                      </a:cxn>
                      <a:cxn ang="0">
                        <a:pos x="112" y="105"/>
                      </a:cxn>
                      <a:cxn ang="0">
                        <a:pos x="96" y="105"/>
                      </a:cxn>
                      <a:cxn ang="0">
                        <a:pos x="76" y="127"/>
                      </a:cxn>
                      <a:cxn ang="0">
                        <a:pos x="59" y="150"/>
                      </a:cxn>
                      <a:cxn ang="0">
                        <a:pos x="47" y="169"/>
                      </a:cxn>
                      <a:cxn ang="0">
                        <a:pos x="47" y="152"/>
                      </a:cxn>
                      <a:cxn ang="0">
                        <a:pos x="25" y="155"/>
                      </a:cxn>
                      <a:cxn ang="0">
                        <a:pos x="16" y="155"/>
                      </a:cxn>
                      <a:cxn ang="0">
                        <a:pos x="0" y="155"/>
                      </a:cxn>
                      <a:cxn ang="0">
                        <a:pos x="22" y="127"/>
                      </a:cxn>
                      <a:cxn ang="0">
                        <a:pos x="29" y="114"/>
                      </a:cxn>
                      <a:cxn ang="0">
                        <a:pos x="37" y="114"/>
                      </a:cxn>
                      <a:cxn ang="0">
                        <a:pos x="53" y="91"/>
                      </a:cxn>
                      <a:cxn ang="0">
                        <a:pos x="59" y="91"/>
                      </a:cxn>
                      <a:cxn ang="0">
                        <a:pos x="59" y="89"/>
                      </a:cxn>
                      <a:cxn ang="0">
                        <a:pos x="67" y="80"/>
                      </a:cxn>
                      <a:cxn ang="0">
                        <a:pos x="76" y="80"/>
                      </a:cxn>
                      <a:cxn ang="0">
                        <a:pos x="73" y="55"/>
                      </a:cxn>
                      <a:cxn ang="0">
                        <a:pos x="74" y="55"/>
                      </a:cxn>
                      <a:cxn ang="0">
                        <a:pos x="84" y="42"/>
                      </a:cxn>
                      <a:cxn ang="0">
                        <a:pos x="88" y="53"/>
                      </a:cxn>
                      <a:cxn ang="0">
                        <a:pos x="104" y="33"/>
                      </a:cxn>
                      <a:cxn ang="0">
                        <a:pos x="102" y="0"/>
                      </a:cxn>
                    </a:cxnLst>
                    <a:rect l="0" t="0" r="r" b="b"/>
                    <a:pathLst>
                      <a:path w="146" h="170">
                        <a:moveTo>
                          <a:pt x="102" y="0"/>
                        </a:moveTo>
                        <a:lnTo>
                          <a:pt x="120" y="0"/>
                        </a:lnTo>
                        <a:lnTo>
                          <a:pt x="145" y="44"/>
                        </a:lnTo>
                        <a:lnTo>
                          <a:pt x="118" y="83"/>
                        </a:lnTo>
                        <a:lnTo>
                          <a:pt x="118" y="100"/>
                        </a:lnTo>
                        <a:lnTo>
                          <a:pt x="112" y="105"/>
                        </a:lnTo>
                        <a:lnTo>
                          <a:pt x="96" y="105"/>
                        </a:lnTo>
                        <a:lnTo>
                          <a:pt x="76" y="127"/>
                        </a:lnTo>
                        <a:lnTo>
                          <a:pt x="59" y="150"/>
                        </a:lnTo>
                        <a:lnTo>
                          <a:pt x="47" y="169"/>
                        </a:lnTo>
                        <a:lnTo>
                          <a:pt x="47" y="152"/>
                        </a:lnTo>
                        <a:lnTo>
                          <a:pt x="25" y="155"/>
                        </a:lnTo>
                        <a:lnTo>
                          <a:pt x="16" y="155"/>
                        </a:lnTo>
                        <a:lnTo>
                          <a:pt x="0" y="155"/>
                        </a:lnTo>
                        <a:lnTo>
                          <a:pt x="22" y="127"/>
                        </a:lnTo>
                        <a:lnTo>
                          <a:pt x="29" y="114"/>
                        </a:lnTo>
                        <a:lnTo>
                          <a:pt x="37" y="114"/>
                        </a:lnTo>
                        <a:lnTo>
                          <a:pt x="53" y="91"/>
                        </a:lnTo>
                        <a:lnTo>
                          <a:pt x="59" y="91"/>
                        </a:lnTo>
                        <a:lnTo>
                          <a:pt x="59" y="89"/>
                        </a:lnTo>
                        <a:lnTo>
                          <a:pt x="67" y="80"/>
                        </a:lnTo>
                        <a:lnTo>
                          <a:pt x="76" y="80"/>
                        </a:lnTo>
                        <a:lnTo>
                          <a:pt x="73" y="55"/>
                        </a:lnTo>
                        <a:lnTo>
                          <a:pt x="74" y="55"/>
                        </a:lnTo>
                        <a:lnTo>
                          <a:pt x="84" y="42"/>
                        </a:lnTo>
                        <a:lnTo>
                          <a:pt x="88" y="53"/>
                        </a:lnTo>
                        <a:lnTo>
                          <a:pt x="104" y="33"/>
                        </a:lnTo>
                        <a:lnTo>
                          <a:pt x="102" y="0"/>
                        </a:lnTo>
                      </a:path>
                    </a:pathLst>
                  </a:custGeom>
                  <a:solidFill>
                    <a:schemeClr val="bg1"/>
                  </a:solidFill>
                  <a:ln w="12700" cap="rnd" cmpd="sng">
                    <a:noFill/>
                    <a:prstDash val="solid"/>
                    <a:round/>
                    <a:headEnd type="none" w="med" len="med"/>
                    <a:tailEnd type="non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sp>
                <p:nvSpPr>
                  <p:cNvPr id="3080" name="Freeform 8"/>
                  <p:cNvSpPr>
                    <a:spLocks/>
                  </p:cNvSpPr>
                  <p:nvPr/>
                </p:nvSpPr>
                <p:spPr bwMode="auto">
                  <a:xfrm>
                    <a:off x="5166" y="3537"/>
                    <a:ext cx="56" cy="90"/>
                  </a:xfrm>
                  <a:custGeom>
                    <a:avLst/>
                    <a:gdLst/>
                    <a:ahLst/>
                    <a:cxnLst>
                      <a:cxn ang="0">
                        <a:pos x="0" y="0"/>
                      </a:cxn>
                      <a:cxn ang="0">
                        <a:pos x="12" y="0"/>
                      </a:cxn>
                      <a:cxn ang="0">
                        <a:pos x="26" y="11"/>
                      </a:cxn>
                      <a:cxn ang="0">
                        <a:pos x="55" y="11"/>
                      </a:cxn>
                      <a:cxn ang="0">
                        <a:pos x="51" y="25"/>
                      </a:cxn>
                      <a:cxn ang="0">
                        <a:pos x="55" y="42"/>
                      </a:cxn>
                      <a:cxn ang="0">
                        <a:pos x="45" y="42"/>
                      </a:cxn>
                      <a:cxn ang="0">
                        <a:pos x="43" y="45"/>
                      </a:cxn>
                      <a:cxn ang="0">
                        <a:pos x="37" y="47"/>
                      </a:cxn>
                      <a:cxn ang="0">
                        <a:pos x="43" y="89"/>
                      </a:cxn>
                      <a:cxn ang="0">
                        <a:pos x="26" y="86"/>
                      </a:cxn>
                      <a:cxn ang="0">
                        <a:pos x="10" y="72"/>
                      </a:cxn>
                      <a:cxn ang="0">
                        <a:pos x="10" y="45"/>
                      </a:cxn>
                      <a:cxn ang="0">
                        <a:pos x="10" y="33"/>
                      </a:cxn>
                      <a:cxn ang="0">
                        <a:pos x="0" y="25"/>
                      </a:cxn>
                      <a:cxn ang="0">
                        <a:pos x="0" y="0"/>
                      </a:cxn>
                    </a:cxnLst>
                    <a:rect l="0" t="0" r="r" b="b"/>
                    <a:pathLst>
                      <a:path w="56" h="90">
                        <a:moveTo>
                          <a:pt x="0" y="0"/>
                        </a:moveTo>
                        <a:lnTo>
                          <a:pt x="12" y="0"/>
                        </a:lnTo>
                        <a:lnTo>
                          <a:pt x="26" y="11"/>
                        </a:lnTo>
                        <a:lnTo>
                          <a:pt x="55" y="11"/>
                        </a:lnTo>
                        <a:lnTo>
                          <a:pt x="51" y="25"/>
                        </a:lnTo>
                        <a:lnTo>
                          <a:pt x="55" y="42"/>
                        </a:lnTo>
                        <a:lnTo>
                          <a:pt x="45" y="42"/>
                        </a:lnTo>
                        <a:lnTo>
                          <a:pt x="43" y="45"/>
                        </a:lnTo>
                        <a:lnTo>
                          <a:pt x="37" y="47"/>
                        </a:lnTo>
                        <a:lnTo>
                          <a:pt x="43" y="89"/>
                        </a:lnTo>
                        <a:lnTo>
                          <a:pt x="26" y="86"/>
                        </a:lnTo>
                        <a:lnTo>
                          <a:pt x="10" y="72"/>
                        </a:lnTo>
                        <a:lnTo>
                          <a:pt x="10" y="45"/>
                        </a:lnTo>
                        <a:lnTo>
                          <a:pt x="10" y="33"/>
                        </a:lnTo>
                        <a:lnTo>
                          <a:pt x="0" y="25"/>
                        </a:lnTo>
                        <a:lnTo>
                          <a:pt x="0" y="0"/>
                        </a:lnTo>
                      </a:path>
                    </a:pathLst>
                  </a:custGeom>
                  <a:solidFill>
                    <a:schemeClr val="bg1"/>
                  </a:solidFill>
                  <a:ln w="12700" cap="rnd" cmpd="sng">
                    <a:noFill/>
                    <a:prstDash val="solid"/>
                    <a:round/>
                    <a:headEnd type="none" w="med" len="med"/>
                    <a:tailEnd type="non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grpSp>
            <p:sp>
              <p:nvSpPr>
                <p:cNvPr id="3081" name="Freeform 9"/>
                <p:cNvSpPr>
                  <a:spLocks/>
                </p:cNvSpPr>
                <p:nvPr/>
              </p:nvSpPr>
              <p:spPr bwMode="auto">
                <a:xfrm>
                  <a:off x="5266" y="2575"/>
                  <a:ext cx="89" cy="101"/>
                </a:xfrm>
                <a:custGeom>
                  <a:avLst/>
                  <a:gdLst/>
                  <a:ahLst/>
                  <a:cxnLst>
                    <a:cxn ang="0">
                      <a:pos x="16" y="37"/>
                    </a:cxn>
                    <a:cxn ang="0">
                      <a:pos x="0" y="80"/>
                    </a:cxn>
                    <a:cxn ang="0">
                      <a:pos x="6" y="97"/>
                    </a:cxn>
                    <a:cxn ang="0">
                      <a:pos x="31" y="100"/>
                    </a:cxn>
                    <a:cxn ang="0">
                      <a:pos x="53" y="100"/>
                    </a:cxn>
                    <a:cxn ang="0">
                      <a:pos x="61" y="83"/>
                    </a:cxn>
                    <a:cxn ang="0">
                      <a:pos x="65" y="66"/>
                    </a:cxn>
                    <a:cxn ang="0">
                      <a:pos x="88" y="66"/>
                    </a:cxn>
                    <a:cxn ang="0">
                      <a:pos x="84" y="40"/>
                    </a:cxn>
                    <a:cxn ang="0">
                      <a:pos x="84" y="14"/>
                    </a:cxn>
                    <a:cxn ang="0">
                      <a:pos x="61" y="0"/>
                    </a:cxn>
                    <a:cxn ang="0">
                      <a:pos x="59" y="29"/>
                    </a:cxn>
                    <a:cxn ang="0">
                      <a:pos x="72" y="46"/>
                    </a:cxn>
                    <a:cxn ang="0">
                      <a:pos x="51" y="46"/>
                    </a:cxn>
                    <a:cxn ang="0">
                      <a:pos x="43" y="57"/>
                    </a:cxn>
                    <a:cxn ang="0">
                      <a:pos x="16" y="37"/>
                    </a:cxn>
                  </a:cxnLst>
                  <a:rect l="0" t="0" r="r" b="b"/>
                  <a:pathLst>
                    <a:path w="89" h="101">
                      <a:moveTo>
                        <a:pt x="16" y="37"/>
                      </a:moveTo>
                      <a:lnTo>
                        <a:pt x="0" y="80"/>
                      </a:lnTo>
                      <a:lnTo>
                        <a:pt x="6" y="97"/>
                      </a:lnTo>
                      <a:lnTo>
                        <a:pt x="31" y="100"/>
                      </a:lnTo>
                      <a:lnTo>
                        <a:pt x="53" y="100"/>
                      </a:lnTo>
                      <a:lnTo>
                        <a:pt x="61" y="83"/>
                      </a:lnTo>
                      <a:lnTo>
                        <a:pt x="65" y="66"/>
                      </a:lnTo>
                      <a:lnTo>
                        <a:pt x="88" y="66"/>
                      </a:lnTo>
                      <a:lnTo>
                        <a:pt x="84" y="40"/>
                      </a:lnTo>
                      <a:lnTo>
                        <a:pt x="84" y="14"/>
                      </a:lnTo>
                      <a:lnTo>
                        <a:pt x="61" y="0"/>
                      </a:lnTo>
                      <a:lnTo>
                        <a:pt x="59" y="29"/>
                      </a:lnTo>
                      <a:lnTo>
                        <a:pt x="72" y="46"/>
                      </a:lnTo>
                      <a:lnTo>
                        <a:pt x="51" y="46"/>
                      </a:lnTo>
                      <a:lnTo>
                        <a:pt x="43" y="57"/>
                      </a:lnTo>
                      <a:lnTo>
                        <a:pt x="16" y="37"/>
                      </a:lnTo>
                    </a:path>
                  </a:pathLst>
                </a:custGeom>
                <a:solidFill>
                  <a:schemeClr val="bg1"/>
                </a:solidFill>
                <a:ln w="12700" cap="rnd" cmpd="sng">
                  <a:noFill/>
                  <a:prstDash val="solid"/>
                  <a:round/>
                  <a:headEnd type="none" w="med" len="med"/>
                  <a:tailEnd type="non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grpSp>
          <p:grpSp>
            <p:nvGrpSpPr>
              <p:cNvPr id="6158" name="Group 10"/>
              <p:cNvGrpSpPr>
                <a:grpSpLocks/>
              </p:cNvGrpSpPr>
              <p:nvPr/>
            </p:nvGrpSpPr>
            <p:grpSpPr bwMode="auto">
              <a:xfrm>
                <a:off x="4293" y="1104"/>
                <a:ext cx="1037" cy="2393"/>
                <a:chOff x="4293" y="1104"/>
                <a:chExt cx="1037" cy="2393"/>
              </a:xfrm>
            </p:grpSpPr>
            <p:grpSp>
              <p:nvGrpSpPr>
                <p:cNvPr id="6168" name="Group 11"/>
                <p:cNvGrpSpPr>
                  <a:grpSpLocks/>
                </p:cNvGrpSpPr>
                <p:nvPr/>
              </p:nvGrpSpPr>
              <p:grpSpPr bwMode="auto">
                <a:xfrm>
                  <a:off x="4460" y="1348"/>
                  <a:ext cx="232" cy="719"/>
                  <a:chOff x="4460" y="1348"/>
                  <a:chExt cx="232" cy="719"/>
                </a:xfrm>
              </p:grpSpPr>
              <p:sp>
                <p:nvSpPr>
                  <p:cNvPr id="3084" name="Freeform 12"/>
                  <p:cNvSpPr>
                    <a:spLocks/>
                  </p:cNvSpPr>
                  <p:nvPr/>
                </p:nvSpPr>
                <p:spPr bwMode="auto">
                  <a:xfrm>
                    <a:off x="4460" y="1993"/>
                    <a:ext cx="56" cy="74"/>
                  </a:xfrm>
                  <a:custGeom>
                    <a:avLst/>
                    <a:gdLst/>
                    <a:ahLst/>
                    <a:cxnLst>
                      <a:cxn ang="0">
                        <a:pos x="0" y="56"/>
                      </a:cxn>
                      <a:cxn ang="0">
                        <a:pos x="10" y="70"/>
                      </a:cxn>
                      <a:cxn ang="0">
                        <a:pos x="22" y="67"/>
                      </a:cxn>
                      <a:cxn ang="0">
                        <a:pos x="39" y="73"/>
                      </a:cxn>
                      <a:cxn ang="0">
                        <a:pos x="53" y="73"/>
                      </a:cxn>
                      <a:cxn ang="0">
                        <a:pos x="55" y="48"/>
                      </a:cxn>
                      <a:cxn ang="0">
                        <a:pos x="51" y="31"/>
                      </a:cxn>
                      <a:cxn ang="0">
                        <a:pos x="41" y="11"/>
                      </a:cxn>
                      <a:cxn ang="0">
                        <a:pos x="31" y="11"/>
                      </a:cxn>
                      <a:cxn ang="0">
                        <a:pos x="28" y="0"/>
                      </a:cxn>
                      <a:cxn ang="0">
                        <a:pos x="14" y="0"/>
                      </a:cxn>
                      <a:cxn ang="0">
                        <a:pos x="14" y="22"/>
                      </a:cxn>
                      <a:cxn ang="0">
                        <a:pos x="0" y="56"/>
                      </a:cxn>
                    </a:cxnLst>
                    <a:rect l="0" t="0" r="r" b="b"/>
                    <a:pathLst>
                      <a:path w="56" h="74">
                        <a:moveTo>
                          <a:pt x="0" y="56"/>
                        </a:moveTo>
                        <a:lnTo>
                          <a:pt x="10" y="70"/>
                        </a:lnTo>
                        <a:lnTo>
                          <a:pt x="22" y="67"/>
                        </a:lnTo>
                        <a:lnTo>
                          <a:pt x="39" y="73"/>
                        </a:lnTo>
                        <a:lnTo>
                          <a:pt x="53" y="73"/>
                        </a:lnTo>
                        <a:lnTo>
                          <a:pt x="55" y="48"/>
                        </a:lnTo>
                        <a:lnTo>
                          <a:pt x="51" y="31"/>
                        </a:lnTo>
                        <a:lnTo>
                          <a:pt x="41" y="11"/>
                        </a:lnTo>
                        <a:lnTo>
                          <a:pt x="31" y="11"/>
                        </a:lnTo>
                        <a:lnTo>
                          <a:pt x="28" y="0"/>
                        </a:lnTo>
                        <a:lnTo>
                          <a:pt x="14" y="0"/>
                        </a:lnTo>
                        <a:lnTo>
                          <a:pt x="14" y="22"/>
                        </a:lnTo>
                        <a:lnTo>
                          <a:pt x="0" y="56"/>
                        </a:lnTo>
                      </a:path>
                    </a:pathLst>
                  </a:custGeom>
                  <a:solidFill>
                    <a:schemeClr val="bg1"/>
                  </a:solidFill>
                  <a:ln w="12700" cap="rnd" cmpd="sng">
                    <a:noFill/>
                    <a:prstDash val="solid"/>
                    <a:round/>
                    <a:headEnd type="none" w="med" len="med"/>
                    <a:tailEnd type="non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sp>
                <p:nvSpPr>
                  <p:cNvPr id="3085" name="Freeform 13"/>
                  <p:cNvSpPr>
                    <a:spLocks/>
                  </p:cNvSpPr>
                  <p:nvPr/>
                </p:nvSpPr>
                <p:spPr bwMode="auto">
                  <a:xfrm>
                    <a:off x="4607" y="1865"/>
                    <a:ext cx="54" cy="94"/>
                  </a:xfrm>
                  <a:custGeom>
                    <a:avLst/>
                    <a:gdLst/>
                    <a:ahLst/>
                    <a:cxnLst>
                      <a:cxn ang="0">
                        <a:pos x="12" y="0"/>
                      </a:cxn>
                      <a:cxn ang="0">
                        <a:pos x="35" y="3"/>
                      </a:cxn>
                      <a:cxn ang="0">
                        <a:pos x="43" y="28"/>
                      </a:cxn>
                      <a:cxn ang="0">
                        <a:pos x="53" y="42"/>
                      </a:cxn>
                      <a:cxn ang="0">
                        <a:pos x="45" y="54"/>
                      </a:cxn>
                      <a:cxn ang="0">
                        <a:pos x="53" y="68"/>
                      </a:cxn>
                      <a:cxn ang="0">
                        <a:pos x="49" y="85"/>
                      </a:cxn>
                      <a:cxn ang="0">
                        <a:pos x="41" y="93"/>
                      </a:cxn>
                      <a:cxn ang="0">
                        <a:pos x="26" y="90"/>
                      </a:cxn>
                      <a:cxn ang="0">
                        <a:pos x="16" y="90"/>
                      </a:cxn>
                      <a:cxn ang="0">
                        <a:pos x="10" y="79"/>
                      </a:cxn>
                      <a:cxn ang="0">
                        <a:pos x="4" y="65"/>
                      </a:cxn>
                      <a:cxn ang="0">
                        <a:pos x="4" y="51"/>
                      </a:cxn>
                      <a:cxn ang="0">
                        <a:pos x="0" y="31"/>
                      </a:cxn>
                      <a:cxn ang="0">
                        <a:pos x="12" y="0"/>
                      </a:cxn>
                    </a:cxnLst>
                    <a:rect l="0" t="0" r="r" b="b"/>
                    <a:pathLst>
                      <a:path w="54" h="94">
                        <a:moveTo>
                          <a:pt x="12" y="0"/>
                        </a:moveTo>
                        <a:lnTo>
                          <a:pt x="35" y="3"/>
                        </a:lnTo>
                        <a:lnTo>
                          <a:pt x="43" y="28"/>
                        </a:lnTo>
                        <a:lnTo>
                          <a:pt x="53" y="42"/>
                        </a:lnTo>
                        <a:lnTo>
                          <a:pt x="45" y="54"/>
                        </a:lnTo>
                        <a:lnTo>
                          <a:pt x="53" y="68"/>
                        </a:lnTo>
                        <a:lnTo>
                          <a:pt x="49" y="85"/>
                        </a:lnTo>
                        <a:lnTo>
                          <a:pt x="41" y="93"/>
                        </a:lnTo>
                        <a:lnTo>
                          <a:pt x="26" y="90"/>
                        </a:lnTo>
                        <a:lnTo>
                          <a:pt x="16" y="90"/>
                        </a:lnTo>
                        <a:lnTo>
                          <a:pt x="10" y="79"/>
                        </a:lnTo>
                        <a:lnTo>
                          <a:pt x="4" y="65"/>
                        </a:lnTo>
                        <a:lnTo>
                          <a:pt x="4" y="51"/>
                        </a:lnTo>
                        <a:lnTo>
                          <a:pt x="0" y="31"/>
                        </a:lnTo>
                        <a:lnTo>
                          <a:pt x="12" y="0"/>
                        </a:lnTo>
                      </a:path>
                    </a:pathLst>
                  </a:custGeom>
                  <a:solidFill>
                    <a:schemeClr val="bg1"/>
                  </a:solidFill>
                  <a:ln w="12700" cap="rnd" cmpd="sng">
                    <a:noFill/>
                    <a:prstDash val="solid"/>
                    <a:round/>
                    <a:headEnd type="none" w="med" len="med"/>
                    <a:tailEnd type="non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sp>
                <p:nvSpPr>
                  <p:cNvPr id="3086" name="Freeform 14"/>
                  <p:cNvSpPr>
                    <a:spLocks/>
                  </p:cNvSpPr>
                  <p:nvPr/>
                </p:nvSpPr>
                <p:spPr bwMode="auto">
                  <a:xfrm>
                    <a:off x="4597" y="1348"/>
                    <a:ext cx="95" cy="87"/>
                  </a:xfrm>
                  <a:custGeom>
                    <a:avLst/>
                    <a:gdLst/>
                    <a:ahLst/>
                    <a:cxnLst>
                      <a:cxn ang="0">
                        <a:pos x="14" y="0"/>
                      </a:cxn>
                      <a:cxn ang="0">
                        <a:pos x="25" y="14"/>
                      </a:cxn>
                      <a:cxn ang="0">
                        <a:pos x="37" y="11"/>
                      </a:cxn>
                      <a:cxn ang="0">
                        <a:pos x="55" y="14"/>
                      </a:cxn>
                      <a:cxn ang="0">
                        <a:pos x="71" y="14"/>
                      </a:cxn>
                      <a:cxn ang="0">
                        <a:pos x="78" y="22"/>
                      </a:cxn>
                      <a:cxn ang="0">
                        <a:pos x="88" y="42"/>
                      </a:cxn>
                      <a:cxn ang="0">
                        <a:pos x="94" y="50"/>
                      </a:cxn>
                      <a:cxn ang="0">
                        <a:pos x="72" y="55"/>
                      </a:cxn>
                      <a:cxn ang="0">
                        <a:pos x="67" y="61"/>
                      </a:cxn>
                      <a:cxn ang="0">
                        <a:pos x="72" y="72"/>
                      </a:cxn>
                      <a:cxn ang="0">
                        <a:pos x="72" y="83"/>
                      </a:cxn>
                      <a:cxn ang="0">
                        <a:pos x="51" y="72"/>
                      </a:cxn>
                      <a:cxn ang="0">
                        <a:pos x="33" y="64"/>
                      </a:cxn>
                      <a:cxn ang="0">
                        <a:pos x="25" y="67"/>
                      </a:cxn>
                      <a:cxn ang="0">
                        <a:pos x="25" y="83"/>
                      </a:cxn>
                      <a:cxn ang="0">
                        <a:pos x="14" y="86"/>
                      </a:cxn>
                      <a:cxn ang="0">
                        <a:pos x="8" y="72"/>
                      </a:cxn>
                      <a:cxn ang="0">
                        <a:pos x="6" y="55"/>
                      </a:cxn>
                      <a:cxn ang="0">
                        <a:pos x="0" y="53"/>
                      </a:cxn>
                      <a:cxn ang="0">
                        <a:pos x="6" y="36"/>
                      </a:cxn>
                      <a:cxn ang="0">
                        <a:pos x="16" y="31"/>
                      </a:cxn>
                      <a:cxn ang="0">
                        <a:pos x="14" y="0"/>
                      </a:cxn>
                    </a:cxnLst>
                    <a:rect l="0" t="0" r="r" b="b"/>
                    <a:pathLst>
                      <a:path w="95" h="87">
                        <a:moveTo>
                          <a:pt x="14" y="0"/>
                        </a:moveTo>
                        <a:lnTo>
                          <a:pt x="25" y="14"/>
                        </a:lnTo>
                        <a:lnTo>
                          <a:pt x="37" y="11"/>
                        </a:lnTo>
                        <a:lnTo>
                          <a:pt x="55" y="14"/>
                        </a:lnTo>
                        <a:lnTo>
                          <a:pt x="71" y="14"/>
                        </a:lnTo>
                        <a:lnTo>
                          <a:pt x="78" y="22"/>
                        </a:lnTo>
                        <a:lnTo>
                          <a:pt x="88" y="42"/>
                        </a:lnTo>
                        <a:lnTo>
                          <a:pt x="94" y="50"/>
                        </a:lnTo>
                        <a:lnTo>
                          <a:pt x="72" y="55"/>
                        </a:lnTo>
                        <a:lnTo>
                          <a:pt x="67" y="61"/>
                        </a:lnTo>
                        <a:lnTo>
                          <a:pt x="72" y="72"/>
                        </a:lnTo>
                        <a:lnTo>
                          <a:pt x="72" y="83"/>
                        </a:lnTo>
                        <a:lnTo>
                          <a:pt x="51" y="72"/>
                        </a:lnTo>
                        <a:lnTo>
                          <a:pt x="33" y="64"/>
                        </a:lnTo>
                        <a:lnTo>
                          <a:pt x="25" y="67"/>
                        </a:lnTo>
                        <a:lnTo>
                          <a:pt x="25" y="83"/>
                        </a:lnTo>
                        <a:lnTo>
                          <a:pt x="14" y="86"/>
                        </a:lnTo>
                        <a:lnTo>
                          <a:pt x="8" y="72"/>
                        </a:lnTo>
                        <a:lnTo>
                          <a:pt x="6" y="55"/>
                        </a:lnTo>
                        <a:lnTo>
                          <a:pt x="0" y="53"/>
                        </a:lnTo>
                        <a:lnTo>
                          <a:pt x="6" y="36"/>
                        </a:lnTo>
                        <a:lnTo>
                          <a:pt x="16" y="31"/>
                        </a:lnTo>
                        <a:lnTo>
                          <a:pt x="14" y="0"/>
                        </a:lnTo>
                      </a:path>
                    </a:pathLst>
                  </a:custGeom>
                  <a:solidFill>
                    <a:schemeClr val="bg1"/>
                  </a:solidFill>
                  <a:ln w="12700" cap="rnd" cmpd="sng">
                    <a:noFill/>
                    <a:prstDash val="solid"/>
                    <a:round/>
                    <a:headEnd type="none" w="med" len="med"/>
                    <a:tailEnd type="non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grpSp>
            <p:sp>
              <p:nvSpPr>
                <p:cNvPr id="3087" name="Freeform 15"/>
                <p:cNvSpPr>
                  <a:spLocks/>
                </p:cNvSpPr>
                <p:nvPr/>
              </p:nvSpPr>
              <p:spPr bwMode="auto">
                <a:xfrm>
                  <a:off x="4676" y="2803"/>
                  <a:ext cx="654" cy="694"/>
                </a:xfrm>
                <a:custGeom>
                  <a:avLst/>
                  <a:gdLst/>
                  <a:ahLst/>
                  <a:cxnLst>
                    <a:cxn ang="0">
                      <a:pos x="505" y="56"/>
                    </a:cxn>
                    <a:cxn ang="0">
                      <a:pos x="531" y="78"/>
                    </a:cxn>
                    <a:cxn ang="0">
                      <a:pos x="558" y="181"/>
                    </a:cxn>
                    <a:cxn ang="0">
                      <a:pos x="618" y="287"/>
                    </a:cxn>
                    <a:cxn ang="0">
                      <a:pos x="653" y="395"/>
                    </a:cxn>
                    <a:cxn ang="0">
                      <a:pos x="628" y="495"/>
                    </a:cxn>
                    <a:cxn ang="0">
                      <a:pos x="602" y="559"/>
                    </a:cxn>
                    <a:cxn ang="0">
                      <a:pos x="587" y="621"/>
                    </a:cxn>
                    <a:cxn ang="0">
                      <a:pos x="571" y="657"/>
                    </a:cxn>
                    <a:cxn ang="0">
                      <a:pos x="540" y="682"/>
                    </a:cxn>
                    <a:cxn ang="0">
                      <a:pos x="490" y="674"/>
                    </a:cxn>
                    <a:cxn ang="0">
                      <a:pos x="439" y="657"/>
                    </a:cxn>
                    <a:cxn ang="0">
                      <a:pos x="412" y="618"/>
                    </a:cxn>
                    <a:cxn ang="0">
                      <a:pos x="404" y="568"/>
                    </a:cxn>
                    <a:cxn ang="0">
                      <a:pos x="387" y="545"/>
                    </a:cxn>
                    <a:cxn ang="0">
                      <a:pos x="360" y="548"/>
                    </a:cxn>
                    <a:cxn ang="0">
                      <a:pos x="334" y="509"/>
                    </a:cxn>
                    <a:cxn ang="0">
                      <a:pos x="313" y="504"/>
                    </a:cxn>
                    <a:cxn ang="0">
                      <a:pos x="278" y="509"/>
                    </a:cxn>
                    <a:cxn ang="0">
                      <a:pos x="249" y="515"/>
                    </a:cxn>
                    <a:cxn ang="0">
                      <a:pos x="223" y="537"/>
                    </a:cxn>
                    <a:cxn ang="0">
                      <a:pos x="187" y="554"/>
                    </a:cxn>
                    <a:cxn ang="0">
                      <a:pos x="150" y="579"/>
                    </a:cxn>
                    <a:cxn ang="0">
                      <a:pos x="130" y="590"/>
                    </a:cxn>
                    <a:cxn ang="0">
                      <a:pos x="76" y="584"/>
                    </a:cxn>
                    <a:cxn ang="0">
                      <a:pos x="64" y="571"/>
                    </a:cxn>
                    <a:cxn ang="0">
                      <a:pos x="64" y="495"/>
                    </a:cxn>
                    <a:cxn ang="0">
                      <a:pos x="47" y="451"/>
                    </a:cxn>
                    <a:cxn ang="0">
                      <a:pos x="29" y="415"/>
                    </a:cxn>
                    <a:cxn ang="0">
                      <a:pos x="6" y="287"/>
                    </a:cxn>
                    <a:cxn ang="0">
                      <a:pos x="8" y="245"/>
                    </a:cxn>
                    <a:cxn ang="0">
                      <a:pos x="54" y="223"/>
                    </a:cxn>
                    <a:cxn ang="0">
                      <a:pos x="89" y="217"/>
                    </a:cxn>
                    <a:cxn ang="0">
                      <a:pos x="109" y="206"/>
                    </a:cxn>
                    <a:cxn ang="0">
                      <a:pos x="120" y="170"/>
                    </a:cxn>
                    <a:cxn ang="0">
                      <a:pos x="117" y="150"/>
                    </a:cxn>
                    <a:cxn ang="0">
                      <a:pos x="163" y="100"/>
                    </a:cxn>
                    <a:cxn ang="0">
                      <a:pos x="200" y="64"/>
                    </a:cxn>
                    <a:cxn ang="0">
                      <a:pos x="233" y="89"/>
                    </a:cxn>
                    <a:cxn ang="0">
                      <a:pos x="258" y="61"/>
                    </a:cxn>
                    <a:cxn ang="0">
                      <a:pos x="284" y="28"/>
                    </a:cxn>
                    <a:cxn ang="0">
                      <a:pos x="311" y="8"/>
                    </a:cxn>
                    <a:cxn ang="0">
                      <a:pos x="354" y="14"/>
                    </a:cxn>
                    <a:cxn ang="0">
                      <a:pos x="369" y="39"/>
                    </a:cxn>
                    <a:cxn ang="0">
                      <a:pos x="369" y="70"/>
                    </a:cxn>
                    <a:cxn ang="0">
                      <a:pos x="406" y="125"/>
                    </a:cxn>
                    <a:cxn ang="0">
                      <a:pos x="437" y="142"/>
                    </a:cxn>
                    <a:cxn ang="0">
                      <a:pos x="463" y="89"/>
                    </a:cxn>
                    <a:cxn ang="0">
                      <a:pos x="470" y="0"/>
                    </a:cxn>
                  </a:cxnLst>
                  <a:rect l="0" t="0" r="r" b="b"/>
                  <a:pathLst>
                    <a:path w="654" h="694">
                      <a:moveTo>
                        <a:pt x="470" y="0"/>
                      </a:moveTo>
                      <a:lnTo>
                        <a:pt x="505" y="0"/>
                      </a:lnTo>
                      <a:lnTo>
                        <a:pt x="505" y="56"/>
                      </a:lnTo>
                      <a:lnTo>
                        <a:pt x="519" y="70"/>
                      </a:lnTo>
                      <a:lnTo>
                        <a:pt x="523" y="78"/>
                      </a:lnTo>
                      <a:lnTo>
                        <a:pt x="531" y="78"/>
                      </a:lnTo>
                      <a:lnTo>
                        <a:pt x="534" y="89"/>
                      </a:lnTo>
                      <a:lnTo>
                        <a:pt x="538" y="145"/>
                      </a:lnTo>
                      <a:lnTo>
                        <a:pt x="558" y="181"/>
                      </a:lnTo>
                      <a:lnTo>
                        <a:pt x="587" y="234"/>
                      </a:lnTo>
                      <a:lnTo>
                        <a:pt x="587" y="242"/>
                      </a:lnTo>
                      <a:lnTo>
                        <a:pt x="618" y="287"/>
                      </a:lnTo>
                      <a:lnTo>
                        <a:pt x="618" y="295"/>
                      </a:lnTo>
                      <a:lnTo>
                        <a:pt x="649" y="331"/>
                      </a:lnTo>
                      <a:lnTo>
                        <a:pt x="653" y="395"/>
                      </a:lnTo>
                      <a:lnTo>
                        <a:pt x="649" y="454"/>
                      </a:lnTo>
                      <a:lnTo>
                        <a:pt x="639" y="481"/>
                      </a:lnTo>
                      <a:lnTo>
                        <a:pt x="628" y="495"/>
                      </a:lnTo>
                      <a:lnTo>
                        <a:pt x="624" y="523"/>
                      </a:lnTo>
                      <a:lnTo>
                        <a:pt x="612" y="548"/>
                      </a:lnTo>
                      <a:lnTo>
                        <a:pt x="602" y="559"/>
                      </a:lnTo>
                      <a:lnTo>
                        <a:pt x="604" y="568"/>
                      </a:lnTo>
                      <a:lnTo>
                        <a:pt x="593" y="584"/>
                      </a:lnTo>
                      <a:lnTo>
                        <a:pt x="587" y="621"/>
                      </a:lnTo>
                      <a:lnTo>
                        <a:pt x="585" y="640"/>
                      </a:lnTo>
                      <a:lnTo>
                        <a:pt x="573" y="648"/>
                      </a:lnTo>
                      <a:lnTo>
                        <a:pt x="571" y="657"/>
                      </a:lnTo>
                      <a:lnTo>
                        <a:pt x="564" y="674"/>
                      </a:lnTo>
                      <a:lnTo>
                        <a:pt x="550" y="676"/>
                      </a:lnTo>
                      <a:lnTo>
                        <a:pt x="540" y="682"/>
                      </a:lnTo>
                      <a:lnTo>
                        <a:pt x="527" y="693"/>
                      </a:lnTo>
                      <a:lnTo>
                        <a:pt x="509" y="671"/>
                      </a:lnTo>
                      <a:lnTo>
                        <a:pt x="490" y="674"/>
                      </a:lnTo>
                      <a:lnTo>
                        <a:pt x="484" y="674"/>
                      </a:lnTo>
                      <a:lnTo>
                        <a:pt x="457" y="679"/>
                      </a:lnTo>
                      <a:lnTo>
                        <a:pt x="439" y="657"/>
                      </a:lnTo>
                      <a:lnTo>
                        <a:pt x="428" y="635"/>
                      </a:lnTo>
                      <a:lnTo>
                        <a:pt x="420" y="637"/>
                      </a:lnTo>
                      <a:lnTo>
                        <a:pt x="412" y="618"/>
                      </a:lnTo>
                      <a:lnTo>
                        <a:pt x="408" y="601"/>
                      </a:lnTo>
                      <a:lnTo>
                        <a:pt x="404" y="596"/>
                      </a:lnTo>
                      <a:lnTo>
                        <a:pt x="404" y="568"/>
                      </a:lnTo>
                      <a:lnTo>
                        <a:pt x="406" y="551"/>
                      </a:lnTo>
                      <a:lnTo>
                        <a:pt x="402" y="540"/>
                      </a:lnTo>
                      <a:lnTo>
                        <a:pt x="387" y="545"/>
                      </a:lnTo>
                      <a:lnTo>
                        <a:pt x="379" y="548"/>
                      </a:lnTo>
                      <a:lnTo>
                        <a:pt x="365" y="548"/>
                      </a:lnTo>
                      <a:lnTo>
                        <a:pt x="360" y="548"/>
                      </a:lnTo>
                      <a:lnTo>
                        <a:pt x="354" y="548"/>
                      </a:lnTo>
                      <a:lnTo>
                        <a:pt x="344" y="532"/>
                      </a:lnTo>
                      <a:lnTo>
                        <a:pt x="334" y="509"/>
                      </a:lnTo>
                      <a:lnTo>
                        <a:pt x="332" y="512"/>
                      </a:lnTo>
                      <a:lnTo>
                        <a:pt x="315" y="512"/>
                      </a:lnTo>
                      <a:lnTo>
                        <a:pt x="313" y="504"/>
                      </a:lnTo>
                      <a:lnTo>
                        <a:pt x="303" y="512"/>
                      </a:lnTo>
                      <a:lnTo>
                        <a:pt x="293" y="509"/>
                      </a:lnTo>
                      <a:lnTo>
                        <a:pt x="278" y="509"/>
                      </a:lnTo>
                      <a:lnTo>
                        <a:pt x="268" y="504"/>
                      </a:lnTo>
                      <a:lnTo>
                        <a:pt x="264" y="512"/>
                      </a:lnTo>
                      <a:lnTo>
                        <a:pt x="249" y="515"/>
                      </a:lnTo>
                      <a:lnTo>
                        <a:pt x="245" y="509"/>
                      </a:lnTo>
                      <a:lnTo>
                        <a:pt x="235" y="523"/>
                      </a:lnTo>
                      <a:lnTo>
                        <a:pt x="223" y="537"/>
                      </a:lnTo>
                      <a:lnTo>
                        <a:pt x="216" y="537"/>
                      </a:lnTo>
                      <a:lnTo>
                        <a:pt x="204" y="554"/>
                      </a:lnTo>
                      <a:lnTo>
                        <a:pt x="187" y="554"/>
                      </a:lnTo>
                      <a:lnTo>
                        <a:pt x="173" y="559"/>
                      </a:lnTo>
                      <a:lnTo>
                        <a:pt x="157" y="568"/>
                      </a:lnTo>
                      <a:lnTo>
                        <a:pt x="150" y="579"/>
                      </a:lnTo>
                      <a:lnTo>
                        <a:pt x="144" y="576"/>
                      </a:lnTo>
                      <a:lnTo>
                        <a:pt x="138" y="587"/>
                      </a:lnTo>
                      <a:lnTo>
                        <a:pt x="130" y="590"/>
                      </a:lnTo>
                      <a:lnTo>
                        <a:pt x="120" y="604"/>
                      </a:lnTo>
                      <a:lnTo>
                        <a:pt x="89" y="604"/>
                      </a:lnTo>
                      <a:lnTo>
                        <a:pt x="76" y="584"/>
                      </a:lnTo>
                      <a:lnTo>
                        <a:pt x="74" y="576"/>
                      </a:lnTo>
                      <a:lnTo>
                        <a:pt x="70" y="584"/>
                      </a:lnTo>
                      <a:lnTo>
                        <a:pt x="64" y="571"/>
                      </a:lnTo>
                      <a:lnTo>
                        <a:pt x="66" y="534"/>
                      </a:lnTo>
                      <a:lnTo>
                        <a:pt x="70" y="512"/>
                      </a:lnTo>
                      <a:lnTo>
                        <a:pt x="64" y="495"/>
                      </a:lnTo>
                      <a:lnTo>
                        <a:pt x="58" y="479"/>
                      </a:lnTo>
                      <a:lnTo>
                        <a:pt x="56" y="459"/>
                      </a:lnTo>
                      <a:lnTo>
                        <a:pt x="47" y="451"/>
                      </a:lnTo>
                      <a:lnTo>
                        <a:pt x="45" y="448"/>
                      </a:lnTo>
                      <a:lnTo>
                        <a:pt x="43" y="440"/>
                      </a:lnTo>
                      <a:lnTo>
                        <a:pt x="29" y="415"/>
                      </a:lnTo>
                      <a:lnTo>
                        <a:pt x="12" y="353"/>
                      </a:lnTo>
                      <a:lnTo>
                        <a:pt x="6" y="312"/>
                      </a:lnTo>
                      <a:lnTo>
                        <a:pt x="6" y="287"/>
                      </a:lnTo>
                      <a:lnTo>
                        <a:pt x="0" y="278"/>
                      </a:lnTo>
                      <a:lnTo>
                        <a:pt x="2" y="256"/>
                      </a:lnTo>
                      <a:lnTo>
                        <a:pt x="8" y="245"/>
                      </a:lnTo>
                      <a:lnTo>
                        <a:pt x="29" y="214"/>
                      </a:lnTo>
                      <a:lnTo>
                        <a:pt x="51" y="217"/>
                      </a:lnTo>
                      <a:lnTo>
                        <a:pt x="54" y="223"/>
                      </a:lnTo>
                      <a:lnTo>
                        <a:pt x="82" y="223"/>
                      </a:lnTo>
                      <a:lnTo>
                        <a:pt x="84" y="214"/>
                      </a:lnTo>
                      <a:lnTo>
                        <a:pt x="89" y="217"/>
                      </a:lnTo>
                      <a:lnTo>
                        <a:pt x="97" y="209"/>
                      </a:lnTo>
                      <a:lnTo>
                        <a:pt x="103" y="212"/>
                      </a:lnTo>
                      <a:lnTo>
                        <a:pt x="109" y="206"/>
                      </a:lnTo>
                      <a:lnTo>
                        <a:pt x="107" y="198"/>
                      </a:lnTo>
                      <a:lnTo>
                        <a:pt x="113" y="178"/>
                      </a:lnTo>
                      <a:lnTo>
                        <a:pt x="120" y="170"/>
                      </a:lnTo>
                      <a:lnTo>
                        <a:pt x="117" y="164"/>
                      </a:lnTo>
                      <a:lnTo>
                        <a:pt x="120" y="159"/>
                      </a:lnTo>
                      <a:lnTo>
                        <a:pt x="117" y="150"/>
                      </a:lnTo>
                      <a:lnTo>
                        <a:pt x="128" y="136"/>
                      </a:lnTo>
                      <a:lnTo>
                        <a:pt x="146" y="134"/>
                      </a:lnTo>
                      <a:lnTo>
                        <a:pt x="163" y="100"/>
                      </a:lnTo>
                      <a:lnTo>
                        <a:pt x="185" y="72"/>
                      </a:lnTo>
                      <a:lnTo>
                        <a:pt x="194" y="70"/>
                      </a:lnTo>
                      <a:lnTo>
                        <a:pt x="200" y="64"/>
                      </a:lnTo>
                      <a:lnTo>
                        <a:pt x="210" y="64"/>
                      </a:lnTo>
                      <a:lnTo>
                        <a:pt x="227" y="86"/>
                      </a:lnTo>
                      <a:lnTo>
                        <a:pt x="233" y="89"/>
                      </a:lnTo>
                      <a:lnTo>
                        <a:pt x="239" y="78"/>
                      </a:lnTo>
                      <a:lnTo>
                        <a:pt x="251" y="64"/>
                      </a:lnTo>
                      <a:lnTo>
                        <a:pt x="258" y="61"/>
                      </a:lnTo>
                      <a:lnTo>
                        <a:pt x="266" y="39"/>
                      </a:lnTo>
                      <a:lnTo>
                        <a:pt x="274" y="36"/>
                      </a:lnTo>
                      <a:lnTo>
                        <a:pt x="284" y="28"/>
                      </a:lnTo>
                      <a:lnTo>
                        <a:pt x="293" y="19"/>
                      </a:lnTo>
                      <a:lnTo>
                        <a:pt x="303" y="19"/>
                      </a:lnTo>
                      <a:lnTo>
                        <a:pt x="311" y="8"/>
                      </a:lnTo>
                      <a:lnTo>
                        <a:pt x="323" y="8"/>
                      </a:lnTo>
                      <a:lnTo>
                        <a:pt x="336" y="8"/>
                      </a:lnTo>
                      <a:lnTo>
                        <a:pt x="354" y="14"/>
                      </a:lnTo>
                      <a:lnTo>
                        <a:pt x="365" y="25"/>
                      </a:lnTo>
                      <a:lnTo>
                        <a:pt x="367" y="33"/>
                      </a:lnTo>
                      <a:lnTo>
                        <a:pt x="369" y="39"/>
                      </a:lnTo>
                      <a:lnTo>
                        <a:pt x="371" y="53"/>
                      </a:lnTo>
                      <a:lnTo>
                        <a:pt x="369" y="58"/>
                      </a:lnTo>
                      <a:lnTo>
                        <a:pt x="369" y="70"/>
                      </a:lnTo>
                      <a:lnTo>
                        <a:pt x="367" y="78"/>
                      </a:lnTo>
                      <a:lnTo>
                        <a:pt x="396" y="109"/>
                      </a:lnTo>
                      <a:lnTo>
                        <a:pt x="406" y="125"/>
                      </a:lnTo>
                      <a:lnTo>
                        <a:pt x="418" y="131"/>
                      </a:lnTo>
                      <a:lnTo>
                        <a:pt x="430" y="139"/>
                      </a:lnTo>
                      <a:lnTo>
                        <a:pt x="437" y="142"/>
                      </a:lnTo>
                      <a:lnTo>
                        <a:pt x="449" y="134"/>
                      </a:lnTo>
                      <a:lnTo>
                        <a:pt x="459" y="109"/>
                      </a:lnTo>
                      <a:lnTo>
                        <a:pt x="463" y="89"/>
                      </a:lnTo>
                      <a:lnTo>
                        <a:pt x="466" y="53"/>
                      </a:lnTo>
                      <a:lnTo>
                        <a:pt x="470" y="36"/>
                      </a:lnTo>
                      <a:lnTo>
                        <a:pt x="470" y="0"/>
                      </a:lnTo>
                    </a:path>
                  </a:pathLst>
                </a:custGeom>
                <a:solidFill>
                  <a:schemeClr val="bg1"/>
                </a:solidFill>
                <a:ln w="12700" cap="rnd" cmpd="sng">
                  <a:noFill/>
                  <a:prstDash val="solid"/>
                  <a:round/>
                  <a:headEnd type="none" w="med" len="med"/>
                  <a:tailEnd type="non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sp>
              <p:nvSpPr>
                <p:cNvPr id="3088" name="Freeform 16"/>
                <p:cNvSpPr>
                  <a:spLocks/>
                </p:cNvSpPr>
                <p:nvPr/>
              </p:nvSpPr>
              <p:spPr bwMode="auto">
                <a:xfrm>
                  <a:off x="4523" y="2653"/>
                  <a:ext cx="363" cy="95"/>
                </a:xfrm>
                <a:custGeom>
                  <a:avLst/>
                  <a:gdLst/>
                  <a:ahLst/>
                  <a:cxnLst>
                    <a:cxn ang="0">
                      <a:pos x="27" y="14"/>
                    </a:cxn>
                    <a:cxn ang="0">
                      <a:pos x="72" y="14"/>
                    </a:cxn>
                    <a:cxn ang="0">
                      <a:pos x="99" y="17"/>
                    </a:cxn>
                    <a:cxn ang="0">
                      <a:pos x="123" y="44"/>
                    </a:cxn>
                    <a:cxn ang="0">
                      <a:pos x="144" y="50"/>
                    </a:cxn>
                    <a:cxn ang="0">
                      <a:pos x="177" y="61"/>
                    </a:cxn>
                    <a:cxn ang="0">
                      <a:pos x="197" y="66"/>
                    </a:cxn>
                    <a:cxn ang="0">
                      <a:pos x="204" y="44"/>
                    </a:cxn>
                    <a:cxn ang="0">
                      <a:pos x="247" y="50"/>
                    </a:cxn>
                    <a:cxn ang="0">
                      <a:pos x="278" y="58"/>
                    </a:cxn>
                    <a:cxn ang="0">
                      <a:pos x="300" y="61"/>
                    </a:cxn>
                    <a:cxn ang="0">
                      <a:pos x="315" y="50"/>
                    </a:cxn>
                    <a:cxn ang="0">
                      <a:pos x="341" y="44"/>
                    </a:cxn>
                    <a:cxn ang="0">
                      <a:pos x="362" y="39"/>
                    </a:cxn>
                    <a:cxn ang="0">
                      <a:pos x="356" y="66"/>
                    </a:cxn>
                    <a:cxn ang="0">
                      <a:pos x="341" y="75"/>
                    </a:cxn>
                    <a:cxn ang="0">
                      <a:pos x="329" y="77"/>
                    </a:cxn>
                    <a:cxn ang="0">
                      <a:pos x="313" y="86"/>
                    </a:cxn>
                    <a:cxn ang="0">
                      <a:pos x="298" y="86"/>
                    </a:cxn>
                    <a:cxn ang="0">
                      <a:pos x="284" y="88"/>
                    </a:cxn>
                    <a:cxn ang="0">
                      <a:pos x="263" y="94"/>
                    </a:cxn>
                    <a:cxn ang="0">
                      <a:pos x="249" y="75"/>
                    </a:cxn>
                    <a:cxn ang="0">
                      <a:pos x="234" y="94"/>
                    </a:cxn>
                    <a:cxn ang="0">
                      <a:pos x="212" y="75"/>
                    </a:cxn>
                    <a:cxn ang="0">
                      <a:pos x="200" y="77"/>
                    </a:cxn>
                    <a:cxn ang="0">
                      <a:pos x="183" y="86"/>
                    </a:cxn>
                    <a:cxn ang="0">
                      <a:pos x="165" y="80"/>
                    </a:cxn>
                    <a:cxn ang="0">
                      <a:pos x="146" y="77"/>
                    </a:cxn>
                    <a:cxn ang="0">
                      <a:pos x="127" y="86"/>
                    </a:cxn>
                    <a:cxn ang="0">
                      <a:pos x="101" y="72"/>
                    </a:cxn>
                    <a:cxn ang="0">
                      <a:pos x="66" y="64"/>
                    </a:cxn>
                    <a:cxn ang="0">
                      <a:pos x="41" y="55"/>
                    </a:cxn>
                    <a:cxn ang="0">
                      <a:pos x="16" y="41"/>
                    </a:cxn>
                    <a:cxn ang="0">
                      <a:pos x="2" y="36"/>
                    </a:cxn>
                    <a:cxn ang="0">
                      <a:pos x="0" y="0"/>
                    </a:cxn>
                  </a:cxnLst>
                  <a:rect l="0" t="0" r="r" b="b"/>
                  <a:pathLst>
                    <a:path w="363" h="95">
                      <a:moveTo>
                        <a:pt x="0" y="0"/>
                      </a:moveTo>
                      <a:lnTo>
                        <a:pt x="27" y="14"/>
                      </a:lnTo>
                      <a:lnTo>
                        <a:pt x="51" y="14"/>
                      </a:lnTo>
                      <a:lnTo>
                        <a:pt x="72" y="14"/>
                      </a:lnTo>
                      <a:lnTo>
                        <a:pt x="88" y="14"/>
                      </a:lnTo>
                      <a:lnTo>
                        <a:pt x="99" y="17"/>
                      </a:lnTo>
                      <a:lnTo>
                        <a:pt x="115" y="25"/>
                      </a:lnTo>
                      <a:lnTo>
                        <a:pt x="123" y="44"/>
                      </a:lnTo>
                      <a:lnTo>
                        <a:pt x="130" y="53"/>
                      </a:lnTo>
                      <a:lnTo>
                        <a:pt x="144" y="50"/>
                      </a:lnTo>
                      <a:lnTo>
                        <a:pt x="160" y="50"/>
                      </a:lnTo>
                      <a:lnTo>
                        <a:pt x="177" y="61"/>
                      </a:lnTo>
                      <a:lnTo>
                        <a:pt x="189" y="66"/>
                      </a:lnTo>
                      <a:lnTo>
                        <a:pt x="197" y="66"/>
                      </a:lnTo>
                      <a:lnTo>
                        <a:pt x="199" y="53"/>
                      </a:lnTo>
                      <a:lnTo>
                        <a:pt x="204" y="44"/>
                      </a:lnTo>
                      <a:lnTo>
                        <a:pt x="228" y="50"/>
                      </a:lnTo>
                      <a:lnTo>
                        <a:pt x="247" y="50"/>
                      </a:lnTo>
                      <a:lnTo>
                        <a:pt x="265" y="50"/>
                      </a:lnTo>
                      <a:lnTo>
                        <a:pt x="278" y="58"/>
                      </a:lnTo>
                      <a:lnTo>
                        <a:pt x="286" y="64"/>
                      </a:lnTo>
                      <a:lnTo>
                        <a:pt x="300" y="61"/>
                      </a:lnTo>
                      <a:lnTo>
                        <a:pt x="309" y="55"/>
                      </a:lnTo>
                      <a:lnTo>
                        <a:pt x="315" y="50"/>
                      </a:lnTo>
                      <a:lnTo>
                        <a:pt x="331" y="50"/>
                      </a:lnTo>
                      <a:lnTo>
                        <a:pt x="341" y="44"/>
                      </a:lnTo>
                      <a:lnTo>
                        <a:pt x="354" y="39"/>
                      </a:lnTo>
                      <a:lnTo>
                        <a:pt x="362" y="39"/>
                      </a:lnTo>
                      <a:lnTo>
                        <a:pt x="360" y="58"/>
                      </a:lnTo>
                      <a:lnTo>
                        <a:pt x="356" y="66"/>
                      </a:lnTo>
                      <a:lnTo>
                        <a:pt x="348" y="75"/>
                      </a:lnTo>
                      <a:lnTo>
                        <a:pt x="341" y="75"/>
                      </a:lnTo>
                      <a:lnTo>
                        <a:pt x="339" y="75"/>
                      </a:lnTo>
                      <a:lnTo>
                        <a:pt x="329" y="77"/>
                      </a:lnTo>
                      <a:lnTo>
                        <a:pt x="321" y="88"/>
                      </a:lnTo>
                      <a:lnTo>
                        <a:pt x="313" y="86"/>
                      </a:lnTo>
                      <a:lnTo>
                        <a:pt x="306" y="80"/>
                      </a:lnTo>
                      <a:lnTo>
                        <a:pt x="298" y="86"/>
                      </a:lnTo>
                      <a:lnTo>
                        <a:pt x="290" y="88"/>
                      </a:lnTo>
                      <a:lnTo>
                        <a:pt x="284" y="88"/>
                      </a:lnTo>
                      <a:lnTo>
                        <a:pt x="278" y="94"/>
                      </a:lnTo>
                      <a:lnTo>
                        <a:pt x="263" y="94"/>
                      </a:lnTo>
                      <a:lnTo>
                        <a:pt x="257" y="86"/>
                      </a:lnTo>
                      <a:lnTo>
                        <a:pt x="249" y="75"/>
                      </a:lnTo>
                      <a:lnTo>
                        <a:pt x="239" y="86"/>
                      </a:lnTo>
                      <a:lnTo>
                        <a:pt x="234" y="94"/>
                      </a:lnTo>
                      <a:lnTo>
                        <a:pt x="226" y="94"/>
                      </a:lnTo>
                      <a:lnTo>
                        <a:pt x="212" y="75"/>
                      </a:lnTo>
                      <a:lnTo>
                        <a:pt x="208" y="77"/>
                      </a:lnTo>
                      <a:lnTo>
                        <a:pt x="200" y="77"/>
                      </a:lnTo>
                      <a:lnTo>
                        <a:pt x="195" y="88"/>
                      </a:lnTo>
                      <a:lnTo>
                        <a:pt x="183" y="86"/>
                      </a:lnTo>
                      <a:lnTo>
                        <a:pt x="171" y="86"/>
                      </a:lnTo>
                      <a:lnTo>
                        <a:pt x="165" y="80"/>
                      </a:lnTo>
                      <a:lnTo>
                        <a:pt x="158" y="75"/>
                      </a:lnTo>
                      <a:lnTo>
                        <a:pt x="146" y="77"/>
                      </a:lnTo>
                      <a:lnTo>
                        <a:pt x="134" y="88"/>
                      </a:lnTo>
                      <a:lnTo>
                        <a:pt x="127" y="86"/>
                      </a:lnTo>
                      <a:lnTo>
                        <a:pt x="115" y="80"/>
                      </a:lnTo>
                      <a:lnTo>
                        <a:pt x="101" y="72"/>
                      </a:lnTo>
                      <a:lnTo>
                        <a:pt x="90" y="72"/>
                      </a:lnTo>
                      <a:lnTo>
                        <a:pt x="66" y="64"/>
                      </a:lnTo>
                      <a:lnTo>
                        <a:pt x="51" y="58"/>
                      </a:lnTo>
                      <a:lnTo>
                        <a:pt x="41" y="55"/>
                      </a:lnTo>
                      <a:lnTo>
                        <a:pt x="25" y="53"/>
                      </a:lnTo>
                      <a:lnTo>
                        <a:pt x="16" y="41"/>
                      </a:lnTo>
                      <a:lnTo>
                        <a:pt x="6" y="39"/>
                      </a:lnTo>
                      <a:lnTo>
                        <a:pt x="2" y="36"/>
                      </a:lnTo>
                      <a:lnTo>
                        <a:pt x="0" y="30"/>
                      </a:lnTo>
                      <a:lnTo>
                        <a:pt x="0" y="0"/>
                      </a:lnTo>
                    </a:path>
                  </a:pathLst>
                </a:custGeom>
                <a:solidFill>
                  <a:schemeClr val="bg1"/>
                </a:solidFill>
                <a:ln w="12700" cap="rnd" cmpd="sng">
                  <a:noFill/>
                  <a:prstDash val="solid"/>
                  <a:round/>
                  <a:headEnd type="none" w="med" len="med"/>
                  <a:tailEnd type="non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sp>
              <p:nvSpPr>
                <p:cNvPr id="3089" name="Freeform 17"/>
                <p:cNvSpPr>
                  <a:spLocks/>
                </p:cNvSpPr>
                <p:nvPr/>
              </p:nvSpPr>
              <p:spPr bwMode="auto">
                <a:xfrm>
                  <a:off x="4721" y="2468"/>
                  <a:ext cx="165" cy="182"/>
                </a:xfrm>
                <a:custGeom>
                  <a:avLst/>
                  <a:gdLst/>
                  <a:ahLst/>
                  <a:cxnLst>
                    <a:cxn ang="0">
                      <a:pos x="80" y="3"/>
                    </a:cxn>
                    <a:cxn ang="0">
                      <a:pos x="137" y="0"/>
                    </a:cxn>
                    <a:cxn ang="0">
                      <a:pos x="146" y="22"/>
                    </a:cxn>
                    <a:cxn ang="0">
                      <a:pos x="131" y="36"/>
                    </a:cxn>
                    <a:cxn ang="0">
                      <a:pos x="127" y="47"/>
                    </a:cxn>
                    <a:cxn ang="0">
                      <a:pos x="115" y="61"/>
                    </a:cxn>
                    <a:cxn ang="0">
                      <a:pos x="102" y="64"/>
                    </a:cxn>
                    <a:cxn ang="0">
                      <a:pos x="88" y="56"/>
                    </a:cxn>
                    <a:cxn ang="0">
                      <a:pos x="72" y="36"/>
                    </a:cxn>
                    <a:cxn ang="0">
                      <a:pos x="53" y="36"/>
                    </a:cxn>
                    <a:cxn ang="0">
                      <a:pos x="51" y="64"/>
                    </a:cxn>
                    <a:cxn ang="0">
                      <a:pos x="53" y="81"/>
                    </a:cxn>
                    <a:cxn ang="0">
                      <a:pos x="72" y="70"/>
                    </a:cxn>
                    <a:cxn ang="0">
                      <a:pos x="86" y="75"/>
                    </a:cxn>
                    <a:cxn ang="0">
                      <a:pos x="82" y="92"/>
                    </a:cxn>
                    <a:cxn ang="0">
                      <a:pos x="80" y="103"/>
                    </a:cxn>
                    <a:cxn ang="0">
                      <a:pos x="82" y="120"/>
                    </a:cxn>
                    <a:cxn ang="0">
                      <a:pos x="92" y="128"/>
                    </a:cxn>
                    <a:cxn ang="0">
                      <a:pos x="88" y="148"/>
                    </a:cxn>
                    <a:cxn ang="0">
                      <a:pos x="82" y="170"/>
                    </a:cxn>
                    <a:cxn ang="0">
                      <a:pos x="68" y="175"/>
                    </a:cxn>
                    <a:cxn ang="0">
                      <a:pos x="62" y="164"/>
                    </a:cxn>
                    <a:cxn ang="0">
                      <a:pos x="55" y="139"/>
                    </a:cxn>
                    <a:cxn ang="0">
                      <a:pos x="55" y="114"/>
                    </a:cxn>
                    <a:cxn ang="0">
                      <a:pos x="35" y="114"/>
                    </a:cxn>
                    <a:cxn ang="0">
                      <a:pos x="23" y="117"/>
                    </a:cxn>
                    <a:cxn ang="0">
                      <a:pos x="39" y="128"/>
                    </a:cxn>
                    <a:cxn ang="0">
                      <a:pos x="47" y="145"/>
                    </a:cxn>
                    <a:cxn ang="0">
                      <a:pos x="41" y="167"/>
                    </a:cxn>
                    <a:cxn ang="0">
                      <a:pos x="29" y="181"/>
                    </a:cxn>
                    <a:cxn ang="0">
                      <a:pos x="29" y="164"/>
                    </a:cxn>
                    <a:cxn ang="0">
                      <a:pos x="21" y="145"/>
                    </a:cxn>
                    <a:cxn ang="0">
                      <a:pos x="10" y="128"/>
                    </a:cxn>
                    <a:cxn ang="0">
                      <a:pos x="2" y="109"/>
                    </a:cxn>
                    <a:cxn ang="0">
                      <a:pos x="16" y="86"/>
                    </a:cxn>
                    <a:cxn ang="0">
                      <a:pos x="23" y="58"/>
                    </a:cxn>
                    <a:cxn ang="0">
                      <a:pos x="25" y="39"/>
                    </a:cxn>
                    <a:cxn ang="0">
                      <a:pos x="23" y="22"/>
                    </a:cxn>
                  </a:cxnLst>
                  <a:rect l="0" t="0" r="r" b="b"/>
                  <a:pathLst>
                    <a:path w="165" h="182">
                      <a:moveTo>
                        <a:pt x="41" y="0"/>
                      </a:moveTo>
                      <a:lnTo>
                        <a:pt x="80" y="3"/>
                      </a:lnTo>
                      <a:lnTo>
                        <a:pt x="117" y="3"/>
                      </a:lnTo>
                      <a:lnTo>
                        <a:pt x="137" y="0"/>
                      </a:lnTo>
                      <a:lnTo>
                        <a:pt x="164" y="17"/>
                      </a:lnTo>
                      <a:lnTo>
                        <a:pt x="146" y="22"/>
                      </a:lnTo>
                      <a:lnTo>
                        <a:pt x="137" y="31"/>
                      </a:lnTo>
                      <a:lnTo>
                        <a:pt x="131" y="36"/>
                      </a:lnTo>
                      <a:lnTo>
                        <a:pt x="127" y="42"/>
                      </a:lnTo>
                      <a:lnTo>
                        <a:pt x="127" y="47"/>
                      </a:lnTo>
                      <a:lnTo>
                        <a:pt x="127" y="56"/>
                      </a:lnTo>
                      <a:lnTo>
                        <a:pt x="115" y="61"/>
                      </a:lnTo>
                      <a:lnTo>
                        <a:pt x="105" y="61"/>
                      </a:lnTo>
                      <a:lnTo>
                        <a:pt x="102" y="64"/>
                      </a:lnTo>
                      <a:lnTo>
                        <a:pt x="92" y="64"/>
                      </a:lnTo>
                      <a:lnTo>
                        <a:pt x="88" y="56"/>
                      </a:lnTo>
                      <a:lnTo>
                        <a:pt x="80" y="45"/>
                      </a:lnTo>
                      <a:lnTo>
                        <a:pt x="72" y="36"/>
                      </a:lnTo>
                      <a:lnTo>
                        <a:pt x="57" y="36"/>
                      </a:lnTo>
                      <a:lnTo>
                        <a:pt x="53" y="36"/>
                      </a:lnTo>
                      <a:lnTo>
                        <a:pt x="49" y="50"/>
                      </a:lnTo>
                      <a:lnTo>
                        <a:pt x="51" y="64"/>
                      </a:lnTo>
                      <a:lnTo>
                        <a:pt x="51" y="72"/>
                      </a:lnTo>
                      <a:lnTo>
                        <a:pt x="53" y="81"/>
                      </a:lnTo>
                      <a:lnTo>
                        <a:pt x="61" y="78"/>
                      </a:lnTo>
                      <a:lnTo>
                        <a:pt x="72" y="70"/>
                      </a:lnTo>
                      <a:lnTo>
                        <a:pt x="80" y="70"/>
                      </a:lnTo>
                      <a:lnTo>
                        <a:pt x="86" y="75"/>
                      </a:lnTo>
                      <a:lnTo>
                        <a:pt x="86" y="81"/>
                      </a:lnTo>
                      <a:lnTo>
                        <a:pt x="82" y="92"/>
                      </a:lnTo>
                      <a:lnTo>
                        <a:pt x="80" y="97"/>
                      </a:lnTo>
                      <a:lnTo>
                        <a:pt x="80" y="103"/>
                      </a:lnTo>
                      <a:lnTo>
                        <a:pt x="78" y="111"/>
                      </a:lnTo>
                      <a:lnTo>
                        <a:pt x="82" y="120"/>
                      </a:lnTo>
                      <a:lnTo>
                        <a:pt x="90" y="131"/>
                      </a:lnTo>
                      <a:lnTo>
                        <a:pt x="92" y="128"/>
                      </a:lnTo>
                      <a:lnTo>
                        <a:pt x="92" y="139"/>
                      </a:lnTo>
                      <a:lnTo>
                        <a:pt x="88" y="148"/>
                      </a:lnTo>
                      <a:lnTo>
                        <a:pt x="84" y="156"/>
                      </a:lnTo>
                      <a:lnTo>
                        <a:pt x="82" y="170"/>
                      </a:lnTo>
                      <a:lnTo>
                        <a:pt x="74" y="175"/>
                      </a:lnTo>
                      <a:lnTo>
                        <a:pt x="68" y="175"/>
                      </a:lnTo>
                      <a:lnTo>
                        <a:pt x="62" y="175"/>
                      </a:lnTo>
                      <a:lnTo>
                        <a:pt x="62" y="164"/>
                      </a:lnTo>
                      <a:lnTo>
                        <a:pt x="61" y="145"/>
                      </a:lnTo>
                      <a:lnTo>
                        <a:pt x="55" y="139"/>
                      </a:lnTo>
                      <a:lnTo>
                        <a:pt x="53" y="131"/>
                      </a:lnTo>
                      <a:lnTo>
                        <a:pt x="55" y="114"/>
                      </a:lnTo>
                      <a:lnTo>
                        <a:pt x="49" y="109"/>
                      </a:lnTo>
                      <a:lnTo>
                        <a:pt x="35" y="114"/>
                      </a:lnTo>
                      <a:lnTo>
                        <a:pt x="29" y="109"/>
                      </a:lnTo>
                      <a:lnTo>
                        <a:pt x="23" y="117"/>
                      </a:lnTo>
                      <a:lnTo>
                        <a:pt x="29" y="123"/>
                      </a:lnTo>
                      <a:lnTo>
                        <a:pt x="39" y="128"/>
                      </a:lnTo>
                      <a:lnTo>
                        <a:pt x="41" y="134"/>
                      </a:lnTo>
                      <a:lnTo>
                        <a:pt x="47" y="145"/>
                      </a:lnTo>
                      <a:lnTo>
                        <a:pt x="47" y="153"/>
                      </a:lnTo>
                      <a:lnTo>
                        <a:pt x="41" y="167"/>
                      </a:lnTo>
                      <a:lnTo>
                        <a:pt x="33" y="178"/>
                      </a:lnTo>
                      <a:lnTo>
                        <a:pt x="29" y="181"/>
                      </a:lnTo>
                      <a:lnTo>
                        <a:pt x="29" y="173"/>
                      </a:lnTo>
                      <a:lnTo>
                        <a:pt x="29" y="164"/>
                      </a:lnTo>
                      <a:lnTo>
                        <a:pt x="31" y="153"/>
                      </a:lnTo>
                      <a:lnTo>
                        <a:pt x="21" y="145"/>
                      </a:lnTo>
                      <a:lnTo>
                        <a:pt x="12" y="136"/>
                      </a:lnTo>
                      <a:lnTo>
                        <a:pt x="10" y="128"/>
                      </a:lnTo>
                      <a:lnTo>
                        <a:pt x="0" y="123"/>
                      </a:lnTo>
                      <a:lnTo>
                        <a:pt x="2" y="109"/>
                      </a:lnTo>
                      <a:lnTo>
                        <a:pt x="10" y="100"/>
                      </a:lnTo>
                      <a:lnTo>
                        <a:pt x="16" y="86"/>
                      </a:lnTo>
                      <a:lnTo>
                        <a:pt x="21" y="72"/>
                      </a:lnTo>
                      <a:lnTo>
                        <a:pt x="23" y="58"/>
                      </a:lnTo>
                      <a:lnTo>
                        <a:pt x="21" y="45"/>
                      </a:lnTo>
                      <a:lnTo>
                        <a:pt x="25" y="39"/>
                      </a:lnTo>
                      <a:lnTo>
                        <a:pt x="29" y="33"/>
                      </a:lnTo>
                      <a:lnTo>
                        <a:pt x="23" y="22"/>
                      </a:lnTo>
                      <a:lnTo>
                        <a:pt x="41" y="0"/>
                      </a:lnTo>
                    </a:path>
                  </a:pathLst>
                </a:custGeom>
                <a:solidFill>
                  <a:schemeClr val="bg1"/>
                </a:solidFill>
                <a:ln w="12700" cap="rnd" cmpd="sng">
                  <a:noFill/>
                  <a:prstDash val="solid"/>
                  <a:round/>
                  <a:headEnd type="none" w="med" len="med"/>
                  <a:tailEnd type="non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sp>
              <p:nvSpPr>
                <p:cNvPr id="3090" name="Freeform 18"/>
                <p:cNvSpPr>
                  <a:spLocks/>
                </p:cNvSpPr>
                <p:nvPr/>
              </p:nvSpPr>
              <p:spPr bwMode="auto">
                <a:xfrm>
                  <a:off x="4549" y="2387"/>
                  <a:ext cx="182" cy="249"/>
                </a:xfrm>
                <a:custGeom>
                  <a:avLst/>
                  <a:gdLst/>
                  <a:ahLst/>
                  <a:cxnLst>
                    <a:cxn ang="0">
                      <a:pos x="0" y="83"/>
                    </a:cxn>
                    <a:cxn ang="0">
                      <a:pos x="37" y="44"/>
                    </a:cxn>
                    <a:cxn ang="0">
                      <a:pos x="56" y="28"/>
                    </a:cxn>
                    <a:cxn ang="0">
                      <a:pos x="66" y="14"/>
                    </a:cxn>
                    <a:cxn ang="0">
                      <a:pos x="95" y="0"/>
                    </a:cxn>
                    <a:cxn ang="0">
                      <a:pos x="111" y="30"/>
                    </a:cxn>
                    <a:cxn ang="0">
                      <a:pos x="127" y="17"/>
                    </a:cxn>
                    <a:cxn ang="0">
                      <a:pos x="132" y="8"/>
                    </a:cxn>
                    <a:cxn ang="0">
                      <a:pos x="146" y="0"/>
                    </a:cxn>
                    <a:cxn ang="0">
                      <a:pos x="154" y="0"/>
                    </a:cxn>
                    <a:cxn ang="0">
                      <a:pos x="156" y="11"/>
                    </a:cxn>
                    <a:cxn ang="0">
                      <a:pos x="156" y="19"/>
                    </a:cxn>
                    <a:cxn ang="0">
                      <a:pos x="148" y="33"/>
                    </a:cxn>
                    <a:cxn ang="0">
                      <a:pos x="148" y="41"/>
                    </a:cxn>
                    <a:cxn ang="0">
                      <a:pos x="169" y="77"/>
                    </a:cxn>
                    <a:cxn ang="0">
                      <a:pos x="173" y="99"/>
                    </a:cxn>
                    <a:cxn ang="0">
                      <a:pos x="179" y="99"/>
                    </a:cxn>
                    <a:cxn ang="0">
                      <a:pos x="181" y="110"/>
                    </a:cxn>
                    <a:cxn ang="0">
                      <a:pos x="173" y="121"/>
                    </a:cxn>
                    <a:cxn ang="0">
                      <a:pos x="167" y="116"/>
                    </a:cxn>
                    <a:cxn ang="0">
                      <a:pos x="154" y="124"/>
                    </a:cxn>
                    <a:cxn ang="0">
                      <a:pos x="156" y="146"/>
                    </a:cxn>
                    <a:cxn ang="0">
                      <a:pos x="140" y="160"/>
                    </a:cxn>
                    <a:cxn ang="0">
                      <a:pos x="140" y="196"/>
                    </a:cxn>
                    <a:cxn ang="0">
                      <a:pos x="140" y="220"/>
                    </a:cxn>
                    <a:cxn ang="0">
                      <a:pos x="132" y="231"/>
                    </a:cxn>
                    <a:cxn ang="0">
                      <a:pos x="127" y="248"/>
                    </a:cxn>
                    <a:cxn ang="0">
                      <a:pos x="119" y="245"/>
                    </a:cxn>
                    <a:cxn ang="0">
                      <a:pos x="107" y="237"/>
                    </a:cxn>
                    <a:cxn ang="0">
                      <a:pos x="97" y="229"/>
                    </a:cxn>
                    <a:cxn ang="0">
                      <a:pos x="90" y="215"/>
                    </a:cxn>
                    <a:cxn ang="0">
                      <a:pos x="62" y="218"/>
                    </a:cxn>
                    <a:cxn ang="0">
                      <a:pos x="39" y="209"/>
                    </a:cxn>
                    <a:cxn ang="0">
                      <a:pos x="23" y="187"/>
                    </a:cxn>
                    <a:cxn ang="0">
                      <a:pos x="14" y="171"/>
                    </a:cxn>
                    <a:cxn ang="0">
                      <a:pos x="6" y="157"/>
                    </a:cxn>
                    <a:cxn ang="0">
                      <a:pos x="6" y="130"/>
                    </a:cxn>
                    <a:cxn ang="0">
                      <a:pos x="0" y="83"/>
                    </a:cxn>
                  </a:cxnLst>
                  <a:rect l="0" t="0" r="r" b="b"/>
                  <a:pathLst>
                    <a:path w="182" h="249">
                      <a:moveTo>
                        <a:pt x="0" y="83"/>
                      </a:moveTo>
                      <a:lnTo>
                        <a:pt x="37" y="44"/>
                      </a:lnTo>
                      <a:lnTo>
                        <a:pt x="56" y="28"/>
                      </a:lnTo>
                      <a:lnTo>
                        <a:pt x="66" y="14"/>
                      </a:lnTo>
                      <a:lnTo>
                        <a:pt x="95" y="0"/>
                      </a:lnTo>
                      <a:lnTo>
                        <a:pt x="111" y="30"/>
                      </a:lnTo>
                      <a:lnTo>
                        <a:pt x="127" y="17"/>
                      </a:lnTo>
                      <a:lnTo>
                        <a:pt x="132" y="8"/>
                      </a:lnTo>
                      <a:lnTo>
                        <a:pt x="146" y="0"/>
                      </a:lnTo>
                      <a:lnTo>
                        <a:pt x="154" y="0"/>
                      </a:lnTo>
                      <a:lnTo>
                        <a:pt x="156" y="11"/>
                      </a:lnTo>
                      <a:lnTo>
                        <a:pt x="156" y="19"/>
                      </a:lnTo>
                      <a:lnTo>
                        <a:pt x="148" y="33"/>
                      </a:lnTo>
                      <a:lnTo>
                        <a:pt x="148" y="41"/>
                      </a:lnTo>
                      <a:lnTo>
                        <a:pt x="169" y="77"/>
                      </a:lnTo>
                      <a:lnTo>
                        <a:pt x="173" y="99"/>
                      </a:lnTo>
                      <a:lnTo>
                        <a:pt x="179" y="99"/>
                      </a:lnTo>
                      <a:lnTo>
                        <a:pt x="181" y="110"/>
                      </a:lnTo>
                      <a:lnTo>
                        <a:pt x="173" y="121"/>
                      </a:lnTo>
                      <a:lnTo>
                        <a:pt x="167" y="116"/>
                      </a:lnTo>
                      <a:lnTo>
                        <a:pt x="154" y="124"/>
                      </a:lnTo>
                      <a:lnTo>
                        <a:pt x="156" y="146"/>
                      </a:lnTo>
                      <a:lnTo>
                        <a:pt x="140" y="160"/>
                      </a:lnTo>
                      <a:lnTo>
                        <a:pt x="140" y="196"/>
                      </a:lnTo>
                      <a:lnTo>
                        <a:pt x="140" y="220"/>
                      </a:lnTo>
                      <a:lnTo>
                        <a:pt x="132" y="231"/>
                      </a:lnTo>
                      <a:lnTo>
                        <a:pt x="127" y="248"/>
                      </a:lnTo>
                      <a:lnTo>
                        <a:pt x="119" y="245"/>
                      </a:lnTo>
                      <a:lnTo>
                        <a:pt x="107" y="237"/>
                      </a:lnTo>
                      <a:lnTo>
                        <a:pt x="97" y="229"/>
                      </a:lnTo>
                      <a:lnTo>
                        <a:pt x="90" y="215"/>
                      </a:lnTo>
                      <a:lnTo>
                        <a:pt x="62" y="218"/>
                      </a:lnTo>
                      <a:lnTo>
                        <a:pt x="39" y="209"/>
                      </a:lnTo>
                      <a:lnTo>
                        <a:pt x="23" y="187"/>
                      </a:lnTo>
                      <a:lnTo>
                        <a:pt x="14" y="171"/>
                      </a:lnTo>
                      <a:lnTo>
                        <a:pt x="6" y="157"/>
                      </a:lnTo>
                      <a:lnTo>
                        <a:pt x="6" y="130"/>
                      </a:lnTo>
                      <a:lnTo>
                        <a:pt x="0" y="83"/>
                      </a:lnTo>
                    </a:path>
                  </a:pathLst>
                </a:custGeom>
                <a:solidFill>
                  <a:schemeClr val="bg1"/>
                </a:solidFill>
                <a:ln w="12700" cap="rnd" cmpd="sng">
                  <a:noFill/>
                  <a:prstDash val="solid"/>
                  <a:round/>
                  <a:headEnd type="none" w="med" len="med"/>
                  <a:tailEnd type="non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sp>
              <p:nvSpPr>
                <p:cNvPr id="3091" name="Freeform 19"/>
                <p:cNvSpPr>
                  <a:spLocks/>
                </p:cNvSpPr>
                <p:nvPr/>
              </p:nvSpPr>
              <p:spPr bwMode="auto">
                <a:xfrm>
                  <a:off x="4934" y="2529"/>
                  <a:ext cx="348" cy="235"/>
                </a:xfrm>
                <a:custGeom>
                  <a:avLst/>
                  <a:gdLst/>
                  <a:ahLst/>
                  <a:cxnLst>
                    <a:cxn ang="0">
                      <a:pos x="31" y="3"/>
                    </a:cxn>
                    <a:cxn ang="0">
                      <a:pos x="68" y="39"/>
                    </a:cxn>
                    <a:cxn ang="0">
                      <a:pos x="74" y="56"/>
                    </a:cxn>
                    <a:cxn ang="0">
                      <a:pos x="96" y="47"/>
                    </a:cxn>
                    <a:cxn ang="0">
                      <a:pos x="107" y="53"/>
                    </a:cxn>
                    <a:cxn ang="0">
                      <a:pos x="121" y="39"/>
                    </a:cxn>
                    <a:cxn ang="0">
                      <a:pos x="140" y="31"/>
                    </a:cxn>
                    <a:cxn ang="0">
                      <a:pos x="185" y="47"/>
                    </a:cxn>
                    <a:cxn ang="0">
                      <a:pos x="212" y="67"/>
                    </a:cxn>
                    <a:cxn ang="0">
                      <a:pos x="234" y="81"/>
                    </a:cxn>
                    <a:cxn ang="0">
                      <a:pos x="271" y="111"/>
                    </a:cxn>
                    <a:cxn ang="0">
                      <a:pos x="275" y="128"/>
                    </a:cxn>
                    <a:cxn ang="0">
                      <a:pos x="292" y="142"/>
                    </a:cxn>
                    <a:cxn ang="0">
                      <a:pos x="306" y="148"/>
                    </a:cxn>
                    <a:cxn ang="0">
                      <a:pos x="322" y="176"/>
                    </a:cxn>
                    <a:cxn ang="0">
                      <a:pos x="333" y="192"/>
                    </a:cxn>
                    <a:cxn ang="0">
                      <a:pos x="335" y="234"/>
                    </a:cxn>
                    <a:cxn ang="0">
                      <a:pos x="320" y="234"/>
                    </a:cxn>
                    <a:cxn ang="0">
                      <a:pos x="310" y="226"/>
                    </a:cxn>
                    <a:cxn ang="0">
                      <a:pos x="275" y="184"/>
                    </a:cxn>
                    <a:cxn ang="0">
                      <a:pos x="240" y="184"/>
                    </a:cxn>
                    <a:cxn ang="0">
                      <a:pos x="228" y="198"/>
                    </a:cxn>
                    <a:cxn ang="0">
                      <a:pos x="218" y="206"/>
                    </a:cxn>
                    <a:cxn ang="0">
                      <a:pos x="197" y="217"/>
                    </a:cxn>
                    <a:cxn ang="0">
                      <a:pos x="177" y="212"/>
                    </a:cxn>
                    <a:cxn ang="0">
                      <a:pos x="160" y="212"/>
                    </a:cxn>
                    <a:cxn ang="0">
                      <a:pos x="138" y="159"/>
                    </a:cxn>
                    <a:cxn ang="0">
                      <a:pos x="113" y="111"/>
                    </a:cxn>
                    <a:cxn ang="0">
                      <a:pos x="82" y="95"/>
                    </a:cxn>
                    <a:cxn ang="0">
                      <a:pos x="53" y="92"/>
                    </a:cxn>
                    <a:cxn ang="0">
                      <a:pos x="23" y="75"/>
                    </a:cxn>
                    <a:cxn ang="0">
                      <a:pos x="25" y="25"/>
                    </a:cxn>
                  </a:cxnLst>
                  <a:rect l="0" t="0" r="r" b="b"/>
                  <a:pathLst>
                    <a:path w="348" h="235">
                      <a:moveTo>
                        <a:pt x="0" y="0"/>
                      </a:moveTo>
                      <a:lnTo>
                        <a:pt x="31" y="3"/>
                      </a:lnTo>
                      <a:lnTo>
                        <a:pt x="57" y="6"/>
                      </a:lnTo>
                      <a:lnTo>
                        <a:pt x="68" y="39"/>
                      </a:lnTo>
                      <a:lnTo>
                        <a:pt x="70" y="50"/>
                      </a:lnTo>
                      <a:lnTo>
                        <a:pt x="74" y="56"/>
                      </a:lnTo>
                      <a:lnTo>
                        <a:pt x="82" y="47"/>
                      </a:lnTo>
                      <a:lnTo>
                        <a:pt x="96" y="47"/>
                      </a:lnTo>
                      <a:lnTo>
                        <a:pt x="103" y="56"/>
                      </a:lnTo>
                      <a:lnTo>
                        <a:pt x="107" y="53"/>
                      </a:lnTo>
                      <a:lnTo>
                        <a:pt x="119" y="39"/>
                      </a:lnTo>
                      <a:lnTo>
                        <a:pt x="121" y="39"/>
                      </a:lnTo>
                      <a:lnTo>
                        <a:pt x="131" y="31"/>
                      </a:lnTo>
                      <a:lnTo>
                        <a:pt x="140" y="31"/>
                      </a:lnTo>
                      <a:lnTo>
                        <a:pt x="172" y="47"/>
                      </a:lnTo>
                      <a:lnTo>
                        <a:pt x="185" y="47"/>
                      </a:lnTo>
                      <a:lnTo>
                        <a:pt x="199" y="61"/>
                      </a:lnTo>
                      <a:lnTo>
                        <a:pt x="212" y="67"/>
                      </a:lnTo>
                      <a:lnTo>
                        <a:pt x="224" y="78"/>
                      </a:lnTo>
                      <a:lnTo>
                        <a:pt x="234" y="81"/>
                      </a:lnTo>
                      <a:lnTo>
                        <a:pt x="259" y="92"/>
                      </a:lnTo>
                      <a:lnTo>
                        <a:pt x="271" y="111"/>
                      </a:lnTo>
                      <a:lnTo>
                        <a:pt x="277" y="123"/>
                      </a:lnTo>
                      <a:lnTo>
                        <a:pt x="275" y="128"/>
                      </a:lnTo>
                      <a:lnTo>
                        <a:pt x="285" y="139"/>
                      </a:lnTo>
                      <a:lnTo>
                        <a:pt x="292" y="142"/>
                      </a:lnTo>
                      <a:lnTo>
                        <a:pt x="296" y="145"/>
                      </a:lnTo>
                      <a:lnTo>
                        <a:pt x="306" y="148"/>
                      </a:lnTo>
                      <a:lnTo>
                        <a:pt x="322" y="164"/>
                      </a:lnTo>
                      <a:lnTo>
                        <a:pt x="322" y="176"/>
                      </a:lnTo>
                      <a:lnTo>
                        <a:pt x="331" y="187"/>
                      </a:lnTo>
                      <a:lnTo>
                        <a:pt x="333" y="192"/>
                      </a:lnTo>
                      <a:lnTo>
                        <a:pt x="347" y="215"/>
                      </a:lnTo>
                      <a:lnTo>
                        <a:pt x="335" y="234"/>
                      </a:lnTo>
                      <a:lnTo>
                        <a:pt x="331" y="234"/>
                      </a:lnTo>
                      <a:lnTo>
                        <a:pt x="320" y="234"/>
                      </a:lnTo>
                      <a:lnTo>
                        <a:pt x="316" y="226"/>
                      </a:lnTo>
                      <a:lnTo>
                        <a:pt x="310" y="226"/>
                      </a:lnTo>
                      <a:lnTo>
                        <a:pt x="304" y="228"/>
                      </a:lnTo>
                      <a:lnTo>
                        <a:pt x="275" y="184"/>
                      </a:lnTo>
                      <a:lnTo>
                        <a:pt x="257" y="187"/>
                      </a:lnTo>
                      <a:lnTo>
                        <a:pt x="240" y="184"/>
                      </a:lnTo>
                      <a:lnTo>
                        <a:pt x="234" y="189"/>
                      </a:lnTo>
                      <a:lnTo>
                        <a:pt x="228" y="198"/>
                      </a:lnTo>
                      <a:lnTo>
                        <a:pt x="226" y="192"/>
                      </a:lnTo>
                      <a:lnTo>
                        <a:pt x="218" y="206"/>
                      </a:lnTo>
                      <a:lnTo>
                        <a:pt x="207" y="226"/>
                      </a:lnTo>
                      <a:lnTo>
                        <a:pt x="197" y="217"/>
                      </a:lnTo>
                      <a:lnTo>
                        <a:pt x="185" y="212"/>
                      </a:lnTo>
                      <a:lnTo>
                        <a:pt x="177" y="212"/>
                      </a:lnTo>
                      <a:lnTo>
                        <a:pt x="166" y="206"/>
                      </a:lnTo>
                      <a:lnTo>
                        <a:pt x="160" y="212"/>
                      </a:lnTo>
                      <a:lnTo>
                        <a:pt x="152" y="184"/>
                      </a:lnTo>
                      <a:lnTo>
                        <a:pt x="138" y="159"/>
                      </a:lnTo>
                      <a:lnTo>
                        <a:pt x="125" y="128"/>
                      </a:lnTo>
                      <a:lnTo>
                        <a:pt x="113" y="111"/>
                      </a:lnTo>
                      <a:lnTo>
                        <a:pt x="103" y="95"/>
                      </a:lnTo>
                      <a:lnTo>
                        <a:pt x="82" y="95"/>
                      </a:lnTo>
                      <a:lnTo>
                        <a:pt x="62" y="103"/>
                      </a:lnTo>
                      <a:lnTo>
                        <a:pt x="53" y="92"/>
                      </a:lnTo>
                      <a:lnTo>
                        <a:pt x="33" y="84"/>
                      </a:lnTo>
                      <a:lnTo>
                        <a:pt x="23" y="75"/>
                      </a:lnTo>
                      <a:lnTo>
                        <a:pt x="23" y="42"/>
                      </a:lnTo>
                      <a:lnTo>
                        <a:pt x="25" y="25"/>
                      </a:lnTo>
                      <a:lnTo>
                        <a:pt x="0" y="0"/>
                      </a:lnTo>
                    </a:path>
                  </a:pathLst>
                </a:custGeom>
                <a:solidFill>
                  <a:schemeClr val="bg1"/>
                </a:solidFill>
                <a:ln w="12700" cap="rnd" cmpd="sng">
                  <a:noFill/>
                  <a:prstDash val="solid"/>
                  <a:round/>
                  <a:headEnd type="none" w="med" len="med"/>
                  <a:tailEnd type="non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sp>
              <p:nvSpPr>
                <p:cNvPr id="3092" name="Freeform 20"/>
                <p:cNvSpPr>
                  <a:spLocks/>
                </p:cNvSpPr>
                <p:nvPr/>
              </p:nvSpPr>
              <p:spPr bwMode="auto">
                <a:xfrm>
                  <a:off x="4293" y="2362"/>
                  <a:ext cx="209" cy="310"/>
                </a:xfrm>
                <a:custGeom>
                  <a:avLst/>
                  <a:gdLst/>
                  <a:ahLst/>
                  <a:cxnLst>
                    <a:cxn ang="0">
                      <a:pos x="0" y="8"/>
                    </a:cxn>
                    <a:cxn ang="0">
                      <a:pos x="21" y="0"/>
                    </a:cxn>
                    <a:cxn ang="0">
                      <a:pos x="46" y="14"/>
                    </a:cxn>
                    <a:cxn ang="0">
                      <a:pos x="50" y="28"/>
                    </a:cxn>
                    <a:cxn ang="0">
                      <a:pos x="50" y="33"/>
                    </a:cxn>
                    <a:cxn ang="0">
                      <a:pos x="56" y="36"/>
                    </a:cxn>
                    <a:cxn ang="0">
                      <a:pos x="56" y="42"/>
                    </a:cxn>
                    <a:cxn ang="0">
                      <a:pos x="64" y="45"/>
                    </a:cxn>
                    <a:cxn ang="0">
                      <a:pos x="64" y="56"/>
                    </a:cxn>
                    <a:cxn ang="0">
                      <a:pos x="89" y="89"/>
                    </a:cxn>
                    <a:cxn ang="0">
                      <a:pos x="92" y="89"/>
                    </a:cxn>
                    <a:cxn ang="0">
                      <a:pos x="96" y="97"/>
                    </a:cxn>
                    <a:cxn ang="0">
                      <a:pos x="100" y="106"/>
                    </a:cxn>
                    <a:cxn ang="0">
                      <a:pos x="104" y="106"/>
                    </a:cxn>
                    <a:cxn ang="0">
                      <a:pos x="121" y="117"/>
                    </a:cxn>
                    <a:cxn ang="0">
                      <a:pos x="154" y="122"/>
                    </a:cxn>
                    <a:cxn ang="0">
                      <a:pos x="156" y="161"/>
                    </a:cxn>
                    <a:cxn ang="0">
                      <a:pos x="164" y="167"/>
                    </a:cxn>
                    <a:cxn ang="0">
                      <a:pos x="162" y="181"/>
                    </a:cxn>
                    <a:cxn ang="0">
                      <a:pos x="181" y="200"/>
                    </a:cxn>
                    <a:cxn ang="0">
                      <a:pos x="198" y="209"/>
                    </a:cxn>
                    <a:cxn ang="0">
                      <a:pos x="198" y="273"/>
                    </a:cxn>
                    <a:cxn ang="0">
                      <a:pos x="208" y="298"/>
                    </a:cxn>
                    <a:cxn ang="0">
                      <a:pos x="202" y="306"/>
                    </a:cxn>
                    <a:cxn ang="0">
                      <a:pos x="191" y="309"/>
                    </a:cxn>
                    <a:cxn ang="0">
                      <a:pos x="189" y="287"/>
                    </a:cxn>
                    <a:cxn ang="0">
                      <a:pos x="169" y="309"/>
                    </a:cxn>
                    <a:cxn ang="0">
                      <a:pos x="156" y="276"/>
                    </a:cxn>
                    <a:cxn ang="0">
                      <a:pos x="148" y="253"/>
                    </a:cxn>
                    <a:cxn ang="0">
                      <a:pos x="125" y="223"/>
                    </a:cxn>
                    <a:cxn ang="0">
                      <a:pos x="119" y="223"/>
                    </a:cxn>
                    <a:cxn ang="0">
                      <a:pos x="98" y="206"/>
                    </a:cxn>
                    <a:cxn ang="0">
                      <a:pos x="94" y="189"/>
                    </a:cxn>
                    <a:cxn ang="0">
                      <a:pos x="94" y="178"/>
                    </a:cxn>
                    <a:cxn ang="0">
                      <a:pos x="77" y="134"/>
                    </a:cxn>
                    <a:cxn ang="0">
                      <a:pos x="69" y="106"/>
                    </a:cxn>
                    <a:cxn ang="0">
                      <a:pos x="48" y="81"/>
                    </a:cxn>
                    <a:cxn ang="0">
                      <a:pos x="19" y="42"/>
                    </a:cxn>
                    <a:cxn ang="0">
                      <a:pos x="0" y="8"/>
                    </a:cxn>
                  </a:cxnLst>
                  <a:rect l="0" t="0" r="r" b="b"/>
                  <a:pathLst>
                    <a:path w="209" h="310">
                      <a:moveTo>
                        <a:pt x="0" y="8"/>
                      </a:moveTo>
                      <a:lnTo>
                        <a:pt x="21" y="0"/>
                      </a:lnTo>
                      <a:lnTo>
                        <a:pt x="46" y="14"/>
                      </a:lnTo>
                      <a:lnTo>
                        <a:pt x="50" y="28"/>
                      </a:lnTo>
                      <a:lnTo>
                        <a:pt x="50" y="33"/>
                      </a:lnTo>
                      <a:lnTo>
                        <a:pt x="56" y="36"/>
                      </a:lnTo>
                      <a:lnTo>
                        <a:pt x="56" y="42"/>
                      </a:lnTo>
                      <a:lnTo>
                        <a:pt x="64" y="45"/>
                      </a:lnTo>
                      <a:lnTo>
                        <a:pt x="64" y="56"/>
                      </a:lnTo>
                      <a:lnTo>
                        <a:pt x="89" y="89"/>
                      </a:lnTo>
                      <a:lnTo>
                        <a:pt x="92" y="89"/>
                      </a:lnTo>
                      <a:lnTo>
                        <a:pt x="96" y="97"/>
                      </a:lnTo>
                      <a:lnTo>
                        <a:pt x="100" y="106"/>
                      </a:lnTo>
                      <a:lnTo>
                        <a:pt x="104" y="106"/>
                      </a:lnTo>
                      <a:lnTo>
                        <a:pt x="121" y="117"/>
                      </a:lnTo>
                      <a:lnTo>
                        <a:pt x="154" y="122"/>
                      </a:lnTo>
                      <a:lnTo>
                        <a:pt x="156" y="161"/>
                      </a:lnTo>
                      <a:lnTo>
                        <a:pt x="164" y="167"/>
                      </a:lnTo>
                      <a:lnTo>
                        <a:pt x="162" y="181"/>
                      </a:lnTo>
                      <a:lnTo>
                        <a:pt x="181" y="200"/>
                      </a:lnTo>
                      <a:lnTo>
                        <a:pt x="198" y="209"/>
                      </a:lnTo>
                      <a:lnTo>
                        <a:pt x="198" y="273"/>
                      </a:lnTo>
                      <a:lnTo>
                        <a:pt x="208" y="298"/>
                      </a:lnTo>
                      <a:lnTo>
                        <a:pt x="202" y="306"/>
                      </a:lnTo>
                      <a:lnTo>
                        <a:pt x="191" y="309"/>
                      </a:lnTo>
                      <a:lnTo>
                        <a:pt x="189" y="287"/>
                      </a:lnTo>
                      <a:lnTo>
                        <a:pt x="169" y="309"/>
                      </a:lnTo>
                      <a:lnTo>
                        <a:pt x="156" y="276"/>
                      </a:lnTo>
                      <a:lnTo>
                        <a:pt x="148" y="253"/>
                      </a:lnTo>
                      <a:lnTo>
                        <a:pt x="125" y="223"/>
                      </a:lnTo>
                      <a:lnTo>
                        <a:pt x="119" y="223"/>
                      </a:lnTo>
                      <a:lnTo>
                        <a:pt x="98" y="206"/>
                      </a:lnTo>
                      <a:lnTo>
                        <a:pt x="94" y="189"/>
                      </a:lnTo>
                      <a:lnTo>
                        <a:pt x="94" y="178"/>
                      </a:lnTo>
                      <a:lnTo>
                        <a:pt x="77" y="134"/>
                      </a:lnTo>
                      <a:lnTo>
                        <a:pt x="69" y="106"/>
                      </a:lnTo>
                      <a:lnTo>
                        <a:pt x="48" y="81"/>
                      </a:lnTo>
                      <a:lnTo>
                        <a:pt x="19" y="42"/>
                      </a:lnTo>
                      <a:lnTo>
                        <a:pt x="0" y="8"/>
                      </a:lnTo>
                    </a:path>
                  </a:pathLst>
                </a:custGeom>
                <a:solidFill>
                  <a:schemeClr val="bg1"/>
                </a:solidFill>
                <a:ln w="12700" cap="rnd" cmpd="sng">
                  <a:noFill/>
                  <a:prstDash val="solid"/>
                  <a:round/>
                  <a:headEnd type="none" w="med" len="med"/>
                  <a:tailEnd type="non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sp>
              <p:nvSpPr>
                <p:cNvPr id="3093" name="Freeform 21"/>
                <p:cNvSpPr>
                  <a:spLocks/>
                </p:cNvSpPr>
                <p:nvPr/>
              </p:nvSpPr>
              <p:spPr bwMode="auto">
                <a:xfrm>
                  <a:off x="4664" y="2029"/>
                  <a:ext cx="205" cy="341"/>
                </a:xfrm>
                <a:custGeom>
                  <a:avLst/>
                  <a:gdLst/>
                  <a:ahLst/>
                  <a:cxnLst>
                    <a:cxn ang="0">
                      <a:pos x="14" y="0"/>
                    </a:cxn>
                    <a:cxn ang="0">
                      <a:pos x="31" y="0"/>
                    </a:cxn>
                    <a:cxn ang="0">
                      <a:pos x="51" y="36"/>
                    </a:cxn>
                    <a:cxn ang="0">
                      <a:pos x="47" y="70"/>
                    </a:cxn>
                    <a:cxn ang="0">
                      <a:pos x="59" y="81"/>
                    </a:cxn>
                    <a:cxn ang="0">
                      <a:pos x="65" y="103"/>
                    </a:cxn>
                    <a:cxn ang="0">
                      <a:pos x="78" y="114"/>
                    </a:cxn>
                    <a:cxn ang="0">
                      <a:pos x="94" y="117"/>
                    </a:cxn>
                    <a:cxn ang="0">
                      <a:pos x="118" y="134"/>
                    </a:cxn>
                    <a:cxn ang="0">
                      <a:pos x="133" y="153"/>
                    </a:cxn>
                    <a:cxn ang="0">
                      <a:pos x="137" y="153"/>
                    </a:cxn>
                    <a:cxn ang="0">
                      <a:pos x="157" y="170"/>
                    </a:cxn>
                    <a:cxn ang="0">
                      <a:pos x="157" y="212"/>
                    </a:cxn>
                    <a:cxn ang="0">
                      <a:pos x="163" y="231"/>
                    </a:cxn>
                    <a:cxn ang="0">
                      <a:pos x="169" y="242"/>
                    </a:cxn>
                    <a:cxn ang="0">
                      <a:pos x="177" y="254"/>
                    </a:cxn>
                    <a:cxn ang="0">
                      <a:pos x="184" y="268"/>
                    </a:cxn>
                    <a:cxn ang="0">
                      <a:pos x="188" y="284"/>
                    </a:cxn>
                    <a:cxn ang="0">
                      <a:pos x="204" y="298"/>
                    </a:cxn>
                    <a:cxn ang="0">
                      <a:pos x="202" y="315"/>
                    </a:cxn>
                    <a:cxn ang="0">
                      <a:pos x="186" y="318"/>
                    </a:cxn>
                    <a:cxn ang="0">
                      <a:pos x="180" y="304"/>
                    </a:cxn>
                    <a:cxn ang="0">
                      <a:pos x="169" y="304"/>
                    </a:cxn>
                    <a:cxn ang="0">
                      <a:pos x="169" y="340"/>
                    </a:cxn>
                    <a:cxn ang="0">
                      <a:pos x="159" y="340"/>
                    </a:cxn>
                    <a:cxn ang="0">
                      <a:pos x="147" y="323"/>
                    </a:cxn>
                    <a:cxn ang="0">
                      <a:pos x="139" y="315"/>
                    </a:cxn>
                    <a:cxn ang="0">
                      <a:pos x="139" y="295"/>
                    </a:cxn>
                    <a:cxn ang="0">
                      <a:pos x="122" y="295"/>
                    </a:cxn>
                    <a:cxn ang="0">
                      <a:pos x="116" y="315"/>
                    </a:cxn>
                    <a:cxn ang="0">
                      <a:pos x="110" y="295"/>
                    </a:cxn>
                    <a:cxn ang="0">
                      <a:pos x="108" y="276"/>
                    </a:cxn>
                    <a:cxn ang="0">
                      <a:pos x="129" y="268"/>
                    </a:cxn>
                    <a:cxn ang="0">
                      <a:pos x="141" y="273"/>
                    </a:cxn>
                    <a:cxn ang="0">
                      <a:pos x="143" y="240"/>
                    </a:cxn>
                    <a:cxn ang="0">
                      <a:pos x="131" y="229"/>
                    </a:cxn>
                    <a:cxn ang="0">
                      <a:pos x="124" y="201"/>
                    </a:cxn>
                    <a:cxn ang="0">
                      <a:pos x="118" y="167"/>
                    </a:cxn>
                    <a:cxn ang="0">
                      <a:pos x="96" y="156"/>
                    </a:cxn>
                    <a:cxn ang="0">
                      <a:pos x="86" y="142"/>
                    </a:cxn>
                    <a:cxn ang="0">
                      <a:pos x="69" y="134"/>
                    </a:cxn>
                    <a:cxn ang="0">
                      <a:pos x="78" y="164"/>
                    </a:cxn>
                    <a:cxn ang="0">
                      <a:pos x="59" y="178"/>
                    </a:cxn>
                    <a:cxn ang="0">
                      <a:pos x="47" y="145"/>
                    </a:cxn>
                    <a:cxn ang="0">
                      <a:pos x="37" y="137"/>
                    </a:cxn>
                    <a:cxn ang="0">
                      <a:pos x="37" y="117"/>
                    </a:cxn>
                    <a:cxn ang="0">
                      <a:pos x="24" y="95"/>
                    </a:cxn>
                    <a:cxn ang="0">
                      <a:pos x="8" y="81"/>
                    </a:cxn>
                    <a:cxn ang="0">
                      <a:pos x="0" y="67"/>
                    </a:cxn>
                    <a:cxn ang="0">
                      <a:pos x="4" y="56"/>
                    </a:cxn>
                    <a:cxn ang="0">
                      <a:pos x="16" y="61"/>
                    </a:cxn>
                    <a:cxn ang="0">
                      <a:pos x="20" y="47"/>
                    </a:cxn>
                    <a:cxn ang="0">
                      <a:pos x="16" y="28"/>
                    </a:cxn>
                    <a:cxn ang="0">
                      <a:pos x="14" y="0"/>
                    </a:cxn>
                  </a:cxnLst>
                  <a:rect l="0" t="0" r="r" b="b"/>
                  <a:pathLst>
                    <a:path w="205" h="341">
                      <a:moveTo>
                        <a:pt x="14" y="0"/>
                      </a:moveTo>
                      <a:lnTo>
                        <a:pt x="31" y="0"/>
                      </a:lnTo>
                      <a:lnTo>
                        <a:pt x="51" y="36"/>
                      </a:lnTo>
                      <a:lnTo>
                        <a:pt x="47" y="70"/>
                      </a:lnTo>
                      <a:lnTo>
                        <a:pt x="59" y="81"/>
                      </a:lnTo>
                      <a:lnTo>
                        <a:pt x="65" y="103"/>
                      </a:lnTo>
                      <a:lnTo>
                        <a:pt x="78" y="114"/>
                      </a:lnTo>
                      <a:lnTo>
                        <a:pt x="94" y="117"/>
                      </a:lnTo>
                      <a:lnTo>
                        <a:pt x="118" y="134"/>
                      </a:lnTo>
                      <a:lnTo>
                        <a:pt x="133" y="153"/>
                      </a:lnTo>
                      <a:lnTo>
                        <a:pt x="137" y="153"/>
                      </a:lnTo>
                      <a:lnTo>
                        <a:pt x="157" y="170"/>
                      </a:lnTo>
                      <a:lnTo>
                        <a:pt x="157" y="212"/>
                      </a:lnTo>
                      <a:lnTo>
                        <a:pt x="163" y="231"/>
                      </a:lnTo>
                      <a:lnTo>
                        <a:pt x="169" y="242"/>
                      </a:lnTo>
                      <a:lnTo>
                        <a:pt x="177" y="254"/>
                      </a:lnTo>
                      <a:lnTo>
                        <a:pt x="184" y="268"/>
                      </a:lnTo>
                      <a:lnTo>
                        <a:pt x="188" y="284"/>
                      </a:lnTo>
                      <a:lnTo>
                        <a:pt x="204" y="298"/>
                      </a:lnTo>
                      <a:lnTo>
                        <a:pt x="202" y="315"/>
                      </a:lnTo>
                      <a:lnTo>
                        <a:pt x="186" y="318"/>
                      </a:lnTo>
                      <a:lnTo>
                        <a:pt x="180" y="304"/>
                      </a:lnTo>
                      <a:lnTo>
                        <a:pt x="169" y="304"/>
                      </a:lnTo>
                      <a:lnTo>
                        <a:pt x="169" y="340"/>
                      </a:lnTo>
                      <a:lnTo>
                        <a:pt x="159" y="340"/>
                      </a:lnTo>
                      <a:lnTo>
                        <a:pt x="147" y="323"/>
                      </a:lnTo>
                      <a:lnTo>
                        <a:pt x="139" y="315"/>
                      </a:lnTo>
                      <a:lnTo>
                        <a:pt x="139" y="295"/>
                      </a:lnTo>
                      <a:lnTo>
                        <a:pt x="122" y="295"/>
                      </a:lnTo>
                      <a:lnTo>
                        <a:pt x="116" y="315"/>
                      </a:lnTo>
                      <a:lnTo>
                        <a:pt x="110" y="295"/>
                      </a:lnTo>
                      <a:lnTo>
                        <a:pt x="108" y="276"/>
                      </a:lnTo>
                      <a:lnTo>
                        <a:pt x="129" y="268"/>
                      </a:lnTo>
                      <a:lnTo>
                        <a:pt x="141" y="273"/>
                      </a:lnTo>
                      <a:lnTo>
                        <a:pt x="143" y="240"/>
                      </a:lnTo>
                      <a:lnTo>
                        <a:pt x="131" y="229"/>
                      </a:lnTo>
                      <a:lnTo>
                        <a:pt x="124" y="201"/>
                      </a:lnTo>
                      <a:lnTo>
                        <a:pt x="118" y="167"/>
                      </a:lnTo>
                      <a:lnTo>
                        <a:pt x="96" y="156"/>
                      </a:lnTo>
                      <a:lnTo>
                        <a:pt x="86" y="142"/>
                      </a:lnTo>
                      <a:lnTo>
                        <a:pt x="69" y="134"/>
                      </a:lnTo>
                      <a:lnTo>
                        <a:pt x="78" y="164"/>
                      </a:lnTo>
                      <a:lnTo>
                        <a:pt x="59" y="178"/>
                      </a:lnTo>
                      <a:lnTo>
                        <a:pt x="47" y="145"/>
                      </a:lnTo>
                      <a:lnTo>
                        <a:pt x="37" y="137"/>
                      </a:lnTo>
                      <a:lnTo>
                        <a:pt x="37" y="117"/>
                      </a:lnTo>
                      <a:lnTo>
                        <a:pt x="24" y="95"/>
                      </a:lnTo>
                      <a:lnTo>
                        <a:pt x="8" y="81"/>
                      </a:lnTo>
                      <a:lnTo>
                        <a:pt x="0" y="67"/>
                      </a:lnTo>
                      <a:lnTo>
                        <a:pt x="4" y="56"/>
                      </a:lnTo>
                      <a:lnTo>
                        <a:pt x="16" y="61"/>
                      </a:lnTo>
                      <a:lnTo>
                        <a:pt x="20" y="47"/>
                      </a:lnTo>
                      <a:lnTo>
                        <a:pt x="16" y="28"/>
                      </a:lnTo>
                      <a:lnTo>
                        <a:pt x="14" y="0"/>
                      </a:lnTo>
                    </a:path>
                  </a:pathLst>
                </a:custGeom>
                <a:solidFill>
                  <a:schemeClr val="bg1"/>
                </a:solidFill>
                <a:ln w="12700" cap="rnd" cmpd="sng">
                  <a:noFill/>
                  <a:prstDash val="solid"/>
                  <a:round/>
                  <a:headEnd type="none" w="med" len="med"/>
                  <a:tailEnd type="non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sp>
              <p:nvSpPr>
                <p:cNvPr id="3094" name="Freeform 22"/>
                <p:cNvSpPr>
                  <a:spLocks/>
                </p:cNvSpPr>
                <p:nvPr/>
              </p:nvSpPr>
              <p:spPr bwMode="auto">
                <a:xfrm>
                  <a:off x="4619" y="1452"/>
                  <a:ext cx="150" cy="289"/>
                </a:xfrm>
                <a:custGeom>
                  <a:avLst/>
                  <a:gdLst/>
                  <a:ahLst/>
                  <a:cxnLst>
                    <a:cxn ang="0">
                      <a:pos x="31" y="0"/>
                    </a:cxn>
                    <a:cxn ang="0">
                      <a:pos x="60" y="20"/>
                    </a:cxn>
                    <a:cxn ang="0">
                      <a:pos x="77" y="36"/>
                    </a:cxn>
                    <a:cxn ang="0">
                      <a:pos x="89" y="62"/>
                    </a:cxn>
                    <a:cxn ang="0">
                      <a:pos x="99" y="62"/>
                    </a:cxn>
                    <a:cxn ang="0">
                      <a:pos x="97" y="78"/>
                    </a:cxn>
                    <a:cxn ang="0">
                      <a:pos x="108" y="89"/>
                    </a:cxn>
                    <a:cxn ang="0">
                      <a:pos x="116" y="106"/>
                    </a:cxn>
                    <a:cxn ang="0">
                      <a:pos x="135" y="140"/>
                    </a:cxn>
                    <a:cxn ang="0">
                      <a:pos x="149" y="179"/>
                    </a:cxn>
                    <a:cxn ang="0">
                      <a:pos x="124" y="176"/>
                    </a:cxn>
                    <a:cxn ang="0">
                      <a:pos x="104" y="171"/>
                    </a:cxn>
                    <a:cxn ang="0">
                      <a:pos x="118" y="199"/>
                    </a:cxn>
                    <a:cxn ang="0">
                      <a:pos x="118" y="215"/>
                    </a:cxn>
                    <a:cxn ang="0">
                      <a:pos x="118" y="232"/>
                    </a:cxn>
                    <a:cxn ang="0">
                      <a:pos x="110" y="224"/>
                    </a:cxn>
                    <a:cxn ang="0">
                      <a:pos x="101" y="210"/>
                    </a:cxn>
                    <a:cxn ang="0">
                      <a:pos x="83" y="193"/>
                    </a:cxn>
                    <a:cxn ang="0">
                      <a:pos x="74" y="185"/>
                    </a:cxn>
                    <a:cxn ang="0">
                      <a:pos x="58" y="193"/>
                    </a:cxn>
                    <a:cxn ang="0">
                      <a:pos x="48" y="199"/>
                    </a:cxn>
                    <a:cxn ang="0">
                      <a:pos x="54" y="213"/>
                    </a:cxn>
                    <a:cxn ang="0">
                      <a:pos x="70" y="224"/>
                    </a:cxn>
                    <a:cxn ang="0">
                      <a:pos x="85" y="235"/>
                    </a:cxn>
                    <a:cxn ang="0">
                      <a:pos x="91" y="254"/>
                    </a:cxn>
                    <a:cxn ang="0">
                      <a:pos x="89" y="280"/>
                    </a:cxn>
                    <a:cxn ang="0">
                      <a:pos x="89" y="288"/>
                    </a:cxn>
                    <a:cxn ang="0">
                      <a:pos x="83" y="288"/>
                    </a:cxn>
                    <a:cxn ang="0">
                      <a:pos x="74" y="280"/>
                    </a:cxn>
                    <a:cxn ang="0">
                      <a:pos x="70" y="277"/>
                    </a:cxn>
                    <a:cxn ang="0">
                      <a:pos x="64" y="271"/>
                    </a:cxn>
                    <a:cxn ang="0">
                      <a:pos x="58" y="285"/>
                    </a:cxn>
                    <a:cxn ang="0">
                      <a:pos x="48" y="288"/>
                    </a:cxn>
                    <a:cxn ang="0">
                      <a:pos x="41" y="277"/>
                    </a:cxn>
                    <a:cxn ang="0">
                      <a:pos x="41" y="252"/>
                    </a:cxn>
                    <a:cxn ang="0">
                      <a:pos x="39" y="238"/>
                    </a:cxn>
                    <a:cxn ang="0">
                      <a:pos x="29" y="229"/>
                    </a:cxn>
                    <a:cxn ang="0">
                      <a:pos x="19" y="243"/>
                    </a:cxn>
                    <a:cxn ang="0">
                      <a:pos x="4" y="243"/>
                    </a:cxn>
                    <a:cxn ang="0">
                      <a:pos x="0" y="232"/>
                    </a:cxn>
                    <a:cxn ang="0">
                      <a:pos x="4" y="204"/>
                    </a:cxn>
                    <a:cxn ang="0">
                      <a:pos x="15" y="187"/>
                    </a:cxn>
                    <a:cxn ang="0">
                      <a:pos x="14" y="143"/>
                    </a:cxn>
                    <a:cxn ang="0">
                      <a:pos x="14" y="131"/>
                    </a:cxn>
                    <a:cxn ang="0">
                      <a:pos x="25" y="129"/>
                    </a:cxn>
                    <a:cxn ang="0">
                      <a:pos x="35" y="140"/>
                    </a:cxn>
                    <a:cxn ang="0">
                      <a:pos x="52" y="145"/>
                    </a:cxn>
                    <a:cxn ang="0">
                      <a:pos x="52" y="126"/>
                    </a:cxn>
                    <a:cxn ang="0">
                      <a:pos x="45" y="115"/>
                    </a:cxn>
                    <a:cxn ang="0">
                      <a:pos x="41" y="106"/>
                    </a:cxn>
                    <a:cxn ang="0">
                      <a:pos x="46" y="106"/>
                    </a:cxn>
                    <a:cxn ang="0">
                      <a:pos x="50" y="106"/>
                    </a:cxn>
                    <a:cxn ang="0">
                      <a:pos x="54" y="106"/>
                    </a:cxn>
                    <a:cxn ang="0">
                      <a:pos x="58" y="106"/>
                    </a:cxn>
                    <a:cxn ang="0">
                      <a:pos x="64" y="98"/>
                    </a:cxn>
                    <a:cxn ang="0">
                      <a:pos x="62" y="89"/>
                    </a:cxn>
                    <a:cxn ang="0">
                      <a:pos x="56" y="70"/>
                    </a:cxn>
                    <a:cxn ang="0">
                      <a:pos x="45" y="50"/>
                    </a:cxn>
                    <a:cxn ang="0">
                      <a:pos x="29" y="39"/>
                    </a:cxn>
                    <a:cxn ang="0">
                      <a:pos x="23" y="28"/>
                    </a:cxn>
                    <a:cxn ang="0">
                      <a:pos x="31" y="0"/>
                    </a:cxn>
                  </a:cxnLst>
                  <a:rect l="0" t="0" r="r" b="b"/>
                  <a:pathLst>
                    <a:path w="150" h="289">
                      <a:moveTo>
                        <a:pt x="31" y="0"/>
                      </a:moveTo>
                      <a:lnTo>
                        <a:pt x="60" y="20"/>
                      </a:lnTo>
                      <a:lnTo>
                        <a:pt x="77" y="36"/>
                      </a:lnTo>
                      <a:lnTo>
                        <a:pt x="89" y="62"/>
                      </a:lnTo>
                      <a:lnTo>
                        <a:pt x="99" y="62"/>
                      </a:lnTo>
                      <a:lnTo>
                        <a:pt x="97" y="78"/>
                      </a:lnTo>
                      <a:lnTo>
                        <a:pt x="108" y="89"/>
                      </a:lnTo>
                      <a:lnTo>
                        <a:pt x="116" y="106"/>
                      </a:lnTo>
                      <a:lnTo>
                        <a:pt x="135" y="140"/>
                      </a:lnTo>
                      <a:lnTo>
                        <a:pt x="149" y="179"/>
                      </a:lnTo>
                      <a:lnTo>
                        <a:pt x="124" y="176"/>
                      </a:lnTo>
                      <a:lnTo>
                        <a:pt x="104" y="171"/>
                      </a:lnTo>
                      <a:lnTo>
                        <a:pt x="118" y="199"/>
                      </a:lnTo>
                      <a:lnTo>
                        <a:pt x="118" y="215"/>
                      </a:lnTo>
                      <a:lnTo>
                        <a:pt x="118" y="232"/>
                      </a:lnTo>
                      <a:lnTo>
                        <a:pt x="110" y="224"/>
                      </a:lnTo>
                      <a:lnTo>
                        <a:pt x="101" y="210"/>
                      </a:lnTo>
                      <a:lnTo>
                        <a:pt x="83" y="193"/>
                      </a:lnTo>
                      <a:lnTo>
                        <a:pt x="74" y="185"/>
                      </a:lnTo>
                      <a:lnTo>
                        <a:pt x="58" y="193"/>
                      </a:lnTo>
                      <a:lnTo>
                        <a:pt x="48" y="199"/>
                      </a:lnTo>
                      <a:lnTo>
                        <a:pt x="54" y="213"/>
                      </a:lnTo>
                      <a:lnTo>
                        <a:pt x="70" y="224"/>
                      </a:lnTo>
                      <a:lnTo>
                        <a:pt x="85" y="235"/>
                      </a:lnTo>
                      <a:lnTo>
                        <a:pt x="91" y="254"/>
                      </a:lnTo>
                      <a:lnTo>
                        <a:pt x="89" y="280"/>
                      </a:lnTo>
                      <a:lnTo>
                        <a:pt x="89" y="288"/>
                      </a:lnTo>
                      <a:lnTo>
                        <a:pt x="83" y="288"/>
                      </a:lnTo>
                      <a:lnTo>
                        <a:pt x="74" y="280"/>
                      </a:lnTo>
                      <a:lnTo>
                        <a:pt x="70" y="277"/>
                      </a:lnTo>
                      <a:lnTo>
                        <a:pt x="64" y="271"/>
                      </a:lnTo>
                      <a:lnTo>
                        <a:pt x="58" y="285"/>
                      </a:lnTo>
                      <a:lnTo>
                        <a:pt x="48" y="288"/>
                      </a:lnTo>
                      <a:lnTo>
                        <a:pt x="41" y="277"/>
                      </a:lnTo>
                      <a:lnTo>
                        <a:pt x="41" y="252"/>
                      </a:lnTo>
                      <a:lnTo>
                        <a:pt x="39" y="238"/>
                      </a:lnTo>
                      <a:lnTo>
                        <a:pt x="29" y="229"/>
                      </a:lnTo>
                      <a:lnTo>
                        <a:pt x="19" y="243"/>
                      </a:lnTo>
                      <a:lnTo>
                        <a:pt x="4" y="243"/>
                      </a:lnTo>
                      <a:lnTo>
                        <a:pt x="0" y="232"/>
                      </a:lnTo>
                      <a:lnTo>
                        <a:pt x="4" y="204"/>
                      </a:lnTo>
                      <a:lnTo>
                        <a:pt x="15" y="187"/>
                      </a:lnTo>
                      <a:lnTo>
                        <a:pt x="14" y="143"/>
                      </a:lnTo>
                      <a:lnTo>
                        <a:pt x="14" y="131"/>
                      </a:lnTo>
                      <a:lnTo>
                        <a:pt x="25" y="129"/>
                      </a:lnTo>
                      <a:lnTo>
                        <a:pt x="35" y="140"/>
                      </a:lnTo>
                      <a:lnTo>
                        <a:pt x="52" y="145"/>
                      </a:lnTo>
                      <a:lnTo>
                        <a:pt x="52" y="126"/>
                      </a:lnTo>
                      <a:lnTo>
                        <a:pt x="45" y="115"/>
                      </a:lnTo>
                      <a:lnTo>
                        <a:pt x="41" y="106"/>
                      </a:lnTo>
                      <a:lnTo>
                        <a:pt x="46" y="106"/>
                      </a:lnTo>
                      <a:lnTo>
                        <a:pt x="50" y="106"/>
                      </a:lnTo>
                      <a:lnTo>
                        <a:pt x="54" y="106"/>
                      </a:lnTo>
                      <a:lnTo>
                        <a:pt x="58" y="106"/>
                      </a:lnTo>
                      <a:lnTo>
                        <a:pt x="64" y="98"/>
                      </a:lnTo>
                      <a:lnTo>
                        <a:pt x="62" y="89"/>
                      </a:lnTo>
                      <a:lnTo>
                        <a:pt x="56" y="70"/>
                      </a:lnTo>
                      <a:lnTo>
                        <a:pt x="45" y="50"/>
                      </a:lnTo>
                      <a:lnTo>
                        <a:pt x="29" y="39"/>
                      </a:lnTo>
                      <a:lnTo>
                        <a:pt x="23" y="28"/>
                      </a:lnTo>
                      <a:lnTo>
                        <a:pt x="31" y="0"/>
                      </a:lnTo>
                    </a:path>
                  </a:pathLst>
                </a:custGeom>
                <a:solidFill>
                  <a:schemeClr val="bg1"/>
                </a:solidFill>
                <a:ln w="12700" cap="rnd" cmpd="sng">
                  <a:noFill/>
                  <a:prstDash val="solid"/>
                  <a:round/>
                  <a:headEnd type="none" w="med" len="med"/>
                  <a:tailEnd type="non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sp>
              <p:nvSpPr>
                <p:cNvPr id="3095" name="Freeform 23"/>
                <p:cNvSpPr>
                  <a:spLocks/>
                </p:cNvSpPr>
                <p:nvPr/>
              </p:nvSpPr>
              <p:spPr bwMode="auto">
                <a:xfrm>
                  <a:off x="4448" y="1104"/>
                  <a:ext cx="165" cy="237"/>
                </a:xfrm>
                <a:custGeom>
                  <a:avLst/>
                  <a:gdLst/>
                  <a:ahLst/>
                  <a:cxnLst>
                    <a:cxn ang="0">
                      <a:pos x="0" y="0"/>
                    </a:cxn>
                    <a:cxn ang="0">
                      <a:pos x="16" y="0"/>
                    </a:cxn>
                    <a:cxn ang="0">
                      <a:pos x="21" y="17"/>
                    </a:cxn>
                    <a:cxn ang="0">
                      <a:pos x="43" y="42"/>
                    </a:cxn>
                    <a:cxn ang="0">
                      <a:pos x="53" y="69"/>
                    </a:cxn>
                    <a:cxn ang="0">
                      <a:pos x="68" y="72"/>
                    </a:cxn>
                    <a:cxn ang="0">
                      <a:pos x="80" y="78"/>
                    </a:cxn>
                    <a:cxn ang="0">
                      <a:pos x="90" y="89"/>
                    </a:cxn>
                    <a:cxn ang="0">
                      <a:pos x="102" y="89"/>
                    </a:cxn>
                    <a:cxn ang="0">
                      <a:pos x="115" y="106"/>
                    </a:cxn>
                    <a:cxn ang="0">
                      <a:pos x="127" y="119"/>
                    </a:cxn>
                    <a:cxn ang="0">
                      <a:pos x="141" y="128"/>
                    </a:cxn>
                    <a:cxn ang="0">
                      <a:pos x="139" y="136"/>
                    </a:cxn>
                    <a:cxn ang="0">
                      <a:pos x="131" y="142"/>
                    </a:cxn>
                    <a:cxn ang="0">
                      <a:pos x="123" y="142"/>
                    </a:cxn>
                    <a:cxn ang="0">
                      <a:pos x="119" y="150"/>
                    </a:cxn>
                    <a:cxn ang="0">
                      <a:pos x="135" y="167"/>
                    </a:cxn>
                    <a:cxn ang="0">
                      <a:pos x="146" y="183"/>
                    </a:cxn>
                    <a:cxn ang="0">
                      <a:pos x="164" y="200"/>
                    </a:cxn>
                    <a:cxn ang="0">
                      <a:pos x="152" y="219"/>
                    </a:cxn>
                    <a:cxn ang="0">
                      <a:pos x="143" y="225"/>
                    </a:cxn>
                    <a:cxn ang="0">
                      <a:pos x="144" y="236"/>
                    </a:cxn>
                    <a:cxn ang="0">
                      <a:pos x="127" y="236"/>
                    </a:cxn>
                    <a:cxn ang="0">
                      <a:pos x="121" y="228"/>
                    </a:cxn>
                    <a:cxn ang="0">
                      <a:pos x="107" y="205"/>
                    </a:cxn>
                    <a:cxn ang="0">
                      <a:pos x="98" y="186"/>
                    </a:cxn>
                    <a:cxn ang="0">
                      <a:pos x="82" y="153"/>
                    </a:cxn>
                    <a:cxn ang="0">
                      <a:pos x="64" y="128"/>
                    </a:cxn>
                    <a:cxn ang="0">
                      <a:pos x="45" y="92"/>
                    </a:cxn>
                    <a:cxn ang="0">
                      <a:pos x="33" y="81"/>
                    </a:cxn>
                    <a:cxn ang="0">
                      <a:pos x="23" y="72"/>
                    </a:cxn>
                    <a:cxn ang="0">
                      <a:pos x="20" y="53"/>
                    </a:cxn>
                    <a:cxn ang="0">
                      <a:pos x="2" y="36"/>
                    </a:cxn>
                    <a:cxn ang="0">
                      <a:pos x="2" y="25"/>
                    </a:cxn>
                    <a:cxn ang="0">
                      <a:pos x="0" y="0"/>
                    </a:cxn>
                  </a:cxnLst>
                  <a:rect l="0" t="0" r="r" b="b"/>
                  <a:pathLst>
                    <a:path w="165" h="237">
                      <a:moveTo>
                        <a:pt x="0" y="0"/>
                      </a:moveTo>
                      <a:lnTo>
                        <a:pt x="16" y="0"/>
                      </a:lnTo>
                      <a:lnTo>
                        <a:pt x="21" y="17"/>
                      </a:lnTo>
                      <a:lnTo>
                        <a:pt x="43" y="42"/>
                      </a:lnTo>
                      <a:lnTo>
                        <a:pt x="53" y="69"/>
                      </a:lnTo>
                      <a:lnTo>
                        <a:pt x="68" y="72"/>
                      </a:lnTo>
                      <a:lnTo>
                        <a:pt x="80" y="78"/>
                      </a:lnTo>
                      <a:lnTo>
                        <a:pt x="90" y="89"/>
                      </a:lnTo>
                      <a:lnTo>
                        <a:pt x="102" y="89"/>
                      </a:lnTo>
                      <a:lnTo>
                        <a:pt x="115" y="106"/>
                      </a:lnTo>
                      <a:lnTo>
                        <a:pt x="127" y="119"/>
                      </a:lnTo>
                      <a:lnTo>
                        <a:pt x="141" y="128"/>
                      </a:lnTo>
                      <a:lnTo>
                        <a:pt x="139" y="136"/>
                      </a:lnTo>
                      <a:lnTo>
                        <a:pt x="131" y="142"/>
                      </a:lnTo>
                      <a:lnTo>
                        <a:pt x="123" y="142"/>
                      </a:lnTo>
                      <a:lnTo>
                        <a:pt x="119" y="150"/>
                      </a:lnTo>
                      <a:lnTo>
                        <a:pt x="135" y="167"/>
                      </a:lnTo>
                      <a:lnTo>
                        <a:pt x="146" y="183"/>
                      </a:lnTo>
                      <a:lnTo>
                        <a:pt x="164" y="200"/>
                      </a:lnTo>
                      <a:lnTo>
                        <a:pt x="152" y="219"/>
                      </a:lnTo>
                      <a:lnTo>
                        <a:pt x="143" y="225"/>
                      </a:lnTo>
                      <a:lnTo>
                        <a:pt x="144" y="236"/>
                      </a:lnTo>
                      <a:lnTo>
                        <a:pt x="127" y="236"/>
                      </a:lnTo>
                      <a:lnTo>
                        <a:pt x="121" y="228"/>
                      </a:lnTo>
                      <a:lnTo>
                        <a:pt x="107" y="205"/>
                      </a:lnTo>
                      <a:lnTo>
                        <a:pt x="98" y="186"/>
                      </a:lnTo>
                      <a:lnTo>
                        <a:pt x="82" y="153"/>
                      </a:lnTo>
                      <a:lnTo>
                        <a:pt x="64" y="128"/>
                      </a:lnTo>
                      <a:lnTo>
                        <a:pt x="45" y="92"/>
                      </a:lnTo>
                      <a:lnTo>
                        <a:pt x="33" y="81"/>
                      </a:lnTo>
                      <a:lnTo>
                        <a:pt x="23" y="72"/>
                      </a:lnTo>
                      <a:lnTo>
                        <a:pt x="20" y="53"/>
                      </a:lnTo>
                      <a:lnTo>
                        <a:pt x="2" y="36"/>
                      </a:lnTo>
                      <a:lnTo>
                        <a:pt x="2" y="25"/>
                      </a:lnTo>
                      <a:lnTo>
                        <a:pt x="0" y="0"/>
                      </a:lnTo>
                    </a:path>
                  </a:pathLst>
                </a:custGeom>
                <a:solidFill>
                  <a:schemeClr val="bg1"/>
                </a:solidFill>
                <a:ln w="12700" cap="rnd" cmpd="sng">
                  <a:noFill/>
                  <a:prstDash val="solid"/>
                  <a:round/>
                  <a:headEnd type="none" w="med" len="med"/>
                  <a:tailEnd type="non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grpSp>
          <p:grpSp>
            <p:nvGrpSpPr>
              <p:cNvPr id="6159" name="Group 24"/>
              <p:cNvGrpSpPr>
                <a:grpSpLocks/>
              </p:cNvGrpSpPr>
              <p:nvPr/>
            </p:nvGrpSpPr>
            <p:grpSpPr bwMode="auto">
              <a:xfrm>
                <a:off x="2314" y="617"/>
                <a:ext cx="2387" cy="2766"/>
                <a:chOff x="2314" y="617"/>
                <a:chExt cx="2387" cy="2766"/>
              </a:xfrm>
            </p:grpSpPr>
            <p:sp>
              <p:nvSpPr>
                <p:cNvPr id="3097" name="Freeform 25"/>
                <p:cNvSpPr>
                  <a:spLocks/>
                </p:cNvSpPr>
                <p:nvPr/>
              </p:nvSpPr>
              <p:spPr bwMode="auto">
                <a:xfrm>
                  <a:off x="2314" y="1584"/>
                  <a:ext cx="1187" cy="1799"/>
                </a:xfrm>
                <a:custGeom>
                  <a:avLst/>
                  <a:gdLst/>
                  <a:ahLst/>
                  <a:cxnLst>
                    <a:cxn ang="0">
                      <a:pos x="906" y="290"/>
                    </a:cxn>
                    <a:cxn ang="0">
                      <a:pos x="1017" y="589"/>
                    </a:cxn>
                    <a:cxn ang="0">
                      <a:pos x="1062" y="664"/>
                    </a:cxn>
                    <a:cxn ang="0">
                      <a:pos x="1159" y="645"/>
                    </a:cxn>
                    <a:cxn ang="0">
                      <a:pos x="1184" y="718"/>
                    </a:cxn>
                    <a:cxn ang="0">
                      <a:pos x="1067" y="919"/>
                    </a:cxn>
                    <a:cxn ang="0">
                      <a:pos x="972" y="1150"/>
                    </a:cxn>
                    <a:cxn ang="0">
                      <a:pos x="986" y="1234"/>
                    </a:cxn>
                    <a:cxn ang="0">
                      <a:pos x="986" y="1318"/>
                    </a:cxn>
                    <a:cxn ang="0">
                      <a:pos x="943" y="1349"/>
                    </a:cxn>
                    <a:cxn ang="0">
                      <a:pos x="881" y="1463"/>
                    </a:cxn>
                    <a:cxn ang="0">
                      <a:pos x="857" y="1561"/>
                    </a:cxn>
                    <a:cxn ang="0">
                      <a:pos x="799" y="1695"/>
                    </a:cxn>
                    <a:cxn ang="0">
                      <a:pos x="766" y="1725"/>
                    </a:cxn>
                    <a:cxn ang="0">
                      <a:pos x="694" y="1792"/>
                    </a:cxn>
                    <a:cxn ang="0">
                      <a:pos x="607" y="1770"/>
                    </a:cxn>
                    <a:cxn ang="0">
                      <a:pos x="597" y="1706"/>
                    </a:cxn>
                    <a:cxn ang="0">
                      <a:pos x="558" y="1617"/>
                    </a:cxn>
                    <a:cxn ang="0">
                      <a:pos x="550" y="1541"/>
                    </a:cxn>
                    <a:cxn ang="0">
                      <a:pos x="539" y="1491"/>
                    </a:cxn>
                    <a:cxn ang="0">
                      <a:pos x="502" y="1435"/>
                    </a:cxn>
                    <a:cxn ang="0">
                      <a:pos x="478" y="1362"/>
                    </a:cxn>
                    <a:cxn ang="0">
                      <a:pos x="511" y="1240"/>
                    </a:cxn>
                    <a:cxn ang="0">
                      <a:pos x="496" y="1067"/>
                    </a:cxn>
                    <a:cxn ang="0">
                      <a:pos x="443" y="980"/>
                    </a:cxn>
                    <a:cxn ang="0">
                      <a:pos x="436" y="843"/>
                    </a:cxn>
                    <a:cxn ang="0">
                      <a:pos x="360" y="793"/>
                    </a:cxn>
                    <a:cxn ang="0">
                      <a:pos x="261" y="807"/>
                    </a:cxn>
                    <a:cxn ang="0">
                      <a:pos x="56" y="698"/>
                    </a:cxn>
                    <a:cxn ang="0">
                      <a:pos x="10" y="522"/>
                    </a:cxn>
                    <a:cxn ang="0">
                      <a:pos x="47" y="396"/>
                    </a:cxn>
                    <a:cxn ang="0">
                      <a:pos x="115" y="260"/>
                    </a:cxn>
                    <a:cxn ang="0">
                      <a:pos x="216" y="156"/>
                    </a:cxn>
                    <a:cxn ang="0">
                      <a:pos x="292" y="47"/>
                    </a:cxn>
                    <a:cxn ang="0">
                      <a:pos x="362" y="75"/>
                    </a:cxn>
                    <a:cxn ang="0">
                      <a:pos x="437" y="28"/>
                    </a:cxn>
                    <a:cxn ang="0">
                      <a:pos x="490" y="6"/>
                    </a:cxn>
                    <a:cxn ang="0">
                      <a:pos x="531" y="61"/>
                    </a:cxn>
                    <a:cxn ang="0">
                      <a:pos x="612" y="151"/>
                    </a:cxn>
                    <a:cxn ang="0">
                      <a:pos x="669" y="109"/>
                    </a:cxn>
                    <a:cxn ang="0">
                      <a:pos x="754" y="140"/>
                    </a:cxn>
                    <a:cxn ang="0">
                      <a:pos x="848" y="137"/>
                    </a:cxn>
                  </a:cxnLst>
                  <a:rect l="0" t="0" r="r" b="b"/>
                  <a:pathLst>
                    <a:path w="1187" h="1799">
                      <a:moveTo>
                        <a:pt x="887" y="215"/>
                      </a:moveTo>
                      <a:lnTo>
                        <a:pt x="906" y="290"/>
                      </a:lnTo>
                      <a:lnTo>
                        <a:pt x="943" y="405"/>
                      </a:lnTo>
                      <a:lnTo>
                        <a:pt x="1017" y="589"/>
                      </a:lnTo>
                      <a:lnTo>
                        <a:pt x="1044" y="611"/>
                      </a:lnTo>
                      <a:lnTo>
                        <a:pt x="1062" y="664"/>
                      </a:lnTo>
                      <a:lnTo>
                        <a:pt x="1120" y="662"/>
                      </a:lnTo>
                      <a:lnTo>
                        <a:pt x="1159" y="645"/>
                      </a:lnTo>
                      <a:lnTo>
                        <a:pt x="1186" y="645"/>
                      </a:lnTo>
                      <a:lnTo>
                        <a:pt x="1184" y="718"/>
                      </a:lnTo>
                      <a:lnTo>
                        <a:pt x="1174" y="757"/>
                      </a:lnTo>
                      <a:lnTo>
                        <a:pt x="1067" y="919"/>
                      </a:lnTo>
                      <a:lnTo>
                        <a:pt x="970" y="1086"/>
                      </a:lnTo>
                      <a:lnTo>
                        <a:pt x="972" y="1150"/>
                      </a:lnTo>
                      <a:lnTo>
                        <a:pt x="999" y="1198"/>
                      </a:lnTo>
                      <a:lnTo>
                        <a:pt x="986" y="1234"/>
                      </a:lnTo>
                      <a:lnTo>
                        <a:pt x="994" y="1281"/>
                      </a:lnTo>
                      <a:lnTo>
                        <a:pt x="986" y="1318"/>
                      </a:lnTo>
                      <a:lnTo>
                        <a:pt x="962" y="1349"/>
                      </a:lnTo>
                      <a:lnTo>
                        <a:pt x="943" y="1349"/>
                      </a:lnTo>
                      <a:lnTo>
                        <a:pt x="910" y="1402"/>
                      </a:lnTo>
                      <a:lnTo>
                        <a:pt x="881" y="1463"/>
                      </a:lnTo>
                      <a:lnTo>
                        <a:pt x="887" y="1530"/>
                      </a:lnTo>
                      <a:lnTo>
                        <a:pt x="857" y="1561"/>
                      </a:lnTo>
                      <a:lnTo>
                        <a:pt x="830" y="1630"/>
                      </a:lnTo>
                      <a:lnTo>
                        <a:pt x="799" y="1695"/>
                      </a:lnTo>
                      <a:lnTo>
                        <a:pt x="782" y="1720"/>
                      </a:lnTo>
                      <a:lnTo>
                        <a:pt x="766" y="1725"/>
                      </a:lnTo>
                      <a:lnTo>
                        <a:pt x="739" y="1767"/>
                      </a:lnTo>
                      <a:lnTo>
                        <a:pt x="694" y="1792"/>
                      </a:lnTo>
                      <a:lnTo>
                        <a:pt x="638" y="1798"/>
                      </a:lnTo>
                      <a:lnTo>
                        <a:pt x="607" y="1770"/>
                      </a:lnTo>
                      <a:lnTo>
                        <a:pt x="603" y="1742"/>
                      </a:lnTo>
                      <a:lnTo>
                        <a:pt x="597" y="1706"/>
                      </a:lnTo>
                      <a:lnTo>
                        <a:pt x="576" y="1686"/>
                      </a:lnTo>
                      <a:lnTo>
                        <a:pt x="558" y="1617"/>
                      </a:lnTo>
                      <a:lnTo>
                        <a:pt x="552" y="1583"/>
                      </a:lnTo>
                      <a:lnTo>
                        <a:pt x="550" y="1541"/>
                      </a:lnTo>
                      <a:lnTo>
                        <a:pt x="541" y="1510"/>
                      </a:lnTo>
                      <a:lnTo>
                        <a:pt x="539" y="1491"/>
                      </a:lnTo>
                      <a:lnTo>
                        <a:pt x="521" y="1460"/>
                      </a:lnTo>
                      <a:lnTo>
                        <a:pt x="502" y="1435"/>
                      </a:lnTo>
                      <a:lnTo>
                        <a:pt x="488" y="1393"/>
                      </a:lnTo>
                      <a:lnTo>
                        <a:pt x="478" y="1362"/>
                      </a:lnTo>
                      <a:lnTo>
                        <a:pt x="482" y="1312"/>
                      </a:lnTo>
                      <a:lnTo>
                        <a:pt x="511" y="1240"/>
                      </a:lnTo>
                      <a:lnTo>
                        <a:pt x="517" y="1159"/>
                      </a:lnTo>
                      <a:lnTo>
                        <a:pt x="496" y="1067"/>
                      </a:lnTo>
                      <a:lnTo>
                        <a:pt x="465" y="1030"/>
                      </a:lnTo>
                      <a:lnTo>
                        <a:pt x="443" y="980"/>
                      </a:lnTo>
                      <a:lnTo>
                        <a:pt x="451" y="902"/>
                      </a:lnTo>
                      <a:lnTo>
                        <a:pt x="436" y="843"/>
                      </a:lnTo>
                      <a:lnTo>
                        <a:pt x="399" y="838"/>
                      </a:lnTo>
                      <a:lnTo>
                        <a:pt x="360" y="793"/>
                      </a:lnTo>
                      <a:lnTo>
                        <a:pt x="311" y="768"/>
                      </a:lnTo>
                      <a:lnTo>
                        <a:pt x="261" y="807"/>
                      </a:lnTo>
                      <a:lnTo>
                        <a:pt x="128" y="796"/>
                      </a:lnTo>
                      <a:lnTo>
                        <a:pt x="56" y="698"/>
                      </a:lnTo>
                      <a:lnTo>
                        <a:pt x="0" y="567"/>
                      </a:lnTo>
                      <a:lnTo>
                        <a:pt x="10" y="522"/>
                      </a:lnTo>
                      <a:lnTo>
                        <a:pt x="35" y="489"/>
                      </a:lnTo>
                      <a:lnTo>
                        <a:pt x="47" y="396"/>
                      </a:lnTo>
                      <a:lnTo>
                        <a:pt x="64" y="329"/>
                      </a:lnTo>
                      <a:lnTo>
                        <a:pt x="115" y="260"/>
                      </a:lnTo>
                      <a:lnTo>
                        <a:pt x="167" y="229"/>
                      </a:lnTo>
                      <a:lnTo>
                        <a:pt x="216" y="156"/>
                      </a:lnTo>
                      <a:lnTo>
                        <a:pt x="227" y="126"/>
                      </a:lnTo>
                      <a:lnTo>
                        <a:pt x="292" y="47"/>
                      </a:lnTo>
                      <a:lnTo>
                        <a:pt x="332" y="78"/>
                      </a:lnTo>
                      <a:lnTo>
                        <a:pt x="362" y="75"/>
                      </a:lnTo>
                      <a:lnTo>
                        <a:pt x="397" y="34"/>
                      </a:lnTo>
                      <a:lnTo>
                        <a:pt x="437" y="28"/>
                      </a:lnTo>
                      <a:lnTo>
                        <a:pt x="465" y="39"/>
                      </a:lnTo>
                      <a:lnTo>
                        <a:pt x="490" y="6"/>
                      </a:lnTo>
                      <a:lnTo>
                        <a:pt x="523" y="0"/>
                      </a:lnTo>
                      <a:lnTo>
                        <a:pt x="531" y="61"/>
                      </a:lnTo>
                      <a:lnTo>
                        <a:pt x="552" y="106"/>
                      </a:lnTo>
                      <a:lnTo>
                        <a:pt x="612" y="151"/>
                      </a:lnTo>
                      <a:lnTo>
                        <a:pt x="663" y="159"/>
                      </a:lnTo>
                      <a:lnTo>
                        <a:pt x="669" y="109"/>
                      </a:lnTo>
                      <a:lnTo>
                        <a:pt x="708" y="109"/>
                      </a:lnTo>
                      <a:lnTo>
                        <a:pt x="754" y="140"/>
                      </a:lnTo>
                      <a:lnTo>
                        <a:pt x="805" y="156"/>
                      </a:lnTo>
                      <a:lnTo>
                        <a:pt x="848" y="137"/>
                      </a:lnTo>
                      <a:lnTo>
                        <a:pt x="887" y="215"/>
                      </a:lnTo>
                    </a:path>
                  </a:pathLst>
                </a:custGeom>
                <a:solidFill>
                  <a:schemeClr val="bg1"/>
                </a:solidFill>
                <a:ln w="12700" cap="rnd" cmpd="sng">
                  <a:noFill/>
                  <a:prstDash val="solid"/>
                  <a:round/>
                  <a:headEnd type="none" w="med" len="med"/>
                  <a:tailEnd type="non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grpSp>
              <p:nvGrpSpPr>
                <p:cNvPr id="6161" name="Group 26"/>
                <p:cNvGrpSpPr>
                  <a:grpSpLocks/>
                </p:cNvGrpSpPr>
                <p:nvPr/>
              </p:nvGrpSpPr>
              <p:grpSpPr bwMode="auto">
                <a:xfrm>
                  <a:off x="2395" y="617"/>
                  <a:ext cx="526" cy="620"/>
                  <a:chOff x="2395" y="617"/>
                  <a:chExt cx="526" cy="620"/>
                </a:xfrm>
              </p:grpSpPr>
              <p:grpSp>
                <p:nvGrpSpPr>
                  <p:cNvPr id="6164" name="Group 27"/>
                  <p:cNvGrpSpPr>
                    <a:grpSpLocks/>
                  </p:cNvGrpSpPr>
                  <p:nvPr/>
                </p:nvGrpSpPr>
                <p:grpSpPr bwMode="auto">
                  <a:xfrm>
                    <a:off x="2603" y="1004"/>
                    <a:ext cx="165" cy="233"/>
                    <a:chOff x="2603" y="1004"/>
                    <a:chExt cx="165" cy="233"/>
                  </a:xfrm>
                </p:grpSpPr>
                <p:sp>
                  <p:nvSpPr>
                    <p:cNvPr id="3100" name="Freeform 28"/>
                    <p:cNvSpPr>
                      <a:spLocks/>
                    </p:cNvSpPr>
                    <p:nvPr/>
                  </p:nvSpPr>
                  <p:spPr bwMode="auto">
                    <a:xfrm>
                      <a:off x="2603" y="1089"/>
                      <a:ext cx="78" cy="132"/>
                    </a:xfrm>
                    <a:custGeom>
                      <a:avLst/>
                      <a:gdLst/>
                      <a:ahLst/>
                      <a:cxnLst>
                        <a:cxn ang="0">
                          <a:pos x="18" y="40"/>
                        </a:cxn>
                        <a:cxn ang="0">
                          <a:pos x="24" y="26"/>
                        </a:cxn>
                        <a:cxn ang="0">
                          <a:pos x="38" y="26"/>
                        </a:cxn>
                        <a:cxn ang="0">
                          <a:pos x="57" y="0"/>
                        </a:cxn>
                        <a:cxn ang="0">
                          <a:pos x="63" y="17"/>
                        </a:cxn>
                        <a:cxn ang="0">
                          <a:pos x="73" y="17"/>
                        </a:cxn>
                        <a:cxn ang="0">
                          <a:pos x="77" y="26"/>
                        </a:cxn>
                        <a:cxn ang="0">
                          <a:pos x="71" y="40"/>
                        </a:cxn>
                        <a:cxn ang="0">
                          <a:pos x="63" y="46"/>
                        </a:cxn>
                        <a:cxn ang="0">
                          <a:pos x="63" y="57"/>
                        </a:cxn>
                        <a:cxn ang="0">
                          <a:pos x="61" y="63"/>
                        </a:cxn>
                        <a:cxn ang="0">
                          <a:pos x="59" y="71"/>
                        </a:cxn>
                        <a:cxn ang="0">
                          <a:pos x="63" y="83"/>
                        </a:cxn>
                        <a:cxn ang="0">
                          <a:pos x="57" y="94"/>
                        </a:cxn>
                        <a:cxn ang="0">
                          <a:pos x="51" y="100"/>
                        </a:cxn>
                        <a:cxn ang="0">
                          <a:pos x="45" y="100"/>
                        </a:cxn>
                        <a:cxn ang="0">
                          <a:pos x="43" y="103"/>
                        </a:cxn>
                        <a:cxn ang="0">
                          <a:pos x="41" y="111"/>
                        </a:cxn>
                        <a:cxn ang="0">
                          <a:pos x="32" y="114"/>
                        </a:cxn>
                        <a:cxn ang="0">
                          <a:pos x="30" y="111"/>
                        </a:cxn>
                        <a:cxn ang="0">
                          <a:pos x="22" y="120"/>
                        </a:cxn>
                        <a:cxn ang="0">
                          <a:pos x="20" y="122"/>
                        </a:cxn>
                        <a:cxn ang="0">
                          <a:pos x="10" y="131"/>
                        </a:cxn>
                        <a:cxn ang="0">
                          <a:pos x="6" y="131"/>
                        </a:cxn>
                        <a:cxn ang="0">
                          <a:pos x="4" y="125"/>
                        </a:cxn>
                        <a:cxn ang="0">
                          <a:pos x="2" y="111"/>
                        </a:cxn>
                        <a:cxn ang="0">
                          <a:pos x="0" y="108"/>
                        </a:cxn>
                        <a:cxn ang="0">
                          <a:pos x="0" y="97"/>
                        </a:cxn>
                        <a:cxn ang="0">
                          <a:pos x="6" y="91"/>
                        </a:cxn>
                        <a:cxn ang="0">
                          <a:pos x="12" y="85"/>
                        </a:cxn>
                        <a:cxn ang="0">
                          <a:pos x="16" y="74"/>
                        </a:cxn>
                        <a:cxn ang="0">
                          <a:pos x="22" y="74"/>
                        </a:cxn>
                        <a:cxn ang="0">
                          <a:pos x="26" y="77"/>
                        </a:cxn>
                        <a:cxn ang="0">
                          <a:pos x="32" y="74"/>
                        </a:cxn>
                        <a:cxn ang="0">
                          <a:pos x="26" y="71"/>
                        </a:cxn>
                        <a:cxn ang="0">
                          <a:pos x="18" y="40"/>
                        </a:cxn>
                      </a:cxnLst>
                      <a:rect l="0" t="0" r="r" b="b"/>
                      <a:pathLst>
                        <a:path w="78" h="132">
                          <a:moveTo>
                            <a:pt x="18" y="40"/>
                          </a:moveTo>
                          <a:lnTo>
                            <a:pt x="24" y="26"/>
                          </a:lnTo>
                          <a:lnTo>
                            <a:pt x="38" y="26"/>
                          </a:lnTo>
                          <a:lnTo>
                            <a:pt x="57" y="0"/>
                          </a:lnTo>
                          <a:lnTo>
                            <a:pt x="63" y="17"/>
                          </a:lnTo>
                          <a:lnTo>
                            <a:pt x="73" y="17"/>
                          </a:lnTo>
                          <a:lnTo>
                            <a:pt x="77" y="26"/>
                          </a:lnTo>
                          <a:lnTo>
                            <a:pt x="71" y="40"/>
                          </a:lnTo>
                          <a:lnTo>
                            <a:pt x="63" y="46"/>
                          </a:lnTo>
                          <a:lnTo>
                            <a:pt x="63" y="57"/>
                          </a:lnTo>
                          <a:lnTo>
                            <a:pt x="61" y="63"/>
                          </a:lnTo>
                          <a:lnTo>
                            <a:pt x="59" y="71"/>
                          </a:lnTo>
                          <a:lnTo>
                            <a:pt x="63" y="83"/>
                          </a:lnTo>
                          <a:lnTo>
                            <a:pt x="57" y="94"/>
                          </a:lnTo>
                          <a:lnTo>
                            <a:pt x="51" y="100"/>
                          </a:lnTo>
                          <a:lnTo>
                            <a:pt x="45" y="100"/>
                          </a:lnTo>
                          <a:lnTo>
                            <a:pt x="43" y="103"/>
                          </a:lnTo>
                          <a:lnTo>
                            <a:pt x="41" y="111"/>
                          </a:lnTo>
                          <a:lnTo>
                            <a:pt x="32" y="114"/>
                          </a:lnTo>
                          <a:lnTo>
                            <a:pt x="30" y="111"/>
                          </a:lnTo>
                          <a:lnTo>
                            <a:pt x="22" y="120"/>
                          </a:lnTo>
                          <a:lnTo>
                            <a:pt x="20" y="122"/>
                          </a:lnTo>
                          <a:lnTo>
                            <a:pt x="10" y="131"/>
                          </a:lnTo>
                          <a:lnTo>
                            <a:pt x="6" y="131"/>
                          </a:lnTo>
                          <a:lnTo>
                            <a:pt x="4" y="125"/>
                          </a:lnTo>
                          <a:lnTo>
                            <a:pt x="2" y="111"/>
                          </a:lnTo>
                          <a:lnTo>
                            <a:pt x="0" y="108"/>
                          </a:lnTo>
                          <a:lnTo>
                            <a:pt x="0" y="97"/>
                          </a:lnTo>
                          <a:lnTo>
                            <a:pt x="6" y="91"/>
                          </a:lnTo>
                          <a:lnTo>
                            <a:pt x="12" y="85"/>
                          </a:lnTo>
                          <a:lnTo>
                            <a:pt x="16" y="74"/>
                          </a:lnTo>
                          <a:lnTo>
                            <a:pt x="22" y="74"/>
                          </a:lnTo>
                          <a:lnTo>
                            <a:pt x="26" y="77"/>
                          </a:lnTo>
                          <a:lnTo>
                            <a:pt x="32" y="74"/>
                          </a:lnTo>
                          <a:lnTo>
                            <a:pt x="26" y="71"/>
                          </a:lnTo>
                          <a:lnTo>
                            <a:pt x="18" y="40"/>
                          </a:lnTo>
                        </a:path>
                      </a:pathLst>
                    </a:custGeom>
                    <a:solidFill>
                      <a:schemeClr val="bg1"/>
                    </a:solidFill>
                    <a:ln w="12700" cap="rnd" cmpd="sng">
                      <a:noFill/>
                      <a:prstDash val="solid"/>
                      <a:round/>
                      <a:headEnd type="none" w="med" len="med"/>
                      <a:tailEnd type="non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sp>
                  <p:nvSpPr>
                    <p:cNvPr id="3101" name="Freeform 29"/>
                    <p:cNvSpPr>
                      <a:spLocks/>
                    </p:cNvSpPr>
                    <p:nvPr/>
                  </p:nvSpPr>
                  <p:spPr bwMode="auto">
                    <a:xfrm>
                      <a:off x="2674" y="1004"/>
                      <a:ext cx="94" cy="233"/>
                    </a:xfrm>
                    <a:custGeom>
                      <a:avLst/>
                      <a:gdLst/>
                      <a:ahLst/>
                      <a:cxnLst>
                        <a:cxn ang="0">
                          <a:pos x="36" y="25"/>
                        </a:cxn>
                        <a:cxn ang="0">
                          <a:pos x="57" y="22"/>
                        </a:cxn>
                        <a:cxn ang="0">
                          <a:pos x="65" y="14"/>
                        </a:cxn>
                        <a:cxn ang="0">
                          <a:pos x="75" y="6"/>
                        </a:cxn>
                        <a:cxn ang="0">
                          <a:pos x="93" y="3"/>
                        </a:cxn>
                        <a:cxn ang="0">
                          <a:pos x="87" y="22"/>
                        </a:cxn>
                        <a:cxn ang="0">
                          <a:pos x="79" y="28"/>
                        </a:cxn>
                        <a:cxn ang="0">
                          <a:pos x="67" y="45"/>
                        </a:cxn>
                        <a:cxn ang="0">
                          <a:pos x="81" y="45"/>
                        </a:cxn>
                        <a:cxn ang="0">
                          <a:pos x="93" y="45"/>
                        </a:cxn>
                        <a:cxn ang="0">
                          <a:pos x="85" y="64"/>
                        </a:cxn>
                        <a:cxn ang="0">
                          <a:pos x="71" y="73"/>
                        </a:cxn>
                        <a:cxn ang="0">
                          <a:pos x="69" y="87"/>
                        </a:cxn>
                        <a:cxn ang="0">
                          <a:pos x="81" y="106"/>
                        </a:cxn>
                        <a:cxn ang="0">
                          <a:pos x="87" y="126"/>
                        </a:cxn>
                        <a:cxn ang="0">
                          <a:pos x="93" y="151"/>
                        </a:cxn>
                        <a:cxn ang="0">
                          <a:pos x="89" y="182"/>
                        </a:cxn>
                        <a:cxn ang="0">
                          <a:pos x="79" y="196"/>
                        </a:cxn>
                        <a:cxn ang="0">
                          <a:pos x="87" y="218"/>
                        </a:cxn>
                        <a:cxn ang="0">
                          <a:pos x="65" y="218"/>
                        </a:cxn>
                        <a:cxn ang="0">
                          <a:pos x="53" y="215"/>
                        </a:cxn>
                        <a:cxn ang="0">
                          <a:pos x="36" y="224"/>
                        </a:cxn>
                        <a:cxn ang="0">
                          <a:pos x="26" y="226"/>
                        </a:cxn>
                        <a:cxn ang="0">
                          <a:pos x="14" y="229"/>
                        </a:cxn>
                        <a:cxn ang="0">
                          <a:pos x="4" y="221"/>
                        </a:cxn>
                        <a:cxn ang="0">
                          <a:pos x="0" y="207"/>
                        </a:cxn>
                        <a:cxn ang="0">
                          <a:pos x="10" y="193"/>
                        </a:cxn>
                        <a:cxn ang="0">
                          <a:pos x="24" y="190"/>
                        </a:cxn>
                        <a:cxn ang="0">
                          <a:pos x="16" y="182"/>
                        </a:cxn>
                        <a:cxn ang="0">
                          <a:pos x="16" y="168"/>
                        </a:cxn>
                        <a:cxn ang="0">
                          <a:pos x="28" y="159"/>
                        </a:cxn>
                        <a:cxn ang="0">
                          <a:pos x="38" y="157"/>
                        </a:cxn>
                        <a:cxn ang="0">
                          <a:pos x="44" y="131"/>
                        </a:cxn>
                        <a:cxn ang="0">
                          <a:pos x="49" y="106"/>
                        </a:cxn>
                        <a:cxn ang="0">
                          <a:pos x="40" y="89"/>
                        </a:cxn>
                        <a:cxn ang="0">
                          <a:pos x="20" y="84"/>
                        </a:cxn>
                        <a:cxn ang="0">
                          <a:pos x="30" y="34"/>
                        </a:cxn>
                      </a:cxnLst>
                      <a:rect l="0" t="0" r="r" b="b"/>
                      <a:pathLst>
                        <a:path w="94" h="233">
                          <a:moveTo>
                            <a:pt x="30" y="34"/>
                          </a:moveTo>
                          <a:lnTo>
                            <a:pt x="36" y="25"/>
                          </a:lnTo>
                          <a:lnTo>
                            <a:pt x="53" y="28"/>
                          </a:lnTo>
                          <a:lnTo>
                            <a:pt x="57" y="22"/>
                          </a:lnTo>
                          <a:lnTo>
                            <a:pt x="61" y="14"/>
                          </a:lnTo>
                          <a:lnTo>
                            <a:pt x="65" y="14"/>
                          </a:lnTo>
                          <a:lnTo>
                            <a:pt x="69" y="11"/>
                          </a:lnTo>
                          <a:lnTo>
                            <a:pt x="75" y="6"/>
                          </a:lnTo>
                          <a:lnTo>
                            <a:pt x="83" y="0"/>
                          </a:lnTo>
                          <a:lnTo>
                            <a:pt x="93" y="3"/>
                          </a:lnTo>
                          <a:lnTo>
                            <a:pt x="91" y="14"/>
                          </a:lnTo>
                          <a:lnTo>
                            <a:pt x="87" y="22"/>
                          </a:lnTo>
                          <a:lnTo>
                            <a:pt x="83" y="25"/>
                          </a:lnTo>
                          <a:lnTo>
                            <a:pt x="79" y="28"/>
                          </a:lnTo>
                          <a:lnTo>
                            <a:pt x="67" y="34"/>
                          </a:lnTo>
                          <a:lnTo>
                            <a:pt x="67" y="45"/>
                          </a:lnTo>
                          <a:lnTo>
                            <a:pt x="69" y="50"/>
                          </a:lnTo>
                          <a:lnTo>
                            <a:pt x="81" y="45"/>
                          </a:lnTo>
                          <a:lnTo>
                            <a:pt x="91" y="39"/>
                          </a:lnTo>
                          <a:lnTo>
                            <a:pt x="93" y="45"/>
                          </a:lnTo>
                          <a:lnTo>
                            <a:pt x="93" y="61"/>
                          </a:lnTo>
                          <a:lnTo>
                            <a:pt x="85" y="64"/>
                          </a:lnTo>
                          <a:lnTo>
                            <a:pt x="77" y="64"/>
                          </a:lnTo>
                          <a:lnTo>
                            <a:pt x="71" y="73"/>
                          </a:lnTo>
                          <a:lnTo>
                            <a:pt x="69" y="78"/>
                          </a:lnTo>
                          <a:lnTo>
                            <a:pt x="69" y="87"/>
                          </a:lnTo>
                          <a:lnTo>
                            <a:pt x="75" y="98"/>
                          </a:lnTo>
                          <a:lnTo>
                            <a:pt x="81" y="106"/>
                          </a:lnTo>
                          <a:lnTo>
                            <a:pt x="85" y="115"/>
                          </a:lnTo>
                          <a:lnTo>
                            <a:pt x="87" y="126"/>
                          </a:lnTo>
                          <a:lnTo>
                            <a:pt x="89" y="137"/>
                          </a:lnTo>
                          <a:lnTo>
                            <a:pt x="93" y="151"/>
                          </a:lnTo>
                          <a:lnTo>
                            <a:pt x="93" y="171"/>
                          </a:lnTo>
                          <a:lnTo>
                            <a:pt x="89" y="182"/>
                          </a:lnTo>
                          <a:lnTo>
                            <a:pt x="81" y="190"/>
                          </a:lnTo>
                          <a:lnTo>
                            <a:pt x="79" y="196"/>
                          </a:lnTo>
                          <a:lnTo>
                            <a:pt x="83" y="207"/>
                          </a:lnTo>
                          <a:lnTo>
                            <a:pt x="87" y="218"/>
                          </a:lnTo>
                          <a:lnTo>
                            <a:pt x="75" y="218"/>
                          </a:lnTo>
                          <a:lnTo>
                            <a:pt x="65" y="218"/>
                          </a:lnTo>
                          <a:lnTo>
                            <a:pt x="61" y="215"/>
                          </a:lnTo>
                          <a:lnTo>
                            <a:pt x="53" y="215"/>
                          </a:lnTo>
                          <a:lnTo>
                            <a:pt x="44" y="218"/>
                          </a:lnTo>
                          <a:lnTo>
                            <a:pt x="36" y="224"/>
                          </a:lnTo>
                          <a:lnTo>
                            <a:pt x="30" y="224"/>
                          </a:lnTo>
                          <a:lnTo>
                            <a:pt x="26" y="226"/>
                          </a:lnTo>
                          <a:lnTo>
                            <a:pt x="16" y="232"/>
                          </a:lnTo>
                          <a:lnTo>
                            <a:pt x="14" y="229"/>
                          </a:lnTo>
                          <a:lnTo>
                            <a:pt x="10" y="224"/>
                          </a:lnTo>
                          <a:lnTo>
                            <a:pt x="4" y="221"/>
                          </a:lnTo>
                          <a:lnTo>
                            <a:pt x="0" y="218"/>
                          </a:lnTo>
                          <a:lnTo>
                            <a:pt x="0" y="207"/>
                          </a:lnTo>
                          <a:lnTo>
                            <a:pt x="4" y="193"/>
                          </a:lnTo>
                          <a:lnTo>
                            <a:pt x="10" y="193"/>
                          </a:lnTo>
                          <a:lnTo>
                            <a:pt x="16" y="190"/>
                          </a:lnTo>
                          <a:lnTo>
                            <a:pt x="24" y="190"/>
                          </a:lnTo>
                          <a:lnTo>
                            <a:pt x="24" y="187"/>
                          </a:lnTo>
                          <a:lnTo>
                            <a:pt x="16" y="182"/>
                          </a:lnTo>
                          <a:lnTo>
                            <a:pt x="16" y="173"/>
                          </a:lnTo>
                          <a:lnTo>
                            <a:pt x="16" y="168"/>
                          </a:lnTo>
                          <a:lnTo>
                            <a:pt x="24" y="162"/>
                          </a:lnTo>
                          <a:lnTo>
                            <a:pt x="28" y="159"/>
                          </a:lnTo>
                          <a:lnTo>
                            <a:pt x="32" y="157"/>
                          </a:lnTo>
                          <a:lnTo>
                            <a:pt x="38" y="157"/>
                          </a:lnTo>
                          <a:lnTo>
                            <a:pt x="42" y="154"/>
                          </a:lnTo>
                          <a:lnTo>
                            <a:pt x="44" y="131"/>
                          </a:lnTo>
                          <a:lnTo>
                            <a:pt x="49" y="115"/>
                          </a:lnTo>
                          <a:lnTo>
                            <a:pt x="49" y="106"/>
                          </a:lnTo>
                          <a:lnTo>
                            <a:pt x="36" y="103"/>
                          </a:lnTo>
                          <a:lnTo>
                            <a:pt x="40" y="89"/>
                          </a:lnTo>
                          <a:lnTo>
                            <a:pt x="30" y="81"/>
                          </a:lnTo>
                          <a:lnTo>
                            <a:pt x="20" y="84"/>
                          </a:lnTo>
                          <a:lnTo>
                            <a:pt x="32" y="64"/>
                          </a:lnTo>
                          <a:lnTo>
                            <a:pt x="30" y="34"/>
                          </a:lnTo>
                        </a:path>
                      </a:pathLst>
                    </a:custGeom>
                    <a:solidFill>
                      <a:schemeClr val="bg1"/>
                    </a:solidFill>
                    <a:ln w="12700" cap="rnd" cmpd="sng">
                      <a:noFill/>
                      <a:prstDash val="solid"/>
                      <a:round/>
                      <a:headEnd type="none" w="med" len="med"/>
                      <a:tailEnd type="non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grpSp>
              <p:sp>
                <p:nvSpPr>
                  <p:cNvPr id="3102" name="Freeform 30"/>
                  <p:cNvSpPr>
                    <a:spLocks/>
                  </p:cNvSpPr>
                  <p:nvPr/>
                </p:nvSpPr>
                <p:spPr bwMode="auto">
                  <a:xfrm>
                    <a:off x="2395" y="617"/>
                    <a:ext cx="526" cy="390"/>
                  </a:xfrm>
                  <a:custGeom>
                    <a:avLst/>
                    <a:gdLst/>
                    <a:ahLst/>
                    <a:cxnLst>
                      <a:cxn ang="0">
                        <a:pos x="33" y="381"/>
                      </a:cxn>
                      <a:cxn ang="0">
                        <a:pos x="53" y="353"/>
                      </a:cxn>
                      <a:cxn ang="0">
                        <a:pos x="64" y="344"/>
                      </a:cxn>
                      <a:cxn ang="0">
                        <a:pos x="82" y="336"/>
                      </a:cxn>
                      <a:cxn ang="0">
                        <a:pos x="95" y="336"/>
                      </a:cxn>
                      <a:cxn ang="0">
                        <a:pos x="107" y="325"/>
                      </a:cxn>
                      <a:cxn ang="0">
                        <a:pos x="121" y="308"/>
                      </a:cxn>
                      <a:cxn ang="0">
                        <a:pos x="134" y="299"/>
                      </a:cxn>
                      <a:cxn ang="0">
                        <a:pos x="148" y="291"/>
                      </a:cxn>
                      <a:cxn ang="0">
                        <a:pos x="163" y="280"/>
                      </a:cxn>
                      <a:cxn ang="0">
                        <a:pos x="183" y="274"/>
                      </a:cxn>
                      <a:cxn ang="0">
                        <a:pos x="214" y="280"/>
                      </a:cxn>
                      <a:cxn ang="0">
                        <a:pos x="239" y="269"/>
                      </a:cxn>
                      <a:cxn ang="0">
                        <a:pos x="253" y="241"/>
                      </a:cxn>
                      <a:cxn ang="0">
                        <a:pos x="270" y="218"/>
                      </a:cxn>
                      <a:cxn ang="0">
                        <a:pos x="282" y="199"/>
                      </a:cxn>
                      <a:cxn ang="0">
                        <a:pos x="292" y="182"/>
                      </a:cxn>
                      <a:cxn ang="0">
                        <a:pos x="315" y="165"/>
                      </a:cxn>
                      <a:cxn ang="0">
                        <a:pos x="311" y="188"/>
                      </a:cxn>
                      <a:cxn ang="0">
                        <a:pos x="329" y="199"/>
                      </a:cxn>
                      <a:cxn ang="0">
                        <a:pos x="344" y="190"/>
                      </a:cxn>
                      <a:cxn ang="0">
                        <a:pos x="350" y="174"/>
                      </a:cxn>
                      <a:cxn ang="0">
                        <a:pos x="356" y="157"/>
                      </a:cxn>
                      <a:cxn ang="0">
                        <a:pos x="366" y="140"/>
                      </a:cxn>
                      <a:cxn ang="0">
                        <a:pos x="395" y="140"/>
                      </a:cxn>
                      <a:cxn ang="0">
                        <a:pos x="424" y="112"/>
                      </a:cxn>
                      <a:cxn ang="0">
                        <a:pos x="453" y="92"/>
                      </a:cxn>
                      <a:cxn ang="0">
                        <a:pos x="484" y="45"/>
                      </a:cxn>
                      <a:cxn ang="0">
                        <a:pos x="511" y="22"/>
                      </a:cxn>
                      <a:cxn ang="0">
                        <a:pos x="502" y="0"/>
                      </a:cxn>
                      <a:cxn ang="0">
                        <a:pos x="455" y="14"/>
                      </a:cxn>
                      <a:cxn ang="0">
                        <a:pos x="424" y="28"/>
                      </a:cxn>
                      <a:cxn ang="0">
                        <a:pos x="391" y="36"/>
                      </a:cxn>
                      <a:cxn ang="0">
                        <a:pos x="350" y="59"/>
                      </a:cxn>
                      <a:cxn ang="0">
                        <a:pos x="315" y="73"/>
                      </a:cxn>
                      <a:cxn ang="0">
                        <a:pos x="278" y="92"/>
                      </a:cxn>
                      <a:cxn ang="0">
                        <a:pos x="253" y="120"/>
                      </a:cxn>
                      <a:cxn ang="0">
                        <a:pos x="231" y="140"/>
                      </a:cxn>
                      <a:cxn ang="0">
                        <a:pos x="189" y="174"/>
                      </a:cxn>
                      <a:cxn ang="0">
                        <a:pos x="146" y="215"/>
                      </a:cxn>
                      <a:cxn ang="0">
                        <a:pos x="109" y="246"/>
                      </a:cxn>
                      <a:cxn ang="0">
                        <a:pos x="80" y="288"/>
                      </a:cxn>
                      <a:cxn ang="0">
                        <a:pos x="49" y="316"/>
                      </a:cxn>
                      <a:cxn ang="0">
                        <a:pos x="0" y="389"/>
                      </a:cxn>
                    </a:cxnLst>
                    <a:rect l="0" t="0" r="r" b="b"/>
                    <a:pathLst>
                      <a:path w="526" h="390">
                        <a:moveTo>
                          <a:pt x="0" y="389"/>
                        </a:moveTo>
                        <a:lnTo>
                          <a:pt x="33" y="381"/>
                        </a:lnTo>
                        <a:lnTo>
                          <a:pt x="45" y="364"/>
                        </a:lnTo>
                        <a:lnTo>
                          <a:pt x="53" y="353"/>
                        </a:lnTo>
                        <a:lnTo>
                          <a:pt x="56" y="344"/>
                        </a:lnTo>
                        <a:lnTo>
                          <a:pt x="64" y="344"/>
                        </a:lnTo>
                        <a:lnTo>
                          <a:pt x="72" y="336"/>
                        </a:lnTo>
                        <a:lnTo>
                          <a:pt x="82" y="336"/>
                        </a:lnTo>
                        <a:lnTo>
                          <a:pt x="88" y="336"/>
                        </a:lnTo>
                        <a:lnTo>
                          <a:pt x="95" y="336"/>
                        </a:lnTo>
                        <a:lnTo>
                          <a:pt x="99" y="336"/>
                        </a:lnTo>
                        <a:lnTo>
                          <a:pt x="107" y="325"/>
                        </a:lnTo>
                        <a:lnTo>
                          <a:pt x="111" y="316"/>
                        </a:lnTo>
                        <a:lnTo>
                          <a:pt x="121" y="308"/>
                        </a:lnTo>
                        <a:lnTo>
                          <a:pt x="128" y="305"/>
                        </a:lnTo>
                        <a:lnTo>
                          <a:pt x="134" y="299"/>
                        </a:lnTo>
                        <a:lnTo>
                          <a:pt x="142" y="297"/>
                        </a:lnTo>
                        <a:lnTo>
                          <a:pt x="148" y="291"/>
                        </a:lnTo>
                        <a:lnTo>
                          <a:pt x="156" y="285"/>
                        </a:lnTo>
                        <a:lnTo>
                          <a:pt x="163" y="280"/>
                        </a:lnTo>
                        <a:lnTo>
                          <a:pt x="173" y="271"/>
                        </a:lnTo>
                        <a:lnTo>
                          <a:pt x="183" y="274"/>
                        </a:lnTo>
                        <a:lnTo>
                          <a:pt x="198" y="280"/>
                        </a:lnTo>
                        <a:lnTo>
                          <a:pt x="214" y="280"/>
                        </a:lnTo>
                        <a:lnTo>
                          <a:pt x="231" y="271"/>
                        </a:lnTo>
                        <a:lnTo>
                          <a:pt x="239" y="269"/>
                        </a:lnTo>
                        <a:lnTo>
                          <a:pt x="245" y="252"/>
                        </a:lnTo>
                        <a:lnTo>
                          <a:pt x="253" y="241"/>
                        </a:lnTo>
                        <a:lnTo>
                          <a:pt x="266" y="227"/>
                        </a:lnTo>
                        <a:lnTo>
                          <a:pt x="270" y="218"/>
                        </a:lnTo>
                        <a:lnTo>
                          <a:pt x="270" y="207"/>
                        </a:lnTo>
                        <a:lnTo>
                          <a:pt x="282" y="199"/>
                        </a:lnTo>
                        <a:lnTo>
                          <a:pt x="288" y="190"/>
                        </a:lnTo>
                        <a:lnTo>
                          <a:pt x="292" y="182"/>
                        </a:lnTo>
                        <a:lnTo>
                          <a:pt x="296" y="182"/>
                        </a:lnTo>
                        <a:lnTo>
                          <a:pt x="315" y="165"/>
                        </a:lnTo>
                        <a:lnTo>
                          <a:pt x="315" y="182"/>
                        </a:lnTo>
                        <a:lnTo>
                          <a:pt x="311" y="188"/>
                        </a:lnTo>
                        <a:lnTo>
                          <a:pt x="315" y="196"/>
                        </a:lnTo>
                        <a:lnTo>
                          <a:pt x="329" y="199"/>
                        </a:lnTo>
                        <a:lnTo>
                          <a:pt x="336" y="199"/>
                        </a:lnTo>
                        <a:lnTo>
                          <a:pt x="344" y="190"/>
                        </a:lnTo>
                        <a:lnTo>
                          <a:pt x="350" y="182"/>
                        </a:lnTo>
                        <a:lnTo>
                          <a:pt x="350" y="174"/>
                        </a:lnTo>
                        <a:lnTo>
                          <a:pt x="356" y="165"/>
                        </a:lnTo>
                        <a:lnTo>
                          <a:pt x="356" y="157"/>
                        </a:lnTo>
                        <a:lnTo>
                          <a:pt x="362" y="146"/>
                        </a:lnTo>
                        <a:lnTo>
                          <a:pt x="366" y="140"/>
                        </a:lnTo>
                        <a:lnTo>
                          <a:pt x="375" y="140"/>
                        </a:lnTo>
                        <a:lnTo>
                          <a:pt x="395" y="140"/>
                        </a:lnTo>
                        <a:lnTo>
                          <a:pt x="410" y="129"/>
                        </a:lnTo>
                        <a:lnTo>
                          <a:pt x="424" y="112"/>
                        </a:lnTo>
                        <a:lnTo>
                          <a:pt x="439" y="106"/>
                        </a:lnTo>
                        <a:lnTo>
                          <a:pt x="453" y="92"/>
                        </a:lnTo>
                        <a:lnTo>
                          <a:pt x="463" y="70"/>
                        </a:lnTo>
                        <a:lnTo>
                          <a:pt x="484" y="45"/>
                        </a:lnTo>
                        <a:lnTo>
                          <a:pt x="498" y="34"/>
                        </a:lnTo>
                        <a:lnTo>
                          <a:pt x="511" y="22"/>
                        </a:lnTo>
                        <a:lnTo>
                          <a:pt x="525" y="8"/>
                        </a:lnTo>
                        <a:lnTo>
                          <a:pt x="502" y="0"/>
                        </a:lnTo>
                        <a:lnTo>
                          <a:pt x="478" y="0"/>
                        </a:lnTo>
                        <a:lnTo>
                          <a:pt x="455" y="14"/>
                        </a:lnTo>
                        <a:lnTo>
                          <a:pt x="443" y="22"/>
                        </a:lnTo>
                        <a:lnTo>
                          <a:pt x="424" y="28"/>
                        </a:lnTo>
                        <a:lnTo>
                          <a:pt x="403" y="31"/>
                        </a:lnTo>
                        <a:lnTo>
                          <a:pt x="391" y="36"/>
                        </a:lnTo>
                        <a:lnTo>
                          <a:pt x="366" y="50"/>
                        </a:lnTo>
                        <a:lnTo>
                          <a:pt x="350" y="59"/>
                        </a:lnTo>
                        <a:lnTo>
                          <a:pt x="334" y="67"/>
                        </a:lnTo>
                        <a:lnTo>
                          <a:pt x="315" y="73"/>
                        </a:lnTo>
                        <a:lnTo>
                          <a:pt x="296" y="81"/>
                        </a:lnTo>
                        <a:lnTo>
                          <a:pt x="278" y="92"/>
                        </a:lnTo>
                        <a:lnTo>
                          <a:pt x="264" y="106"/>
                        </a:lnTo>
                        <a:lnTo>
                          <a:pt x="253" y="120"/>
                        </a:lnTo>
                        <a:lnTo>
                          <a:pt x="241" y="132"/>
                        </a:lnTo>
                        <a:lnTo>
                          <a:pt x="231" y="140"/>
                        </a:lnTo>
                        <a:lnTo>
                          <a:pt x="210" y="157"/>
                        </a:lnTo>
                        <a:lnTo>
                          <a:pt x="189" y="174"/>
                        </a:lnTo>
                        <a:lnTo>
                          <a:pt x="163" y="190"/>
                        </a:lnTo>
                        <a:lnTo>
                          <a:pt x="146" y="215"/>
                        </a:lnTo>
                        <a:lnTo>
                          <a:pt x="126" y="235"/>
                        </a:lnTo>
                        <a:lnTo>
                          <a:pt x="109" y="246"/>
                        </a:lnTo>
                        <a:lnTo>
                          <a:pt x="91" y="271"/>
                        </a:lnTo>
                        <a:lnTo>
                          <a:pt x="80" y="288"/>
                        </a:lnTo>
                        <a:lnTo>
                          <a:pt x="64" y="305"/>
                        </a:lnTo>
                        <a:lnTo>
                          <a:pt x="49" y="316"/>
                        </a:lnTo>
                        <a:lnTo>
                          <a:pt x="33" y="327"/>
                        </a:lnTo>
                        <a:lnTo>
                          <a:pt x="0" y="389"/>
                        </a:lnTo>
                      </a:path>
                    </a:pathLst>
                  </a:custGeom>
                  <a:solidFill>
                    <a:schemeClr val="bg1"/>
                  </a:solidFill>
                  <a:ln w="12700" cap="rnd" cmpd="sng">
                    <a:noFill/>
                    <a:prstDash val="solid"/>
                    <a:round/>
                    <a:headEnd type="none" w="med" len="med"/>
                    <a:tailEnd type="non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grpSp>
            <p:sp>
              <p:nvSpPr>
                <p:cNvPr id="3103" name="Freeform 31"/>
                <p:cNvSpPr>
                  <a:spLocks/>
                </p:cNvSpPr>
                <p:nvPr/>
              </p:nvSpPr>
              <p:spPr bwMode="auto">
                <a:xfrm>
                  <a:off x="3324" y="2815"/>
                  <a:ext cx="158" cy="378"/>
                </a:xfrm>
                <a:custGeom>
                  <a:avLst/>
                  <a:gdLst/>
                  <a:ahLst/>
                  <a:cxnLst>
                    <a:cxn ang="0">
                      <a:pos x="29" y="117"/>
                    </a:cxn>
                    <a:cxn ang="0">
                      <a:pos x="26" y="193"/>
                    </a:cxn>
                    <a:cxn ang="0">
                      <a:pos x="12" y="240"/>
                    </a:cxn>
                    <a:cxn ang="0">
                      <a:pos x="0" y="285"/>
                    </a:cxn>
                    <a:cxn ang="0">
                      <a:pos x="0" y="318"/>
                    </a:cxn>
                    <a:cxn ang="0">
                      <a:pos x="4" y="346"/>
                    </a:cxn>
                    <a:cxn ang="0">
                      <a:pos x="18" y="371"/>
                    </a:cxn>
                    <a:cxn ang="0">
                      <a:pos x="29" y="374"/>
                    </a:cxn>
                    <a:cxn ang="0">
                      <a:pos x="39" y="374"/>
                    </a:cxn>
                    <a:cxn ang="0">
                      <a:pos x="51" y="377"/>
                    </a:cxn>
                    <a:cxn ang="0">
                      <a:pos x="57" y="357"/>
                    </a:cxn>
                    <a:cxn ang="0">
                      <a:pos x="63" y="307"/>
                    </a:cxn>
                    <a:cxn ang="0">
                      <a:pos x="80" y="274"/>
                    </a:cxn>
                    <a:cxn ang="0">
                      <a:pos x="84" y="223"/>
                    </a:cxn>
                    <a:cxn ang="0">
                      <a:pos x="92" y="204"/>
                    </a:cxn>
                    <a:cxn ang="0">
                      <a:pos x="100" y="190"/>
                    </a:cxn>
                    <a:cxn ang="0">
                      <a:pos x="106" y="154"/>
                    </a:cxn>
                    <a:cxn ang="0">
                      <a:pos x="118" y="131"/>
                    </a:cxn>
                    <a:cxn ang="0">
                      <a:pos x="126" y="114"/>
                    </a:cxn>
                    <a:cxn ang="0">
                      <a:pos x="133" y="101"/>
                    </a:cxn>
                    <a:cxn ang="0">
                      <a:pos x="133" y="92"/>
                    </a:cxn>
                    <a:cxn ang="0">
                      <a:pos x="151" y="73"/>
                    </a:cxn>
                    <a:cxn ang="0">
                      <a:pos x="153" y="42"/>
                    </a:cxn>
                    <a:cxn ang="0">
                      <a:pos x="157" y="22"/>
                    </a:cxn>
                    <a:cxn ang="0">
                      <a:pos x="141" y="14"/>
                    </a:cxn>
                    <a:cxn ang="0">
                      <a:pos x="131" y="0"/>
                    </a:cxn>
                    <a:cxn ang="0">
                      <a:pos x="118" y="14"/>
                    </a:cxn>
                    <a:cxn ang="0">
                      <a:pos x="106" y="47"/>
                    </a:cxn>
                    <a:cxn ang="0">
                      <a:pos x="92" y="70"/>
                    </a:cxn>
                    <a:cxn ang="0">
                      <a:pos x="80" y="89"/>
                    </a:cxn>
                    <a:cxn ang="0">
                      <a:pos x="75" y="89"/>
                    </a:cxn>
                    <a:cxn ang="0">
                      <a:pos x="63" y="101"/>
                    </a:cxn>
                    <a:cxn ang="0">
                      <a:pos x="57" y="112"/>
                    </a:cxn>
                    <a:cxn ang="0">
                      <a:pos x="29" y="117"/>
                    </a:cxn>
                  </a:cxnLst>
                  <a:rect l="0" t="0" r="r" b="b"/>
                  <a:pathLst>
                    <a:path w="158" h="378">
                      <a:moveTo>
                        <a:pt x="29" y="117"/>
                      </a:moveTo>
                      <a:lnTo>
                        <a:pt x="26" y="193"/>
                      </a:lnTo>
                      <a:lnTo>
                        <a:pt x="12" y="240"/>
                      </a:lnTo>
                      <a:lnTo>
                        <a:pt x="0" y="285"/>
                      </a:lnTo>
                      <a:lnTo>
                        <a:pt x="0" y="318"/>
                      </a:lnTo>
                      <a:lnTo>
                        <a:pt x="4" y="346"/>
                      </a:lnTo>
                      <a:lnTo>
                        <a:pt x="18" y="371"/>
                      </a:lnTo>
                      <a:lnTo>
                        <a:pt x="29" y="374"/>
                      </a:lnTo>
                      <a:lnTo>
                        <a:pt x="39" y="374"/>
                      </a:lnTo>
                      <a:lnTo>
                        <a:pt x="51" y="377"/>
                      </a:lnTo>
                      <a:lnTo>
                        <a:pt x="57" y="357"/>
                      </a:lnTo>
                      <a:lnTo>
                        <a:pt x="63" y="307"/>
                      </a:lnTo>
                      <a:lnTo>
                        <a:pt x="80" y="274"/>
                      </a:lnTo>
                      <a:lnTo>
                        <a:pt x="84" y="223"/>
                      </a:lnTo>
                      <a:lnTo>
                        <a:pt x="92" y="204"/>
                      </a:lnTo>
                      <a:lnTo>
                        <a:pt x="100" y="190"/>
                      </a:lnTo>
                      <a:lnTo>
                        <a:pt x="106" y="154"/>
                      </a:lnTo>
                      <a:lnTo>
                        <a:pt x="118" y="131"/>
                      </a:lnTo>
                      <a:lnTo>
                        <a:pt x="126" y="114"/>
                      </a:lnTo>
                      <a:lnTo>
                        <a:pt x="133" y="101"/>
                      </a:lnTo>
                      <a:lnTo>
                        <a:pt x="133" y="92"/>
                      </a:lnTo>
                      <a:lnTo>
                        <a:pt x="151" y="73"/>
                      </a:lnTo>
                      <a:lnTo>
                        <a:pt x="153" y="42"/>
                      </a:lnTo>
                      <a:lnTo>
                        <a:pt x="157" y="22"/>
                      </a:lnTo>
                      <a:lnTo>
                        <a:pt x="141" y="14"/>
                      </a:lnTo>
                      <a:lnTo>
                        <a:pt x="131" y="0"/>
                      </a:lnTo>
                      <a:lnTo>
                        <a:pt x="118" y="14"/>
                      </a:lnTo>
                      <a:lnTo>
                        <a:pt x="106" y="47"/>
                      </a:lnTo>
                      <a:lnTo>
                        <a:pt x="92" y="70"/>
                      </a:lnTo>
                      <a:lnTo>
                        <a:pt x="80" y="89"/>
                      </a:lnTo>
                      <a:lnTo>
                        <a:pt x="75" y="89"/>
                      </a:lnTo>
                      <a:lnTo>
                        <a:pt x="63" y="101"/>
                      </a:lnTo>
                      <a:lnTo>
                        <a:pt x="57" y="112"/>
                      </a:lnTo>
                      <a:lnTo>
                        <a:pt x="29" y="117"/>
                      </a:lnTo>
                    </a:path>
                  </a:pathLst>
                </a:custGeom>
                <a:solidFill>
                  <a:schemeClr val="bg1"/>
                </a:solidFill>
                <a:ln w="12700" cap="rnd" cmpd="sng">
                  <a:noFill/>
                  <a:prstDash val="solid"/>
                  <a:round/>
                  <a:headEnd type="none" w="med" len="med"/>
                  <a:tailEnd type="non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sp>
              <p:nvSpPr>
                <p:cNvPr id="3104" name="Freeform 32"/>
                <p:cNvSpPr>
                  <a:spLocks/>
                </p:cNvSpPr>
                <p:nvPr/>
              </p:nvSpPr>
              <p:spPr bwMode="auto">
                <a:xfrm>
                  <a:off x="2575" y="655"/>
                  <a:ext cx="2126" cy="1789"/>
                </a:xfrm>
                <a:custGeom>
                  <a:avLst/>
                  <a:gdLst/>
                  <a:ahLst/>
                  <a:cxnLst>
                    <a:cxn ang="0">
                      <a:pos x="124" y="750"/>
                    </a:cxn>
                    <a:cxn ang="0">
                      <a:pos x="142" y="619"/>
                    </a:cxn>
                    <a:cxn ang="0">
                      <a:pos x="214" y="544"/>
                    </a:cxn>
                    <a:cxn ang="0">
                      <a:pos x="296" y="508"/>
                    </a:cxn>
                    <a:cxn ang="0">
                      <a:pos x="319" y="432"/>
                    </a:cxn>
                    <a:cxn ang="0">
                      <a:pos x="424" y="365"/>
                    </a:cxn>
                    <a:cxn ang="0">
                      <a:pos x="492" y="271"/>
                    </a:cxn>
                    <a:cxn ang="0">
                      <a:pos x="461" y="223"/>
                    </a:cxn>
                    <a:cxn ang="0">
                      <a:pos x="467" y="179"/>
                    </a:cxn>
                    <a:cxn ang="0">
                      <a:pos x="399" y="243"/>
                    </a:cxn>
                    <a:cxn ang="0">
                      <a:pos x="377" y="371"/>
                    </a:cxn>
                    <a:cxn ang="0">
                      <a:pos x="331" y="410"/>
                    </a:cxn>
                    <a:cxn ang="0">
                      <a:pos x="307" y="343"/>
                    </a:cxn>
                    <a:cxn ang="0">
                      <a:pos x="243" y="374"/>
                    </a:cxn>
                    <a:cxn ang="0">
                      <a:pos x="226" y="324"/>
                    </a:cxn>
                    <a:cxn ang="0">
                      <a:pos x="227" y="273"/>
                    </a:cxn>
                    <a:cxn ang="0">
                      <a:pos x="296" y="240"/>
                    </a:cxn>
                    <a:cxn ang="0">
                      <a:pos x="340" y="153"/>
                    </a:cxn>
                    <a:cxn ang="0">
                      <a:pos x="412" y="53"/>
                    </a:cxn>
                    <a:cxn ang="0">
                      <a:pos x="511" y="25"/>
                    </a:cxn>
                    <a:cxn ang="0">
                      <a:pos x="642" y="103"/>
                    </a:cxn>
                    <a:cxn ang="0">
                      <a:pos x="595" y="223"/>
                    </a:cxn>
                    <a:cxn ang="0">
                      <a:pos x="642" y="285"/>
                    </a:cxn>
                    <a:cxn ang="0">
                      <a:pos x="682" y="215"/>
                    </a:cxn>
                    <a:cxn ang="0">
                      <a:pos x="859" y="187"/>
                    </a:cxn>
                    <a:cxn ang="0">
                      <a:pos x="1073" y="33"/>
                    </a:cxn>
                    <a:cxn ang="0">
                      <a:pos x="1406" y="103"/>
                    </a:cxn>
                    <a:cxn ang="0">
                      <a:pos x="2004" y="226"/>
                    </a:cxn>
                    <a:cxn ang="0">
                      <a:pos x="2057" y="298"/>
                    </a:cxn>
                    <a:cxn ang="0">
                      <a:pos x="2076" y="541"/>
                    </a:cxn>
                    <a:cxn ang="0">
                      <a:pos x="1901" y="346"/>
                    </a:cxn>
                    <a:cxn ang="0">
                      <a:pos x="1763" y="435"/>
                    </a:cxn>
                    <a:cxn ang="0">
                      <a:pos x="1954" y="775"/>
                    </a:cxn>
                    <a:cxn ang="0">
                      <a:pos x="1876" y="920"/>
                    </a:cxn>
                    <a:cxn ang="0">
                      <a:pos x="2003" y="1252"/>
                    </a:cxn>
                    <a:cxn ang="0">
                      <a:pos x="1874" y="1425"/>
                    </a:cxn>
                    <a:cxn ang="0">
                      <a:pos x="1841" y="1559"/>
                    </a:cxn>
                    <a:cxn ang="0">
                      <a:pos x="1833" y="1690"/>
                    </a:cxn>
                    <a:cxn ang="0">
                      <a:pos x="1789" y="1685"/>
                    </a:cxn>
                    <a:cxn ang="0">
                      <a:pos x="1658" y="1411"/>
                    </a:cxn>
                    <a:cxn ang="0">
                      <a:pos x="1472" y="1403"/>
                    </a:cxn>
                    <a:cxn ang="0">
                      <a:pos x="1359" y="1562"/>
                    </a:cxn>
                    <a:cxn ang="0">
                      <a:pos x="1128" y="1213"/>
                    </a:cxn>
                    <a:cxn ang="0">
                      <a:pos x="822" y="1091"/>
                    </a:cxn>
                    <a:cxn ang="0">
                      <a:pos x="1054" y="1308"/>
                    </a:cxn>
                    <a:cxn ang="0">
                      <a:pos x="784" y="1503"/>
                    </a:cxn>
                    <a:cxn ang="0">
                      <a:pos x="714" y="1319"/>
                    </a:cxn>
                    <a:cxn ang="0">
                      <a:pos x="601" y="1105"/>
                    </a:cxn>
                    <a:cxn ang="0">
                      <a:pos x="537" y="946"/>
                    </a:cxn>
                    <a:cxn ang="0">
                      <a:pos x="505" y="873"/>
                    </a:cxn>
                    <a:cxn ang="0">
                      <a:pos x="465" y="831"/>
                    </a:cxn>
                    <a:cxn ang="0">
                      <a:pos x="449" y="909"/>
                    </a:cxn>
                    <a:cxn ang="0">
                      <a:pos x="393" y="787"/>
                    </a:cxn>
                    <a:cxn ang="0">
                      <a:pos x="329" y="742"/>
                    </a:cxn>
                    <a:cxn ang="0">
                      <a:pos x="397" y="848"/>
                    </a:cxn>
                    <a:cxn ang="0">
                      <a:pos x="367" y="873"/>
                    </a:cxn>
                    <a:cxn ang="0">
                      <a:pos x="313" y="803"/>
                    </a:cxn>
                    <a:cxn ang="0">
                      <a:pos x="251" y="753"/>
                    </a:cxn>
                    <a:cxn ang="0">
                      <a:pos x="169" y="817"/>
                    </a:cxn>
                    <a:cxn ang="0">
                      <a:pos x="152" y="890"/>
                    </a:cxn>
                    <a:cxn ang="0">
                      <a:pos x="95" y="943"/>
                    </a:cxn>
                    <a:cxn ang="0">
                      <a:pos x="12" y="909"/>
                    </a:cxn>
                  </a:cxnLst>
                  <a:rect l="0" t="0" r="r" b="b"/>
                  <a:pathLst>
                    <a:path w="2126" h="1789">
                      <a:moveTo>
                        <a:pt x="0" y="803"/>
                      </a:moveTo>
                      <a:lnTo>
                        <a:pt x="19" y="778"/>
                      </a:lnTo>
                      <a:lnTo>
                        <a:pt x="31" y="759"/>
                      </a:lnTo>
                      <a:lnTo>
                        <a:pt x="56" y="759"/>
                      </a:lnTo>
                      <a:lnTo>
                        <a:pt x="84" y="764"/>
                      </a:lnTo>
                      <a:lnTo>
                        <a:pt x="103" y="753"/>
                      </a:lnTo>
                      <a:lnTo>
                        <a:pt x="124" y="750"/>
                      </a:lnTo>
                      <a:lnTo>
                        <a:pt x="126" y="717"/>
                      </a:lnTo>
                      <a:lnTo>
                        <a:pt x="138" y="695"/>
                      </a:lnTo>
                      <a:lnTo>
                        <a:pt x="109" y="669"/>
                      </a:lnTo>
                      <a:lnTo>
                        <a:pt x="105" y="650"/>
                      </a:lnTo>
                      <a:lnTo>
                        <a:pt x="107" y="622"/>
                      </a:lnTo>
                      <a:lnTo>
                        <a:pt x="128" y="622"/>
                      </a:lnTo>
                      <a:lnTo>
                        <a:pt x="142" y="619"/>
                      </a:lnTo>
                      <a:lnTo>
                        <a:pt x="144" y="622"/>
                      </a:lnTo>
                      <a:lnTo>
                        <a:pt x="159" y="605"/>
                      </a:lnTo>
                      <a:lnTo>
                        <a:pt x="175" y="597"/>
                      </a:lnTo>
                      <a:lnTo>
                        <a:pt x="181" y="597"/>
                      </a:lnTo>
                      <a:lnTo>
                        <a:pt x="191" y="580"/>
                      </a:lnTo>
                      <a:lnTo>
                        <a:pt x="202" y="575"/>
                      </a:lnTo>
                      <a:lnTo>
                        <a:pt x="214" y="544"/>
                      </a:lnTo>
                      <a:lnTo>
                        <a:pt x="222" y="552"/>
                      </a:lnTo>
                      <a:lnTo>
                        <a:pt x="237" y="533"/>
                      </a:lnTo>
                      <a:lnTo>
                        <a:pt x="239" y="533"/>
                      </a:lnTo>
                      <a:lnTo>
                        <a:pt x="259" y="510"/>
                      </a:lnTo>
                      <a:lnTo>
                        <a:pt x="270" y="508"/>
                      </a:lnTo>
                      <a:lnTo>
                        <a:pt x="286" y="508"/>
                      </a:lnTo>
                      <a:lnTo>
                        <a:pt x="296" y="508"/>
                      </a:lnTo>
                      <a:lnTo>
                        <a:pt x="288" y="480"/>
                      </a:lnTo>
                      <a:lnTo>
                        <a:pt x="284" y="457"/>
                      </a:lnTo>
                      <a:lnTo>
                        <a:pt x="280" y="410"/>
                      </a:lnTo>
                      <a:lnTo>
                        <a:pt x="303" y="407"/>
                      </a:lnTo>
                      <a:lnTo>
                        <a:pt x="315" y="399"/>
                      </a:lnTo>
                      <a:lnTo>
                        <a:pt x="309" y="418"/>
                      </a:lnTo>
                      <a:lnTo>
                        <a:pt x="319" y="432"/>
                      </a:lnTo>
                      <a:lnTo>
                        <a:pt x="329" y="449"/>
                      </a:lnTo>
                      <a:lnTo>
                        <a:pt x="334" y="460"/>
                      </a:lnTo>
                      <a:lnTo>
                        <a:pt x="362" y="457"/>
                      </a:lnTo>
                      <a:lnTo>
                        <a:pt x="385" y="416"/>
                      </a:lnTo>
                      <a:lnTo>
                        <a:pt x="402" y="396"/>
                      </a:lnTo>
                      <a:lnTo>
                        <a:pt x="412" y="382"/>
                      </a:lnTo>
                      <a:lnTo>
                        <a:pt x="424" y="365"/>
                      </a:lnTo>
                      <a:lnTo>
                        <a:pt x="435" y="343"/>
                      </a:lnTo>
                      <a:lnTo>
                        <a:pt x="445" y="351"/>
                      </a:lnTo>
                      <a:lnTo>
                        <a:pt x="445" y="338"/>
                      </a:lnTo>
                      <a:lnTo>
                        <a:pt x="451" y="329"/>
                      </a:lnTo>
                      <a:lnTo>
                        <a:pt x="469" y="335"/>
                      </a:lnTo>
                      <a:lnTo>
                        <a:pt x="498" y="371"/>
                      </a:lnTo>
                      <a:lnTo>
                        <a:pt x="492" y="271"/>
                      </a:lnTo>
                      <a:lnTo>
                        <a:pt x="467" y="315"/>
                      </a:lnTo>
                      <a:lnTo>
                        <a:pt x="447" y="312"/>
                      </a:lnTo>
                      <a:lnTo>
                        <a:pt x="441" y="285"/>
                      </a:lnTo>
                      <a:lnTo>
                        <a:pt x="441" y="271"/>
                      </a:lnTo>
                      <a:lnTo>
                        <a:pt x="435" y="262"/>
                      </a:lnTo>
                      <a:lnTo>
                        <a:pt x="451" y="240"/>
                      </a:lnTo>
                      <a:lnTo>
                        <a:pt x="461" y="223"/>
                      </a:lnTo>
                      <a:lnTo>
                        <a:pt x="470" y="218"/>
                      </a:lnTo>
                      <a:lnTo>
                        <a:pt x="478" y="215"/>
                      </a:lnTo>
                      <a:lnTo>
                        <a:pt x="484" y="201"/>
                      </a:lnTo>
                      <a:lnTo>
                        <a:pt x="492" y="198"/>
                      </a:lnTo>
                      <a:lnTo>
                        <a:pt x="502" y="198"/>
                      </a:lnTo>
                      <a:lnTo>
                        <a:pt x="484" y="173"/>
                      </a:lnTo>
                      <a:lnTo>
                        <a:pt x="467" y="179"/>
                      </a:lnTo>
                      <a:lnTo>
                        <a:pt x="455" y="179"/>
                      </a:lnTo>
                      <a:lnTo>
                        <a:pt x="445" y="170"/>
                      </a:lnTo>
                      <a:lnTo>
                        <a:pt x="445" y="187"/>
                      </a:lnTo>
                      <a:lnTo>
                        <a:pt x="435" y="204"/>
                      </a:lnTo>
                      <a:lnTo>
                        <a:pt x="422" y="232"/>
                      </a:lnTo>
                      <a:lnTo>
                        <a:pt x="408" y="243"/>
                      </a:lnTo>
                      <a:lnTo>
                        <a:pt x="399" y="243"/>
                      </a:lnTo>
                      <a:lnTo>
                        <a:pt x="395" y="262"/>
                      </a:lnTo>
                      <a:lnTo>
                        <a:pt x="395" y="271"/>
                      </a:lnTo>
                      <a:lnTo>
                        <a:pt x="387" y="279"/>
                      </a:lnTo>
                      <a:lnTo>
                        <a:pt x="397" y="312"/>
                      </a:lnTo>
                      <a:lnTo>
                        <a:pt x="402" y="329"/>
                      </a:lnTo>
                      <a:lnTo>
                        <a:pt x="391" y="354"/>
                      </a:lnTo>
                      <a:lnTo>
                        <a:pt x="377" y="371"/>
                      </a:lnTo>
                      <a:lnTo>
                        <a:pt x="373" y="396"/>
                      </a:lnTo>
                      <a:lnTo>
                        <a:pt x="366" y="416"/>
                      </a:lnTo>
                      <a:lnTo>
                        <a:pt x="358" y="416"/>
                      </a:lnTo>
                      <a:lnTo>
                        <a:pt x="346" y="418"/>
                      </a:lnTo>
                      <a:lnTo>
                        <a:pt x="334" y="427"/>
                      </a:lnTo>
                      <a:lnTo>
                        <a:pt x="331" y="424"/>
                      </a:lnTo>
                      <a:lnTo>
                        <a:pt x="331" y="410"/>
                      </a:lnTo>
                      <a:lnTo>
                        <a:pt x="329" y="388"/>
                      </a:lnTo>
                      <a:lnTo>
                        <a:pt x="319" y="388"/>
                      </a:lnTo>
                      <a:lnTo>
                        <a:pt x="313" y="374"/>
                      </a:lnTo>
                      <a:lnTo>
                        <a:pt x="315" y="354"/>
                      </a:lnTo>
                      <a:lnTo>
                        <a:pt x="317" y="343"/>
                      </a:lnTo>
                      <a:lnTo>
                        <a:pt x="315" y="338"/>
                      </a:lnTo>
                      <a:lnTo>
                        <a:pt x="307" y="343"/>
                      </a:lnTo>
                      <a:lnTo>
                        <a:pt x="303" y="343"/>
                      </a:lnTo>
                      <a:lnTo>
                        <a:pt x="297" y="340"/>
                      </a:lnTo>
                      <a:lnTo>
                        <a:pt x="294" y="338"/>
                      </a:lnTo>
                      <a:lnTo>
                        <a:pt x="284" y="349"/>
                      </a:lnTo>
                      <a:lnTo>
                        <a:pt x="274" y="363"/>
                      </a:lnTo>
                      <a:lnTo>
                        <a:pt x="264" y="377"/>
                      </a:lnTo>
                      <a:lnTo>
                        <a:pt x="243" y="374"/>
                      </a:lnTo>
                      <a:lnTo>
                        <a:pt x="229" y="371"/>
                      </a:lnTo>
                      <a:lnTo>
                        <a:pt x="220" y="357"/>
                      </a:lnTo>
                      <a:lnTo>
                        <a:pt x="220" y="349"/>
                      </a:lnTo>
                      <a:lnTo>
                        <a:pt x="226" y="338"/>
                      </a:lnTo>
                      <a:lnTo>
                        <a:pt x="233" y="329"/>
                      </a:lnTo>
                      <a:lnTo>
                        <a:pt x="239" y="318"/>
                      </a:lnTo>
                      <a:lnTo>
                        <a:pt x="226" y="324"/>
                      </a:lnTo>
                      <a:lnTo>
                        <a:pt x="220" y="310"/>
                      </a:lnTo>
                      <a:lnTo>
                        <a:pt x="220" y="301"/>
                      </a:lnTo>
                      <a:lnTo>
                        <a:pt x="239" y="298"/>
                      </a:lnTo>
                      <a:lnTo>
                        <a:pt x="257" y="296"/>
                      </a:lnTo>
                      <a:lnTo>
                        <a:pt x="245" y="287"/>
                      </a:lnTo>
                      <a:lnTo>
                        <a:pt x="227" y="290"/>
                      </a:lnTo>
                      <a:lnTo>
                        <a:pt x="227" y="273"/>
                      </a:lnTo>
                      <a:lnTo>
                        <a:pt x="235" y="262"/>
                      </a:lnTo>
                      <a:lnTo>
                        <a:pt x="253" y="251"/>
                      </a:lnTo>
                      <a:lnTo>
                        <a:pt x="259" y="240"/>
                      </a:lnTo>
                      <a:lnTo>
                        <a:pt x="264" y="234"/>
                      </a:lnTo>
                      <a:lnTo>
                        <a:pt x="278" y="232"/>
                      </a:lnTo>
                      <a:lnTo>
                        <a:pt x="290" y="234"/>
                      </a:lnTo>
                      <a:lnTo>
                        <a:pt x="296" y="240"/>
                      </a:lnTo>
                      <a:lnTo>
                        <a:pt x="305" y="232"/>
                      </a:lnTo>
                      <a:lnTo>
                        <a:pt x="296" y="229"/>
                      </a:lnTo>
                      <a:lnTo>
                        <a:pt x="296" y="206"/>
                      </a:lnTo>
                      <a:lnTo>
                        <a:pt x="321" y="181"/>
                      </a:lnTo>
                      <a:lnTo>
                        <a:pt x="334" y="165"/>
                      </a:lnTo>
                      <a:lnTo>
                        <a:pt x="342" y="162"/>
                      </a:lnTo>
                      <a:lnTo>
                        <a:pt x="340" y="153"/>
                      </a:lnTo>
                      <a:lnTo>
                        <a:pt x="352" y="137"/>
                      </a:lnTo>
                      <a:lnTo>
                        <a:pt x="366" y="112"/>
                      </a:lnTo>
                      <a:lnTo>
                        <a:pt x="381" y="100"/>
                      </a:lnTo>
                      <a:lnTo>
                        <a:pt x="369" y="89"/>
                      </a:lnTo>
                      <a:lnTo>
                        <a:pt x="401" y="64"/>
                      </a:lnTo>
                      <a:lnTo>
                        <a:pt x="414" y="67"/>
                      </a:lnTo>
                      <a:lnTo>
                        <a:pt x="412" y="53"/>
                      </a:lnTo>
                      <a:lnTo>
                        <a:pt x="439" y="50"/>
                      </a:lnTo>
                      <a:lnTo>
                        <a:pt x="490" y="6"/>
                      </a:lnTo>
                      <a:lnTo>
                        <a:pt x="498" y="0"/>
                      </a:lnTo>
                      <a:lnTo>
                        <a:pt x="488" y="33"/>
                      </a:lnTo>
                      <a:lnTo>
                        <a:pt x="500" y="17"/>
                      </a:lnTo>
                      <a:lnTo>
                        <a:pt x="513" y="11"/>
                      </a:lnTo>
                      <a:lnTo>
                        <a:pt x="511" y="25"/>
                      </a:lnTo>
                      <a:lnTo>
                        <a:pt x="550" y="8"/>
                      </a:lnTo>
                      <a:lnTo>
                        <a:pt x="568" y="22"/>
                      </a:lnTo>
                      <a:lnTo>
                        <a:pt x="542" y="36"/>
                      </a:lnTo>
                      <a:lnTo>
                        <a:pt x="552" y="53"/>
                      </a:lnTo>
                      <a:lnTo>
                        <a:pt x="589" y="50"/>
                      </a:lnTo>
                      <a:lnTo>
                        <a:pt x="645" y="75"/>
                      </a:lnTo>
                      <a:lnTo>
                        <a:pt x="642" y="103"/>
                      </a:lnTo>
                      <a:lnTo>
                        <a:pt x="618" y="128"/>
                      </a:lnTo>
                      <a:lnTo>
                        <a:pt x="583" y="142"/>
                      </a:lnTo>
                      <a:lnTo>
                        <a:pt x="577" y="170"/>
                      </a:lnTo>
                      <a:lnTo>
                        <a:pt x="579" y="198"/>
                      </a:lnTo>
                      <a:lnTo>
                        <a:pt x="589" y="204"/>
                      </a:lnTo>
                      <a:lnTo>
                        <a:pt x="591" y="218"/>
                      </a:lnTo>
                      <a:lnTo>
                        <a:pt x="595" y="223"/>
                      </a:lnTo>
                      <a:lnTo>
                        <a:pt x="603" y="229"/>
                      </a:lnTo>
                      <a:lnTo>
                        <a:pt x="605" y="245"/>
                      </a:lnTo>
                      <a:lnTo>
                        <a:pt x="616" y="265"/>
                      </a:lnTo>
                      <a:lnTo>
                        <a:pt x="616" y="273"/>
                      </a:lnTo>
                      <a:lnTo>
                        <a:pt x="628" y="273"/>
                      </a:lnTo>
                      <a:lnTo>
                        <a:pt x="632" y="279"/>
                      </a:lnTo>
                      <a:lnTo>
                        <a:pt x="642" y="285"/>
                      </a:lnTo>
                      <a:lnTo>
                        <a:pt x="647" y="276"/>
                      </a:lnTo>
                      <a:lnTo>
                        <a:pt x="653" y="262"/>
                      </a:lnTo>
                      <a:lnTo>
                        <a:pt x="657" y="254"/>
                      </a:lnTo>
                      <a:lnTo>
                        <a:pt x="667" y="259"/>
                      </a:lnTo>
                      <a:lnTo>
                        <a:pt x="679" y="240"/>
                      </a:lnTo>
                      <a:lnTo>
                        <a:pt x="679" y="226"/>
                      </a:lnTo>
                      <a:lnTo>
                        <a:pt x="682" y="215"/>
                      </a:lnTo>
                      <a:lnTo>
                        <a:pt x="684" y="206"/>
                      </a:lnTo>
                      <a:lnTo>
                        <a:pt x="708" y="198"/>
                      </a:lnTo>
                      <a:lnTo>
                        <a:pt x="727" y="190"/>
                      </a:lnTo>
                      <a:lnTo>
                        <a:pt x="752" y="179"/>
                      </a:lnTo>
                      <a:lnTo>
                        <a:pt x="782" y="187"/>
                      </a:lnTo>
                      <a:lnTo>
                        <a:pt x="811" y="187"/>
                      </a:lnTo>
                      <a:lnTo>
                        <a:pt x="859" y="187"/>
                      </a:lnTo>
                      <a:lnTo>
                        <a:pt x="867" y="120"/>
                      </a:lnTo>
                      <a:lnTo>
                        <a:pt x="894" y="123"/>
                      </a:lnTo>
                      <a:lnTo>
                        <a:pt x="914" y="173"/>
                      </a:lnTo>
                      <a:lnTo>
                        <a:pt x="918" y="131"/>
                      </a:lnTo>
                      <a:lnTo>
                        <a:pt x="1007" y="8"/>
                      </a:lnTo>
                      <a:lnTo>
                        <a:pt x="1042" y="8"/>
                      </a:lnTo>
                      <a:lnTo>
                        <a:pt x="1073" y="33"/>
                      </a:lnTo>
                      <a:lnTo>
                        <a:pt x="1114" y="31"/>
                      </a:lnTo>
                      <a:lnTo>
                        <a:pt x="1168" y="75"/>
                      </a:lnTo>
                      <a:lnTo>
                        <a:pt x="1231" y="100"/>
                      </a:lnTo>
                      <a:lnTo>
                        <a:pt x="1275" y="95"/>
                      </a:lnTo>
                      <a:lnTo>
                        <a:pt x="1334" y="123"/>
                      </a:lnTo>
                      <a:lnTo>
                        <a:pt x="1382" y="123"/>
                      </a:lnTo>
                      <a:lnTo>
                        <a:pt x="1406" y="103"/>
                      </a:lnTo>
                      <a:lnTo>
                        <a:pt x="1460" y="103"/>
                      </a:lnTo>
                      <a:lnTo>
                        <a:pt x="1489" y="126"/>
                      </a:lnTo>
                      <a:lnTo>
                        <a:pt x="1563" y="126"/>
                      </a:lnTo>
                      <a:lnTo>
                        <a:pt x="1625" y="162"/>
                      </a:lnTo>
                      <a:lnTo>
                        <a:pt x="1736" y="156"/>
                      </a:lnTo>
                      <a:lnTo>
                        <a:pt x="1917" y="173"/>
                      </a:lnTo>
                      <a:lnTo>
                        <a:pt x="2004" y="226"/>
                      </a:lnTo>
                      <a:lnTo>
                        <a:pt x="2078" y="259"/>
                      </a:lnTo>
                      <a:lnTo>
                        <a:pt x="2125" y="287"/>
                      </a:lnTo>
                      <a:lnTo>
                        <a:pt x="2111" y="296"/>
                      </a:lnTo>
                      <a:lnTo>
                        <a:pt x="2078" y="273"/>
                      </a:lnTo>
                      <a:lnTo>
                        <a:pt x="2003" y="265"/>
                      </a:lnTo>
                      <a:lnTo>
                        <a:pt x="2024" y="287"/>
                      </a:lnTo>
                      <a:lnTo>
                        <a:pt x="2057" y="298"/>
                      </a:lnTo>
                      <a:lnTo>
                        <a:pt x="2047" y="335"/>
                      </a:lnTo>
                      <a:lnTo>
                        <a:pt x="2012" y="357"/>
                      </a:lnTo>
                      <a:lnTo>
                        <a:pt x="2001" y="393"/>
                      </a:lnTo>
                      <a:lnTo>
                        <a:pt x="2047" y="427"/>
                      </a:lnTo>
                      <a:lnTo>
                        <a:pt x="2080" y="471"/>
                      </a:lnTo>
                      <a:lnTo>
                        <a:pt x="2098" y="536"/>
                      </a:lnTo>
                      <a:lnTo>
                        <a:pt x="2076" y="541"/>
                      </a:lnTo>
                      <a:lnTo>
                        <a:pt x="2030" y="522"/>
                      </a:lnTo>
                      <a:lnTo>
                        <a:pt x="1981" y="474"/>
                      </a:lnTo>
                      <a:lnTo>
                        <a:pt x="1962" y="449"/>
                      </a:lnTo>
                      <a:lnTo>
                        <a:pt x="1950" y="416"/>
                      </a:lnTo>
                      <a:lnTo>
                        <a:pt x="1938" y="365"/>
                      </a:lnTo>
                      <a:lnTo>
                        <a:pt x="1919" y="349"/>
                      </a:lnTo>
                      <a:lnTo>
                        <a:pt x="1901" y="346"/>
                      </a:lnTo>
                      <a:lnTo>
                        <a:pt x="1886" y="351"/>
                      </a:lnTo>
                      <a:lnTo>
                        <a:pt x="1903" y="391"/>
                      </a:lnTo>
                      <a:lnTo>
                        <a:pt x="1857" y="396"/>
                      </a:lnTo>
                      <a:lnTo>
                        <a:pt x="1835" y="377"/>
                      </a:lnTo>
                      <a:lnTo>
                        <a:pt x="1794" y="388"/>
                      </a:lnTo>
                      <a:lnTo>
                        <a:pt x="1763" y="418"/>
                      </a:lnTo>
                      <a:lnTo>
                        <a:pt x="1763" y="435"/>
                      </a:lnTo>
                      <a:lnTo>
                        <a:pt x="1775" y="463"/>
                      </a:lnTo>
                      <a:lnTo>
                        <a:pt x="1824" y="471"/>
                      </a:lnTo>
                      <a:lnTo>
                        <a:pt x="1863" y="505"/>
                      </a:lnTo>
                      <a:lnTo>
                        <a:pt x="1929" y="597"/>
                      </a:lnTo>
                      <a:lnTo>
                        <a:pt x="1956" y="658"/>
                      </a:lnTo>
                      <a:lnTo>
                        <a:pt x="1960" y="722"/>
                      </a:lnTo>
                      <a:lnTo>
                        <a:pt x="1954" y="775"/>
                      </a:lnTo>
                      <a:lnTo>
                        <a:pt x="1938" y="775"/>
                      </a:lnTo>
                      <a:lnTo>
                        <a:pt x="1921" y="756"/>
                      </a:lnTo>
                      <a:lnTo>
                        <a:pt x="1896" y="781"/>
                      </a:lnTo>
                      <a:lnTo>
                        <a:pt x="1870" y="803"/>
                      </a:lnTo>
                      <a:lnTo>
                        <a:pt x="1866" y="840"/>
                      </a:lnTo>
                      <a:lnTo>
                        <a:pt x="1894" y="884"/>
                      </a:lnTo>
                      <a:lnTo>
                        <a:pt x="1876" y="920"/>
                      </a:lnTo>
                      <a:lnTo>
                        <a:pt x="1870" y="982"/>
                      </a:lnTo>
                      <a:lnTo>
                        <a:pt x="1903" y="1021"/>
                      </a:lnTo>
                      <a:lnTo>
                        <a:pt x="1940" y="1032"/>
                      </a:lnTo>
                      <a:lnTo>
                        <a:pt x="1979" y="1074"/>
                      </a:lnTo>
                      <a:lnTo>
                        <a:pt x="2012" y="1130"/>
                      </a:lnTo>
                      <a:lnTo>
                        <a:pt x="2014" y="1213"/>
                      </a:lnTo>
                      <a:lnTo>
                        <a:pt x="2003" y="1252"/>
                      </a:lnTo>
                      <a:lnTo>
                        <a:pt x="1968" y="1286"/>
                      </a:lnTo>
                      <a:lnTo>
                        <a:pt x="1925" y="1303"/>
                      </a:lnTo>
                      <a:lnTo>
                        <a:pt x="1898" y="1328"/>
                      </a:lnTo>
                      <a:lnTo>
                        <a:pt x="1882" y="1314"/>
                      </a:lnTo>
                      <a:lnTo>
                        <a:pt x="1868" y="1328"/>
                      </a:lnTo>
                      <a:lnTo>
                        <a:pt x="1864" y="1389"/>
                      </a:lnTo>
                      <a:lnTo>
                        <a:pt x="1874" y="1425"/>
                      </a:lnTo>
                      <a:lnTo>
                        <a:pt x="1917" y="1467"/>
                      </a:lnTo>
                      <a:lnTo>
                        <a:pt x="1934" y="1509"/>
                      </a:lnTo>
                      <a:lnTo>
                        <a:pt x="1948" y="1531"/>
                      </a:lnTo>
                      <a:lnTo>
                        <a:pt x="1944" y="1576"/>
                      </a:lnTo>
                      <a:lnTo>
                        <a:pt x="1917" y="1612"/>
                      </a:lnTo>
                      <a:lnTo>
                        <a:pt x="1888" y="1612"/>
                      </a:lnTo>
                      <a:lnTo>
                        <a:pt x="1841" y="1559"/>
                      </a:lnTo>
                      <a:lnTo>
                        <a:pt x="1808" y="1540"/>
                      </a:lnTo>
                      <a:lnTo>
                        <a:pt x="1794" y="1529"/>
                      </a:lnTo>
                      <a:lnTo>
                        <a:pt x="1781" y="1556"/>
                      </a:lnTo>
                      <a:lnTo>
                        <a:pt x="1785" y="1596"/>
                      </a:lnTo>
                      <a:lnTo>
                        <a:pt x="1796" y="1626"/>
                      </a:lnTo>
                      <a:lnTo>
                        <a:pt x="1804" y="1674"/>
                      </a:lnTo>
                      <a:lnTo>
                        <a:pt x="1833" y="1690"/>
                      </a:lnTo>
                      <a:lnTo>
                        <a:pt x="1824" y="1715"/>
                      </a:lnTo>
                      <a:lnTo>
                        <a:pt x="1826" y="1752"/>
                      </a:lnTo>
                      <a:lnTo>
                        <a:pt x="1835" y="1788"/>
                      </a:lnTo>
                      <a:lnTo>
                        <a:pt x="1816" y="1785"/>
                      </a:lnTo>
                      <a:lnTo>
                        <a:pt x="1794" y="1743"/>
                      </a:lnTo>
                      <a:lnTo>
                        <a:pt x="1796" y="1699"/>
                      </a:lnTo>
                      <a:lnTo>
                        <a:pt x="1789" y="1685"/>
                      </a:lnTo>
                      <a:lnTo>
                        <a:pt x="1781" y="1635"/>
                      </a:lnTo>
                      <a:lnTo>
                        <a:pt x="1771" y="1621"/>
                      </a:lnTo>
                      <a:lnTo>
                        <a:pt x="1767" y="1551"/>
                      </a:lnTo>
                      <a:lnTo>
                        <a:pt x="1754" y="1509"/>
                      </a:lnTo>
                      <a:lnTo>
                        <a:pt x="1730" y="1470"/>
                      </a:lnTo>
                      <a:lnTo>
                        <a:pt x="1688" y="1448"/>
                      </a:lnTo>
                      <a:lnTo>
                        <a:pt x="1658" y="1411"/>
                      </a:lnTo>
                      <a:lnTo>
                        <a:pt x="1647" y="1384"/>
                      </a:lnTo>
                      <a:lnTo>
                        <a:pt x="1625" y="1353"/>
                      </a:lnTo>
                      <a:lnTo>
                        <a:pt x="1592" y="1283"/>
                      </a:lnTo>
                      <a:lnTo>
                        <a:pt x="1563" y="1289"/>
                      </a:lnTo>
                      <a:lnTo>
                        <a:pt x="1524" y="1322"/>
                      </a:lnTo>
                      <a:lnTo>
                        <a:pt x="1507" y="1350"/>
                      </a:lnTo>
                      <a:lnTo>
                        <a:pt x="1472" y="1403"/>
                      </a:lnTo>
                      <a:lnTo>
                        <a:pt x="1446" y="1459"/>
                      </a:lnTo>
                      <a:lnTo>
                        <a:pt x="1437" y="1478"/>
                      </a:lnTo>
                      <a:lnTo>
                        <a:pt x="1446" y="1543"/>
                      </a:lnTo>
                      <a:lnTo>
                        <a:pt x="1445" y="1607"/>
                      </a:lnTo>
                      <a:lnTo>
                        <a:pt x="1413" y="1651"/>
                      </a:lnTo>
                      <a:lnTo>
                        <a:pt x="1396" y="1654"/>
                      </a:lnTo>
                      <a:lnTo>
                        <a:pt x="1359" y="1562"/>
                      </a:lnTo>
                      <a:lnTo>
                        <a:pt x="1330" y="1498"/>
                      </a:lnTo>
                      <a:lnTo>
                        <a:pt x="1272" y="1375"/>
                      </a:lnTo>
                      <a:lnTo>
                        <a:pt x="1270" y="1328"/>
                      </a:lnTo>
                      <a:lnTo>
                        <a:pt x="1256" y="1305"/>
                      </a:lnTo>
                      <a:lnTo>
                        <a:pt x="1246" y="1336"/>
                      </a:lnTo>
                      <a:lnTo>
                        <a:pt x="1196" y="1266"/>
                      </a:lnTo>
                      <a:lnTo>
                        <a:pt x="1128" y="1213"/>
                      </a:lnTo>
                      <a:lnTo>
                        <a:pt x="1085" y="1225"/>
                      </a:lnTo>
                      <a:lnTo>
                        <a:pt x="1023" y="1219"/>
                      </a:lnTo>
                      <a:lnTo>
                        <a:pt x="993" y="1180"/>
                      </a:lnTo>
                      <a:lnTo>
                        <a:pt x="960" y="1185"/>
                      </a:lnTo>
                      <a:lnTo>
                        <a:pt x="914" y="1169"/>
                      </a:lnTo>
                      <a:lnTo>
                        <a:pt x="817" y="1038"/>
                      </a:lnTo>
                      <a:lnTo>
                        <a:pt x="822" y="1091"/>
                      </a:lnTo>
                      <a:lnTo>
                        <a:pt x="852" y="1166"/>
                      </a:lnTo>
                      <a:lnTo>
                        <a:pt x="885" y="1219"/>
                      </a:lnTo>
                      <a:lnTo>
                        <a:pt x="920" y="1247"/>
                      </a:lnTo>
                      <a:lnTo>
                        <a:pt x="958" y="1225"/>
                      </a:lnTo>
                      <a:lnTo>
                        <a:pt x="990" y="1225"/>
                      </a:lnTo>
                      <a:lnTo>
                        <a:pt x="1030" y="1272"/>
                      </a:lnTo>
                      <a:lnTo>
                        <a:pt x="1054" y="1308"/>
                      </a:lnTo>
                      <a:lnTo>
                        <a:pt x="1050" y="1331"/>
                      </a:lnTo>
                      <a:lnTo>
                        <a:pt x="980" y="1434"/>
                      </a:lnTo>
                      <a:lnTo>
                        <a:pt x="933" y="1473"/>
                      </a:lnTo>
                      <a:lnTo>
                        <a:pt x="836" y="1523"/>
                      </a:lnTo>
                      <a:lnTo>
                        <a:pt x="807" y="1540"/>
                      </a:lnTo>
                      <a:lnTo>
                        <a:pt x="789" y="1523"/>
                      </a:lnTo>
                      <a:lnTo>
                        <a:pt x="784" y="1503"/>
                      </a:lnTo>
                      <a:lnTo>
                        <a:pt x="782" y="1473"/>
                      </a:lnTo>
                      <a:lnTo>
                        <a:pt x="774" y="1442"/>
                      </a:lnTo>
                      <a:lnTo>
                        <a:pt x="760" y="1417"/>
                      </a:lnTo>
                      <a:lnTo>
                        <a:pt x="749" y="1395"/>
                      </a:lnTo>
                      <a:lnTo>
                        <a:pt x="731" y="1364"/>
                      </a:lnTo>
                      <a:lnTo>
                        <a:pt x="721" y="1344"/>
                      </a:lnTo>
                      <a:lnTo>
                        <a:pt x="714" y="1319"/>
                      </a:lnTo>
                      <a:lnTo>
                        <a:pt x="700" y="1297"/>
                      </a:lnTo>
                      <a:lnTo>
                        <a:pt x="679" y="1241"/>
                      </a:lnTo>
                      <a:lnTo>
                        <a:pt x="667" y="1219"/>
                      </a:lnTo>
                      <a:lnTo>
                        <a:pt x="651" y="1188"/>
                      </a:lnTo>
                      <a:lnTo>
                        <a:pt x="626" y="1146"/>
                      </a:lnTo>
                      <a:lnTo>
                        <a:pt x="612" y="1121"/>
                      </a:lnTo>
                      <a:lnTo>
                        <a:pt x="601" y="1105"/>
                      </a:lnTo>
                      <a:lnTo>
                        <a:pt x="587" y="1068"/>
                      </a:lnTo>
                      <a:lnTo>
                        <a:pt x="628" y="1035"/>
                      </a:lnTo>
                      <a:lnTo>
                        <a:pt x="645" y="962"/>
                      </a:lnTo>
                      <a:lnTo>
                        <a:pt x="607" y="943"/>
                      </a:lnTo>
                      <a:lnTo>
                        <a:pt x="554" y="954"/>
                      </a:lnTo>
                      <a:lnTo>
                        <a:pt x="542" y="946"/>
                      </a:lnTo>
                      <a:lnTo>
                        <a:pt x="537" y="946"/>
                      </a:lnTo>
                      <a:lnTo>
                        <a:pt x="529" y="946"/>
                      </a:lnTo>
                      <a:lnTo>
                        <a:pt x="523" y="946"/>
                      </a:lnTo>
                      <a:lnTo>
                        <a:pt x="521" y="932"/>
                      </a:lnTo>
                      <a:lnTo>
                        <a:pt x="517" y="920"/>
                      </a:lnTo>
                      <a:lnTo>
                        <a:pt x="517" y="898"/>
                      </a:lnTo>
                      <a:lnTo>
                        <a:pt x="507" y="887"/>
                      </a:lnTo>
                      <a:lnTo>
                        <a:pt x="505" y="873"/>
                      </a:lnTo>
                      <a:lnTo>
                        <a:pt x="500" y="870"/>
                      </a:lnTo>
                      <a:lnTo>
                        <a:pt x="494" y="859"/>
                      </a:lnTo>
                      <a:lnTo>
                        <a:pt x="492" y="848"/>
                      </a:lnTo>
                      <a:lnTo>
                        <a:pt x="488" y="837"/>
                      </a:lnTo>
                      <a:lnTo>
                        <a:pt x="484" y="831"/>
                      </a:lnTo>
                      <a:lnTo>
                        <a:pt x="472" y="831"/>
                      </a:lnTo>
                      <a:lnTo>
                        <a:pt x="465" y="831"/>
                      </a:lnTo>
                      <a:lnTo>
                        <a:pt x="461" y="831"/>
                      </a:lnTo>
                      <a:lnTo>
                        <a:pt x="459" y="845"/>
                      </a:lnTo>
                      <a:lnTo>
                        <a:pt x="459" y="859"/>
                      </a:lnTo>
                      <a:lnTo>
                        <a:pt x="459" y="876"/>
                      </a:lnTo>
                      <a:lnTo>
                        <a:pt x="459" y="893"/>
                      </a:lnTo>
                      <a:lnTo>
                        <a:pt x="459" y="904"/>
                      </a:lnTo>
                      <a:lnTo>
                        <a:pt x="449" y="909"/>
                      </a:lnTo>
                      <a:lnTo>
                        <a:pt x="441" y="920"/>
                      </a:lnTo>
                      <a:lnTo>
                        <a:pt x="430" y="904"/>
                      </a:lnTo>
                      <a:lnTo>
                        <a:pt x="422" y="881"/>
                      </a:lnTo>
                      <a:lnTo>
                        <a:pt x="424" y="856"/>
                      </a:lnTo>
                      <a:lnTo>
                        <a:pt x="412" y="823"/>
                      </a:lnTo>
                      <a:lnTo>
                        <a:pt x="406" y="801"/>
                      </a:lnTo>
                      <a:lnTo>
                        <a:pt x="393" y="787"/>
                      </a:lnTo>
                      <a:lnTo>
                        <a:pt x="377" y="773"/>
                      </a:lnTo>
                      <a:lnTo>
                        <a:pt x="369" y="753"/>
                      </a:lnTo>
                      <a:lnTo>
                        <a:pt x="364" y="739"/>
                      </a:lnTo>
                      <a:lnTo>
                        <a:pt x="350" y="736"/>
                      </a:lnTo>
                      <a:lnTo>
                        <a:pt x="346" y="728"/>
                      </a:lnTo>
                      <a:lnTo>
                        <a:pt x="336" y="728"/>
                      </a:lnTo>
                      <a:lnTo>
                        <a:pt x="329" y="742"/>
                      </a:lnTo>
                      <a:lnTo>
                        <a:pt x="321" y="753"/>
                      </a:lnTo>
                      <a:lnTo>
                        <a:pt x="338" y="767"/>
                      </a:lnTo>
                      <a:lnTo>
                        <a:pt x="348" y="787"/>
                      </a:lnTo>
                      <a:lnTo>
                        <a:pt x="366" y="812"/>
                      </a:lnTo>
                      <a:lnTo>
                        <a:pt x="373" y="823"/>
                      </a:lnTo>
                      <a:lnTo>
                        <a:pt x="387" y="831"/>
                      </a:lnTo>
                      <a:lnTo>
                        <a:pt x="397" y="848"/>
                      </a:lnTo>
                      <a:lnTo>
                        <a:pt x="385" y="868"/>
                      </a:lnTo>
                      <a:lnTo>
                        <a:pt x="383" y="859"/>
                      </a:lnTo>
                      <a:lnTo>
                        <a:pt x="383" y="848"/>
                      </a:lnTo>
                      <a:lnTo>
                        <a:pt x="377" y="873"/>
                      </a:lnTo>
                      <a:lnTo>
                        <a:pt x="375" y="895"/>
                      </a:lnTo>
                      <a:lnTo>
                        <a:pt x="364" y="901"/>
                      </a:lnTo>
                      <a:lnTo>
                        <a:pt x="367" y="873"/>
                      </a:lnTo>
                      <a:lnTo>
                        <a:pt x="366" y="859"/>
                      </a:lnTo>
                      <a:lnTo>
                        <a:pt x="352" y="851"/>
                      </a:lnTo>
                      <a:lnTo>
                        <a:pt x="346" y="845"/>
                      </a:lnTo>
                      <a:lnTo>
                        <a:pt x="340" y="834"/>
                      </a:lnTo>
                      <a:lnTo>
                        <a:pt x="329" y="828"/>
                      </a:lnTo>
                      <a:lnTo>
                        <a:pt x="321" y="820"/>
                      </a:lnTo>
                      <a:lnTo>
                        <a:pt x="313" y="803"/>
                      </a:lnTo>
                      <a:lnTo>
                        <a:pt x="303" y="795"/>
                      </a:lnTo>
                      <a:lnTo>
                        <a:pt x="297" y="778"/>
                      </a:lnTo>
                      <a:lnTo>
                        <a:pt x="296" y="764"/>
                      </a:lnTo>
                      <a:lnTo>
                        <a:pt x="288" y="759"/>
                      </a:lnTo>
                      <a:lnTo>
                        <a:pt x="280" y="750"/>
                      </a:lnTo>
                      <a:lnTo>
                        <a:pt x="264" y="750"/>
                      </a:lnTo>
                      <a:lnTo>
                        <a:pt x="251" y="753"/>
                      </a:lnTo>
                      <a:lnTo>
                        <a:pt x="235" y="750"/>
                      </a:lnTo>
                      <a:lnTo>
                        <a:pt x="208" y="753"/>
                      </a:lnTo>
                      <a:lnTo>
                        <a:pt x="189" y="756"/>
                      </a:lnTo>
                      <a:lnTo>
                        <a:pt x="183" y="762"/>
                      </a:lnTo>
                      <a:lnTo>
                        <a:pt x="181" y="778"/>
                      </a:lnTo>
                      <a:lnTo>
                        <a:pt x="181" y="798"/>
                      </a:lnTo>
                      <a:lnTo>
                        <a:pt x="169" y="817"/>
                      </a:lnTo>
                      <a:lnTo>
                        <a:pt x="161" y="826"/>
                      </a:lnTo>
                      <a:lnTo>
                        <a:pt x="157" y="831"/>
                      </a:lnTo>
                      <a:lnTo>
                        <a:pt x="152" y="845"/>
                      </a:lnTo>
                      <a:lnTo>
                        <a:pt x="148" y="856"/>
                      </a:lnTo>
                      <a:lnTo>
                        <a:pt x="154" y="865"/>
                      </a:lnTo>
                      <a:lnTo>
                        <a:pt x="154" y="881"/>
                      </a:lnTo>
                      <a:lnTo>
                        <a:pt x="152" y="890"/>
                      </a:lnTo>
                      <a:lnTo>
                        <a:pt x="148" y="901"/>
                      </a:lnTo>
                      <a:lnTo>
                        <a:pt x="138" y="920"/>
                      </a:lnTo>
                      <a:lnTo>
                        <a:pt x="132" y="912"/>
                      </a:lnTo>
                      <a:lnTo>
                        <a:pt x="126" y="918"/>
                      </a:lnTo>
                      <a:lnTo>
                        <a:pt x="119" y="926"/>
                      </a:lnTo>
                      <a:lnTo>
                        <a:pt x="107" y="929"/>
                      </a:lnTo>
                      <a:lnTo>
                        <a:pt x="95" y="943"/>
                      </a:lnTo>
                      <a:lnTo>
                        <a:pt x="84" y="946"/>
                      </a:lnTo>
                      <a:lnTo>
                        <a:pt x="72" y="946"/>
                      </a:lnTo>
                      <a:lnTo>
                        <a:pt x="60" y="946"/>
                      </a:lnTo>
                      <a:lnTo>
                        <a:pt x="35" y="954"/>
                      </a:lnTo>
                      <a:lnTo>
                        <a:pt x="23" y="954"/>
                      </a:lnTo>
                      <a:lnTo>
                        <a:pt x="17" y="934"/>
                      </a:lnTo>
                      <a:lnTo>
                        <a:pt x="12" y="909"/>
                      </a:lnTo>
                      <a:lnTo>
                        <a:pt x="8" y="887"/>
                      </a:lnTo>
                      <a:lnTo>
                        <a:pt x="6" y="865"/>
                      </a:lnTo>
                      <a:lnTo>
                        <a:pt x="6" y="837"/>
                      </a:lnTo>
                      <a:lnTo>
                        <a:pt x="0" y="803"/>
                      </a:lnTo>
                    </a:path>
                  </a:pathLst>
                </a:custGeom>
                <a:solidFill>
                  <a:schemeClr val="bg1"/>
                </a:solidFill>
                <a:ln w="12700" cap="rnd" cmpd="sng">
                  <a:noFill/>
                  <a:prstDash val="solid"/>
                  <a:round/>
                  <a:headEnd type="none" w="med" len="med"/>
                  <a:tailEnd type="non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grpSp>
        </p:grpSp>
        <p:grpSp>
          <p:nvGrpSpPr>
            <p:cNvPr id="6150" name="Group 33"/>
            <p:cNvGrpSpPr>
              <a:grpSpLocks/>
            </p:cNvGrpSpPr>
            <p:nvPr/>
          </p:nvGrpSpPr>
          <p:grpSpPr bwMode="auto">
            <a:xfrm>
              <a:off x="92" y="615"/>
              <a:ext cx="1865" cy="3311"/>
              <a:chOff x="92" y="615"/>
              <a:chExt cx="1865" cy="3311"/>
            </a:xfrm>
          </p:grpSpPr>
          <p:sp>
            <p:nvSpPr>
              <p:cNvPr id="3106" name="Freeform 34"/>
              <p:cNvSpPr>
                <a:spLocks/>
              </p:cNvSpPr>
              <p:nvPr/>
            </p:nvSpPr>
            <p:spPr bwMode="auto">
              <a:xfrm>
                <a:off x="92" y="761"/>
                <a:ext cx="1262" cy="1550"/>
              </a:xfrm>
              <a:custGeom>
                <a:avLst/>
                <a:gdLst/>
                <a:ahLst/>
                <a:cxnLst>
                  <a:cxn ang="0">
                    <a:pos x="101" y="290"/>
                  </a:cxn>
                  <a:cxn ang="0">
                    <a:pos x="82" y="203"/>
                  </a:cxn>
                  <a:cxn ang="0">
                    <a:pos x="181" y="131"/>
                  </a:cxn>
                  <a:cxn ang="0">
                    <a:pos x="225" y="75"/>
                  </a:cxn>
                  <a:cxn ang="0">
                    <a:pos x="303" y="64"/>
                  </a:cxn>
                  <a:cxn ang="0">
                    <a:pos x="544" y="67"/>
                  </a:cxn>
                  <a:cxn ang="0">
                    <a:pos x="666" y="95"/>
                  </a:cxn>
                  <a:cxn ang="0">
                    <a:pos x="620" y="92"/>
                  </a:cxn>
                  <a:cxn ang="0">
                    <a:pos x="589" y="3"/>
                  </a:cxn>
                  <a:cxn ang="0">
                    <a:pos x="649" y="0"/>
                  </a:cxn>
                  <a:cxn ang="0">
                    <a:pos x="696" y="39"/>
                  </a:cxn>
                  <a:cxn ang="0">
                    <a:pos x="767" y="103"/>
                  </a:cxn>
                  <a:cxn ang="0">
                    <a:pos x="754" y="33"/>
                  </a:cxn>
                  <a:cxn ang="0">
                    <a:pos x="884" y="100"/>
                  </a:cxn>
                  <a:cxn ang="0">
                    <a:pos x="886" y="128"/>
                  </a:cxn>
                  <a:cxn ang="0">
                    <a:pos x="847" y="198"/>
                  </a:cxn>
                  <a:cxn ang="0">
                    <a:pos x="814" y="312"/>
                  </a:cxn>
                  <a:cxn ang="0">
                    <a:pos x="935" y="376"/>
                  </a:cxn>
                  <a:cxn ang="0">
                    <a:pos x="938" y="476"/>
                  </a:cxn>
                  <a:cxn ang="0">
                    <a:pos x="956" y="398"/>
                  </a:cxn>
                  <a:cxn ang="0">
                    <a:pos x="956" y="254"/>
                  </a:cxn>
                  <a:cxn ang="0">
                    <a:pos x="1043" y="293"/>
                  </a:cxn>
                  <a:cxn ang="0">
                    <a:pos x="1098" y="251"/>
                  </a:cxn>
                  <a:cxn ang="0">
                    <a:pos x="1195" y="357"/>
                  </a:cxn>
                  <a:cxn ang="0">
                    <a:pos x="1261" y="449"/>
                  </a:cxn>
                  <a:cxn ang="0">
                    <a:pos x="1209" y="485"/>
                  </a:cxn>
                  <a:cxn ang="0">
                    <a:pos x="1117" y="515"/>
                  </a:cxn>
                  <a:cxn ang="0">
                    <a:pos x="1181" y="535"/>
                  </a:cxn>
                  <a:cxn ang="0">
                    <a:pos x="1209" y="618"/>
                  </a:cxn>
                  <a:cxn ang="0">
                    <a:pos x="1183" y="624"/>
                  </a:cxn>
                  <a:cxn ang="0">
                    <a:pos x="1146" y="657"/>
                  </a:cxn>
                  <a:cxn ang="0">
                    <a:pos x="1088" y="730"/>
                  </a:cxn>
                  <a:cxn ang="0">
                    <a:pos x="1082" y="839"/>
                  </a:cxn>
                  <a:cxn ang="0">
                    <a:pos x="1020" y="1003"/>
                  </a:cxn>
                  <a:cxn ang="0">
                    <a:pos x="1038" y="1142"/>
                  </a:cxn>
                  <a:cxn ang="0">
                    <a:pos x="1003" y="1048"/>
                  </a:cxn>
                  <a:cxn ang="0">
                    <a:pos x="942" y="1006"/>
                  </a:cxn>
                  <a:cxn ang="0">
                    <a:pos x="890" y="1034"/>
                  </a:cxn>
                  <a:cxn ang="0">
                    <a:pos x="804" y="1048"/>
                  </a:cxn>
                  <a:cxn ang="0">
                    <a:pos x="760" y="1151"/>
                  </a:cxn>
                  <a:cxn ang="0">
                    <a:pos x="859" y="1290"/>
                  </a:cxn>
                  <a:cxn ang="0">
                    <a:pos x="874" y="1212"/>
                  </a:cxn>
                  <a:cxn ang="0">
                    <a:pos x="931" y="1268"/>
                  </a:cxn>
                  <a:cxn ang="0">
                    <a:pos x="962" y="1346"/>
                  </a:cxn>
                  <a:cxn ang="0">
                    <a:pos x="987" y="1415"/>
                  </a:cxn>
                  <a:cxn ang="0">
                    <a:pos x="1045" y="1521"/>
                  </a:cxn>
                  <a:cxn ang="0">
                    <a:pos x="1133" y="1518"/>
                  </a:cxn>
                  <a:cxn ang="0">
                    <a:pos x="1080" y="1532"/>
                  </a:cxn>
                  <a:cxn ang="0">
                    <a:pos x="977" y="1516"/>
                  </a:cxn>
                  <a:cxn ang="0">
                    <a:pos x="905" y="1421"/>
                  </a:cxn>
                  <a:cxn ang="0">
                    <a:pos x="853" y="1385"/>
                  </a:cxn>
                  <a:cxn ang="0">
                    <a:pos x="769" y="1340"/>
                  </a:cxn>
                  <a:cxn ang="0">
                    <a:pos x="622" y="1190"/>
                  </a:cxn>
                  <a:cxn ang="0">
                    <a:pos x="501" y="970"/>
                  </a:cxn>
                  <a:cxn ang="0">
                    <a:pos x="542" y="1167"/>
                  </a:cxn>
                  <a:cxn ang="0">
                    <a:pos x="464" y="1031"/>
                  </a:cxn>
                  <a:cxn ang="0">
                    <a:pos x="392" y="763"/>
                  </a:cxn>
                  <a:cxn ang="0">
                    <a:pos x="400" y="568"/>
                  </a:cxn>
                  <a:cxn ang="0">
                    <a:pos x="375" y="418"/>
                  </a:cxn>
                  <a:cxn ang="0">
                    <a:pos x="354" y="329"/>
                  </a:cxn>
                  <a:cxn ang="0">
                    <a:pos x="305" y="276"/>
                  </a:cxn>
                  <a:cxn ang="0">
                    <a:pos x="202" y="290"/>
                  </a:cxn>
                  <a:cxn ang="0">
                    <a:pos x="124" y="345"/>
                  </a:cxn>
                </a:cxnLst>
                <a:rect l="0" t="0" r="r" b="b"/>
                <a:pathLst>
                  <a:path w="1262" h="1550">
                    <a:moveTo>
                      <a:pt x="0" y="398"/>
                    </a:moveTo>
                    <a:lnTo>
                      <a:pt x="60" y="345"/>
                    </a:lnTo>
                    <a:lnTo>
                      <a:pt x="95" y="323"/>
                    </a:lnTo>
                    <a:lnTo>
                      <a:pt x="101" y="290"/>
                    </a:lnTo>
                    <a:lnTo>
                      <a:pt x="74" y="270"/>
                    </a:lnTo>
                    <a:lnTo>
                      <a:pt x="72" y="231"/>
                    </a:lnTo>
                    <a:lnTo>
                      <a:pt x="84" y="220"/>
                    </a:lnTo>
                    <a:lnTo>
                      <a:pt x="82" y="203"/>
                    </a:lnTo>
                    <a:lnTo>
                      <a:pt x="128" y="198"/>
                    </a:lnTo>
                    <a:lnTo>
                      <a:pt x="140" y="167"/>
                    </a:lnTo>
                    <a:lnTo>
                      <a:pt x="142" y="139"/>
                    </a:lnTo>
                    <a:lnTo>
                      <a:pt x="181" y="131"/>
                    </a:lnTo>
                    <a:lnTo>
                      <a:pt x="185" y="103"/>
                    </a:lnTo>
                    <a:lnTo>
                      <a:pt x="148" y="95"/>
                    </a:lnTo>
                    <a:lnTo>
                      <a:pt x="165" y="75"/>
                    </a:lnTo>
                    <a:lnTo>
                      <a:pt x="225" y="75"/>
                    </a:lnTo>
                    <a:lnTo>
                      <a:pt x="243" y="53"/>
                    </a:lnTo>
                    <a:lnTo>
                      <a:pt x="268" y="50"/>
                    </a:lnTo>
                    <a:lnTo>
                      <a:pt x="284" y="33"/>
                    </a:lnTo>
                    <a:lnTo>
                      <a:pt x="303" y="64"/>
                    </a:lnTo>
                    <a:lnTo>
                      <a:pt x="379" y="59"/>
                    </a:lnTo>
                    <a:lnTo>
                      <a:pt x="414" y="92"/>
                    </a:lnTo>
                    <a:lnTo>
                      <a:pt x="527" y="84"/>
                    </a:lnTo>
                    <a:lnTo>
                      <a:pt x="544" y="67"/>
                    </a:lnTo>
                    <a:lnTo>
                      <a:pt x="587" y="95"/>
                    </a:lnTo>
                    <a:lnTo>
                      <a:pt x="631" y="120"/>
                    </a:lnTo>
                    <a:lnTo>
                      <a:pt x="653" y="109"/>
                    </a:lnTo>
                    <a:lnTo>
                      <a:pt x="666" y="95"/>
                    </a:lnTo>
                    <a:lnTo>
                      <a:pt x="703" y="103"/>
                    </a:lnTo>
                    <a:lnTo>
                      <a:pt x="678" y="84"/>
                    </a:lnTo>
                    <a:lnTo>
                      <a:pt x="655" y="86"/>
                    </a:lnTo>
                    <a:lnTo>
                      <a:pt x="620" y="92"/>
                    </a:lnTo>
                    <a:lnTo>
                      <a:pt x="602" y="64"/>
                    </a:lnTo>
                    <a:lnTo>
                      <a:pt x="583" y="50"/>
                    </a:lnTo>
                    <a:lnTo>
                      <a:pt x="583" y="28"/>
                    </a:lnTo>
                    <a:lnTo>
                      <a:pt x="589" y="3"/>
                    </a:lnTo>
                    <a:lnTo>
                      <a:pt x="604" y="0"/>
                    </a:lnTo>
                    <a:lnTo>
                      <a:pt x="626" y="22"/>
                    </a:lnTo>
                    <a:lnTo>
                      <a:pt x="631" y="11"/>
                    </a:lnTo>
                    <a:lnTo>
                      <a:pt x="649" y="0"/>
                    </a:lnTo>
                    <a:lnTo>
                      <a:pt x="670" y="17"/>
                    </a:lnTo>
                    <a:lnTo>
                      <a:pt x="682" y="3"/>
                    </a:lnTo>
                    <a:lnTo>
                      <a:pt x="694" y="25"/>
                    </a:lnTo>
                    <a:lnTo>
                      <a:pt x="696" y="39"/>
                    </a:lnTo>
                    <a:lnTo>
                      <a:pt x="727" y="59"/>
                    </a:lnTo>
                    <a:lnTo>
                      <a:pt x="715" y="75"/>
                    </a:lnTo>
                    <a:lnTo>
                      <a:pt x="715" y="98"/>
                    </a:lnTo>
                    <a:lnTo>
                      <a:pt x="767" y="103"/>
                    </a:lnTo>
                    <a:lnTo>
                      <a:pt x="781" y="75"/>
                    </a:lnTo>
                    <a:lnTo>
                      <a:pt x="771" y="61"/>
                    </a:lnTo>
                    <a:lnTo>
                      <a:pt x="748" y="64"/>
                    </a:lnTo>
                    <a:lnTo>
                      <a:pt x="754" y="33"/>
                    </a:lnTo>
                    <a:lnTo>
                      <a:pt x="801" y="50"/>
                    </a:lnTo>
                    <a:lnTo>
                      <a:pt x="810" y="72"/>
                    </a:lnTo>
                    <a:lnTo>
                      <a:pt x="849" y="72"/>
                    </a:lnTo>
                    <a:lnTo>
                      <a:pt x="884" y="100"/>
                    </a:lnTo>
                    <a:lnTo>
                      <a:pt x="903" y="95"/>
                    </a:lnTo>
                    <a:lnTo>
                      <a:pt x="925" y="120"/>
                    </a:lnTo>
                    <a:lnTo>
                      <a:pt x="903" y="153"/>
                    </a:lnTo>
                    <a:lnTo>
                      <a:pt x="886" y="128"/>
                    </a:lnTo>
                    <a:lnTo>
                      <a:pt x="874" y="137"/>
                    </a:lnTo>
                    <a:lnTo>
                      <a:pt x="859" y="156"/>
                    </a:lnTo>
                    <a:lnTo>
                      <a:pt x="834" y="173"/>
                    </a:lnTo>
                    <a:lnTo>
                      <a:pt x="847" y="198"/>
                    </a:lnTo>
                    <a:lnTo>
                      <a:pt x="824" y="201"/>
                    </a:lnTo>
                    <a:lnTo>
                      <a:pt x="804" y="234"/>
                    </a:lnTo>
                    <a:lnTo>
                      <a:pt x="785" y="276"/>
                    </a:lnTo>
                    <a:lnTo>
                      <a:pt x="814" y="312"/>
                    </a:lnTo>
                    <a:lnTo>
                      <a:pt x="837" y="354"/>
                    </a:lnTo>
                    <a:lnTo>
                      <a:pt x="878" y="359"/>
                    </a:lnTo>
                    <a:lnTo>
                      <a:pt x="917" y="354"/>
                    </a:lnTo>
                    <a:lnTo>
                      <a:pt x="935" y="376"/>
                    </a:lnTo>
                    <a:lnTo>
                      <a:pt x="927" y="387"/>
                    </a:lnTo>
                    <a:lnTo>
                      <a:pt x="915" y="410"/>
                    </a:lnTo>
                    <a:lnTo>
                      <a:pt x="933" y="449"/>
                    </a:lnTo>
                    <a:lnTo>
                      <a:pt x="938" y="476"/>
                    </a:lnTo>
                    <a:lnTo>
                      <a:pt x="960" y="490"/>
                    </a:lnTo>
                    <a:lnTo>
                      <a:pt x="989" y="465"/>
                    </a:lnTo>
                    <a:lnTo>
                      <a:pt x="981" y="429"/>
                    </a:lnTo>
                    <a:lnTo>
                      <a:pt x="956" y="398"/>
                    </a:lnTo>
                    <a:lnTo>
                      <a:pt x="985" y="362"/>
                    </a:lnTo>
                    <a:lnTo>
                      <a:pt x="960" y="301"/>
                    </a:lnTo>
                    <a:lnTo>
                      <a:pt x="937" y="276"/>
                    </a:lnTo>
                    <a:lnTo>
                      <a:pt x="956" y="254"/>
                    </a:lnTo>
                    <a:lnTo>
                      <a:pt x="952" y="220"/>
                    </a:lnTo>
                    <a:lnTo>
                      <a:pt x="966" y="201"/>
                    </a:lnTo>
                    <a:lnTo>
                      <a:pt x="989" y="220"/>
                    </a:lnTo>
                    <a:lnTo>
                      <a:pt x="1043" y="293"/>
                    </a:lnTo>
                    <a:lnTo>
                      <a:pt x="1076" y="304"/>
                    </a:lnTo>
                    <a:lnTo>
                      <a:pt x="1086" y="284"/>
                    </a:lnTo>
                    <a:lnTo>
                      <a:pt x="1078" y="245"/>
                    </a:lnTo>
                    <a:lnTo>
                      <a:pt x="1098" y="251"/>
                    </a:lnTo>
                    <a:lnTo>
                      <a:pt x="1131" y="295"/>
                    </a:lnTo>
                    <a:lnTo>
                      <a:pt x="1137" y="320"/>
                    </a:lnTo>
                    <a:lnTo>
                      <a:pt x="1156" y="337"/>
                    </a:lnTo>
                    <a:lnTo>
                      <a:pt x="1195" y="357"/>
                    </a:lnTo>
                    <a:lnTo>
                      <a:pt x="1214" y="393"/>
                    </a:lnTo>
                    <a:lnTo>
                      <a:pt x="1244" y="418"/>
                    </a:lnTo>
                    <a:lnTo>
                      <a:pt x="1259" y="426"/>
                    </a:lnTo>
                    <a:lnTo>
                      <a:pt x="1261" y="449"/>
                    </a:lnTo>
                    <a:lnTo>
                      <a:pt x="1238" y="462"/>
                    </a:lnTo>
                    <a:lnTo>
                      <a:pt x="1224" y="446"/>
                    </a:lnTo>
                    <a:lnTo>
                      <a:pt x="1212" y="449"/>
                    </a:lnTo>
                    <a:lnTo>
                      <a:pt x="1209" y="485"/>
                    </a:lnTo>
                    <a:lnTo>
                      <a:pt x="1189" y="493"/>
                    </a:lnTo>
                    <a:lnTo>
                      <a:pt x="1168" y="474"/>
                    </a:lnTo>
                    <a:lnTo>
                      <a:pt x="1123" y="474"/>
                    </a:lnTo>
                    <a:lnTo>
                      <a:pt x="1117" y="515"/>
                    </a:lnTo>
                    <a:lnTo>
                      <a:pt x="1129" y="540"/>
                    </a:lnTo>
                    <a:lnTo>
                      <a:pt x="1146" y="527"/>
                    </a:lnTo>
                    <a:lnTo>
                      <a:pt x="1164" y="521"/>
                    </a:lnTo>
                    <a:lnTo>
                      <a:pt x="1181" y="535"/>
                    </a:lnTo>
                    <a:lnTo>
                      <a:pt x="1158" y="566"/>
                    </a:lnTo>
                    <a:lnTo>
                      <a:pt x="1181" y="593"/>
                    </a:lnTo>
                    <a:lnTo>
                      <a:pt x="1212" y="602"/>
                    </a:lnTo>
                    <a:lnTo>
                      <a:pt x="1209" y="618"/>
                    </a:lnTo>
                    <a:lnTo>
                      <a:pt x="1197" y="621"/>
                    </a:lnTo>
                    <a:lnTo>
                      <a:pt x="1168" y="716"/>
                    </a:lnTo>
                    <a:lnTo>
                      <a:pt x="1170" y="655"/>
                    </a:lnTo>
                    <a:lnTo>
                      <a:pt x="1183" y="624"/>
                    </a:lnTo>
                    <a:lnTo>
                      <a:pt x="1168" y="610"/>
                    </a:lnTo>
                    <a:lnTo>
                      <a:pt x="1150" y="630"/>
                    </a:lnTo>
                    <a:lnTo>
                      <a:pt x="1160" y="646"/>
                    </a:lnTo>
                    <a:lnTo>
                      <a:pt x="1146" y="657"/>
                    </a:lnTo>
                    <a:lnTo>
                      <a:pt x="1133" y="671"/>
                    </a:lnTo>
                    <a:lnTo>
                      <a:pt x="1135" y="713"/>
                    </a:lnTo>
                    <a:lnTo>
                      <a:pt x="1115" y="727"/>
                    </a:lnTo>
                    <a:lnTo>
                      <a:pt x="1088" y="730"/>
                    </a:lnTo>
                    <a:lnTo>
                      <a:pt x="1098" y="752"/>
                    </a:lnTo>
                    <a:lnTo>
                      <a:pt x="1088" y="777"/>
                    </a:lnTo>
                    <a:lnTo>
                      <a:pt x="1098" y="797"/>
                    </a:lnTo>
                    <a:lnTo>
                      <a:pt x="1082" y="839"/>
                    </a:lnTo>
                    <a:lnTo>
                      <a:pt x="1076" y="878"/>
                    </a:lnTo>
                    <a:lnTo>
                      <a:pt x="1053" y="900"/>
                    </a:lnTo>
                    <a:lnTo>
                      <a:pt x="1024" y="961"/>
                    </a:lnTo>
                    <a:lnTo>
                      <a:pt x="1020" y="1003"/>
                    </a:lnTo>
                    <a:lnTo>
                      <a:pt x="1030" y="1036"/>
                    </a:lnTo>
                    <a:lnTo>
                      <a:pt x="1043" y="1078"/>
                    </a:lnTo>
                    <a:lnTo>
                      <a:pt x="1051" y="1123"/>
                    </a:lnTo>
                    <a:lnTo>
                      <a:pt x="1038" y="1142"/>
                    </a:lnTo>
                    <a:lnTo>
                      <a:pt x="1020" y="1128"/>
                    </a:lnTo>
                    <a:lnTo>
                      <a:pt x="1024" y="1106"/>
                    </a:lnTo>
                    <a:lnTo>
                      <a:pt x="1014" y="1056"/>
                    </a:lnTo>
                    <a:lnTo>
                      <a:pt x="1003" y="1048"/>
                    </a:lnTo>
                    <a:lnTo>
                      <a:pt x="995" y="1017"/>
                    </a:lnTo>
                    <a:lnTo>
                      <a:pt x="979" y="1017"/>
                    </a:lnTo>
                    <a:lnTo>
                      <a:pt x="962" y="1000"/>
                    </a:lnTo>
                    <a:lnTo>
                      <a:pt x="942" y="1006"/>
                    </a:lnTo>
                    <a:lnTo>
                      <a:pt x="925" y="995"/>
                    </a:lnTo>
                    <a:lnTo>
                      <a:pt x="903" y="1009"/>
                    </a:lnTo>
                    <a:lnTo>
                      <a:pt x="865" y="997"/>
                    </a:lnTo>
                    <a:lnTo>
                      <a:pt x="890" y="1034"/>
                    </a:lnTo>
                    <a:lnTo>
                      <a:pt x="859" y="1031"/>
                    </a:lnTo>
                    <a:lnTo>
                      <a:pt x="837" y="1003"/>
                    </a:lnTo>
                    <a:lnTo>
                      <a:pt x="799" y="1003"/>
                    </a:lnTo>
                    <a:lnTo>
                      <a:pt x="804" y="1048"/>
                    </a:lnTo>
                    <a:lnTo>
                      <a:pt x="775" y="1034"/>
                    </a:lnTo>
                    <a:lnTo>
                      <a:pt x="760" y="1078"/>
                    </a:lnTo>
                    <a:lnTo>
                      <a:pt x="771" y="1098"/>
                    </a:lnTo>
                    <a:lnTo>
                      <a:pt x="760" y="1151"/>
                    </a:lnTo>
                    <a:lnTo>
                      <a:pt x="773" y="1212"/>
                    </a:lnTo>
                    <a:lnTo>
                      <a:pt x="789" y="1254"/>
                    </a:lnTo>
                    <a:lnTo>
                      <a:pt x="806" y="1293"/>
                    </a:lnTo>
                    <a:lnTo>
                      <a:pt x="859" y="1290"/>
                    </a:lnTo>
                    <a:lnTo>
                      <a:pt x="880" y="1282"/>
                    </a:lnTo>
                    <a:lnTo>
                      <a:pt x="884" y="1254"/>
                    </a:lnTo>
                    <a:lnTo>
                      <a:pt x="872" y="1231"/>
                    </a:lnTo>
                    <a:lnTo>
                      <a:pt x="874" y="1212"/>
                    </a:lnTo>
                    <a:lnTo>
                      <a:pt x="907" y="1217"/>
                    </a:lnTo>
                    <a:lnTo>
                      <a:pt x="940" y="1206"/>
                    </a:lnTo>
                    <a:lnTo>
                      <a:pt x="940" y="1231"/>
                    </a:lnTo>
                    <a:lnTo>
                      <a:pt x="931" y="1268"/>
                    </a:lnTo>
                    <a:lnTo>
                      <a:pt x="915" y="1295"/>
                    </a:lnTo>
                    <a:lnTo>
                      <a:pt x="911" y="1334"/>
                    </a:lnTo>
                    <a:lnTo>
                      <a:pt x="933" y="1351"/>
                    </a:lnTo>
                    <a:lnTo>
                      <a:pt x="962" y="1346"/>
                    </a:lnTo>
                    <a:lnTo>
                      <a:pt x="979" y="1360"/>
                    </a:lnTo>
                    <a:lnTo>
                      <a:pt x="995" y="1354"/>
                    </a:lnTo>
                    <a:lnTo>
                      <a:pt x="1001" y="1379"/>
                    </a:lnTo>
                    <a:lnTo>
                      <a:pt x="987" y="1415"/>
                    </a:lnTo>
                    <a:lnTo>
                      <a:pt x="999" y="1438"/>
                    </a:lnTo>
                    <a:lnTo>
                      <a:pt x="1001" y="1482"/>
                    </a:lnTo>
                    <a:lnTo>
                      <a:pt x="1020" y="1513"/>
                    </a:lnTo>
                    <a:lnTo>
                      <a:pt x="1045" y="1521"/>
                    </a:lnTo>
                    <a:lnTo>
                      <a:pt x="1063" y="1513"/>
                    </a:lnTo>
                    <a:lnTo>
                      <a:pt x="1071" y="1516"/>
                    </a:lnTo>
                    <a:lnTo>
                      <a:pt x="1104" y="1516"/>
                    </a:lnTo>
                    <a:lnTo>
                      <a:pt x="1133" y="1518"/>
                    </a:lnTo>
                    <a:lnTo>
                      <a:pt x="1141" y="1499"/>
                    </a:lnTo>
                    <a:lnTo>
                      <a:pt x="1115" y="1532"/>
                    </a:lnTo>
                    <a:lnTo>
                      <a:pt x="1098" y="1529"/>
                    </a:lnTo>
                    <a:lnTo>
                      <a:pt x="1080" y="1532"/>
                    </a:lnTo>
                    <a:lnTo>
                      <a:pt x="1045" y="1549"/>
                    </a:lnTo>
                    <a:lnTo>
                      <a:pt x="1016" y="1527"/>
                    </a:lnTo>
                    <a:lnTo>
                      <a:pt x="989" y="1513"/>
                    </a:lnTo>
                    <a:lnTo>
                      <a:pt x="977" y="1516"/>
                    </a:lnTo>
                    <a:lnTo>
                      <a:pt x="979" y="1496"/>
                    </a:lnTo>
                    <a:lnTo>
                      <a:pt x="977" y="1465"/>
                    </a:lnTo>
                    <a:lnTo>
                      <a:pt x="954" y="1438"/>
                    </a:lnTo>
                    <a:lnTo>
                      <a:pt x="905" y="1421"/>
                    </a:lnTo>
                    <a:lnTo>
                      <a:pt x="898" y="1410"/>
                    </a:lnTo>
                    <a:lnTo>
                      <a:pt x="884" y="1412"/>
                    </a:lnTo>
                    <a:lnTo>
                      <a:pt x="870" y="1399"/>
                    </a:lnTo>
                    <a:lnTo>
                      <a:pt x="853" y="1385"/>
                    </a:lnTo>
                    <a:lnTo>
                      <a:pt x="830" y="1346"/>
                    </a:lnTo>
                    <a:lnTo>
                      <a:pt x="802" y="1334"/>
                    </a:lnTo>
                    <a:lnTo>
                      <a:pt x="787" y="1360"/>
                    </a:lnTo>
                    <a:lnTo>
                      <a:pt x="769" y="1340"/>
                    </a:lnTo>
                    <a:lnTo>
                      <a:pt x="748" y="1340"/>
                    </a:lnTo>
                    <a:lnTo>
                      <a:pt x="705" y="1326"/>
                    </a:lnTo>
                    <a:lnTo>
                      <a:pt x="628" y="1259"/>
                    </a:lnTo>
                    <a:lnTo>
                      <a:pt x="622" y="1190"/>
                    </a:lnTo>
                    <a:lnTo>
                      <a:pt x="614" y="1162"/>
                    </a:lnTo>
                    <a:lnTo>
                      <a:pt x="600" y="1142"/>
                    </a:lnTo>
                    <a:lnTo>
                      <a:pt x="583" y="1103"/>
                    </a:lnTo>
                    <a:lnTo>
                      <a:pt x="501" y="970"/>
                    </a:lnTo>
                    <a:lnTo>
                      <a:pt x="501" y="1020"/>
                    </a:lnTo>
                    <a:lnTo>
                      <a:pt x="552" y="1109"/>
                    </a:lnTo>
                    <a:lnTo>
                      <a:pt x="573" y="1184"/>
                    </a:lnTo>
                    <a:lnTo>
                      <a:pt x="542" y="1167"/>
                    </a:lnTo>
                    <a:lnTo>
                      <a:pt x="536" y="1123"/>
                    </a:lnTo>
                    <a:lnTo>
                      <a:pt x="495" y="1095"/>
                    </a:lnTo>
                    <a:lnTo>
                      <a:pt x="519" y="1078"/>
                    </a:lnTo>
                    <a:lnTo>
                      <a:pt x="464" y="1031"/>
                    </a:lnTo>
                    <a:lnTo>
                      <a:pt x="486" y="1003"/>
                    </a:lnTo>
                    <a:lnTo>
                      <a:pt x="466" y="947"/>
                    </a:lnTo>
                    <a:lnTo>
                      <a:pt x="400" y="830"/>
                    </a:lnTo>
                    <a:lnTo>
                      <a:pt x="392" y="763"/>
                    </a:lnTo>
                    <a:lnTo>
                      <a:pt x="396" y="713"/>
                    </a:lnTo>
                    <a:lnTo>
                      <a:pt x="414" y="657"/>
                    </a:lnTo>
                    <a:lnTo>
                      <a:pt x="414" y="602"/>
                    </a:lnTo>
                    <a:lnTo>
                      <a:pt x="400" y="568"/>
                    </a:lnTo>
                    <a:lnTo>
                      <a:pt x="437" y="557"/>
                    </a:lnTo>
                    <a:lnTo>
                      <a:pt x="392" y="490"/>
                    </a:lnTo>
                    <a:lnTo>
                      <a:pt x="394" y="460"/>
                    </a:lnTo>
                    <a:lnTo>
                      <a:pt x="375" y="418"/>
                    </a:lnTo>
                    <a:lnTo>
                      <a:pt x="383" y="393"/>
                    </a:lnTo>
                    <a:lnTo>
                      <a:pt x="369" y="379"/>
                    </a:lnTo>
                    <a:lnTo>
                      <a:pt x="367" y="351"/>
                    </a:lnTo>
                    <a:lnTo>
                      <a:pt x="354" y="329"/>
                    </a:lnTo>
                    <a:lnTo>
                      <a:pt x="369" y="309"/>
                    </a:lnTo>
                    <a:lnTo>
                      <a:pt x="348" y="295"/>
                    </a:lnTo>
                    <a:lnTo>
                      <a:pt x="330" y="315"/>
                    </a:lnTo>
                    <a:lnTo>
                      <a:pt x="305" y="276"/>
                    </a:lnTo>
                    <a:lnTo>
                      <a:pt x="278" y="265"/>
                    </a:lnTo>
                    <a:lnTo>
                      <a:pt x="239" y="265"/>
                    </a:lnTo>
                    <a:lnTo>
                      <a:pt x="214" y="301"/>
                    </a:lnTo>
                    <a:lnTo>
                      <a:pt x="202" y="290"/>
                    </a:lnTo>
                    <a:lnTo>
                      <a:pt x="223" y="242"/>
                    </a:lnTo>
                    <a:lnTo>
                      <a:pt x="204" y="251"/>
                    </a:lnTo>
                    <a:lnTo>
                      <a:pt x="165" y="301"/>
                    </a:lnTo>
                    <a:lnTo>
                      <a:pt x="124" y="345"/>
                    </a:lnTo>
                    <a:lnTo>
                      <a:pt x="87" y="357"/>
                    </a:lnTo>
                    <a:lnTo>
                      <a:pt x="25" y="401"/>
                    </a:lnTo>
                    <a:lnTo>
                      <a:pt x="0" y="398"/>
                    </a:lnTo>
                  </a:path>
                </a:pathLst>
              </a:custGeom>
              <a:solidFill>
                <a:schemeClr val="bg1"/>
              </a:solidFill>
              <a:ln w="12700" cap="rnd" cmpd="sng">
                <a:noFill/>
                <a:prstDash val="solid"/>
                <a:round/>
                <a:headEnd type="none" w="med" len="med"/>
                <a:tailEnd type="non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sp>
            <p:nvSpPr>
              <p:cNvPr id="3107" name="Freeform 35"/>
              <p:cNvSpPr>
                <a:spLocks/>
              </p:cNvSpPr>
              <p:nvPr/>
            </p:nvSpPr>
            <p:spPr bwMode="auto">
              <a:xfrm>
                <a:off x="994" y="615"/>
                <a:ext cx="429" cy="408"/>
              </a:xfrm>
              <a:custGeom>
                <a:avLst/>
                <a:gdLst/>
                <a:ahLst/>
                <a:cxnLst>
                  <a:cxn ang="0">
                    <a:pos x="0" y="84"/>
                  </a:cxn>
                  <a:cxn ang="0">
                    <a:pos x="10" y="53"/>
                  </a:cxn>
                  <a:cxn ang="0">
                    <a:pos x="10" y="31"/>
                  </a:cxn>
                  <a:cxn ang="0">
                    <a:pos x="25" y="0"/>
                  </a:cxn>
                  <a:cxn ang="0">
                    <a:pos x="103" y="20"/>
                  </a:cxn>
                  <a:cxn ang="0">
                    <a:pos x="236" y="56"/>
                  </a:cxn>
                  <a:cxn ang="0">
                    <a:pos x="289" y="86"/>
                  </a:cxn>
                  <a:cxn ang="0">
                    <a:pos x="358" y="114"/>
                  </a:cxn>
                  <a:cxn ang="0">
                    <a:pos x="393" y="167"/>
                  </a:cxn>
                  <a:cxn ang="0">
                    <a:pos x="428" y="192"/>
                  </a:cxn>
                  <a:cxn ang="0">
                    <a:pos x="414" y="212"/>
                  </a:cxn>
                  <a:cxn ang="0">
                    <a:pos x="414" y="237"/>
                  </a:cxn>
                  <a:cxn ang="0">
                    <a:pos x="401" y="243"/>
                  </a:cxn>
                  <a:cxn ang="0">
                    <a:pos x="389" y="265"/>
                  </a:cxn>
                  <a:cxn ang="0">
                    <a:pos x="401" y="287"/>
                  </a:cxn>
                  <a:cxn ang="0">
                    <a:pos x="399" y="304"/>
                  </a:cxn>
                  <a:cxn ang="0">
                    <a:pos x="385" y="326"/>
                  </a:cxn>
                  <a:cxn ang="0">
                    <a:pos x="387" y="348"/>
                  </a:cxn>
                  <a:cxn ang="0">
                    <a:pos x="411" y="371"/>
                  </a:cxn>
                  <a:cxn ang="0">
                    <a:pos x="413" y="393"/>
                  </a:cxn>
                  <a:cxn ang="0">
                    <a:pos x="407" y="404"/>
                  </a:cxn>
                  <a:cxn ang="0">
                    <a:pos x="383" y="407"/>
                  </a:cxn>
                  <a:cxn ang="0">
                    <a:pos x="366" y="396"/>
                  </a:cxn>
                  <a:cxn ang="0">
                    <a:pos x="347" y="368"/>
                  </a:cxn>
                  <a:cxn ang="0">
                    <a:pos x="339" y="368"/>
                  </a:cxn>
                  <a:cxn ang="0">
                    <a:pos x="329" y="357"/>
                  </a:cxn>
                  <a:cxn ang="0">
                    <a:pos x="320" y="323"/>
                  </a:cxn>
                  <a:cxn ang="0">
                    <a:pos x="308" y="312"/>
                  </a:cxn>
                  <a:cxn ang="0">
                    <a:pos x="283" y="295"/>
                  </a:cxn>
                  <a:cxn ang="0">
                    <a:pos x="261" y="284"/>
                  </a:cxn>
                  <a:cxn ang="0">
                    <a:pos x="230" y="254"/>
                  </a:cxn>
                  <a:cxn ang="0">
                    <a:pos x="217" y="231"/>
                  </a:cxn>
                  <a:cxn ang="0">
                    <a:pos x="219" y="215"/>
                  </a:cxn>
                  <a:cxn ang="0">
                    <a:pos x="232" y="201"/>
                  </a:cxn>
                  <a:cxn ang="0">
                    <a:pos x="221" y="184"/>
                  </a:cxn>
                  <a:cxn ang="0">
                    <a:pos x="209" y="192"/>
                  </a:cxn>
                  <a:cxn ang="0">
                    <a:pos x="190" y="167"/>
                  </a:cxn>
                  <a:cxn ang="0">
                    <a:pos x="186" y="181"/>
                  </a:cxn>
                  <a:cxn ang="0">
                    <a:pos x="168" y="181"/>
                  </a:cxn>
                  <a:cxn ang="0">
                    <a:pos x="165" y="170"/>
                  </a:cxn>
                  <a:cxn ang="0">
                    <a:pos x="165" y="151"/>
                  </a:cxn>
                  <a:cxn ang="0">
                    <a:pos x="157" y="139"/>
                  </a:cxn>
                  <a:cxn ang="0">
                    <a:pos x="145" y="142"/>
                  </a:cxn>
                  <a:cxn ang="0">
                    <a:pos x="130" y="112"/>
                  </a:cxn>
                  <a:cxn ang="0">
                    <a:pos x="118" y="109"/>
                  </a:cxn>
                  <a:cxn ang="0">
                    <a:pos x="101" y="95"/>
                  </a:cxn>
                  <a:cxn ang="0">
                    <a:pos x="64" y="98"/>
                  </a:cxn>
                  <a:cxn ang="0">
                    <a:pos x="27" y="95"/>
                  </a:cxn>
                  <a:cxn ang="0">
                    <a:pos x="0" y="84"/>
                  </a:cxn>
                </a:cxnLst>
                <a:rect l="0" t="0" r="r" b="b"/>
                <a:pathLst>
                  <a:path w="429" h="408">
                    <a:moveTo>
                      <a:pt x="0" y="84"/>
                    </a:moveTo>
                    <a:lnTo>
                      <a:pt x="10" y="53"/>
                    </a:lnTo>
                    <a:lnTo>
                      <a:pt x="10" y="31"/>
                    </a:lnTo>
                    <a:lnTo>
                      <a:pt x="25" y="0"/>
                    </a:lnTo>
                    <a:lnTo>
                      <a:pt x="103" y="20"/>
                    </a:lnTo>
                    <a:lnTo>
                      <a:pt x="236" y="56"/>
                    </a:lnTo>
                    <a:lnTo>
                      <a:pt x="289" y="86"/>
                    </a:lnTo>
                    <a:lnTo>
                      <a:pt x="358" y="114"/>
                    </a:lnTo>
                    <a:lnTo>
                      <a:pt x="393" y="167"/>
                    </a:lnTo>
                    <a:lnTo>
                      <a:pt x="428" y="192"/>
                    </a:lnTo>
                    <a:lnTo>
                      <a:pt x="414" y="212"/>
                    </a:lnTo>
                    <a:lnTo>
                      <a:pt x="414" y="237"/>
                    </a:lnTo>
                    <a:lnTo>
                      <a:pt x="401" y="243"/>
                    </a:lnTo>
                    <a:lnTo>
                      <a:pt x="389" y="265"/>
                    </a:lnTo>
                    <a:lnTo>
                      <a:pt x="401" y="287"/>
                    </a:lnTo>
                    <a:lnTo>
                      <a:pt x="399" y="304"/>
                    </a:lnTo>
                    <a:lnTo>
                      <a:pt x="385" y="326"/>
                    </a:lnTo>
                    <a:lnTo>
                      <a:pt x="387" y="348"/>
                    </a:lnTo>
                    <a:lnTo>
                      <a:pt x="411" y="371"/>
                    </a:lnTo>
                    <a:lnTo>
                      <a:pt x="413" y="393"/>
                    </a:lnTo>
                    <a:lnTo>
                      <a:pt x="407" y="404"/>
                    </a:lnTo>
                    <a:lnTo>
                      <a:pt x="383" y="407"/>
                    </a:lnTo>
                    <a:lnTo>
                      <a:pt x="366" y="396"/>
                    </a:lnTo>
                    <a:lnTo>
                      <a:pt x="347" y="368"/>
                    </a:lnTo>
                    <a:lnTo>
                      <a:pt x="339" y="368"/>
                    </a:lnTo>
                    <a:lnTo>
                      <a:pt x="329" y="357"/>
                    </a:lnTo>
                    <a:lnTo>
                      <a:pt x="320" y="323"/>
                    </a:lnTo>
                    <a:lnTo>
                      <a:pt x="308" y="312"/>
                    </a:lnTo>
                    <a:lnTo>
                      <a:pt x="283" y="295"/>
                    </a:lnTo>
                    <a:lnTo>
                      <a:pt x="261" y="284"/>
                    </a:lnTo>
                    <a:lnTo>
                      <a:pt x="230" y="254"/>
                    </a:lnTo>
                    <a:lnTo>
                      <a:pt x="217" y="231"/>
                    </a:lnTo>
                    <a:lnTo>
                      <a:pt x="219" y="215"/>
                    </a:lnTo>
                    <a:lnTo>
                      <a:pt x="232" y="201"/>
                    </a:lnTo>
                    <a:lnTo>
                      <a:pt x="221" y="184"/>
                    </a:lnTo>
                    <a:lnTo>
                      <a:pt x="209" y="192"/>
                    </a:lnTo>
                    <a:lnTo>
                      <a:pt x="190" y="167"/>
                    </a:lnTo>
                    <a:lnTo>
                      <a:pt x="186" y="181"/>
                    </a:lnTo>
                    <a:lnTo>
                      <a:pt x="168" y="181"/>
                    </a:lnTo>
                    <a:lnTo>
                      <a:pt x="165" y="170"/>
                    </a:lnTo>
                    <a:lnTo>
                      <a:pt x="165" y="151"/>
                    </a:lnTo>
                    <a:lnTo>
                      <a:pt x="157" y="139"/>
                    </a:lnTo>
                    <a:lnTo>
                      <a:pt x="145" y="142"/>
                    </a:lnTo>
                    <a:lnTo>
                      <a:pt x="130" y="112"/>
                    </a:lnTo>
                    <a:lnTo>
                      <a:pt x="118" y="109"/>
                    </a:lnTo>
                    <a:lnTo>
                      <a:pt x="101" y="95"/>
                    </a:lnTo>
                    <a:lnTo>
                      <a:pt x="64" y="98"/>
                    </a:lnTo>
                    <a:lnTo>
                      <a:pt x="27" y="95"/>
                    </a:lnTo>
                    <a:lnTo>
                      <a:pt x="0" y="84"/>
                    </a:lnTo>
                  </a:path>
                </a:pathLst>
              </a:custGeom>
              <a:solidFill>
                <a:schemeClr val="bg1"/>
              </a:solidFill>
              <a:ln w="12700" cap="rnd" cmpd="sng">
                <a:noFill/>
                <a:prstDash val="solid"/>
                <a:round/>
                <a:headEnd type="none" w="med" len="med"/>
                <a:tailEnd type="non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sp>
            <p:nvSpPr>
              <p:cNvPr id="3108" name="Freeform 36"/>
              <p:cNvSpPr>
                <a:spLocks/>
              </p:cNvSpPr>
              <p:nvPr/>
            </p:nvSpPr>
            <p:spPr bwMode="auto">
              <a:xfrm>
                <a:off x="908" y="758"/>
                <a:ext cx="274" cy="210"/>
              </a:xfrm>
              <a:custGeom>
                <a:avLst/>
                <a:gdLst/>
                <a:ahLst/>
                <a:cxnLst>
                  <a:cxn ang="0">
                    <a:pos x="10" y="0"/>
                  </a:cxn>
                  <a:cxn ang="0">
                    <a:pos x="0" y="17"/>
                  </a:cxn>
                  <a:cxn ang="0">
                    <a:pos x="0" y="36"/>
                  </a:cxn>
                  <a:cxn ang="0">
                    <a:pos x="19" y="56"/>
                  </a:cxn>
                  <a:cxn ang="0">
                    <a:pos x="31" y="50"/>
                  </a:cxn>
                  <a:cxn ang="0">
                    <a:pos x="35" y="59"/>
                  </a:cxn>
                  <a:cxn ang="0">
                    <a:pos x="46" y="61"/>
                  </a:cxn>
                  <a:cxn ang="0">
                    <a:pos x="54" y="47"/>
                  </a:cxn>
                  <a:cxn ang="0">
                    <a:pos x="81" y="50"/>
                  </a:cxn>
                  <a:cxn ang="0">
                    <a:pos x="85" y="64"/>
                  </a:cxn>
                  <a:cxn ang="0">
                    <a:pos x="94" y="70"/>
                  </a:cxn>
                  <a:cxn ang="0">
                    <a:pos x="117" y="67"/>
                  </a:cxn>
                  <a:cxn ang="0">
                    <a:pos x="125" y="75"/>
                  </a:cxn>
                  <a:cxn ang="0">
                    <a:pos x="137" y="84"/>
                  </a:cxn>
                  <a:cxn ang="0">
                    <a:pos x="146" y="100"/>
                  </a:cxn>
                  <a:cxn ang="0">
                    <a:pos x="146" y="123"/>
                  </a:cxn>
                  <a:cxn ang="0">
                    <a:pos x="138" y="128"/>
                  </a:cxn>
                  <a:cxn ang="0">
                    <a:pos x="142" y="137"/>
                  </a:cxn>
                  <a:cxn ang="0">
                    <a:pos x="131" y="150"/>
                  </a:cxn>
                  <a:cxn ang="0">
                    <a:pos x="131" y="170"/>
                  </a:cxn>
                  <a:cxn ang="0">
                    <a:pos x="148" y="173"/>
                  </a:cxn>
                  <a:cxn ang="0">
                    <a:pos x="158" y="167"/>
                  </a:cxn>
                  <a:cxn ang="0">
                    <a:pos x="161" y="159"/>
                  </a:cxn>
                  <a:cxn ang="0">
                    <a:pos x="167" y="167"/>
                  </a:cxn>
                  <a:cxn ang="0">
                    <a:pos x="177" y="162"/>
                  </a:cxn>
                  <a:cxn ang="0">
                    <a:pos x="198" y="173"/>
                  </a:cxn>
                  <a:cxn ang="0">
                    <a:pos x="211" y="192"/>
                  </a:cxn>
                  <a:cxn ang="0">
                    <a:pos x="215" y="192"/>
                  </a:cxn>
                  <a:cxn ang="0">
                    <a:pos x="217" y="203"/>
                  </a:cxn>
                  <a:cxn ang="0">
                    <a:pos x="231" y="209"/>
                  </a:cxn>
                  <a:cxn ang="0">
                    <a:pos x="246" y="209"/>
                  </a:cxn>
                  <a:cxn ang="0">
                    <a:pos x="236" y="198"/>
                  </a:cxn>
                  <a:cxn ang="0">
                    <a:pos x="240" y="187"/>
                  </a:cxn>
                  <a:cxn ang="0">
                    <a:pos x="252" y="198"/>
                  </a:cxn>
                  <a:cxn ang="0">
                    <a:pos x="265" y="201"/>
                  </a:cxn>
                  <a:cxn ang="0">
                    <a:pos x="267" y="184"/>
                  </a:cxn>
                  <a:cxn ang="0">
                    <a:pos x="254" y="170"/>
                  </a:cxn>
                  <a:cxn ang="0">
                    <a:pos x="244" y="170"/>
                  </a:cxn>
                  <a:cxn ang="0">
                    <a:pos x="231" y="156"/>
                  </a:cxn>
                  <a:cxn ang="0">
                    <a:pos x="244" y="156"/>
                  </a:cxn>
                  <a:cxn ang="0">
                    <a:pos x="254" y="164"/>
                  </a:cxn>
                  <a:cxn ang="0">
                    <a:pos x="273" y="164"/>
                  </a:cxn>
                  <a:cxn ang="0">
                    <a:pos x="269" y="148"/>
                  </a:cxn>
                  <a:cxn ang="0">
                    <a:pos x="252" y="131"/>
                  </a:cxn>
                  <a:cxn ang="0">
                    <a:pos x="240" y="128"/>
                  </a:cxn>
                  <a:cxn ang="0">
                    <a:pos x="223" y="109"/>
                  </a:cxn>
                  <a:cxn ang="0">
                    <a:pos x="202" y="103"/>
                  </a:cxn>
                  <a:cxn ang="0">
                    <a:pos x="185" y="95"/>
                  </a:cxn>
                  <a:cxn ang="0">
                    <a:pos x="171" y="70"/>
                  </a:cxn>
                  <a:cxn ang="0">
                    <a:pos x="161" y="39"/>
                  </a:cxn>
                  <a:cxn ang="0">
                    <a:pos x="148" y="39"/>
                  </a:cxn>
                  <a:cxn ang="0">
                    <a:pos x="144" y="31"/>
                  </a:cxn>
                  <a:cxn ang="0">
                    <a:pos x="137" y="33"/>
                  </a:cxn>
                  <a:cxn ang="0">
                    <a:pos x="123" y="20"/>
                  </a:cxn>
                  <a:cxn ang="0">
                    <a:pos x="100" y="14"/>
                  </a:cxn>
                  <a:cxn ang="0">
                    <a:pos x="90" y="22"/>
                  </a:cxn>
                  <a:cxn ang="0">
                    <a:pos x="69" y="14"/>
                  </a:cxn>
                  <a:cxn ang="0">
                    <a:pos x="56" y="14"/>
                  </a:cxn>
                  <a:cxn ang="0">
                    <a:pos x="50" y="3"/>
                  </a:cxn>
                  <a:cxn ang="0">
                    <a:pos x="44" y="0"/>
                  </a:cxn>
                  <a:cxn ang="0">
                    <a:pos x="35" y="3"/>
                  </a:cxn>
                  <a:cxn ang="0">
                    <a:pos x="10" y="0"/>
                  </a:cxn>
                </a:cxnLst>
                <a:rect l="0" t="0" r="r" b="b"/>
                <a:pathLst>
                  <a:path w="274" h="210">
                    <a:moveTo>
                      <a:pt x="10" y="0"/>
                    </a:moveTo>
                    <a:lnTo>
                      <a:pt x="0" y="17"/>
                    </a:lnTo>
                    <a:lnTo>
                      <a:pt x="0" y="36"/>
                    </a:lnTo>
                    <a:lnTo>
                      <a:pt x="19" y="56"/>
                    </a:lnTo>
                    <a:lnTo>
                      <a:pt x="31" y="50"/>
                    </a:lnTo>
                    <a:lnTo>
                      <a:pt x="35" y="59"/>
                    </a:lnTo>
                    <a:lnTo>
                      <a:pt x="46" y="61"/>
                    </a:lnTo>
                    <a:lnTo>
                      <a:pt x="54" y="47"/>
                    </a:lnTo>
                    <a:lnTo>
                      <a:pt x="81" y="50"/>
                    </a:lnTo>
                    <a:lnTo>
                      <a:pt x="85" y="64"/>
                    </a:lnTo>
                    <a:lnTo>
                      <a:pt x="94" y="70"/>
                    </a:lnTo>
                    <a:lnTo>
                      <a:pt x="117" y="67"/>
                    </a:lnTo>
                    <a:lnTo>
                      <a:pt x="125" y="75"/>
                    </a:lnTo>
                    <a:lnTo>
                      <a:pt x="137" y="84"/>
                    </a:lnTo>
                    <a:lnTo>
                      <a:pt x="146" y="100"/>
                    </a:lnTo>
                    <a:lnTo>
                      <a:pt x="146" y="123"/>
                    </a:lnTo>
                    <a:lnTo>
                      <a:pt x="138" y="128"/>
                    </a:lnTo>
                    <a:lnTo>
                      <a:pt x="142" y="137"/>
                    </a:lnTo>
                    <a:lnTo>
                      <a:pt x="131" y="150"/>
                    </a:lnTo>
                    <a:lnTo>
                      <a:pt x="131" y="170"/>
                    </a:lnTo>
                    <a:lnTo>
                      <a:pt x="148" y="173"/>
                    </a:lnTo>
                    <a:lnTo>
                      <a:pt x="158" y="167"/>
                    </a:lnTo>
                    <a:lnTo>
                      <a:pt x="161" y="159"/>
                    </a:lnTo>
                    <a:lnTo>
                      <a:pt x="167" y="167"/>
                    </a:lnTo>
                    <a:lnTo>
                      <a:pt x="177" y="162"/>
                    </a:lnTo>
                    <a:lnTo>
                      <a:pt x="198" y="173"/>
                    </a:lnTo>
                    <a:lnTo>
                      <a:pt x="211" y="192"/>
                    </a:lnTo>
                    <a:lnTo>
                      <a:pt x="215" y="192"/>
                    </a:lnTo>
                    <a:lnTo>
                      <a:pt x="217" y="203"/>
                    </a:lnTo>
                    <a:lnTo>
                      <a:pt x="231" y="209"/>
                    </a:lnTo>
                    <a:lnTo>
                      <a:pt x="246" y="209"/>
                    </a:lnTo>
                    <a:lnTo>
                      <a:pt x="236" y="198"/>
                    </a:lnTo>
                    <a:lnTo>
                      <a:pt x="240" y="187"/>
                    </a:lnTo>
                    <a:lnTo>
                      <a:pt x="252" y="198"/>
                    </a:lnTo>
                    <a:lnTo>
                      <a:pt x="265" y="201"/>
                    </a:lnTo>
                    <a:lnTo>
                      <a:pt x="267" y="184"/>
                    </a:lnTo>
                    <a:lnTo>
                      <a:pt x="254" y="170"/>
                    </a:lnTo>
                    <a:lnTo>
                      <a:pt x="244" y="170"/>
                    </a:lnTo>
                    <a:lnTo>
                      <a:pt x="231" y="156"/>
                    </a:lnTo>
                    <a:lnTo>
                      <a:pt x="244" y="156"/>
                    </a:lnTo>
                    <a:lnTo>
                      <a:pt x="254" y="164"/>
                    </a:lnTo>
                    <a:lnTo>
                      <a:pt x="273" y="164"/>
                    </a:lnTo>
                    <a:lnTo>
                      <a:pt x="269" y="148"/>
                    </a:lnTo>
                    <a:lnTo>
                      <a:pt x="252" y="131"/>
                    </a:lnTo>
                    <a:lnTo>
                      <a:pt x="240" y="128"/>
                    </a:lnTo>
                    <a:lnTo>
                      <a:pt x="223" y="109"/>
                    </a:lnTo>
                    <a:lnTo>
                      <a:pt x="202" y="103"/>
                    </a:lnTo>
                    <a:lnTo>
                      <a:pt x="185" y="95"/>
                    </a:lnTo>
                    <a:lnTo>
                      <a:pt x="171" y="70"/>
                    </a:lnTo>
                    <a:lnTo>
                      <a:pt x="161" y="39"/>
                    </a:lnTo>
                    <a:lnTo>
                      <a:pt x="148" y="39"/>
                    </a:lnTo>
                    <a:lnTo>
                      <a:pt x="144" y="31"/>
                    </a:lnTo>
                    <a:lnTo>
                      <a:pt x="137" y="33"/>
                    </a:lnTo>
                    <a:lnTo>
                      <a:pt x="123" y="20"/>
                    </a:lnTo>
                    <a:lnTo>
                      <a:pt x="100" y="14"/>
                    </a:lnTo>
                    <a:lnTo>
                      <a:pt x="90" y="22"/>
                    </a:lnTo>
                    <a:lnTo>
                      <a:pt x="69" y="14"/>
                    </a:lnTo>
                    <a:lnTo>
                      <a:pt x="56" y="14"/>
                    </a:lnTo>
                    <a:lnTo>
                      <a:pt x="50" y="3"/>
                    </a:lnTo>
                    <a:lnTo>
                      <a:pt x="44" y="0"/>
                    </a:lnTo>
                    <a:lnTo>
                      <a:pt x="35" y="3"/>
                    </a:lnTo>
                    <a:lnTo>
                      <a:pt x="10" y="0"/>
                    </a:lnTo>
                  </a:path>
                </a:pathLst>
              </a:custGeom>
              <a:solidFill>
                <a:schemeClr val="bg1"/>
              </a:solidFill>
              <a:ln w="12700" cap="rnd" cmpd="sng">
                <a:noFill/>
                <a:prstDash val="solid"/>
                <a:round/>
                <a:headEnd type="none" w="med" len="med"/>
                <a:tailEnd type="non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sp>
            <p:nvSpPr>
              <p:cNvPr id="3109" name="Freeform 37"/>
              <p:cNvSpPr>
                <a:spLocks/>
              </p:cNvSpPr>
              <p:nvPr/>
            </p:nvSpPr>
            <p:spPr bwMode="auto">
              <a:xfrm>
                <a:off x="1064" y="1925"/>
                <a:ext cx="195" cy="98"/>
              </a:xfrm>
              <a:custGeom>
                <a:avLst/>
                <a:gdLst/>
                <a:ahLst/>
                <a:cxnLst>
                  <a:cxn ang="0">
                    <a:pos x="0" y="49"/>
                  </a:cxn>
                  <a:cxn ang="0">
                    <a:pos x="17" y="20"/>
                  </a:cxn>
                  <a:cxn ang="0">
                    <a:pos x="25" y="20"/>
                  </a:cxn>
                  <a:cxn ang="0">
                    <a:pos x="38" y="6"/>
                  </a:cxn>
                  <a:cxn ang="0">
                    <a:pos x="54" y="6"/>
                  </a:cxn>
                  <a:cxn ang="0">
                    <a:pos x="58" y="3"/>
                  </a:cxn>
                  <a:cxn ang="0">
                    <a:pos x="63" y="0"/>
                  </a:cxn>
                  <a:cxn ang="0">
                    <a:pos x="83" y="17"/>
                  </a:cxn>
                  <a:cxn ang="0">
                    <a:pos x="88" y="29"/>
                  </a:cxn>
                  <a:cxn ang="0">
                    <a:pos x="92" y="23"/>
                  </a:cxn>
                  <a:cxn ang="0">
                    <a:pos x="108" y="34"/>
                  </a:cxn>
                  <a:cxn ang="0">
                    <a:pos x="117" y="34"/>
                  </a:cxn>
                  <a:cxn ang="0">
                    <a:pos x="125" y="43"/>
                  </a:cxn>
                  <a:cxn ang="0">
                    <a:pos x="138" y="49"/>
                  </a:cxn>
                  <a:cxn ang="0">
                    <a:pos x="138" y="63"/>
                  </a:cxn>
                  <a:cxn ang="0">
                    <a:pos x="163" y="63"/>
                  </a:cxn>
                  <a:cxn ang="0">
                    <a:pos x="169" y="77"/>
                  </a:cxn>
                  <a:cxn ang="0">
                    <a:pos x="184" y="77"/>
                  </a:cxn>
                  <a:cxn ang="0">
                    <a:pos x="194" y="94"/>
                  </a:cxn>
                  <a:cxn ang="0">
                    <a:pos x="188" y="97"/>
                  </a:cxn>
                  <a:cxn ang="0">
                    <a:pos x="184" y="91"/>
                  </a:cxn>
                  <a:cxn ang="0">
                    <a:pos x="182" y="88"/>
                  </a:cxn>
                  <a:cxn ang="0">
                    <a:pos x="169" y="91"/>
                  </a:cxn>
                  <a:cxn ang="0">
                    <a:pos x="165" y="94"/>
                  </a:cxn>
                  <a:cxn ang="0">
                    <a:pos x="154" y="97"/>
                  </a:cxn>
                  <a:cxn ang="0">
                    <a:pos x="136" y="97"/>
                  </a:cxn>
                  <a:cxn ang="0">
                    <a:pos x="125" y="97"/>
                  </a:cxn>
                  <a:cxn ang="0">
                    <a:pos x="125" y="88"/>
                  </a:cxn>
                  <a:cxn ang="0">
                    <a:pos x="108" y="66"/>
                  </a:cxn>
                  <a:cxn ang="0">
                    <a:pos x="108" y="51"/>
                  </a:cxn>
                  <a:cxn ang="0">
                    <a:pos x="88" y="51"/>
                  </a:cxn>
                  <a:cxn ang="0">
                    <a:pos x="81" y="43"/>
                  </a:cxn>
                  <a:cxn ang="0">
                    <a:pos x="75" y="51"/>
                  </a:cxn>
                  <a:cxn ang="0">
                    <a:pos x="69" y="40"/>
                  </a:cxn>
                  <a:cxn ang="0">
                    <a:pos x="63" y="40"/>
                  </a:cxn>
                  <a:cxn ang="0">
                    <a:pos x="63" y="26"/>
                  </a:cxn>
                  <a:cxn ang="0">
                    <a:pos x="58" y="20"/>
                  </a:cxn>
                  <a:cxn ang="0">
                    <a:pos x="40" y="23"/>
                  </a:cxn>
                  <a:cxn ang="0">
                    <a:pos x="29" y="40"/>
                  </a:cxn>
                  <a:cxn ang="0">
                    <a:pos x="15" y="43"/>
                  </a:cxn>
                  <a:cxn ang="0">
                    <a:pos x="0" y="49"/>
                  </a:cxn>
                </a:cxnLst>
                <a:rect l="0" t="0" r="r" b="b"/>
                <a:pathLst>
                  <a:path w="195" h="98">
                    <a:moveTo>
                      <a:pt x="0" y="49"/>
                    </a:moveTo>
                    <a:lnTo>
                      <a:pt x="17" y="20"/>
                    </a:lnTo>
                    <a:lnTo>
                      <a:pt x="25" y="20"/>
                    </a:lnTo>
                    <a:lnTo>
                      <a:pt x="38" y="6"/>
                    </a:lnTo>
                    <a:lnTo>
                      <a:pt x="54" y="6"/>
                    </a:lnTo>
                    <a:lnTo>
                      <a:pt x="58" y="3"/>
                    </a:lnTo>
                    <a:lnTo>
                      <a:pt x="63" y="0"/>
                    </a:lnTo>
                    <a:lnTo>
                      <a:pt x="83" y="17"/>
                    </a:lnTo>
                    <a:lnTo>
                      <a:pt x="88" y="29"/>
                    </a:lnTo>
                    <a:lnTo>
                      <a:pt x="92" y="23"/>
                    </a:lnTo>
                    <a:lnTo>
                      <a:pt x="108" y="34"/>
                    </a:lnTo>
                    <a:lnTo>
                      <a:pt x="117" y="34"/>
                    </a:lnTo>
                    <a:lnTo>
                      <a:pt x="125" y="43"/>
                    </a:lnTo>
                    <a:lnTo>
                      <a:pt x="138" y="49"/>
                    </a:lnTo>
                    <a:lnTo>
                      <a:pt x="138" y="63"/>
                    </a:lnTo>
                    <a:lnTo>
                      <a:pt x="163" y="63"/>
                    </a:lnTo>
                    <a:lnTo>
                      <a:pt x="169" y="77"/>
                    </a:lnTo>
                    <a:lnTo>
                      <a:pt x="184" y="77"/>
                    </a:lnTo>
                    <a:lnTo>
                      <a:pt x="194" y="94"/>
                    </a:lnTo>
                    <a:lnTo>
                      <a:pt x="188" y="97"/>
                    </a:lnTo>
                    <a:lnTo>
                      <a:pt x="184" y="91"/>
                    </a:lnTo>
                    <a:lnTo>
                      <a:pt x="182" y="88"/>
                    </a:lnTo>
                    <a:lnTo>
                      <a:pt x="169" y="91"/>
                    </a:lnTo>
                    <a:lnTo>
                      <a:pt x="165" y="94"/>
                    </a:lnTo>
                    <a:lnTo>
                      <a:pt x="154" y="97"/>
                    </a:lnTo>
                    <a:lnTo>
                      <a:pt x="136" y="97"/>
                    </a:lnTo>
                    <a:lnTo>
                      <a:pt x="125" y="97"/>
                    </a:lnTo>
                    <a:lnTo>
                      <a:pt x="125" y="88"/>
                    </a:lnTo>
                    <a:lnTo>
                      <a:pt x="108" y="66"/>
                    </a:lnTo>
                    <a:lnTo>
                      <a:pt x="108" y="51"/>
                    </a:lnTo>
                    <a:lnTo>
                      <a:pt x="88" y="51"/>
                    </a:lnTo>
                    <a:lnTo>
                      <a:pt x="81" y="43"/>
                    </a:lnTo>
                    <a:lnTo>
                      <a:pt x="75" y="51"/>
                    </a:lnTo>
                    <a:lnTo>
                      <a:pt x="69" y="40"/>
                    </a:lnTo>
                    <a:lnTo>
                      <a:pt x="63" y="40"/>
                    </a:lnTo>
                    <a:lnTo>
                      <a:pt x="63" y="26"/>
                    </a:lnTo>
                    <a:lnTo>
                      <a:pt x="58" y="20"/>
                    </a:lnTo>
                    <a:lnTo>
                      <a:pt x="40" y="23"/>
                    </a:lnTo>
                    <a:lnTo>
                      <a:pt x="29" y="40"/>
                    </a:lnTo>
                    <a:lnTo>
                      <a:pt x="15" y="43"/>
                    </a:lnTo>
                    <a:lnTo>
                      <a:pt x="0" y="49"/>
                    </a:lnTo>
                  </a:path>
                </a:pathLst>
              </a:custGeom>
              <a:solidFill>
                <a:schemeClr val="bg1"/>
              </a:solidFill>
              <a:ln w="12700" cap="rnd" cmpd="sng">
                <a:noFill/>
                <a:prstDash val="solid"/>
                <a:round/>
                <a:headEnd type="none" w="med" len="med"/>
                <a:tailEnd type="non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sp>
            <p:nvSpPr>
              <p:cNvPr id="3110" name="Freeform 38"/>
              <p:cNvSpPr>
                <a:spLocks/>
              </p:cNvSpPr>
              <p:nvPr/>
            </p:nvSpPr>
            <p:spPr bwMode="auto">
              <a:xfrm>
                <a:off x="1234" y="1995"/>
                <a:ext cx="129" cy="83"/>
              </a:xfrm>
              <a:custGeom>
                <a:avLst/>
                <a:gdLst/>
                <a:ahLst/>
                <a:cxnLst>
                  <a:cxn ang="0">
                    <a:pos x="0" y="62"/>
                  </a:cxn>
                  <a:cxn ang="0">
                    <a:pos x="12" y="65"/>
                  </a:cxn>
                  <a:cxn ang="0">
                    <a:pos x="40" y="62"/>
                  </a:cxn>
                  <a:cxn ang="0">
                    <a:pos x="52" y="79"/>
                  </a:cxn>
                  <a:cxn ang="0">
                    <a:pos x="68" y="82"/>
                  </a:cxn>
                  <a:cxn ang="0">
                    <a:pos x="76" y="62"/>
                  </a:cxn>
                  <a:cxn ang="0">
                    <a:pos x="72" y="57"/>
                  </a:cxn>
                  <a:cxn ang="0">
                    <a:pos x="80" y="48"/>
                  </a:cxn>
                  <a:cxn ang="0">
                    <a:pos x="96" y="62"/>
                  </a:cxn>
                  <a:cxn ang="0">
                    <a:pos x="108" y="62"/>
                  </a:cxn>
                  <a:cxn ang="0">
                    <a:pos x="108" y="54"/>
                  </a:cxn>
                  <a:cxn ang="0">
                    <a:pos x="116" y="54"/>
                  </a:cxn>
                  <a:cxn ang="0">
                    <a:pos x="128" y="40"/>
                  </a:cxn>
                  <a:cxn ang="0">
                    <a:pos x="120" y="37"/>
                  </a:cxn>
                  <a:cxn ang="0">
                    <a:pos x="120" y="23"/>
                  </a:cxn>
                  <a:cxn ang="0">
                    <a:pos x="120" y="11"/>
                  </a:cxn>
                  <a:cxn ang="0">
                    <a:pos x="102" y="8"/>
                  </a:cxn>
                  <a:cxn ang="0">
                    <a:pos x="88" y="11"/>
                  </a:cxn>
                  <a:cxn ang="0">
                    <a:pos x="76" y="11"/>
                  </a:cxn>
                  <a:cxn ang="0">
                    <a:pos x="58" y="8"/>
                  </a:cxn>
                  <a:cxn ang="0">
                    <a:pos x="44" y="0"/>
                  </a:cxn>
                  <a:cxn ang="0">
                    <a:pos x="40" y="8"/>
                  </a:cxn>
                  <a:cxn ang="0">
                    <a:pos x="38" y="25"/>
                  </a:cxn>
                  <a:cxn ang="0">
                    <a:pos x="24" y="25"/>
                  </a:cxn>
                  <a:cxn ang="0">
                    <a:pos x="20" y="40"/>
                  </a:cxn>
                  <a:cxn ang="0">
                    <a:pos x="12" y="45"/>
                  </a:cxn>
                  <a:cxn ang="0">
                    <a:pos x="0" y="62"/>
                  </a:cxn>
                </a:cxnLst>
                <a:rect l="0" t="0" r="r" b="b"/>
                <a:pathLst>
                  <a:path w="129" h="83">
                    <a:moveTo>
                      <a:pt x="0" y="62"/>
                    </a:moveTo>
                    <a:lnTo>
                      <a:pt x="12" y="65"/>
                    </a:lnTo>
                    <a:lnTo>
                      <a:pt x="40" y="62"/>
                    </a:lnTo>
                    <a:lnTo>
                      <a:pt x="52" y="79"/>
                    </a:lnTo>
                    <a:lnTo>
                      <a:pt x="68" y="82"/>
                    </a:lnTo>
                    <a:lnTo>
                      <a:pt x="76" y="62"/>
                    </a:lnTo>
                    <a:lnTo>
                      <a:pt x="72" y="57"/>
                    </a:lnTo>
                    <a:lnTo>
                      <a:pt x="80" y="48"/>
                    </a:lnTo>
                    <a:lnTo>
                      <a:pt x="96" y="62"/>
                    </a:lnTo>
                    <a:lnTo>
                      <a:pt x="108" y="62"/>
                    </a:lnTo>
                    <a:lnTo>
                      <a:pt x="108" y="54"/>
                    </a:lnTo>
                    <a:lnTo>
                      <a:pt x="116" y="54"/>
                    </a:lnTo>
                    <a:lnTo>
                      <a:pt x="128" y="40"/>
                    </a:lnTo>
                    <a:lnTo>
                      <a:pt x="120" y="37"/>
                    </a:lnTo>
                    <a:lnTo>
                      <a:pt x="120" y="23"/>
                    </a:lnTo>
                    <a:lnTo>
                      <a:pt x="120" y="11"/>
                    </a:lnTo>
                    <a:lnTo>
                      <a:pt x="102" y="8"/>
                    </a:lnTo>
                    <a:lnTo>
                      <a:pt x="88" y="11"/>
                    </a:lnTo>
                    <a:lnTo>
                      <a:pt x="76" y="11"/>
                    </a:lnTo>
                    <a:lnTo>
                      <a:pt x="58" y="8"/>
                    </a:lnTo>
                    <a:lnTo>
                      <a:pt x="44" y="0"/>
                    </a:lnTo>
                    <a:lnTo>
                      <a:pt x="40" y="8"/>
                    </a:lnTo>
                    <a:lnTo>
                      <a:pt x="38" y="25"/>
                    </a:lnTo>
                    <a:lnTo>
                      <a:pt x="24" y="25"/>
                    </a:lnTo>
                    <a:lnTo>
                      <a:pt x="20" y="40"/>
                    </a:lnTo>
                    <a:lnTo>
                      <a:pt x="12" y="45"/>
                    </a:lnTo>
                    <a:lnTo>
                      <a:pt x="0" y="62"/>
                    </a:lnTo>
                  </a:path>
                </a:pathLst>
              </a:custGeom>
              <a:solidFill>
                <a:schemeClr val="bg1"/>
              </a:solidFill>
              <a:ln w="12700" cap="rnd" cmpd="sng">
                <a:noFill/>
                <a:prstDash val="solid"/>
                <a:round/>
                <a:headEnd type="none" w="med" len="med"/>
                <a:tailEnd type="non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sp>
            <p:nvSpPr>
              <p:cNvPr id="3111" name="Freeform 39"/>
              <p:cNvSpPr>
                <a:spLocks/>
              </p:cNvSpPr>
              <p:nvPr/>
            </p:nvSpPr>
            <p:spPr bwMode="auto">
              <a:xfrm>
                <a:off x="1155" y="2228"/>
                <a:ext cx="802" cy="1698"/>
              </a:xfrm>
              <a:custGeom>
                <a:avLst/>
                <a:gdLst/>
                <a:ahLst/>
                <a:cxnLst>
                  <a:cxn ang="0">
                    <a:pos x="92" y="28"/>
                  </a:cxn>
                  <a:cxn ang="0">
                    <a:pos x="152" y="3"/>
                  </a:cxn>
                  <a:cxn ang="0">
                    <a:pos x="127" y="59"/>
                  </a:cxn>
                  <a:cxn ang="0">
                    <a:pos x="152" y="56"/>
                  </a:cxn>
                  <a:cxn ang="0">
                    <a:pos x="177" y="53"/>
                  </a:cxn>
                  <a:cxn ang="0">
                    <a:pos x="212" y="73"/>
                  </a:cxn>
                  <a:cxn ang="0">
                    <a:pos x="322" y="103"/>
                  </a:cxn>
                  <a:cxn ang="0">
                    <a:pos x="372" y="134"/>
                  </a:cxn>
                  <a:cxn ang="0">
                    <a:pos x="437" y="151"/>
                  </a:cxn>
                  <a:cxn ang="0">
                    <a:pos x="530" y="234"/>
                  </a:cxn>
                  <a:cxn ang="0">
                    <a:pos x="581" y="338"/>
                  </a:cxn>
                  <a:cxn ang="0">
                    <a:pos x="780" y="424"/>
                  </a:cxn>
                  <a:cxn ang="0">
                    <a:pos x="782" y="567"/>
                  </a:cxn>
                  <a:cxn ang="0">
                    <a:pos x="731" y="642"/>
                  </a:cxn>
                  <a:cxn ang="0">
                    <a:pos x="723" y="751"/>
                  </a:cxn>
                  <a:cxn ang="0">
                    <a:pos x="694" y="798"/>
                  </a:cxn>
                  <a:cxn ang="0">
                    <a:pos x="647" y="879"/>
                  </a:cxn>
                  <a:cxn ang="0">
                    <a:pos x="579" y="907"/>
                  </a:cxn>
                  <a:cxn ang="0">
                    <a:pos x="544" y="991"/>
                  </a:cxn>
                  <a:cxn ang="0">
                    <a:pos x="536" y="1061"/>
                  </a:cxn>
                  <a:cxn ang="0">
                    <a:pos x="481" y="1125"/>
                  </a:cxn>
                  <a:cxn ang="0">
                    <a:pos x="448" y="1175"/>
                  </a:cxn>
                  <a:cxn ang="0">
                    <a:pos x="427" y="1200"/>
                  </a:cxn>
                  <a:cxn ang="0">
                    <a:pos x="415" y="1267"/>
                  </a:cxn>
                  <a:cxn ang="0">
                    <a:pos x="361" y="1295"/>
                  </a:cxn>
                  <a:cxn ang="0">
                    <a:pos x="318" y="1323"/>
                  </a:cxn>
                  <a:cxn ang="0">
                    <a:pos x="316" y="1387"/>
                  </a:cxn>
                  <a:cxn ang="0">
                    <a:pos x="275" y="1437"/>
                  </a:cxn>
                  <a:cxn ang="0">
                    <a:pos x="300" y="1482"/>
                  </a:cxn>
                  <a:cxn ang="0">
                    <a:pos x="259" y="1524"/>
                  </a:cxn>
                  <a:cxn ang="0">
                    <a:pos x="238" y="1597"/>
                  </a:cxn>
                  <a:cxn ang="0">
                    <a:pos x="292" y="1697"/>
                  </a:cxn>
                  <a:cxn ang="0">
                    <a:pos x="228" y="1647"/>
                  </a:cxn>
                  <a:cxn ang="0">
                    <a:pos x="187" y="1557"/>
                  </a:cxn>
                  <a:cxn ang="0">
                    <a:pos x="183" y="1323"/>
                  </a:cxn>
                  <a:cxn ang="0">
                    <a:pos x="177" y="1223"/>
                  </a:cxn>
                  <a:cxn ang="0">
                    <a:pos x="181" y="1114"/>
                  </a:cxn>
                  <a:cxn ang="0">
                    <a:pos x="189" y="1027"/>
                  </a:cxn>
                  <a:cxn ang="0">
                    <a:pos x="185" y="888"/>
                  </a:cxn>
                  <a:cxn ang="0">
                    <a:pos x="191" y="773"/>
                  </a:cxn>
                  <a:cxn ang="0">
                    <a:pos x="144" y="695"/>
                  </a:cxn>
                  <a:cxn ang="0">
                    <a:pos x="72" y="634"/>
                  </a:cxn>
                  <a:cxn ang="0">
                    <a:pos x="47" y="539"/>
                  </a:cxn>
                  <a:cxn ang="0">
                    <a:pos x="14" y="486"/>
                  </a:cxn>
                  <a:cxn ang="0">
                    <a:pos x="16" y="396"/>
                  </a:cxn>
                  <a:cxn ang="0">
                    <a:pos x="8" y="310"/>
                  </a:cxn>
                  <a:cxn ang="0">
                    <a:pos x="58" y="140"/>
                  </a:cxn>
                </a:cxnLst>
                <a:rect l="0" t="0" r="r" b="b"/>
                <a:pathLst>
                  <a:path w="802" h="1698">
                    <a:moveTo>
                      <a:pt x="62" y="75"/>
                    </a:moveTo>
                    <a:lnTo>
                      <a:pt x="72" y="56"/>
                    </a:lnTo>
                    <a:lnTo>
                      <a:pt x="92" y="28"/>
                    </a:lnTo>
                    <a:lnTo>
                      <a:pt x="121" y="11"/>
                    </a:lnTo>
                    <a:lnTo>
                      <a:pt x="136" y="0"/>
                    </a:lnTo>
                    <a:lnTo>
                      <a:pt x="152" y="3"/>
                    </a:lnTo>
                    <a:lnTo>
                      <a:pt x="148" y="17"/>
                    </a:lnTo>
                    <a:lnTo>
                      <a:pt x="131" y="31"/>
                    </a:lnTo>
                    <a:lnTo>
                      <a:pt x="127" y="59"/>
                    </a:lnTo>
                    <a:lnTo>
                      <a:pt x="131" y="81"/>
                    </a:lnTo>
                    <a:lnTo>
                      <a:pt x="146" y="81"/>
                    </a:lnTo>
                    <a:lnTo>
                      <a:pt x="152" y="56"/>
                    </a:lnTo>
                    <a:lnTo>
                      <a:pt x="156" y="31"/>
                    </a:lnTo>
                    <a:lnTo>
                      <a:pt x="166" y="39"/>
                    </a:lnTo>
                    <a:lnTo>
                      <a:pt x="177" y="53"/>
                    </a:lnTo>
                    <a:lnTo>
                      <a:pt x="197" y="47"/>
                    </a:lnTo>
                    <a:lnTo>
                      <a:pt x="209" y="59"/>
                    </a:lnTo>
                    <a:lnTo>
                      <a:pt x="212" y="73"/>
                    </a:lnTo>
                    <a:lnTo>
                      <a:pt x="242" y="67"/>
                    </a:lnTo>
                    <a:lnTo>
                      <a:pt x="300" y="59"/>
                    </a:lnTo>
                    <a:lnTo>
                      <a:pt x="322" y="103"/>
                    </a:lnTo>
                    <a:lnTo>
                      <a:pt x="359" y="126"/>
                    </a:lnTo>
                    <a:lnTo>
                      <a:pt x="357" y="145"/>
                    </a:lnTo>
                    <a:lnTo>
                      <a:pt x="372" y="134"/>
                    </a:lnTo>
                    <a:lnTo>
                      <a:pt x="390" y="134"/>
                    </a:lnTo>
                    <a:lnTo>
                      <a:pt x="411" y="154"/>
                    </a:lnTo>
                    <a:lnTo>
                      <a:pt x="437" y="151"/>
                    </a:lnTo>
                    <a:lnTo>
                      <a:pt x="458" y="154"/>
                    </a:lnTo>
                    <a:lnTo>
                      <a:pt x="493" y="190"/>
                    </a:lnTo>
                    <a:lnTo>
                      <a:pt x="530" y="234"/>
                    </a:lnTo>
                    <a:lnTo>
                      <a:pt x="546" y="285"/>
                    </a:lnTo>
                    <a:lnTo>
                      <a:pt x="536" y="324"/>
                    </a:lnTo>
                    <a:lnTo>
                      <a:pt x="581" y="338"/>
                    </a:lnTo>
                    <a:lnTo>
                      <a:pt x="655" y="357"/>
                    </a:lnTo>
                    <a:lnTo>
                      <a:pt x="731" y="380"/>
                    </a:lnTo>
                    <a:lnTo>
                      <a:pt x="780" y="424"/>
                    </a:lnTo>
                    <a:lnTo>
                      <a:pt x="801" y="466"/>
                    </a:lnTo>
                    <a:lnTo>
                      <a:pt x="801" y="519"/>
                    </a:lnTo>
                    <a:lnTo>
                      <a:pt x="782" y="567"/>
                    </a:lnTo>
                    <a:lnTo>
                      <a:pt x="760" y="592"/>
                    </a:lnTo>
                    <a:lnTo>
                      <a:pt x="746" y="608"/>
                    </a:lnTo>
                    <a:lnTo>
                      <a:pt x="731" y="642"/>
                    </a:lnTo>
                    <a:lnTo>
                      <a:pt x="729" y="673"/>
                    </a:lnTo>
                    <a:lnTo>
                      <a:pt x="731" y="712"/>
                    </a:lnTo>
                    <a:lnTo>
                      <a:pt x="723" y="751"/>
                    </a:lnTo>
                    <a:lnTo>
                      <a:pt x="711" y="759"/>
                    </a:lnTo>
                    <a:lnTo>
                      <a:pt x="707" y="782"/>
                    </a:lnTo>
                    <a:lnTo>
                      <a:pt x="694" y="798"/>
                    </a:lnTo>
                    <a:lnTo>
                      <a:pt x="692" y="818"/>
                    </a:lnTo>
                    <a:lnTo>
                      <a:pt x="674" y="840"/>
                    </a:lnTo>
                    <a:lnTo>
                      <a:pt x="647" y="879"/>
                    </a:lnTo>
                    <a:lnTo>
                      <a:pt x="624" y="890"/>
                    </a:lnTo>
                    <a:lnTo>
                      <a:pt x="608" y="888"/>
                    </a:lnTo>
                    <a:lnTo>
                      <a:pt x="579" y="907"/>
                    </a:lnTo>
                    <a:lnTo>
                      <a:pt x="550" y="952"/>
                    </a:lnTo>
                    <a:lnTo>
                      <a:pt x="544" y="969"/>
                    </a:lnTo>
                    <a:lnTo>
                      <a:pt x="544" y="991"/>
                    </a:lnTo>
                    <a:lnTo>
                      <a:pt x="550" y="1016"/>
                    </a:lnTo>
                    <a:lnTo>
                      <a:pt x="536" y="1041"/>
                    </a:lnTo>
                    <a:lnTo>
                      <a:pt x="536" y="1061"/>
                    </a:lnTo>
                    <a:lnTo>
                      <a:pt x="513" y="1083"/>
                    </a:lnTo>
                    <a:lnTo>
                      <a:pt x="495" y="1100"/>
                    </a:lnTo>
                    <a:lnTo>
                      <a:pt x="481" y="1125"/>
                    </a:lnTo>
                    <a:lnTo>
                      <a:pt x="476" y="1150"/>
                    </a:lnTo>
                    <a:lnTo>
                      <a:pt x="456" y="1181"/>
                    </a:lnTo>
                    <a:lnTo>
                      <a:pt x="448" y="1175"/>
                    </a:lnTo>
                    <a:lnTo>
                      <a:pt x="433" y="1175"/>
                    </a:lnTo>
                    <a:lnTo>
                      <a:pt x="413" y="1186"/>
                    </a:lnTo>
                    <a:lnTo>
                      <a:pt x="427" y="1200"/>
                    </a:lnTo>
                    <a:lnTo>
                      <a:pt x="427" y="1228"/>
                    </a:lnTo>
                    <a:lnTo>
                      <a:pt x="425" y="1250"/>
                    </a:lnTo>
                    <a:lnTo>
                      <a:pt x="415" y="1267"/>
                    </a:lnTo>
                    <a:lnTo>
                      <a:pt x="390" y="1270"/>
                    </a:lnTo>
                    <a:lnTo>
                      <a:pt x="370" y="1278"/>
                    </a:lnTo>
                    <a:lnTo>
                      <a:pt x="361" y="1295"/>
                    </a:lnTo>
                    <a:lnTo>
                      <a:pt x="361" y="1323"/>
                    </a:lnTo>
                    <a:lnTo>
                      <a:pt x="337" y="1326"/>
                    </a:lnTo>
                    <a:lnTo>
                      <a:pt x="318" y="1323"/>
                    </a:lnTo>
                    <a:lnTo>
                      <a:pt x="312" y="1334"/>
                    </a:lnTo>
                    <a:lnTo>
                      <a:pt x="322" y="1345"/>
                    </a:lnTo>
                    <a:lnTo>
                      <a:pt x="316" y="1387"/>
                    </a:lnTo>
                    <a:lnTo>
                      <a:pt x="308" y="1423"/>
                    </a:lnTo>
                    <a:lnTo>
                      <a:pt x="283" y="1423"/>
                    </a:lnTo>
                    <a:lnTo>
                      <a:pt x="275" y="1437"/>
                    </a:lnTo>
                    <a:lnTo>
                      <a:pt x="277" y="1465"/>
                    </a:lnTo>
                    <a:lnTo>
                      <a:pt x="290" y="1465"/>
                    </a:lnTo>
                    <a:lnTo>
                      <a:pt x="300" y="1482"/>
                    </a:lnTo>
                    <a:lnTo>
                      <a:pt x="294" y="1510"/>
                    </a:lnTo>
                    <a:lnTo>
                      <a:pt x="281" y="1513"/>
                    </a:lnTo>
                    <a:lnTo>
                      <a:pt x="259" y="1524"/>
                    </a:lnTo>
                    <a:lnTo>
                      <a:pt x="253" y="1546"/>
                    </a:lnTo>
                    <a:lnTo>
                      <a:pt x="251" y="1580"/>
                    </a:lnTo>
                    <a:lnTo>
                      <a:pt x="238" y="1597"/>
                    </a:lnTo>
                    <a:lnTo>
                      <a:pt x="286" y="1652"/>
                    </a:lnTo>
                    <a:lnTo>
                      <a:pt x="300" y="1680"/>
                    </a:lnTo>
                    <a:lnTo>
                      <a:pt x="292" y="1697"/>
                    </a:lnTo>
                    <a:lnTo>
                      <a:pt x="271" y="1686"/>
                    </a:lnTo>
                    <a:lnTo>
                      <a:pt x="253" y="1664"/>
                    </a:lnTo>
                    <a:lnTo>
                      <a:pt x="228" y="1647"/>
                    </a:lnTo>
                    <a:lnTo>
                      <a:pt x="205" y="1619"/>
                    </a:lnTo>
                    <a:lnTo>
                      <a:pt x="189" y="1585"/>
                    </a:lnTo>
                    <a:lnTo>
                      <a:pt x="187" y="1557"/>
                    </a:lnTo>
                    <a:lnTo>
                      <a:pt x="191" y="1535"/>
                    </a:lnTo>
                    <a:lnTo>
                      <a:pt x="189" y="1354"/>
                    </a:lnTo>
                    <a:lnTo>
                      <a:pt x="183" y="1323"/>
                    </a:lnTo>
                    <a:lnTo>
                      <a:pt x="166" y="1289"/>
                    </a:lnTo>
                    <a:lnTo>
                      <a:pt x="166" y="1259"/>
                    </a:lnTo>
                    <a:lnTo>
                      <a:pt x="177" y="1223"/>
                    </a:lnTo>
                    <a:lnTo>
                      <a:pt x="187" y="1178"/>
                    </a:lnTo>
                    <a:lnTo>
                      <a:pt x="183" y="1133"/>
                    </a:lnTo>
                    <a:lnTo>
                      <a:pt x="181" y="1114"/>
                    </a:lnTo>
                    <a:lnTo>
                      <a:pt x="179" y="1089"/>
                    </a:lnTo>
                    <a:lnTo>
                      <a:pt x="185" y="1077"/>
                    </a:lnTo>
                    <a:lnTo>
                      <a:pt x="189" y="1027"/>
                    </a:lnTo>
                    <a:lnTo>
                      <a:pt x="185" y="1002"/>
                    </a:lnTo>
                    <a:lnTo>
                      <a:pt x="193" y="941"/>
                    </a:lnTo>
                    <a:lnTo>
                      <a:pt x="185" y="888"/>
                    </a:lnTo>
                    <a:lnTo>
                      <a:pt x="191" y="860"/>
                    </a:lnTo>
                    <a:lnTo>
                      <a:pt x="201" y="807"/>
                    </a:lnTo>
                    <a:lnTo>
                      <a:pt x="191" y="773"/>
                    </a:lnTo>
                    <a:lnTo>
                      <a:pt x="172" y="748"/>
                    </a:lnTo>
                    <a:lnTo>
                      <a:pt x="166" y="720"/>
                    </a:lnTo>
                    <a:lnTo>
                      <a:pt x="144" y="695"/>
                    </a:lnTo>
                    <a:lnTo>
                      <a:pt x="121" y="678"/>
                    </a:lnTo>
                    <a:lnTo>
                      <a:pt x="88" y="670"/>
                    </a:lnTo>
                    <a:lnTo>
                      <a:pt x="72" y="634"/>
                    </a:lnTo>
                    <a:lnTo>
                      <a:pt x="51" y="597"/>
                    </a:lnTo>
                    <a:lnTo>
                      <a:pt x="49" y="567"/>
                    </a:lnTo>
                    <a:lnTo>
                      <a:pt x="47" y="539"/>
                    </a:lnTo>
                    <a:lnTo>
                      <a:pt x="41" y="519"/>
                    </a:lnTo>
                    <a:lnTo>
                      <a:pt x="29" y="497"/>
                    </a:lnTo>
                    <a:lnTo>
                      <a:pt x="14" y="486"/>
                    </a:lnTo>
                    <a:lnTo>
                      <a:pt x="2" y="463"/>
                    </a:lnTo>
                    <a:lnTo>
                      <a:pt x="16" y="444"/>
                    </a:lnTo>
                    <a:lnTo>
                      <a:pt x="16" y="396"/>
                    </a:lnTo>
                    <a:lnTo>
                      <a:pt x="8" y="371"/>
                    </a:lnTo>
                    <a:lnTo>
                      <a:pt x="0" y="346"/>
                    </a:lnTo>
                    <a:lnTo>
                      <a:pt x="8" y="310"/>
                    </a:lnTo>
                    <a:lnTo>
                      <a:pt x="39" y="220"/>
                    </a:lnTo>
                    <a:lnTo>
                      <a:pt x="41" y="181"/>
                    </a:lnTo>
                    <a:lnTo>
                      <a:pt x="58" y="140"/>
                    </a:lnTo>
                    <a:lnTo>
                      <a:pt x="58" y="117"/>
                    </a:lnTo>
                    <a:lnTo>
                      <a:pt x="62" y="75"/>
                    </a:lnTo>
                  </a:path>
                </a:pathLst>
              </a:custGeom>
              <a:solidFill>
                <a:schemeClr val="bg1"/>
              </a:solidFill>
              <a:ln w="12700" cap="rnd" cmpd="sng">
                <a:noFill/>
                <a:prstDash val="solid"/>
                <a:round/>
                <a:headEnd type="none" w="med" len="med"/>
                <a:tailEnd type="non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grpSp>
      </p:grpSp>
      <p:sp>
        <p:nvSpPr>
          <p:cNvPr id="6147" name="Rectangle 40"/>
          <p:cNvSpPr>
            <a:spLocks noGrp="1" noChangeArrowheads="1"/>
          </p:cNvSpPr>
          <p:nvPr>
            <p:ph type="title"/>
          </p:nvPr>
        </p:nvSpPr>
        <p:spPr bwMode="auto">
          <a:xfrm>
            <a:off x="685800" y="609600"/>
            <a:ext cx="7772400" cy="1143000"/>
          </a:xfrm>
          <a:prstGeom prst="rect">
            <a:avLst/>
          </a:prstGeom>
          <a:noFill/>
          <a:ln w="12700">
            <a:noFill/>
            <a:miter lim="800000"/>
            <a:headEnd/>
            <a:tailEnd/>
          </a:ln>
        </p:spPr>
        <p:txBody>
          <a:bodyPr vert="horz" wrap="square" lIns="90488" tIns="44450" rIns="90488" bIns="44450" numCol="1" anchor="ctr" anchorCtr="0" compatLnSpc="1">
            <a:prstTxWarp prst="textNoShape">
              <a:avLst/>
            </a:prstTxWarp>
          </a:bodyPr>
          <a:lstStyle/>
          <a:p>
            <a:pPr lvl="0"/>
            <a:r>
              <a:rPr lang="en-US" smtClean="0"/>
              <a:t>Click to edit Master title style</a:t>
            </a:r>
          </a:p>
        </p:txBody>
      </p:sp>
      <p:sp>
        <p:nvSpPr>
          <p:cNvPr id="3113" name="Rectangle 41"/>
          <p:cNvSpPr>
            <a:spLocks noGrp="1" noChangeArrowheads="1"/>
          </p:cNvSpPr>
          <p:nvPr>
            <p:ph type="body" idx="1"/>
          </p:nvPr>
        </p:nvSpPr>
        <p:spPr bwMode="auto">
          <a:xfrm>
            <a:off x="685800" y="1981200"/>
            <a:ext cx="777240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transition>
    <p:cut thruBlk="1"/>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2"/>
        <a:buChar char="u"/>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1"/>
        </a:buClr>
        <a:buSzPct val="65000"/>
        <a:buFont typeface="Monotype Sorts" charset="2"/>
        <a:buChar char="F"/>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hyperlink" Target="http://plants.usda.gov/cgi_bin/large_image_rpt.cgi?imageID=nuad2_001_ahp.tif" TargetMode="External"/><Relationship Id="rId3" Type="http://schemas.openxmlformats.org/officeDocument/2006/relationships/oleObject" Target="../embeddings/oleObject3.bin"/><Relationship Id="rId7" Type="http://schemas.openxmlformats.org/officeDocument/2006/relationships/hyperlink" Target="http://plants.usda.gov/cgi_bin/large_image_rpt.cgi?imageID=cora_001_ahp.jpg" TargetMode="External"/><Relationship Id="rId12" Type="http://schemas.openxmlformats.org/officeDocument/2006/relationships/image" Target="../media/image33.jpeg"/><Relationship Id="rId17" Type="http://schemas.openxmlformats.org/officeDocument/2006/relationships/image" Target="../media/image36.jpeg"/><Relationship Id="rId2" Type="http://schemas.openxmlformats.org/officeDocument/2006/relationships/slideLayout" Target="../slideLayouts/slideLayout7.xml"/><Relationship Id="rId16" Type="http://schemas.openxmlformats.org/officeDocument/2006/relationships/image" Target="../media/image35.jpeg"/><Relationship Id="rId1" Type="http://schemas.openxmlformats.org/officeDocument/2006/relationships/vmlDrawing" Target="../drawings/vmlDrawing3.vml"/><Relationship Id="rId6" Type="http://schemas.openxmlformats.org/officeDocument/2006/relationships/image" Target="../media/image29.jpeg"/><Relationship Id="rId11" Type="http://schemas.openxmlformats.org/officeDocument/2006/relationships/image" Target="../media/image32.jpeg"/><Relationship Id="rId5" Type="http://schemas.openxmlformats.org/officeDocument/2006/relationships/oleObject" Target="../embeddings/oleObject5.bin"/><Relationship Id="rId15" Type="http://schemas.openxmlformats.org/officeDocument/2006/relationships/hyperlink" Target="http://plants.usda.gov/cgi_bin/large_image_rpt.cgi?imageID=lopr_001_ahp.tif" TargetMode="External"/><Relationship Id="rId10" Type="http://schemas.openxmlformats.org/officeDocument/2006/relationships/image" Target="../media/image31.jpeg"/><Relationship Id="rId4" Type="http://schemas.openxmlformats.org/officeDocument/2006/relationships/oleObject" Target="../embeddings/oleObject4.bin"/><Relationship Id="rId9" Type="http://schemas.openxmlformats.org/officeDocument/2006/relationships/image" Target="http://plants.usda.gov/gallery/standard/cora_001_shp.jpg" TargetMode="External"/><Relationship Id="rId1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40.jpeg"/><Relationship Id="rId5" Type="http://schemas.openxmlformats.org/officeDocument/2006/relationships/oleObject" Target="../embeddings/Microsoft_Office_Word_97_-_2003_Document1.doc"/><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hyperlink" Target="http://mbgnet.mobot.org/salt/coral/belize/brain3.jpg"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hyperlink" Target="http://mbgnet.mobot.org/salt/coral/belize/brain3.jpg"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xml"/><Relationship Id="rId7" Type="http://schemas.openxmlformats.org/officeDocument/2006/relationships/diagramQuickStyle" Target="../diagrams/quickStyle1.xml"/><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oleObject" Target="../embeddings/oleObject1.bin"/><Relationship Id="rId9" Type="http://schemas.microsoft.com/office/2007/relationships/diagramDrawing" Target="../diagrams/drawing1.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3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77.jpeg"/><Relationship Id="rId4" Type="http://schemas.openxmlformats.org/officeDocument/2006/relationships/oleObject" Target="../embeddings/oleObject6.bin"/></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notesSlide" Target="../notesSlides/notesSlide3.xml"/><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hyperlink" Target="http://mbgnet.mobot.org/salt/coral/belize/brain3.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Text Box 3"/>
          <p:cNvSpPr txBox="1">
            <a:spLocks noChangeArrowheads="1"/>
          </p:cNvSpPr>
          <p:nvPr/>
        </p:nvSpPr>
        <p:spPr bwMode="auto">
          <a:xfrm>
            <a:off x="1143000" y="304800"/>
            <a:ext cx="7086600" cy="884238"/>
          </a:xfrm>
          <a:prstGeom prst="rect">
            <a:avLst/>
          </a:prstGeom>
          <a:noFill/>
          <a:ln w="9525">
            <a:noFill/>
            <a:miter lim="800000"/>
            <a:headEnd/>
            <a:tailEnd/>
          </a:ln>
          <a:effectLst/>
        </p:spPr>
        <p:txBody>
          <a:bodyPr>
            <a:spAutoFit/>
          </a:bodyPr>
          <a:lstStyle/>
          <a:p>
            <a:pPr algn="ctr" eaLnBrk="0" hangingPunct="0">
              <a:defRPr/>
            </a:pPr>
            <a:r>
              <a:rPr lang="en-US" sz="3200" b="1">
                <a:solidFill>
                  <a:srgbClr val="FFFF99"/>
                </a:solidFill>
                <a:effectLst>
                  <a:outerShdw blurRad="38100" dist="38100" dir="2700000" algn="tl">
                    <a:srgbClr val="000000"/>
                  </a:outerShdw>
                </a:effectLst>
                <a:latin typeface="Trebuchet MS" pitchFamily="34" charset="0"/>
              </a:rPr>
              <a:t>NATURESERVE ECOLOGY OVERVIEW</a:t>
            </a:r>
          </a:p>
          <a:p>
            <a:pPr algn="ctr" eaLnBrk="0" hangingPunct="0">
              <a:defRPr/>
            </a:pPr>
            <a:r>
              <a:rPr lang="en-US" sz="2000" b="1">
                <a:solidFill>
                  <a:srgbClr val="FFFF99"/>
                </a:solidFill>
                <a:effectLst>
                  <a:outerShdw blurRad="38100" dist="38100" dir="2700000" algn="tl">
                    <a:srgbClr val="000000"/>
                  </a:outerShdw>
                </a:effectLst>
                <a:latin typeface="Trebuchet MS" pitchFamily="34" charset="0"/>
              </a:rPr>
              <a:t>Natural Heritage Methodology Training</a:t>
            </a:r>
            <a:endParaRPr lang="en-US" b="1">
              <a:solidFill>
                <a:srgbClr val="FFFF99"/>
              </a:solidFill>
              <a:effectLst>
                <a:outerShdw blurRad="38100" dist="38100" dir="2700000" algn="tl">
                  <a:srgbClr val="000000"/>
                </a:outerShdw>
              </a:effectLst>
              <a:latin typeface="Trebuchet MS" pitchFamily="34" charset="0"/>
            </a:endParaRPr>
          </a:p>
        </p:txBody>
      </p:sp>
      <p:sp>
        <p:nvSpPr>
          <p:cNvPr id="72708" name="Text Box 4"/>
          <p:cNvSpPr txBox="1">
            <a:spLocks noChangeArrowheads="1"/>
          </p:cNvSpPr>
          <p:nvPr/>
        </p:nvSpPr>
        <p:spPr bwMode="auto">
          <a:xfrm>
            <a:off x="1865313" y="6156325"/>
            <a:ext cx="5245100" cy="519113"/>
          </a:xfrm>
          <a:prstGeom prst="rect">
            <a:avLst/>
          </a:prstGeom>
          <a:noFill/>
          <a:ln w="9525">
            <a:noFill/>
            <a:miter lim="800000"/>
            <a:headEnd/>
            <a:tailEnd/>
          </a:ln>
          <a:effectLst/>
        </p:spPr>
        <p:txBody>
          <a:bodyPr wrap="none">
            <a:spAutoFit/>
          </a:bodyPr>
          <a:lstStyle/>
          <a:p>
            <a:pPr algn="ctr" eaLnBrk="0" hangingPunct="0">
              <a:defRPr/>
            </a:pPr>
            <a:r>
              <a:rPr lang="en-US" sz="2800">
                <a:solidFill>
                  <a:schemeClr val="tx2"/>
                </a:solidFill>
                <a:effectLst>
                  <a:outerShdw blurRad="38100" dist="38100" dir="2700000" algn="tl">
                    <a:srgbClr val="000000"/>
                  </a:outerShdw>
                </a:effectLst>
                <a:latin typeface="Brush Script MT" pitchFamily="66" charset="0"/>
              </a:rPr>
              <a:t>Pat Comer,</a:t>
            </a:r>
            <a:r>
              <a:rPr lang="en-US">
                <a:solidFill>
                  <a:schemeClr val="tx2"/>
                </a:solidFill>
                <a:effectLst>
                  <a:outerShdw blurRad="38100" dist="38100" dir="2700000" algn="tl">
                    <a:srgbClr val="000000"/>
                  </a:outerShdw>
                </a:effectLst>
                <a:latin typeface="Trebuchet MS" pitchFamily="34" charset="0"/>
              </a:rPr>
              <a:t> Chief Terrestrial Ecologist</a:t>
            </a:r>
          </a:p>
        </p:txBody>
      </p:sp>
      <p:pic>
        <p:nvPicPr>
          <p:cNvPr id="7172" name="Picture 9" descr="7"/>
          <p:cNvPicPr>
            <a:picLocks noChangeAspect="1" noChangeArrowheads="1"/>
          </p:cNvPicPr>
          <p:nvPr/>
        </p:nvPicPr>
        <p:blipFill>
          <a:blip r:embed="rId2" cstate="print"/>
          <a:srcRect/>
          <a:stretch>
            <a:fillRect/>
          </a:stretch>
        </p:blipFill>
        <p:spPr bwMode="auto">
          <a:xfrm>
            <a:off x="1219200" y="1752600"/>
            <a:ext cx="2895600" cy="1981200"/>
          </a:xfrm>
          <a:prstGeom prst="rect">
            <a:avLst/>
          </a:prstGeom>
          <a:noFill/>
          <a:ln w="9525">
            <a:solidFill>
              <a:schemeClr val="bg2"/>
            </a:solidFill>
            <a:miter lim="800000"/>
            <a:headEnd/>
            <a:tailEnd/>
          </a:ln>
        </p:spPr>
      </p:pic>
      <p:pic>
        <p:nvPicPr>
          <p:cNvPr id="7173" name="Picture 18" descr="acebasin"/>
          <p:cNvPicPr>
            <a:picLocks noChangeAspect="1" noChangeArrowheads="1"/>
          </p:cNvPicPr>
          <p:nvPr/>
        </p:nvPicPr>
        <p:blipFill>
          <a:blip r:embed="rId3" cstate="print"/>
          <a:srcRect/>
          <a:stretch>
            <a:fillRect/>
          </a:stretch>
        </p:blipFill>
        <p:spPr bwMode="auto">
          <a:xfrm>
            <a:off x="1219200" y="3962400"/>
            <a:ext cx="2895600" cy="2120900"/>
          </a:xfrm>
          <a:prstGeom prst="rect">
            <a:avLst/>
          </a:prstGeom>
          <a:noFill/>
          <a:ln w="9525">
            <a:solidFill>
              <a:schemeClr val="bg2"/>
            </a:solidFill>
            <a:miter lim="800000"/>
            <a:headEnd/>
            <a:tailEnd/>
          </a:ln>
        </p:spPr>
      </p:pic>
      <p:pic>
        <p:nvPicPr>
          <p:cNvPr id="7174" name="Picture 19"/>
          <p:cNvPicPr>
            <a:picLocks noChangeArrowheads="1"/>
          </p:cNvPicPr>
          <p:nvPr/>
        </p:nvPicPr>
        <p:blipFill>
          <a:blip r:embed="rId4" cstate="print"/>
          <a:srcRect/>
          <a:stretch>
            <a:fillRect/>
          </a:stretch>
        </p:blipFill>
        <p:spPr bwMode="auto">
          <a:xfrm>
            <a:off x="5181600" y="3962400"/>
            <a:ext cx="2819400" cy="2057400"/>
          </a:xfrm>
          <a:prstGeom prst="rect">
            <a:avLst/>
          </a:prstGeom>
          <a:noFill/>
          <a:ln w="12700">
            <a:solidFill>
              <a:schemeClr val="bg2"/>
            </a:solidFill>
            <a:miter lim="800000"/>
            <a:headEnd/>
            <a:tailEnd/>
          </a:ln>
        </p:spPr>
      </p:pic>
      <p:pic>
        <p:nvPicPr>
          <p:cNvPr id="7175" name="Picture 4101" descr="NCookInlet1205"/>
          <p:cNvPicPr>
            <a:picLocks noChangeAspect="1" noChangeArrowheads="1"/>
          </p:cNvPicPr>
          <p:nvPr/>
        </p:nvPicPr>
        <p:blipFill>
          <a:blip r:embed="rId5" cstate="print"/>
          <a:srcRect/>
          <a:stretch>
            <a:fillRect/>
          </a:stretch>
        </p:blipFill>
        <p:spPr bwMode="auto">
          <a:xfrm>
            <a:off x="5181600" y="1752600"/>
            <a:ext cx="2819400" cy="1962150"/>
          </a:xfrm>
          <a:prstGeom prst="rect">
            <a:avLst/>
          </a:prstGeom>
          <a:noFill/>
          <a:ln w="9525">
            <a:solidFill>
              <a:schemeClr val="bg2"/>
            </a:solidFill>
            <a:miter lim="800000"/>
            <a:headEnd/>
            <a:tailEnd/>
          </a:ln>
        </p:spPr>
      </p:pic>
    </p:spTree>
  </p:cSld>
  <p:clrMapOvr>
    <a:masterClrMapping/>
  </p:clrMapOvr>
  <p:transition>
    <p:cut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4" name="Text Box 2"/>
          <p:cNvSpPr txBox="1">
            <a:spLocks noChangeArrowheads="1"/>
          </p:cNvSpPr>
          <p:nvPr/>
        </p:nvSpPr>
        <p:spPr bwMode="auto">
          <a:xfrm>
            <a:off x="152400" y="990600"/>
            <a:ext cx="8770938" cy="4291013"/>
          </a:xfrm>
          <a:prstGeom prst="rect">
            <a:avLst/>
          </a:prstGeom>
          <a:noFill/>
          <a:ln w="9525">
            <a:noFill/>
            <a:miter lim="800000"/>
            <a:headEnd/>
            <a:tailEnd/>
          </a:ln>
          <a:effectLst/>
        </p:spPr>
        <p:txBody>
          <a:bodyPr>
            <a:spAutoFit/>
          </a:bodyPr>
          <a:lstStyle/>
          <a:p>
            <a:pPr eaLnBrk="0" hangingPunct="0">
              <a:spcBef>
                <a:spcPct val="50000"/>
              </a:spcBef>
              <a:defRPr/>
            </a:pPr>
            <a:r>
              <a:rPr lang="en-US" b="1" u="sng">
                <a:latin typeface="Arial Unicode MS" pitchFamily="34" charset="-128"/>
              </a:rPr>
              <a:t>Subcontinental  </a:t>
            </a:r>
          </a:p>
          <a:p>
            <a:pPr eaLnBrk="0" hangingPunct="0">
              <a:spcBef>
                <a:spcPct val="50000"/>
              </a:spcBef>
              <a:defRPr/>
            </a:pPr>
            <a:endParaRPr lang="en-US" b="1" u="sng">
              <a:latin typeface="Arial Unicode MS" pitchFamily="34" charset="-128"/>
            </a:endParaRPr>
          </a:p>
          <a:p>
            <a:pPr eaLnBrk="0" hangingPunct="0">
              <a:spcBef>
                <a:spcPct val="50000"/>
              </a:spcBef>
              <a:defRPr/>
            </a:pPr>
            <a:endParaRPr lang="en-US" b="1" u="sng">
              <a:latin typeface="Arial Unicode MS" pitchFamily="34" charset="-128"/>
            </a:endParaRPr>
          </a:p>
          <a:p>
            <a:pPr eaLnBrk="0" hangingPunct="0">
              <a:spcBef>
                <a:spcPct val="50000"/>
              </a:spcBef>
              <a:defRPr/>
            </a:pPr>
            <a:r>
              <a:rPr lang="en-US" b="1" u="sng">
                <a:latin typeface="Arial Unicode MS" pitchFamily="34" charset="-128"/>
              </a:rPr>
              <a:t>Regional Landscape</a:t>
            </a:r>
          </a:p>
          <a:p>
            <a:pPr eaLnBrk="0" hangingPunct="0">
              <a:spcBef>
                <a:spcPct val="50000"/>
              </a:spcBef>
              <a:defRPr/>
            </a:pPr>
            <a:endParaRPr lang="en-US" b="1" u="sng">
              <a:latin typeface="Arial Unicode MS" pitchFamily="34" charset="-128"/>
            </a:endParaRPr>
          </a:p>
          <a:p>
            <a:pPr eaLnBrk="0" hangingPunct="0">
              <a:spcBef>
                <a:spcPct val="50000"/>
              </a:spcBef>
              <a:defRPr/>
            </a:pPr>
            <a:endParaRPr lang="en-US" b="1" u="sng">
              <a:latin typeface="Arial Unicode MS" pitchFamily="34" charset="-128"/>
            </a:endParaRPr>
          </a:p>
          <a:p>
            <a:pPr eaLnBrk="0" hangingPunct="0">
              <a:spcBef>
                <a:spcPct val="50000"/>
              </a:spcBef>
              <a:defRPr/>
            </a:pPr>
            <a:endParaRPr lang="en-US" b="1" u="sng">
              <a:latin typeface="Arial Unicode MS" pitchFamily="34" charset="-128"/>
            </a:endParaRPr>
          </a:p>
          <a:p>
            <a:pPr eaLnBrk="0" hangingPunct="0">
              <a:spcBef>
                <a:spcPct val="50000"/>
              </a:spcBef>
              <a:defRPr/>
            </a:pPr>
            <a:r>
              <a:rPr lang="en-US" b="1" u="sng">
                <a:latin typeface="Arial Unicode MS" pitchFamily="34" charset="-128"/>
              </a:rPr>
              <a:t>Local Landscape</a:t>
            </a:r>
            <a:endParaRPr lang="en-US" b="1" u="sng">
              <a:effectLst>
                <a:outerShdw blurRad="38100" dist="38100" dir="2700000" algn="tl">
                  <a:srgbClr val="000000"/>
                </a:outerShdw>
              </a:effectLst>
              <a:latin typeface="Arial Unicode MS" pitchFamily="34" charset="-128"/>
            </a:endParaRPr>
          </a:p>
        </p:txBody>
      </p:sp>
      <p:sp>
        <p:nvSpPr>
          <p:cNvPr id="806915" name="Text Box 3"/>
          <p:cNvSpPr txBox="1">
            <a:spLocks noChangeArrowheads="1"/>
          </p:cNvSpPr>
          <p:nvPr/>
        </p:nvSpPr>
        <p:spPr bwMode="auto">
          <a:xfrm>
            <a:off x="381000" y="304800"/>
            <a:ext cx="8305800" cy="579438"/>
          </a:xfrm>
          <a:prstGeom prst="rect">
            <a:avLst/>
          </a:prstGeom>
          <a:noFill/>
          <a:ln w="9525">
            <a:noFill/>
            <a:miter lim="800000"/>
            <a:headEnd/>
            <a:tailEnd/>
          </a:ln>
          <a:effectLst/>
        </p:spPr>
        <p:txBody>
          <a:bodyPr>
            <a:spAutoFit/>
          </a:bodyPr>
          <a:lstStyle/>
          <a:p>
            <a:pPr algn="ctr" eaLnBrk="0" hangingPunct="0">
              <a:spcBef>
                <a:spcPct val="50000"/>
              </a:spcBef>
              <a:defRPr/>
            </a:pPr>
            <a:r>
              <a:rPr lang="en-US" sz="3200">
                <a:solidFill>
                  <a:srgbClr val="FFFF99"/>
                </a:solidFill>
                <a:effectLst>
                  <a:outerShdw blurRad="38100" dist="38100" dir="2700000" algn="tl">
                    <a:srgbClr val="000000"/>
                  </a:outerShdw>
                </a:effectLst>
                <a:latin typeface="Trebuchet MS" pitchFamily="34" charset="0"/>
              </a:rPr>
              <a:t>Terrestrial Landscape </a:t>
            </a:r>
            <a:r>
              <a:rPr lang="en-US" sz="3200" i="1">
                <a:solidFill>
                  <a:srgbClr val="FFFF99"/>
                </a:solidFill>
                <a:effectLst>
                  <a:outerShdw blurRad="38100" dist="38100" dir="2700000" algn="tl">
                    <a:srgbClr val="000000"/>
                  </a:outerShdw>
                </a:effectLst>
                <a:latin typeface="Trebuchet MS" pitchFamily="34" charset="0"/>
              </a:rPr>
              <a:t>(spatial)</a:t>
            </a:r>
            <a:r>
              <a:rPr lang="en-US" sz="3200">
                <a:solidFill>
                  <a:srgbClr val="FFFF99"/>
                </a:solidFill>
                <a:effectLst>
                  <a:outerShdw blurRad="38100" dist="38100" dir="2700000" algn="tl">
                    <a:srgbClr val="000000"/>
                  </a:outerShdw>
                </a:effectLst>
                <a:latin typeface="Trebuchet MS" pitchFamily="34" charset="0"/>
              </a:rPr>
              <a:t> Hierarchy</a:t>
            </a:r>
          </a:p>
        </p:txBody>
      </p:sp>
      <p:sp>
        <p:nvSpPr>
          <p:cNvPr id="15364" name="Text Box 4"/>
          <p:cNvSpPr txBox="1">
            <a:spLocks noChangeArrowheads="1"/>
          </p:cNvSpPr>
          <p:nvPr/>
        </p:nvSpPr>
        <p:spPr bwMode="auto">
          <a:xfrm>
            <a:off x="533400" y="1981200"/>
            <a:ext cx="2897188" cy="457200"/>
          </a:xfrm>
          <a:prstGeom prst="rect">
            <a:avLst/>
          </a:prstGeom>
          <a:noFill/>
          <a:ln w="9525">
            <a:noFill/>
            <a:miter lim="800000"/>
            <a:headEnd/>
            <a:tailEnd/>
          </a:ln>
        </p:spPr>
        <p:txBody>
          <a:bodyPr>
            <a:spAutoFit/>
          </a:bodyPr>
          <a:lstStyle/>
          <a:p>
            <a:pPr algn="ctr" eaLnBrk="0" hangingPunct="0">
              <a:spcBef>
                <a:spcPct val="50000"/>
              </a:spcBef>
            </a:pPr>
            <a:r>
              <a:rPr lang="en-US">
                <a:solidFill>
                  <a:schemeClr val="accent1"/>
                </a:solidFill>
                <a:latin typeface="Arial Unicode MS" pitchFamily="34" charset="-128"/>
              </a:rPr>
              <a:t>Division Scale</a:t>
            </a:r>
          </a:p>
        </p:txBody>
      </p:sp>
      <p:sp>
        <p:nvSpPr>
          <p:cNvPr id="15365" name="Text Box 5"/>
          <p:cNvSpPr txBox="1">
            <a:spLocks noChangeArrowheads="1"/>
          </p:cNvSpPr>
          <p:nvPr/>
        </p:nvSpPr>
        <p:spPr bwMode="auto">
          <a:xfrm>
            <a:off x="533400" y="3429000"/>
            <a:ext cx="3054350" cy="822325"/>
          </a:xfrm>
          <a:prstGeom prst="rect">
            <a:avLst/>
          </a:prstGeom>
          <a:noFill/>
          <a:ln w="9525">
            <a:noFill/>
            <a:miter lim="800000"/>
            <a:headEnd/>
            <a:tailEnd/>
          </a:ln>
        </p:spPr>
        <p:txBody>
          <a:bodyPr>
            <a:spAutoFit/>
          </a:bodyPr>
          <a:lstStyle/>
          <a:p>
            <a:pPr algn="ctr" eaLnBrk="0" hangingPunct="0">
              <a:spcBef>
                <a:spcPct val="50000"/>
              </a:spcBef>
            </a:pPr>
            <a:r>
              <a:rPr lang="en-US">
                <a:solidFill>
                  <a:schemeClr val="accent1"/>
                </a:solidFill>
                <a:latin typeface="Arial Unicode MS" pitchFamily="34" charset="-128"/>
              </a:rPr>
              <a:t>ECOMAP Province and Section</a:t>
            </a:r>
            <a:r>
              <a:rPr lang="en-US">
                <a:solidFill>
                  <a:schemeClr val="accent1"/>
                </a:solidFill>
                <a:latin typeface="Comic Sans MS" pitchFamily="66" charset="0"/>
              </a:rPr>
              <a:t> </a:t>
            </a:r>
          </a:p>
        </p:txBody>
      </p:sp>
      <p:sp>
        <p:nvSpPr>
          <p:cNvPr id="15366" name="Text Box 6"/>
          <p:cNvSpPr txBox="1">
            <a:spLocks noChangeArrowheads="1"/>
          </p:cNvSpPr>
          <p:nvPr/>
        </p:nvSpPr>
        <p:spPr bwMode="auto">
          <a:xfrm>
            <a:off x="609600" y="5562600"/>
            <a:ext cx="3211513" cy="457200"/>
          </a:xfrm>
          <a:prstGeom prst="rect">
            <a:avLst/>
          </a:prstGeom>
          <a:noFill/>
          <a:ln w="9525">
            <a:noFill/>
            <a:miter lim="800000"/>
            <a:headEnd/>
            <a:tailEnd/>
          </a:ln>
        </p:spPr>
        <p:txBody>
          <a:bodyPr>
            <a:spAutoFit/>
          </a:bodyPr>
          <a:lstStyle/>
          <a:p>
            <a:pPr algn="ctr" eaLnBrk="0" hangingPunct="0">
              <a:spcBef>
                <a:spcPct val="50000"/>
              </a:spcBef>
            </a:pPr>
            <a:r>
              <a:rPr lang="en-US">
                <a:solidFill>
                  <a:schemeClr val="accent1"/>
                </a:solidFill>
                <a:latin typeface="Arial Unicode MS" pitchFamily="34" charset="-128"/>
              </a:rPr>
              <a:t>Ecological Land Type</a:t>
            </a:r>
          </a:p>
        </p:txBody>
      </p:sp>
      <p:sp>
        <p:nvSpPr>
          <p:cNvPr id="15367" name="Text Box 7"/>
          <p:cNvSpPr txBox="1">
            <a:spLocks noChangeArrowheads="1"/>
          </p:cNvSpPr>
          <p:nvPr/>
        </p:nvSpPr>
        <p:spPr bwMode="auto">
          <a:xfrm>
            <a:off x="533400" y="1524000"/>
            <a:ext cx="2897188" cy="457200"/>
          </a:xfrm>
          <a:prstGeom prst="rect">
            <a:avLst/>
          </a:prstGeom>
          <a:noFill/>
          <a:ln w="9525">
            <a:noFill/>
            <a:miter lim="800000"/>
            <a:headEnd/>
            <a:tailEnd/>
          </a:ln>
        </p:spPr>
        <p:txBody>
          <a:bodyPr>
            <a:spAutoFit/>
          </a:bodyPr>
          <a:lstStyle/>
          <a:p>
            <a:pPr algn="ctr" eaLnBrk="0" hangingPunct="0">
              <a:spcBef>
                <a:spcPct val="50000"/>
              </a:spcBef>
            </a:pPr>
            <a:r>
              <a:rPr lang="en-US">
                <a:solidFill>
                  <a:schemeClr val="accent1"/>
                </a:solidFill>
                <a:latin typeface="Arial Unicode MS" pitchFamily="34" charset="-128"/>
              </a:rPr>
              <a:t>Domain Scale</a:t>
            </a:r>
          </a:p>
        </p:txBody>
      </p:sp>
      <p:sp>
        <p:nvSpPr>
          <p:cNvPr id="806920" name="Line 8"/>
          <p:cNvSpPr>
            <a:spLocks noChangeShapeType="1"/>
          </p:cNvSpPr>
          <p:nvPr/>
        </p:nvSpPr>
        <p:spPr bwMode="auto">
          <a:xfrm>
            <a:off x="609600" y="990600"/>
            <a:ext cx="7924800" cy="0"/>
          </a:xfrm>
          <a:prstGeom prst="line">
            <a:avLst/>
          </a:prstGeom>
          <a:noFill/>
          <a:ln w="28575">
            <a:solidFill>
              <a:schemeClr val="tx2"/>
            </a:solidFill>
            <a:round/>
            <a:headEnd/>
            <a:tailEnd/>
          </a:ln>
          <a:effectLst>
            <a:outerShdw dist="17961" dir="2700000" algn="ctr" rotWithShape="0">
              <a:srgbClr val="A2C1FE"/>
            </a:outerShdw>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pic>
        <p:nvPicPr>
          <p:cNvPr id="15369" name="Picture 9" descr="TNCECOS"/>
          <p:cNvPicPr>
            <a:picLocks noChangeAspect="1" noChangeArrowheads="1"/>
          </p:cNvPicPr>
          <p:nvPr/>
        </p:nvPicPr>
        <p:blipFill>
          <a:blip r:embed="rId3" cstate="print"/>
          <a:srcRect/>
          <a:stretch>
            <a:fillRect/>
          </a:stretch>
        </p:blipFill>
        <p:spPr bwMode="auto">
          <a:xfrm>
            <a:off x="5791200" y="1143000"/>
            <a:ext cx="2743200" cy="2057400"/>
          </a:xfrm>
          <a:prstGeom prst="rect">
            <a:avLst/>
          </a:prstGeom>
          <a:noFill/>
          <a:ln w="9525">
            <a:solidFill>
              <a:schemeClr val="bg2"/>
            </a:solidFill>
            <a:miter lim="800000"/>
            <a:headEnd/>
            <a:tailEnd/>
          </a:ln>
        </p:spPr>
      </p:pic>
      <p:pic>
        <p:nvPicPr>
          <p:cNvPr id="15370" name="Picture 11" descr="2_n_am_3_25_03"/>
          <p:cNvPicPr>
            <a:picLocks noChangeAspect="1" noChangeArrowheads="1"/>
          </p:cNvPicPr>
          <p:nvPr/>
        </p:nvPicPr>
        <p:blipFill>
          <a:blip r:embed="rId4" cstate="print"/>
          <a:srcRect/>
          <a:stretch>
            <a:fillRect/>
          </a:stretch>
        </p:blipFill>
        <p:spPr bwMode="auto">
          <a:xfrm>
            <a:off x="4038600" y="1143000"/>
            <a:ext cx="1573213" cy="2057400"/>
          </a:xfrm>
          <a:prstGeom prst="rect">
            <a:avLst/>
          </a:prstGeom>
          <a:noFill/>
          <a:ln w="9525">
            <a:noFill/>
            <a:miter lim="800000"/>
            <a:headEnd/>
            <a:tailEnd/>
          </a:ln>
        </p:spPr>
      </p:pic>
      <p:pic>
        <p:nvPicPr>
          <p:cNvPr id="15371" name="Picture 12" descr="MIsections"/>
          <p:cNvPicPr>
            <a:picLocks noChangeAspect="1" noChangeArrowheads="1"/>
          </p:cNvPicPr>
          <p:nvPr/>
        </p:nvPicPr>
        <p:blipFill>
          <a:blip r:embed="rId5" cstate="print"/>
          <a:srcRect/>
          <a:stretch>
            <a:fillRect/>
          </a:stretch>
        </p:blipFill>
        <p:spPr bwMode="auto">
          <a:xfrm>
            <a:off x="3581400" y="3200400"/>
            <a:ext cx="1854200" cy="1584325"/>
          </a:xfrm>
          <a:prstGeom prst="rect">
            <a:avLst/>
          </a:prstGeom>
          <a:noFill/>
          <a:ln w="9525">
            <a:solidFill>
              <a:schemeClr val="bg2"/>
            </a:solidFill>
            <a:miter lim="800000"/>
            <a:headEnd/>
            <a:tailEnd/>
          </a:ln>
        </p:spPr>
      </p:pic>
      <p:pic>
        <p:nvPicPr>
          <p:cNvPr id="15372" name="Picture 13" descr="MIsubsections"/>
          <p:cNvPicPr>
            <a:picLocks noChangeAspect="1" noChangeArrowheads="1"/>
          </p:cNvPicPr>
          <p:nvPr/>
        </p:nvPicPr>
        <p:blipFill>
          <a:blip r:embed="rId6" cstate="print"/>
          <a:srcRect/>
          <a:stretch>
            <a:fillRect/>
          </a:stretch>
        </p:blipFill>
        <p:spPr bwMode="auto">
          <a:xfrm>
            <a:off x="5181600" y="3352800"/>
            <a:ext cx="1701800" cy="1454150"/>
          </a:xfrm>
          <a:prstGeom prst="rect">
            <a:avLst/>
          </a:prstGeom>
          <a:noFill/>
          <a:ln w="9525">
            <a:solidFill>
              <a:schemeClr val="bg2"/>
            </a:solidFill>
            <a:miter lim="800000"/>
            <a:headEnd/>
            <a:tailEnd/>
          </a:ln>
        </p:spPr>
      </p:pic>
      <p:pic>
        <p:nvPicPr>
          <p:cNvPr id="15373" name="Picture 14" descr="MIsubsubsections"/>
          <p:cNvPicPr>
            <a:picLocks noChangeAspect="1" noChangeArrowheads="1"/>
          </p:cNvPicPr>
          <p:nvPr/>
        </p:nvPicPr>
        <p:blipFill>
          <a:blip r:embed="rId7" cstate="print"/>
          <a:srcRect/>
          <a:stretch>
            <a:fillRect/>
          </a:stretch>
        </p:blipFill>
        <p:spPr bwMode="auto">
          <a:xfrm>
            <a:off x="6781800" y="3505200"/>
            <a:ext cx="1752600" cy="1497013"/>
          </a:xfrm>
          <a:prstGeom prst="rect">
            <a:avLst/>
          </a:prstGeom>
          <a:noFill/>
          <a:ln w="9525">
            <a:solidFill>
              <a:schemeClr val="bg2"/>
            </a:solidFill>
            <a:miter lim="800000"/>
            <a:headEnd/>
            <a:tailEnd/>
          </a:ln>
        </p:spPr>
      </p:pic>
      <p:grpSp>
        <p:nvGrpSpPr>
          <p:cNvPr id="2" name="Group 18"/>
          <p:cNvGrpSpPr>
            <a:grpSpLocks/>
          </p:cNvGrpSpPr>
          <p:nvPr/>
        </p:nvGrpSpPr>
        <p:grpSpPr bwMode="auto">
          <a:xfrm>
            <a:off x="3657600" y="3886200"/>
            <a:ext cx="3810000" cy="2971800"/>
            <a:chOff x="3657600" y="3886200"/>
            <a:chExt cx="3810000" cy="2971800"/>
          </a:xfrm>
        </p:grpSpPr>
        <p:cxnSp>
          <p:nvCxnSpPr>
            <p:cNvPr id="15375" name="Straight Arrow Connector 16"/>
            <p:cNvCxnSpPr>
              <a:cxnSpLocks noChangeShapeType="1"/>
            </p:cNvCxnSpPr>
            <p:nvPr/>
          </p:nvCxnSpPr>
          <p:spPr bwMode="auto">
            <a:xfrm rot="10800000" flipV="1">
              <a:off x="6934200" y="4114800"/>
              <a:ext cx="533400" cy="304800"/>
            </a:xfrm>
            <a:prstGeom prst="straightConnector1">
              <a:avLst/>
            </a:prstGeom>
            <a:noFill/>
            <a:ln w="57150" algn="ctr">
              <a:solidFill>
                <a:srgbClr val="FF0000"/>
              </a:solidFill>
              <a:round/>
              <a:headEnd/>
              <a:tailEnd type="arrow" w="med" len="med"/>
            </a:ln>
          </p:spPr>
        </p:cxnSp>
        <p:pic>
          <p:nvPicPr>
            <p:cNvPr id="15376" name="Picture 17" descr="landtype.jpg"/>
            <p:cNvPicPr>
              <a:picLocks noChangeAspect="1"/>
            </p:cNvPicPr>
            <p:nvPr/>
          </p:nvPicPr>
          <p:blipFill>
            <a:blip r:embed="rId8" cstate="print"/>
            <a:srcRect/>
            <a:stretch>
              <a:fillRect/>
            </a:stretch>
          </p:blipFill>
          <p:spPr bwMode="auto">
            <a:xfrm>
              <a:off x="3657600" y="3886200"/>
              <a:ext cx="3280471" cy="2971800"/>
            </a:xfrm>
            <a:prstGeom prst="rect">
              <a:avLst/>
            </a:prstGeom>
            <a:noFill/>
            <a:ln w="9525">
              <a:noFill/>
              <a:miter lim="800000"/>
              <a:headEnd/>
              <a:tailEnd/>
            </a:ln>
          </p:spPr>
        </p:pic>
      </p:gr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500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nvGraphicFramePr>
        <p:xfrm>
          <a:off x="50800" y="228600"/>
          <a:ext cx="2159000" cy="1439863"/>
        </p:xfrm>
        <a:graphic>
          <a:graphicData uri="http://schemas.openxmlformats.org/presentationml/2006/ole">
            <p:oleObj spid="_x0000_s3074" name="Slide" r:id="rId3" imgW="5143680" imgH="3429000" progId="PowerPoint.Slide.8">
              <p:embed/>
            </p:oleObj>
          </a:graphicData>
        </a:graphic>
      </p:graphicFrame>
      <p:graphicFrame>
        <p:nvGraphicFramePr>
          <p:cNvPr id="3075" name="Object 3"/>
          <p:cNvGraphicFramePr>
            <a:graphicFrameLocks noChangeAspect="1"/>
          </p:cNvGraphicFramePr>
          <p:nvPr/>
        </p:nvGraphicFramePr>
        <p:xfrm>
          <a:off x="2438400" y="228600"/>
          <a:ext cx="2209800" cy="1473200"/>
        </p:xfrm>
        <a:graphic>
          <a:graphicData uri="http://schemas.openxmlformats.org/presentationml/2006/ole">
            <p:oleObj spid="_x0000_s3075" name="Slide" r:id="rId4" imgW="5143680" imgH="3429000" progId="PowerPoint.Slide.8">
              <p:embed/>
            </p:oleObj>
          </a:graphicData>
        </a:graphic>
      </p:graphicFrame>
      <p:graphicFrame>
        <p:nvGraphicFramePr>
          <p:cNvPr id="3076" name="Object 4"/>
          <p:cNvGraphicFramePr>
            <a:graphicFrameLocks noChangeAspect="1"/>
          </p:cNvGraphicFramePr>
          <p:nvPr/>
        </p:nvGraphicFramePr>
        <p:xfrm>
          <a:off x="5181600" y="4419600"/>
          <a:ext cx="2209800" cy="1473200"/>
        </p:xfrm>
        <a:graphic>
          <a:graphicData uri="http://schemas.openxmlformats.org/presentationml/2006/ole">
            <p:oleObj spid="_x0000_s3076" name="Slide" r:id="rId5" imgW="5143680" imgH="3429000" progId="PowerPoint.Slide.8">
              <p:embed/>
            </p:oleObj>
          </a:graphicData>
        </a:graphic>
      </p:graphicFrame>
      <p:sp>
        <p:nvSpPr>
          <p:cNvPr id="866309" name="Text Box 5"/>
          <p:cNvSpPr txBox="1">
            <a:spLocks noChangeArrowheads="1"/>
          </p:cNvSpPr>
          <p:nvPr/>
        </p:nvSpPr>
        <p:spPr bwMode="auto">
          <a:xfrm>
            <a:off x="1150938" y="4267200"/>
            <a:ext cx="4606925" cy="366713"/>
          </a:xfrm>
          <a:prstGeom prst="rect">
            <a:avLst/>
          </a:prstGeom>
          <a:noFill/>
          <a:ln w="12700">
            <a:noFill/>
            <a:miter lim="800000"/>
            <a:headEnd/>
            <a:tailEnd/>
          </a:ln>
          <a:effectLst>
            <a:outerShdw dist="17961" dir="2700000" algn="ctr" rotWithShape="0">
              <a:srgbClr val="A2C1FE"/>
            </a:outerShdw>
          </a:effectLst>
        </p:spPr>
        <p:txBody>
          <a:bodyPr>
            <a:spAutoFit/>
          </a:bodyPr>
          <a:lstStyle/>
          <a:p>
            <a:pPr marL="515938" indent="-338138" eaLnBrk="0" hangingPunct="0">
              <a:spcBef>
                <a:spcPct val="50000"/>
              </a:spcBef>
              <a:tabLst>
                <a:tab pos="3200400" algn="l"/>
              </a:tabLst>
              <a:defRPr/>
            </a:pPr>
            <a:endParaRPr lang="en-US" sz="1800"/>
          </a:p>
        </p:txBody>
      </p:sp>
      <p:sp>
        <p:nvSpPr>
          <p:cNvPr id="866310" name="Text Box 6"/>
          <p:cNvSpPr txBox="1">
            <a:spLocks noChangeArrowheads="1"/>
          </p:cNvSpPr>
          <p:nvPr/>
        </p:nvSpPr>
        <p:spPr bwMode="auto">
          <a:xfrm>
            <a:off x="6096000" y="3657600"/>
            <a:ext cx="3903663" cy="457200"/>
          </a:xfrm>
          <a:prstGeom prst="rect">
            <a:avLst/>
          </a:prstGeom>
          <a:noFill/>
          <a:ln w="12700">
            <a:noFill/>
            <a:miter lim="800000"/>
            <a:headEnd/>
            <a:tailEnd/>
          </a:ln>
          <a:effectLst>
            <a:outerShdw dist="17961" dir="2700000" algn="ctr" rotWithShape="0">
              <a:srgbClr val="A2C1FE"/>
            </a:outerShdw>
          </a:effectLst>
        </p:spPr>
        <p:txBody>
          <a:bodyPr>
            <a:spAutoFit/>
          </a:bodyPr>
          <a:lstStyle/>
          <a:p>
            <a:pPr marL="515938" indent="-338138" eaLnBrk="0" hangingPunct="0">
              <a:spcBef>
                <a:spcPct val="50000"/>
              </a:spcBef>
              <a:tabLst>
                <a:tab pos="3200400" algn="l"/>
              </a:tabLst>
              <a:defRPr/>
            </a:pPr>
            <a:r>
              <a:rPr lang="en-US">
                <a:solidFill>
                  <a:srgbClr val="C7D656"/>
                </a:solidFill>
                <a:latin typeface="Arial" charset="0"/>
              </a:rPr>
              <a:t>       </a:t>
            </a:r>
            <a:endParaRPr lang="en-US">
              <a:solidFill>
                <a:srgbClr val="FFFF66"/>
              </a:solidFill>
              <a:latin typeface="Arial" charset="0"/>
            </a:endParaRPr>
          </a:p>
        </p:txBody>
      </p:sp>
      <p:pic>
        <p:nvPicPr>
          <p:cNvPr id="3079" name="Picture 7" descr="TALLGR~1"/>
          <p:cNvPicPr>
            <a:picLocks noChangeAspect="1" noChangeArrowheads="1"/>
          </p:cNvPicPr>
          <p:nvPr/>
        </p:nvPicPr>
        <p:blipFill>
          <a:blip r:embed="rId6" cstate="print"/>
          <a:srcRect/>
          <a:stretch>
            <a:fillRect/>
          </a:stretch>
        </p:blipFill>
        <p:spPr bwMode="auto">
          <a:xfrm>
            <a:off x="7086600" y="152400"/>
            <a:ext cx="1828800" cy="1485900"/>
          </a:xfrm>
          <a:prstGeom prst="rect">
            <a:avLst/>
          </a:prstGeom>
          <a:noFill/>
          <a:ln w="9525">
            <a:noFill/>
            <a:miter lim="800000"/>
            <a:headEnd/>
            <a:tailEnd/>
          </a:ln>
        </p:spPr>
      </p:pic>
      <p:sp>
        <p:nvSpPr>
          <p:cNvPr id="3080" name="Text Box 8"/>
          <p:cNvSpPr txBox="1">
            <a:spLocks noChangeArrowheads="1"/>
          </p:cNvSpPr>
          <p:nvPr/>
        </p:nvSpPr>
        <p:spPr bwMode="auto">
          <a:xfrm>
            <a:off x="228600" y="5943600"/>
            <a:ext cx="5029200" cy="701675"/>
          </a:xfrm>
          <a:prstGeom prst="rect">
            <a:avLst/>
          </a:prstGeom>
          <a:noFill/>
          <a:ln w="9525">
            <a:noFill/>
            <a:miter lim="800000"/>
            <a:headEnd/>
            <a:tailEnd/>
          </a:ln>
        </p:spPr>
        <p:txBody>
          <a:bodyPr>
            <a:spAutoFit/>
          </a:bodyPr>
          <a:lstStyle/>
          <a:p>
            <a:pPr>
              <a:spcBef>
                <a:spcPct val="50000"/>
              </a:spcBef>
            </a:pPr>
            <a:r>
              <a:rPr lang="en-US" sz="2000">
                <a:latin typeface="Trebuchet MS" pitchFamily="34" charset="0"/>
              </a:rPr>
              <a:t>Polar and High Mountain Vegetation </a:t>
            </a:r>
            <a:r>
              <a:rPr lang="en-US" sz="2000" i="1">
                <a:solidFill>
                  <a:srgbClr val="FFFF99"/>
                </a:solidFill>
                <a:latin typeface="Trebuchet MS" pitchFamily="34" charset="0"/>
              </a:rPr>
              <a:t>(Cryomorphic Vegetation)</a:t>
            </a:r>
          </a:p>
        </p:txBody>
      </p:sp>
      <p:pic>
        <p:nvPicPr>
          <p:cNvPr id="3081" name="Picture 9" descr="Click on this Photograph of Coleogyne ramosissima to enlarge it and download  a high-resolution JPEG file">
            <a:hlinkClick r:id="rId7"/>
          </p:cNvPr>
          <p:cNvPicPr>
            <a:picLocks noChangeAspect="1" noChangeArrowheads="1"/>
          </p:cNvPicPr>
          <p:nvPr/>
        </p:nvPicPr>
        <p:blipFill>
          <a:blip r:embed="rId8" r:link="rId9" cstate="print"/>
          <a:srcRect/>
          <a:stretch>
            <a:fillRect/>
          </a:stretch>
        </p:blipFill>
        <p:spPr bwMode="auto">
          <a:xfrm>
            <a:off x="0" y="2055813"/>
            <a:ext cx="2174875" cy="1449387"/>
          </a:xfrm>
          <a:prstGeom prst="rect">
            <a:avLst/>
          </a:prstGeom>
          <a:noFill/>
          <a:ln w="9525">
            <a:noFill/>
            <a:miter lim="800000"/>
            <a:headEnd/>
            <a:tailEnd/>
          </a:ln>
        </p:spPr>
      </p:pic>
      <p:pic>
        <p:nvPicPr>
          <p:cNvPr id="3082" name="Picture 10" descr="desert_and_cacti"/>
          <p:cNvPicPr>
            <a:picLocks noChangeAspect="1" noChangeArrowheads="1"/>
          </p:cNvPicPr>
          <p:nvPr/>
        </p:nvPicPr>
        <p:blipFill>
          <a:blip r:embed="rId10" cstate="print"/>
          <a:srcRect/>
          <a:stretch>
            <a:fillRect/>
          </a:stretch>
        </p:blipFill>
        <p:spPr bwMode="auto">
          <a:xfrm>
            <a:off x="2438400" y="2057400"/>
            <a:ext cx="2209800" cy="1452563"/>
          </a:xfrm>
          <a:prstGeom prst="rect">
            <a:avLst/>
          </a:prstGeom>
          <a:noFill/>
          <a:ln w="9525">
            <a:noFill/>
            <a:miter lim="800000"/>
            <a:headEnd/>
            <a:tailEnd/>
          </a:ln>
        </p:spPr>
      </p:pic>
      <p:sp>
        <p:nvSpPr>
          <p:cNvPr id="3083" name="Text Box 11"/>
          <p:cNvSpPr txBox="1">
            <a:spLocks noChangeArrowheads="1"/>
          </p:cNvSpPr>
          <p:nvPr/>
        </p:nvSpPr>
        <p:spPr bwMode="auto">
          <a:xfrm>
            <a:off x="136525" y="3521075"/>
            <a:ext cx="3825875" cy="762000"/>
          </a:xfrm>
          <a:prstGeom prst="rect">
            <a:avLst/>
          </a:prstGeom>
          <a:noFill/>
          <a:ln w="9525">
            <a:noFill/>
            <a:miter lim="800000"/>
            <a:headEnd/>
            <a:tailEnd/>
          </a:ln>
        </p:spPr>
        <p:txBody>
          <a:bodyPr>
            <a:spAutoFit/>
          </a:bodyPr>
          <a:lstStyle/>
          <a:p>
            <a:r>
              <a:rPr lang="en-US" sz="2000">
                <a:latin typeface="Trebuchet MS" pitchFamily="34" charset="0"/>
              </a:rPr>
              <a:t>Semi-Desert Vegetation</a:t>
            </a:r>
            <a:r>
              <a:rPr lang="en-US"/>
              <a:t> </a:t>
            </a:r>
            <a:r>
              <a:rPr lang="en-US" sz="2000" i="1">
                <a:solidFill>
                  <a:srgbClr val="FFFF99"/>
                </a:solidFill>
                <a:latin typeface="Trebuchet MS" pitchFamily="34" charset="0"/>
              </a:rPr>
              <a:t>(Xeromorphic Vegetation)</a:t>
            </a:r>
          </a:p>
        </p:txBody>
      </p:sp>
      <p:sp>
        <p:nvSpPr>
          <p:cNvPr id="3084" name="Text Box 12"/>
          <p:cNvSpPr txBox="1">
            <a:spLocks noChangeArrowheads="1"/>
          </p:cNvSpPr>
          <p:nvPr/>
        </p:nvSpPr>
        <p:spPr bwMode="auto">
          <a:xfrm>
            <a:off x="76200" y="1676400"/>
            <a:ext cx="8839200" cy="457200"/>
          </a:xfrm>
          <a:prstGeom prst="rect">
            <a:avLst/>
          </a:prstGeom>
          <a:noFill/>
          <a:ln w="9525">
            <a:noFill/>
            <a:miter lim="800000"/>
            <a:headEnd/>
            <a:tailEnd/>
          </a:ln>
        </p:spPr>
        <p:txBody>
          <a:bodyPr>
            <a:spAutoFit/>
          </a:bodyPr>
          <a:lstStyle/>
          <a:p>
            <a:r>
              <a:rPr lang="en-US" sz="2000">
                <a:latin typeface="Trebuchet MS" pitchFamily="34" charset="0"/>
              </a:rPr>
              <a:t>	Forest &amp; Woodland         </a:t>
            </a:r>
            <a:r>
              <a:rPr lang="en-US" sz="2000" i="1">
                <a:solidFill>
                  <a:srgbClr val="FFFF99"/>
                </a:solidFill>
                <a:latin typeface="Trebuchet MS" pitchFamily="34" charset="0"/>
              </a:rPr>
              <a:t>(Mesomorphic)</a:t>
            </a:r>
            <a:r>
              <a:rPr lang="en-US" sz="2000">
                <a:latin typeface="Trebuchet MS" pitchFamily="34" charset="0"/>
              </a:rPr>
              <a:t>   Shrubland &amp; Grassland</a:t>
            </a:r>
            <a:r>
              <a:rPr lang="en-US"/>
              <a:t> </a:t>
            </a:r>
          </a:p>
        </p:txBody>
      </p:sp>
      <p:pic>
        <p:nvPicPr>
          <p:cNvPr id="3085" name="Picture 13" descr="cranbay_oblique"/>
          <p:cNvPicPr>
            <a:picLocks noChangeAspect="1" noChangeArrowheads="1"/>
          </p:cNvPicPr>
          <p:nvPr/>
        </p:nvPicPr>
        <p:blipFill>
          <a:blip r:embed="rId11" cstate="print"/>
          <a:srcRect/>
          <a:stretch>
            <a:fillRect/>
          </a:stretch>
        </p:blipFill>
        <p:spPr bwMode="auto">
          <a:xfrm>
            <a:off x="4953000" y="2133600"/>
            <a:ext cx="1752600" cy="1371600"/>
          </a:xfrm>
          <a:prstGeom prst="rect">
            <a:avLst/>
          </a:prstGeom>
          <a:noFill/>
          <a:ln w="9525">
            <a:noFill/>
            <a:miter lim="800000"/>
            <a:headEnd/>
            <a:tailEnd/>
          </a:ln>
        </p:spPr>
      </p:pic>
      <p:sp>
        <p:nvSpPr>
          <p:cNvPr id="3086" name="Text Box 14"/>
          <p:cNvSpPr txBox="1">
            <a:spLocks noChangeArrowheads="1"/>
          </p:cNvSpPr>
          <p:nvPr/>
        </p:nvSpPr>
        <p:spPr bwMode="auto">
          <a:xfrm>
            <a:off x="5181600" y="3581400"/>
            <a:ext cx="3657600" cy="701675"/>
          </a:xfrm>
          <a:prstGeom prst="rect">
            <a:avLst/>
          </a:prstGeom>
          <a:noFill/>
          <a:ln w="9525">
            <a:noFill/>
            <a:miter lim="800000"/>
            <a:headEnd/>
            <a:tailEnd/>
          </a:ln>
        </p:spPr>
        <p:txBody>
          <a:bodyPr>
            <a:spAutoFit/>
          </a:bodyPr>
          <a:lstStyle/>
          <a:p>
            <a:r>
              <a:rPr lang="en-US" sz="2000">
                <a:latin typeface="Trebuchet MS" pitchFamily="34" charset="0"/>
              </a:rPr>
              <a:t>Aquatic Vegetation</a:t>
            </a:r>
          </a:p>
          <a:p>
            <a:r>
              <a:rPr lang="en-US" sz="2000" i="1">
                <a:solidFill>
                  <a:srgbClr val="FFFF99"/>
                </a:solidFill>
                <a:latin typeface="Trebuchet MS" pitchFamily="34" charset="0"/>
              </a:rPr>
              <a:t>(Hydromorphic Vegetation)</a:t>
            </a:r>
          </a:p>
        </p:txBody>
      </p:sp>
      <p:sp>
        <p:nvSpPr>
          <p:cNvPr id="3087" name="Text Box 15"/>
          <p:cNvSpPr txBox="1">
            <a:spLocks noChangeArrowheads="1"/>
          </p:cNvSpPr>
          <p:nvPr/>
        </p:nvSpPr>
        <p:spPr bwMode="auto">
          <a:xfrm>
            <a:off x="7391400" y="4495800"/>
            <a:ext cx="1752600" cy="1250950"/>
          </a:xfrm>
          <a:prstGeom prst="rect">
            <a:avLst/>
          </a:prstGeom>
          <a:noFill/>
          <a:ln w="9525">
            <a:noFill/>
            <a:miter lim="800000"/>
            <a:headEnd/>
            <a:tailEnd/>
          </a:ln>
        </p:spPr>
        <p:txBody>
          <a:bodyPr>
            <a:spAutoFit/>
          </a:bodyPr>
          <a:lstStyle/>
          <a:p>
            <a:pPr>
              <a:spcBef>
                <a:spcPct val="50000"/>
              </a:spcBef>
            </a:pPr>
            <a:r>
              <a:rPr lang="en-US" sz="2000">
                <a:latin typeface="Trebuchet MS" pitchFamily="34" charset="0"/>
              </a:rPr>
              <a:t>Nonvascular Vegetation </a:t>
            </a:r>
            <a:r>
              <a:rPr lang="en-US" sz="1800" i="1">
                <a:solidFill>
                  <a:srgbClr val="FFFF99"/>
                </a:solidFill>
                <a:latin typeface="Trebuchet MS" pitchFamily="34" charset="0"/>
              </a:rPr>
              <a:t>(Lithomorphic Vegetation)</a:t>
            </a:r>
          </a:p>
        </p:txBody>
      </p:sp>
      <p:pic>
        <p:nvPicPr>
          <p:cNvPr id="3088" name="Picture 16" descr="chaparral"/>
          <p:cNvPicPr>
            <a:picLocks noChangeAspect="1" noChangeArrowheads="1"/>
          </p:cNvPicPr>
          <p:nvPr/>
        </p:nvPicPr>
        <p:blipFill>
          <a:blip r:embed="rId12" cstate="print"/>
          <a:srcRect/>
          <a:stretch>
            <a:fillRect/>
          </a:stretch>
        </p:blipFill>
        <p:spPr bwMode="auto">
          <a:xfrm>
            <a:off x="4800600" y="201613"/>
            <a:ext cx="2133600" cy="1436687"/>
          </a:xfrm>
          <a:prstGeom prst="rect">
            <a:avLst/>
          </a:prstGeom>
          <a:noFill/>
          <a:ln w="9525">
            <a:noFill/>
            <a:miter lim="800000"/>
            <a:headEnd/>
            <a:tailEnd/>
          </a:ln>
        </p:spPr>
      </p:pic>
      <p:pic>
        <p:nvPicPr>
          <p:cNvPr id="3089" name="Picture 17" descr="Click on this Photograph of Nuphar lutea ssp. advena to enlarge it and download  a high-resolution JPEG file">
            <a:hlinkClick r:id="rId13"/>
          </p:cNvPr>
          <p:cNvPicPr>
            <a:picLocks noChangeAspect="1" noChangeArrowheads="1"/>
          </p:cNvPicPr>
          <p:nvPr/>
        </p:nvPicPr>
        <p:blipFill>
          <a:blip r:embed="rId14" cstate="print"/>
          <a:srcRect/>
          <a:stretch>
            <a:fillRect/>
          </a:stretch>
        </p:blipFill>
        <p:spPr bwMode="auto">
          <a:xfrm>
            <a:off x="6858000" y="2133600"/>
            <a:ext cx="2057400" cy="1371600"/>
          </a:xfrm>
          <a:prstGeom prst="rect">
            <a:avLst/>
          </a:prstGeom>
          <a:noFill/>
          <a:ln w="9525">
            <a:noFill/>
            <a:miter lim="800000"/>
            <a:headEnd/>
            <a:tailEnd/>
          </a:ln>
        </p:spPr>
      </p:pic>
      <p:pic>
        <p:nvPicPr>
          <p:cNvPr id="3090" name="Picture 18" descr="Click on this Photograph of Loiseleuria procumbens to enlarge it and download  a high-resolution JPEG file">
            <a:hlinkClick r:id="rId15"/>
          </p:cNvPr>
          <p:cNvPicPr>
            <a:picLocks noChangeAspect="1" noChangeArrowheads="1"/>
          </p:cNvPicPr>
          <p:nvPr/>
        </p:nvPicPr>
        <p:blipFill>
          <a:blip r:embed="rId16" cstate="print"/>
          <a:srcRect/>
          <a:stretch>
            <a:fillRect/>
          </a:stretch>
        </p:blipFill>
        <p:spPr bwMode="auto">
          <a:xfrm>
            <a:off x="2286000" y="4572000"/>
            <a:ext cx="1992313" cy="1328738"/>
          </a:xfrm>
          <a:prstGeom prst="rect">
            <a:avLst/>
          </a:prstGeom>
          <a:noFill/>
          <a:ln w="9525">
            <a:noFill/>
            <a:miter lim="800000"/>
            <a:headEnd/>
            <a:tailEnd/>
          </a:ln>
        </p:spPr>
      </p:pic>
      <p:sp>
        <p:nvSpPr>
          <p:cNvPr id="3091" name="Text Box 19"/>
          <p:cNvSpPr txBox="1">
            <a:spLocks noChangeArrowheads="1"/>
          </p:cNvSpPr>
          <p:nvPr/>
        </p:nvSpPr>
        <p:spPr bwMode="auto">
          <a:xfrm>
            <a:off x="3505200" y="5630863"/>
            <a:ext cx="914400" cy="184150"/>
          </a:xfrm>
          <a:prstGeom prst="rect">
            <a:avLst/>
          </a:prstGeom>
          <a:noFill/>
          <a:ln w="9525">
            <a:noFill/>
            <a:miter lim="800000"/>
            <a:headEnd/>
            <a:tailEnd/>
          </a:ln>
        </p:spPr>
        <p:txBody>
          <a:bodyPr>
            <a:spAutoFit/>
          </a:bodyPr>
          <a:lstStyle/>
          <a:p>
            <a:pPr>
              <a:spcBef>
                <a:spcPct val="50000"/>
              </a:spcBef>
            </a:pPr>
            <a:r>
              <a:rPr lang="en-US" sz="600"/>
              <a:t>Loiseleuria procumbens</a:t>
            </a:r>
          </a:p>
        </p:txBody>
      </p:sp>
      <p:sp>
        <p:nvSpPr>
          <p:cNvPr id="866324" name="Line 20"/>
          <p:cNvSpPr>
            <a:spLocks noChangeShapeType="1"/>
          </p:cNvSpPr>
          <p:nvPr/>
        </p:nvSpPr>
        <p:spPr bwMode="auto">
          <a:xfrm>
            <a:off x="4724400" y="0"/>
            <a:ext cx="0" cy="6019800"/>
          </a:xfrm>
          <a:prstGeom prst="line">
            <a:avLst/>
          </a:prstGeom>
          <a:noFill/>
          <a:ln w="22225">
            <a:solidFill>
              <a:srgbClr val="FFFF00"/>
            </a:solidFill>
            <a:prstDash val="sysDot"/>
            <a:round/>
            <a:headEnd/>
            <a:tailEnd/>
          </a:ln>
          <a:effectLst/>
        </p:spPr>
        <p:txBody>
          <a:bodyPr wrap="none"/>
          <a:lstStyle/>
          <a:p>
            <a:pPr eaLnBrk="0" hangingPunct="0">
              <a:defRPr/>
            </a:pPr>
            <a:endParaRPr lang="en-US" sz="1800">
              <a:effectLst>
                <a:outerShdw blurRad="38100" dist="38100" dir="2700000" algn="tl">
                  <a:srgbClr val="000000">
                    <a:alpha val="43137"/>
                  </a:srgbClr>
                </a:outerShdw>
              </a:effectLst>
            </a:endParaRPr>
          </a:p>
        </p:txBody>
      </p:sp>
      <p:sp>
        <p:nvSpPr>
          <p:cNvPr id="866325" name="Line 21"/>
          <p:cNvSpPr>
            <a:spLocks noChangeShapeType="1"/>
          </p:cNvSpPr>
          <p:nvPr/>
        </p:nvSpPr>
        <p:spPr bwMode="auto">
          <a:xfrm>
            <a:off x="0" y="2057400"/>
            <a:ext cx="8915400" cy="0"/>
          </a:xfrm>
          <a:prstGeom prst="line">
            <a:avLst/>
          </a:prstGeom>
          <a:noFill/>
          <a:ln w="22225">
            <a:solidFill>
              <a:srgbClr val="FFFF00"/>
            </a:solidFill>
            <a:prstDash val="sysDot"/>
            <a:round/>
            <a:headEnd/>
            <a:tailEnd/>
          </a:ln>
          <a:effectLst/>
        </p:spPr>
        <p:txBody>
          <a:bodyPr wrap="none"/>
          <a:lstStyle/>
          <a:p>
            <a:pPr eaLnBrk="0" hangingPunct="0">
              <a:defRPr/>
            </a:pPr>
            <a:endParaRPr lang="en-US" sz="1800">
              <a:effectLst>
                <a:outerShdw blurRad="38100" dist="38100" dir="2700000" algn="tl">
                  <a:srgbClr val="000000">
                    <a:alpha val="43137"/>
                  </a:srgbClr>
                </a:outerShdw>
              </a:effectLst>
            </a:endParaRPr>
          </a:p>
        </p:txBody>
      </p:sp>
      <p:sp>
        <p:nvSpPr>
          <p:cNvPr id="866326" name="Line 22"/>
          <p:cNvSpPr>
            <a:spLocks noChangeShapeType="1"/>
          </p:cNvSpPr>
          <p:nvPr/>
        </p:nvSpPr>
        <p:spPr bwMode="auto">
          <a:xfrm>
            <a:off x="152400" y="4343400"/>
            <a:ext cx="8915400" cy="0"/>
          </a:xfrm>
          <a:prstGeom prst="line">
            <a:avLst/>
          </a:prstGeom>
          <a:noFill/>
          <a:ln w="22225">
            <a:solidFill>
              <a:srgbClr val="FFFF00"/>
            </a:solidFill>
            <a:prstDash val="sysDot"/>
            <a:round/>
            <a:headEnd/>
            <a:tailEnd/>
          </a:ln>
          <a:effectLst/>
        </p:spPr>
        <p:txBody>
          <a:bodyPr wrap="none"/>
          <a:lstStyle/>
          <a:p>
            <a:pPr eaLnBrk="0" hangingPunct="0">
              <a:defRPr/>
            </a:pPr>
            <a:endParaRPr lang="en-US" sz="1800">
              <a:effectLst>
                <a:outerShdw blurRad="38100" dist="38100" dir="2700000" algn="tl">
                  <a:srgbClr val="000000">
                    <a:alpha val="43137"/>
                  </a:srgbClr>
                </a:outerShdw>
              </a:effectLst>
            </a:endParaRPr>
          </a:p>
        </p:txBody>
      </p:sp>
      <p:pic>
        <p:nvPicPr>
          <p:cNvPr id="3095" name="Picture 23" descr="LongsPeakalpine"/>
          <p:cNvPicPr>
            <a:picLocks noChangeArrowheads="1"/>
          </p:cNvPicPr>
          <p:nvPr/>
        </p:nvPicPr>
        <p:blipFill>
          <a:blip r:embed="rId17" cstate="print"/>
          <a:srcRect/>
          <a:stretch>
            <a:fillRect/>
          </a:stretch>
        </p:blipFill>
        <p:spPr bwMode="auto">
          <a:xfrm>
            <a:off x="457200" y="4572000"/>
            <a:ext cx="1447800" cy="1371600"/>
          </a:xfrm>
          <a:prstGeom prst="rect">
            <a:avLst/>
          </a:prstGeom>
          <a:noFill/>
          <a:ln w="9525">
            <a:noFill/>
            <a:miter lim="800000"/>
            <a:headEnd/>
            <a:tailEnd/>
          </a:ln>
        </p:spPr>
      </p:pic>
      <p:sp>
        <p:nvSpPr>
          <p:cNvPr id="866328" name="Line 24"/>
          <p:cNvSpPr>
            <a:spLocks noChangeShapeType="1"/>
          </p:cNvSpPr>
          <p:nvPr/>
        </p:nvSpPr>
        <p:spPr bwMode="auto">
          <a:xfrm flipH="1" flipV="1">
            <a:off x="4724400" y="6019800"/>
            <a:ext cx="4191000" cy="0"/>
          </a:xfrm>
          <a:prstGeom prst="line">
            <a:avLst/>
          </a:prstGeom>
          <a:noFill/>
          <a:ln w="22225">
            <a:solidFill>
              <a:srgbClr val="FFFF00"/>
            </a:solidFill>
            <a:prstDash val="sysDot"/>
            <a:round/>
            <a:headEnd/>
            <a:tailEnd/>
          </a:ln>
          <a:effectLst/>
        </p:spPr>
        <p:txBody>
          <a:bodyPr wrap="none"/>
          <a:lstStyle/>
          <a:p>
            <a:pPr eaLnBrk="0" hangingPunct="0">
              <a:defRPr/>
            </a:pPr>
            <a:endParaRPr lang="en-US" sz="1800">
              <a:effectLst>
                <a:outerShdw blurRad="38100" dist="38100" dir="2700000" algn="tl">
                  <a:srgbClr val="000000">
                    <a:alpha val="43137"/>
                  </a:srgbClr>
                </a:outerShdw>
              </a:effectLst>
            </a:endParaRPr>
          </a:p>
        </p:txBody>
      </p:sp>
      <p:sp>
        <p:nvSpPr>
          <p:cNvPr id="3097" name="Text Box 25"/>
          <p:cNvSpPr txBox="1">
            <a:spLocks noChangeArrowheads="1"/>
          </p:cNvSpPr>
          <p:nvPr/>
        </p:nvSpPr>
        <p:spPr bwMode="auto">
          <a:xfrm>
            <a:off x="5181600" y="6248400"/>
            <a:ext cx="4191000" cy="457200"/>
          </a:xfrm>
          <a:prstGeom prst="rect">
            <a:avLst/>
          </a:prstGeom>
          <a:noFill/>
          <a:ln w="9525">
            <a:noFill/>
            <a:miter lim="800000"/>
            <a:headEnd/>
            <a:tailEnd/>
          </a:ln>
        </p:spPr>
        <p:txBody>
          <a:bodyPr>
            <a:spAutoFit/>
          </a:bodyPr>
          <a:lstStyle/>
          <a:p>
            <a:pPr>
              <a:spcBef>
                <a:spcPct val="50000"/>
              </a:spcBef>
            </a:pPr>
            <a:r>
              <a:rPr lang="en-US">
                <a:latin typeface="Trebuchet MS" pitchFamily="34" charset="0"/>
              </a:rPr>
              <a:t>CULTURAL VEGETATION</a:t>
            </a:r>
          </a:p>
        </p:txBody>
      </p:sp>
      <p:sp>
        <p:nvSpPr>
          <p:cNvPr id="866330" name="Line 26"/>
          <p:cNvSpPr>
            <a:spLocks noChangeShapeType="1"/>
          </p:cNvSpPr>
          <p:nvPr/>
        </p:nvSpPr>
        <p:spPr bwMode="auto">
          <a:xfrm>
            <a:off x="4953000" y="6019800"/>
            <a:ext cx="0" cy="685800"/>
          </a:xfrm>
          <a:prstGeom prst="line">
            <a:avLst/>
          </a:prstGeom>
          <a:noFill/>
          <a:ln w="22225">
            <a:solidFill>
              <a:srgbClr val="FFFF00"/>
            </a:solidFill>
            <a:prstDash val="sysDot"/>
            <a:round/>
            <a:headEnd/>
            <a:tailEnd/>
          </a:ln>
          <a:effectLst/>
        </p:spPr>
        <p:txBody>
          <a:bodyPr wrap="none"/>
          <a:lstStyle/>
          <a:p>
            <a:pPr eaLnBrk="0" hangingPunct="0">
              <a:defRPr/>
            </a:pPr>
            <a:endParaRPr lang="en-US" sz="1800">
              <a:effectLst>
                <a:outerShdw blurRad="38100" dist="38100" dir="2700000" algn="tl">
                  <a:srgbClr val="000000">
                    <a:alpha val="43137"/>
                  </a:srgbClr>
                </a:outerShdw>
              </a:effectLst>
            </a:endParaRPr>
          </a:p>
        </p:txBody>
      </p:sp>
    </p:spTree>
  </p:cSld>
  <p:clrMapOvr>
    <a:masterClrMapping/>
  </p:clrMapOvr>
  <p:transition>
    <p:cut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066800" y="228600"/>
            <a:ext cx="7772400" cy="955675"/>
          </a:xfrm>
        </p:spPr>
        <p:txBody>
          <a:bodyPr/>
          <a:lstStyle/>
          <a:p>
            <a:pPr algn="r"/>
            <a:r>
              <a:rPr lang="en-US" sz="2800" b="1" dirty="0" smtClean="0">
                <a:solidFill>
                  <a:srgbClr val="FFFF99"/>
                </a:solidFill>
                <a:latin typeface="Trebuchet MS" pitchFamily="34" charset="0"/>
              </a:rPr>
              <a:t>FGDC </a:t>
            </a:r>
            <a:r>
              <a:rPr lang="en-US" sz="2800" b="1" dirty="0" smtClean="0">
                <a:solidFill>
                  <a:srgbClr val="FFFF99"/>
                </a:solidFill>
                <a:latin typeface="Trebuchet MS" pitchFamily="34" charset="0"/>
              </a:rPr>
              <a:t>2008 </a:t>
            </a:r>
            <a:r>
              <a:rPr lang="en-US" sz="2800" b="1" dirty="0" smtClean="0">
                <a:solidFill>
                  <a:srgbClr val="FFFF99"/>
                </a:solidFill>
                <a:latin typeface="Trebuchet MS" pitchFamily="34" charset="0"/>
              </a:rPr>
              <a:t>US-NVC Hierarchy </a:t>
            </a:r>
            <a:br>
              <a:rPr lang="en-US" sz="2800" b="1" dirty="0" smtClean="0">
                <a:solidFill>
                  <a:srgbClr val="FFFF99"/>
                </a:solidFill>
                <a:latin typeface="Trebuchet MS" pitchFamily="34" charset="0"/>
              </a:rPr>
            </a:br>
            <a:r>
              <a:rPr lang="en-US" sz="2800" dirty="0" smtClean="0">
                <a:solidFill>
                  <a:srgbClr val="FFFF99"/>
                </a:solidFill>
                <a:latin typeface="Trebuchet MS" pitchFamily="34" charset="0"/>
              </a:rPr>
              <a:t> Multi-scaled Vegetation Taxonomy</a:t>
            </a:r>
          </a:p>
        </p:txBody>
      </p:sp>
      <p:sp>
        <p:nvSpPr>
          <p:cNvPr id="808963" name="Rectangle 3"/>
          <p:cNvSpPr>
            <a:spLocks noGrp="1" noChangeArrowheads="1"/>
          </p:cNvSpPr>
          <p:nvPr>
            <p:ph type="body" idx="1"/>
          </p:nvPr>
        </p:nvSpPr>
        <p:spPr>
          <a:xfrm>
            <a:off x="685800" y="1524000"/>
            <a:ext cx="8077200" cy="4600575"/>
          </a:xfrm>
        </p:spPr>
        <p:txBody>
          <a:bodyPr/>
          <a:lstStyle/>
          <a:p>
            <a:pPr marL="609600" indent="-609600">
              <a:lnSpc>
                <a:spcPct val="80000"/>
              </a:lnSpc>
              <a:buFont typeface="Monotype Sorts" charset="2"/>
              <a:buNone/>
              <a:defRPr/>
            </a:pPr>
            <a:r>
              <a:rPr lang="en-US" sz="1800"/>
              <a:t>			</a:t>
            </a:r>
            <a:r>
              <a:rPr lang="en-US" sz="1800">
                <a:latin typeface="Trebuchet MS" pitchFamily="34" charset="0"/>
              </a:rPr>
              <a:t>Vegetated</a:t>
            </a:r>
          </a:p>
          <a:p>
            <a:pPr marL="609600" indent="-609600">
              <a:lnSpc>
                <a:spcPct val="80000"/>
              </a:lnSpc>
              <a:buFont typeface="Monotype Sorts" charset="2"/>
              <a:buNone/>
              <a:defRPr/>
            </a:pPr>
            <a:r>
              <a:rPr lang="en-US" sz="1800">
                <a:latin typeface="Trebuchet MS" pitchFamily="34" charset="0"/>
              </a:rPr>
              <a:t>			Natural/Semi-natural</a:t>
            </a:r>
          </a:p>
          <a:p>
            <a:pPr marL="609600" indent="-609600">
              <a:lnSpc>
                <a:spcPct val="80000"/>
              </a:lnSpc>
              <a:buFont typeface="Monotype Sorts" charset="2"/>
              <a:buNone/>
              <a:defRPr/>
            </a:pPr>
            <a:r>
              <a:rPr lang="en-US" sz="1800">
                <a:latin typeface="Trebuchet MS" pitchFamily="34" charset="0"/>
              </a:rPr>
              <a:t> </a:t>
            </a:r>
          </a:p>
          <a:p>
            <a:pPr marL="609600" indent="-609600" algn="ctr">
              <a:lnSpc>
                <a:spcPct val="80000"/>
              </a:lnSpc>
              <a:buFont typeface="Monotype Sorts" charset="2"/>
              <a:buNone/>
              <a:defRPr/>
            </a:pPr>
            <a:r>
              <a:rPr lang="en-US" sz="1800" b="1">
                <a:latin typeface="Trebuchet MS" pitchFamily="34" charset="0"/>
              </a:rPr>
              <a:t>Upper Levels (physiognomic)</a:t>
            </a:r>
            <a:endParaRPr lang="en-US" sz="1800">
              <a:latin typeface="Trebuchet MS" pitchFamily="34" charset="0"/>
            </a:endParaRPr>
          </a:p>
          <a:p>
            <a:pPr marL="609600" indent="-609600">
              <a:lnSpc>
                <a:spcPct val="80000"/>
              </a:lnSpc>
              <a:buFont typeface="Monotype Sorts" charset="2"/>
              <a:buNone/>
              <a:defRPr/>
            </a:pPr>
            <a:r>
              <a:rPr lang="en-US" sz="1800">
                <a:latin typeface="Trebuchet MS" pitchFamily="34" charset="0"/>
              </a:rPr>
              <a:t>Class	  		e.g., Forest and Woodland</a:t>
            </a:r>
          </a:p>
          <a:p>
            <a:pPr marL="609600" indent="-609600">
              <a:lnSpc>
                <a:spcPct val="80000"/>
              </a:lnSpc>
              <a:buFont typeface="Monotype Sorts" charset="2"/>
              <a:buNone/>
              <a:defRPr/>
            </a:pPr>
            <a:r>
              <a:rPr lang="en-US" sz="1800">
                <a:latin typeface="Trebuchet MS" pitchFamily="34" charset="0"/>
              </a:rPr>
              <a:t>Subclass		e.g., Temperate Forest and Woodland</a:t>
            </a:r>
          </a:p>
          <a:p>
            <a:pPr marL="609600" indent="-609600">
              <a:lnSpc>
                <a:spcPct val="80000"/>
              </a:lnSpc>
              <a:buFont typeface="Monotype Sorts" charset="2"/>
              <a:buNone/>
              <a:defRPr/>
            </a:pPr>
            <a:r>
              <a:rPr lang="en-US" sz="1800">
                <a:latin typeface="Trebuchet MS" pitchFamily="34" charset="0"/>
              </a:rPr>
              <a:t>Formation	e.g., Temperate Evergreen Broadleaf and Conifer Forest</a:t>
            </a:r>
          </a:p>
          <a:p>
            <a:pPr marL="609600" indent="-609600">
              <a:lnSpc>
                <a:spcPct val="80000"/>
              </a:lnSpc>
              <a:buFont typeface="Monotype Sorts" charset="2"/>
              <a:buNone/>
              <a:defRPr/>
            </a:pPr>
            <a:r>
              <a:rPr lang="en-US" sz="1800">
                <a:latin typeface="Trebuchet MS" pitchFamily="34" charset="0"/>
              </a:rPr>
              <a:t> </a:t>
            </a:r>
          </a:p>
          <a:p>
            <a:pPr marL="609600" indent="-609600" algn="ctr">
              <a:lnSpc>
                <a:spcPct val="80000"/>
              </a:lnSpc>
              <a:buFont typeface="Monotype Sorts" charset="2"/>
              <a:buNone/>
              <a:defRPr/>
            </a:pPr>
            <a:r>
              <a:rPr lang="en-US" sz="1800" b="1">
                <a:latin typeface="Trebuchet MS" pitchFamily="34" charset="0"/>
              </a:rPr>
              <a:t>Mid Levels (mixed)</a:t>
            </a:r>
          </a:p>
          <a:p>
            <a:pPr marL="609600" indent="-609600">
              <a:lnSpc>
                <a:spcPct val="80000"/>
              </a:lnSpc>
              <a:buFont typeface="Monotype Sorts" charset="2"/>
              <a:buNone/>
              <a:defRPr/>
            </a:pPr>
            <a:r>
              <a:rPr lang="en-US" sz="1800">
                <a:solidFill>
                  <a:schemeClr val="accent1"/>
                </a:solidFill>
                <a:latin typeface="Trebuchet MS" pitchFamily="34" charset="0"/>
              </a:rPr>
              <a:t>Division	</a:t>
            </a:r>
            <a:r>
              <a:rPr lang="en-US" sz="1800">
                <a:solidFill>
                  <a:srgbClr val="339966"/>
                </a:solidFill>
                <a:latin typeface="Trebuchet MS" pitchFamily="34" charset="0"/>
              </a:rPr>
              <a:t>	</a:t>
            </a:r>
            <a:r>
              <a:rPr lang="en-US" sz="1800">
                <a:solidFill>
                  <a:schemeClr val="accent1"/>
                </a:solidFill>
                <a:latin typeface="Trebuchet MS" pitchFamily="34" charset="0"/>
              </a:rPr>
              <a:t>Eastern North America Deciduous Broadleaf &amp; Conifer 			Forest and Woodland </a:t>
            </a:r>
          </a:p>
          <a:p>
            <a:pPr marL="609600" indent="-609600">
              <a:lnSpc>
                <a:spcPct val="80000"/>
              </a:lnSpc>
              <a:buFont typeface="Monotype Sorts" charset="2"/>
              <a:buNone/>
              <a:defRPr/>
            </a:pPr>
            <a:r>
              <a:rPr lang="en-US" sz="1800">
                <a:solidFill>
                  <a:schemeClr val="accent1"/>
                </a:solidFill>
                <a:latin typeface="Trebuchet MS" pitchFamily="34" charset="0"/>
              </a:rPr>
              <a:t>Macrogroup  	Atlantic and Gulf Coastal Plain Hardwood &amp; Pine  </a:t>
            </a:r>
          </a:p>
          <a:p>
            <a:pPr marL="609600" indent="-609600">
              <a:lnSpc>
                <a:spcPct val="80000"/>
              </a:lnSpc>
              <a:buFont typeface="Monotype Sorts" charset="2"/>
              <a:buNone/>
              <a:defRPr/>
            </a:pPr>
            <a:r>
              <a:rPr lang="en-US" sz="1800">
                <a:solidFill>
                  <a:schemeClr val="accent1"/>
                </a:solidFill>
                <a:latin typeface="Trebuchet MS" pitchFamily="34" charset="0"/>
              </a:rPr>
              <a:t>Group		Dry Longleaf Pine Woodland Group</a:t>
            </a:r>
          </a:p>
          <a:p>
            <a:pPr marL="609600" indent="-609600">
              <a:lnSpc>
                <a:spcPct val="80000"/>
              </a:lnSpc>
              <a:buFont typeface="Monotype Sorts" charset="2"/>
              <a:buNone/>
              <a:defRPr/>
            </a:pPr>
            <a:endParaRPr lang="en-US" sz="1800">
              <a:solidFill>
                <a:schemeClr val="accent1"/>
              </a:solidFill>
              <a:latin typeface="Trebuchet MS" pitchFamily="34" charset="0"/>
            </a:endParaRPr>
          </a:p>
          <a:p>
            <a:pPr marL="609600" indent="-609600" algn="ctr">
              <a:lnSpc>
                <a:spcPct val="80000"/>
              </a:lnSpc>
              <a:buFont typeface="Monotype Sorts" charset="2"/>
              <a:buNone/>
              <a:defRPr/>
            </a:pPr>
            <a:r>
              <a:rPr lang="en-US" sz="1800" b="1">
                <a:latin typeface="Trebuchet MS" pitchFamily="34" charset="0"/>
              </a:rPr>
              <a:t>Lower Levels (floristic)</a:t>
            </a:r>
          </a:p>
          <a:p>
            <a:pPr marL="609600" indent="-609600">
              <a:lnSpc>
                <a:spcPct val="80000"/>
              </a:lnSpc>
              <a:buFont typeface="Monotype Sorts" charset="2"/>
              <a:buNone/>
              <a:defRPr/>
            </a:pPr>
            <a:r>
              <a:rPr lang="en-US" sz="1800">
                <a:latin typeface="Trebuchet MS" pitchFamily="34" charset="0"/>
              </a:rPr>
              <a:t>Alliance	  	</a:t>
            </a:r>
            <a:r>
              <a:rPr lang="en-US" sz="1800" i="1">
                <a:solidFill>
                  <a:srgbClr val="FFFF99"/>
                </a:solidFill>
                <a:latin typeface="Trebuchet MS" pitchFamily="34" charset="0"/>
              </a:rPr>
              <a:t>Pinus palustris / Quercus spp.</a:t>
            </a:r>
            <a:r>
              <a:rPr lang="en-US" sz="1800">
                <a:solidFill>
                  <a:srgbClr val="FFFF99"/>
                </a:solidFill>
                <a:latin typeface="Trebuchet MS" pitchFamily="34" charset="0"/>
              </a:rPr>
              <a:t> Woodland Alliance</a:t>
            </a:r>
            <a:endParaRPr lang="en-US" sz="1800">
              <a:latin typeface="Trebuchet MS" pitchFamily="34" charset="0"/>
            </a:endParaRPr>
          </a:p>
          <a:p>
            <a:pPr marL="609600" indent="-609600">
              <a:lnSpc>
                <a:spcPct val="80000"/>
              </a:lnSpc>
              <a:buFont typeface="Monotype Sorts" charset="2"/>
              <a:buNone/>
              <a:defRPr/>
            </a:pPr>
            <a:r>
              <a:rPr lang="en-US" sz="1800">
                <a:latin typeface="Trebuchet MS" pitchFamily="34" charset="0"/>
              </a:rPr>
              <a:t>Association	</a:t>
            </a:r>
            <a:r>
              <a:rPr lang="en-US" sz="1800" i="1">
                <a:solidFill>
                  <a:srgbClr val="FFFF99"/>
                </a:solidFill>
                <a:latin typeface="Trebuchet MS" pitchFamily="34" charset="0"/>
              </a:rPr>
              <a:t>Pinus palustris - Pinus taeda / Quercus geminata - 			Quercus</a:t>
            </a:r>
            <a:r>
              <a:rPr lang="en-US" sz="1800">
                <a:latin typeface="Trebuchet MS" pitchFamily="34" charset="0"/>
              </a:rPr>
              <a:t> </a:t>
            </a:r>
            <a:r>
              <a:rPr lang="en-US" sz="1800" i="1">
                <a:solidFill>
                  <a:srgbClr val="FFFF99"/>
                </a:solidFill>
                <a:latin typeface="Trebuchet MS" pitchFamily="34" charset="0"/>
              </a:rPr>
              <a:t>hemisphaerica - Osmanthus americanus var. 			americanus /</a:t>
            </a:r>
            <a:r>
              <a:rPr lang="en-US" sz="1800">
                <a:latin typeface="Trebuchet MS" pitchFamily="34" charset="0"/>
              </a:rPr>
              <a:t> Assn</a:t>
            </a:r>
          </a:p>
        </p:txBody>
      </p:sp>
      <p:sp>
        <p:nvSpPr>
          <p:cNvPr id="808964" name="Line 4"/>
          <p:cNvSpPr>
            <a:spLocks noChangeShapeType="1"/>
          </p:cNvSpPr>
          <p:nvPr/>
        </p:nvSpPr>
        <p:spPr bwMode="auto">
          <a:xfrm>
            <a:off x="838200" y="5181600"/>
            <a:ext cx="7391400" cy="0"/>
          </a:xfrm>
          <a:prstGeom prst="line">
            <a:avLst/>
          </a:prstGeom>
          <a:noFill/>
          <a:ln w="12700">
            <a:solidFill>
              <a:srgbClr val="FFFF99"/>
            </a:solidFill>
            <a:round/>
            <a:headEnd/>
            <a:tailEnd/>
          </a:ln>
          <a:effectLst/>
        </p:spPr>
        <p:txBody>
          <a:bodyPr/>
          <a:lstStyle/>
          <a:p>
            <a:pPr eaLnBrk="0" hangingPunct="0">
              <a:defRPr/>
            </a:pPr>
            <a:endParaRPr lang="en-US" sz="1800">
              <a:effectLst>
                <a:outerShdw blurRad="38100" dist="38100" dir="2700000" algn="tl">
                  <a:srgbClr val="000000">
                    <a:alpha val="43137"/>
                  </a:srgbClr>
                </a:outerShdw>
              </a:effectLst>
            </a:endParaRPr>
          </a:p>
        </p:txBody>
      </p:sp>
      <p:sp>
        <p:nvSpPr>
          <p:cNvPr id="808965" name="Line 5"/>
          <p:cNvSpPr>
            <a:spLocks noChangeShapeType="1"/>
          </p:cNvSpPr>
          <p:nvPr/>
        </p:nvSpPr>
        <p:spPr bwMode="auto">
          <a:xfrm>
            <a:off x="838200" y="3581400"/>
            <a:ext cx="7391400" cy="0"/>
          </a:xfrm>
          <a:prstGeom prst="line">
            <a:avLst/>
          </a:prstGeom>
          <a:noFill/>
          <a:ln w="12700">
            <a:solidFill>
              <a:srgbClr val="FFFF99"/>
            </a:solidFill>
            <a:round/>
            <a:headEnd/>
            <a:tailEnd/>
          </a:ln>
          <a:effectLst/>
        </p:spPr>
        <p:txBody>
          <a:bodyPr/>
          <a:lstStyle/>
          <a:p>
            <a:pPr eaLnBrk="0" hangingPunct="0">
              <a:defRPr/>
            </a:pPr>
            <a:endParaRPr lang="en-US" sz="1800">
              <a:effectLst>
                <a:outerShdw blurRad="38100" dist="38100" dir="2700000" algn="tl">
                  <a:srgbClr val="000000">
                    <a:alpha val="43137"/>
                  </a:srgbClr>
                </a:outerShdw>
              </a:effectLst>
            </a:endParaRPr>
          </a:p>
        </p:txBody>
      </p:sp>
      <p:sp>
        <p:nvSpPr>
          <p:cNvPr id="808966" name="Line 6"/>
          <p:cNvSpPr>
            <a:spLocks noChangeShapeType="1"/>
          </p:cNvSpPr>
          <p:nvPr/>
        </p:nvSpPr>
        <p:spPr bwMode="auto">
          <a:xfrm>
            <a:off x="838200" y="2209800"/>
            <a:ext cx="7391400" cy="0"/>
          </a:xfrm>
          <a:prstGeom prst="line">
            <a:avLst/>
          </a:prstGeom>
          <a:noFill/>
          <a:ln w="12700">
            <a:solidFill>
              <a:srgbClr val="FFFF99"/>
            </a:solidFill>
            <a:round/>
            <a:headEnd/>
            <a:tailEnd/>
          </a:ln>
          <a:effectLst/>
        </p:spPr>
        <p:txBody>
          <a:bodyPr/>
          <a:lstStyle/>
          <a:p>
            <a:pPr eaLnBrk="0" hangingPunct="0">
              <a:defRPr/>
            </a:pPr>
            <a:endParaRPr lang="en-US" sz="1800">
              <a:effectLst>
                <a:outerShdw blurRad="38100" dist="38100" dir="2700000" algn="tl">
                  <a:srgbClr val="000000">
                    <a:alpha val="43137"/>
                  </a:srgbClr>
                </a:outerShdw>
              </a:effectLst>
            </a:endParaRPr>
          </a:p>
        </p:txBody>
      </p:sp>
      <p:pic>
        <p:nvPicPr>
          <p:cNvPr id="16391" name="Picture 7" descr="80670E0F"/>
          <p:cNvPicPr>
            <a:picLocks noChangeAspect="1" noChangeArrowheads="1"/>
          </p:cNvPicPr>
          <p:nvPr/>
        </p:nvPicPr>
        <p:blipFill>
          <a:blip r:embed="rId3" cstate="print"/>
          <a:srcRect/>
          <a:stretch>
            <a:fillRect/>
          </a:stretch>
        </p:blipFill>
        <p:spPr bwMode="auto">
          <a:xfrm>
            <a:off x="0" y="0"/>
            <a:ext cx="2971800" cy="1270000"/>
          </a:xfrm>
          <a:prstGeom prst="rect">
            <a:avLst/>
          </a:prstGeom>
          <a:solidFill>
            <a:srgbClr val="FFFF66">
              <a:alpha val="50195"/>
            </a:srgbClr>
          </a:solidFill>
          <a:ln w="9525">
            <a:noFill/>
            <a:miter lim="800000"/>
            <a:headEnd/>
            <a:tailEnd/>
          </a:ln>
        </p:spPr>
      </p:pic>
    </p:spTree>
  </p:cSld>
  <p:clrMapOvr>
    <a:masterClrMapping/>
  </p:clrMapOvr>
  <p:transition>
    <p:cut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6" name="Text Box 2"/>
          <p:cNvSpPr txBox="1">
            <a:spLocks noChangeArrowheads="1"/>
          </p:cNvSpPr>
          <p:nvPr/>
        </p:nvSpPr>
        <p:spPr bwMode="auto">
          <a:xfrm>
            <a:off x="152400" y="990600"/>
            <a:ext cx="8770938" cy="4838700"/>
          </a:xfrm>
          <a:prstGeom prst="rect">
            <a:avLst/>
          </a:prstGeom>
          <a:noFill/>
          <a:ln w="9525">
            <a:noFill/>
            <a:miter lim="800000"/>
            <a:headEnd/>
            <a:tailEnd/>
          </a:ln>
          <a:effectLst/>
        </p:spPr>
        <p:txBody>
          <a:bodyPr>
            <a:spAutoFit/>
          </a:bodyPr>
          <a:lstStyle/>
          <a:p>
            <a:pPr eaLnBrk="0" hangingPunct="0">
              <a:spcBef>
                <a:spcPct val="50000"/>
              </a:spcBef>
              <a:defRPr/>
            </a:pPr>
            <a:r>
              <a:rPr lang="en-US" b="1" u="sng" dirty="0" err="1">
                <a:latin typeface="Arial Unicode MS" pitchFamily="34" charset="-128"/>
              </a:rPr>
              <a:t>Subcontinental</a:t>
            </a:r>
            <a:r>
              <a:rPr lang="en-US" b="1" u="sng" dirty="0">
                <a:latin typeface="Arial Unicode MS" pitchFamily="34" charset="-128"/>
              </a:rPr>
              <a:t> </a:t>
            </a:r>
            <a:r>
              <a:rPr lang="en-US" b="1" u="sng" dirty="0" err="1">
                <a:latin typeface="Arial Unicode MS" pitchFamily="34" charset="-128"/>
              </a:rPr>
              <a:t>Subcontinental</a:t>
            </a:r>
            <a:r>
              <a:rPr lang="en-US" b="1" dirty="0">
                <a:latin typeface="Arial Unicode MS" pitchFamily="34" charset="-128"/>
              </a:rPr>
              <a:t> 			</a:t>
            </a:r>
            <a:r>
              <a:rPr lang="en-US" b="1" u="sng" dirty="0">
                <a:latin typeface="Arial Unicode MS" pitchFamily="34" charset="-128"/>
              </a:rPr>
              <a:t>Upper</a:t>
            </a:r>
            <a:r>
              <a:rPr lang="en-US" dirty="0">
                <a:effectLst>
                  <a:outerShdw blurRad="38100" dist="38100" dir="2700000" algn="tl">
                    <a:srgbClr val="000000"/>
                  </a:outerShdw>
                </a:effectLst>
              </a:rPr>
              <a:t> </a:t>
            </a:r>
            <a:endParaRPr lang="en-US" b="1" u="sng" dirty="0">
              <a:latin typeface="Arial Unicode MS" pitchFamily="34" charset="-128"/>
            </a:endParaRPr>
          </a:p>
          <a:p>
            <a:pPr eaLnBrk="0" hangingPunct="0">
              <a:spcBef>
                <a:spcPct val="50000"/>
              </a:spcBef>
              <a:defRPr/>
            </a:pPr>
            <a:endParaRPr lang="en-US" b="1" u="sng" dirty="0">
              <a:latin typeface="Arial Unicode MS" pitchFamily="34" charset="-128"/>
            </a:endParaRPr>
          </a:p>
          <a:p>
            <a:pPr eaLnBrk="0" hangingPunct="0">
              <a:spcBef>
                <a:spcPct val="50000"/>
              </a:spcBef>
              <a:defRPr/>
            </a:pPr>
            <a:endParaRPr lang="en-US" b="1" u="sng" dirty="0">
              <a:latin typeface="Arial Unicode MS" pitchFamily="34" charset="-128"/>
            </a:endParaRPr>
          </a:p>
          <a:p>
            <a:pPr eaLnBrk="0" hangingPunct="0">
              <a:spcBef>
                <a:spcPct val="50000"/>
              </a:spcBef>
              <a:defRPr/>
            </a:pPr>
            <a:r>
              <a:rPr lang="en-US" b="1" u="sng" dirty="0">
                <a:latin typeface="Arial Unicode MS" pitchFamily="34" charset="-128"/>
              </a:rPr>
              <a:t>Regional Landscape</a:t>
            </a:r>
            <a:r>
              <a:rPr lang="en-US" b="1" dirty="0">
                <a:latin typeface="Arial Unicode MS" pitchFamily="34" charset="-128"/>
              </a:rPr>
              <a:t>	 			  </a:t>
            </a:r>
            <a:r>
              <a:rPr lang="en-US" b="1" u="sng" dirty="0">
                <a:latin typeface="Arial Unicode MS" pitchFamily="34" charset="-128"/>
              </a:rPr>
              <a:t>Mid</a:t>
            </a:r>
            <a:r>
              <a:rPr lang="en-US" dirty="0">
                <a:effectLst>
                  <a:outerShdw blurRad="38100" dist="38100" dir="2700000" algn="tl">
                    <a:srgbClr val="000000"/>
                  </a:outerShdw>
                </a:effectLst>
              </a:rPr>
              <a:t> </a:t>
            </a:r>
            <a:endParaRPr lang="en-US" b="1" u="sng" dirty="0">
              <a:latin typeface="Arial Unicode MS" pitchFamily="34" charset="-128"/>
            </a:endParaRPr>
          </a:p>
          <a:p>
            <a:pPr eaLnBrk="0" hangingPunct="0">
              <a:spcBef>
                <a:spcPct val="50000"/>
              </a:spcBef>
              <a:defRPr/>
            </a:pPr>
            <a:endParaRPr lang="en-US" b="1" u="sng" dirty="0">
              <a:latin typeface="Arial Unicode MS" pitchFamily="34" charset="-128"/>
            </a:endParaRPr>
          </a:p>
          <a:p>
            <a:pPr eaLnBrk="0" hangingPunct="0">
              <a:spcBef>
                <a:spcPct val="50000"/>
              </a:spcBef>
              <a:defRPr/>
            </a:pPr>
            <a:endParaRPr lang="en-US" b="1" u="sng" dirty="0">
              <a:latin typeface="Arial Unicode MS" pitchFamily="34" charset="-128"/>
            </a:endParaRPr>
          </a:p>
          <a:p>
            <a:pPr eaLnBrk="0" hangingPunct="0">
              <a:spcBef>
                <a:spcPct val="50000"/>
              </a:spcBef>
              <a:defRPr/>
            </a:pPr>
            <a:endParaRPr lang="en-US" b="1" u="sng" dirty="0">
              <a:latin typeface="Arial Unicode MS" pitchFamily="34" charset="-128"/>
            </a:endParaRPr>
          </a:p>
          <a:p>
            <a:pPr eaLnBrk="0" hangingPunct="0">
              <a:spcBef>
                <a:spcPct val="50000"/>
              </a:spcBef>
              <a:defRPr/>
            </a:pPr>
            <a:r>
              <a:rPr lang="en-US" b="1" u="sng" dirty="0">
                <a:latin typeface="Arial Unicode MS" pitchFamily="34" charset="-128"/>
              </a:rPr>
              <a:t>Local Landscape</a:t>
            </a:r>
            <a:r>
              <a:rPr lang="en-US" b="1" dirty="0">
                <a:latin typeface="Arial Unicode MS" pitchFamily="34" charset="-128"/>
              </a:rPr>
              <a:t>					</a:t>
            </a:r>
            <a:r>
              <a:rPr lang="en-US" b="1" u="sng" dirty="0">
                <a:latin typeface="Arial Unicode MS" pitchFamily="34" charset="-128"/>
              </a:rPr>
              <a:t>Lower</a:t>
            </a:r>
            <a:r>
              <a:rPr lang="en-US" dirty="0">
                <a:effectLst>
                  <a:outerShdw blurRad="38100" dist="38100" dir="2700000" algn="tl">
                    <a:srgbClr val="000000"/>
                  </a:outerShdw>
                </a:effectLst>
              </a:rPr>
              <a:t> </a:t>
            </a:r>
            <a:endParaRPr lang="en-US" b="1" u="sng" dirty="0"/>
          </a:p>
          <a:p>
            <a:pPr eaLnBrk="0" hangingPunct="0">
              <a:spcBef>
                <a:spcPct val="50000"/>
              </a:spcBef>
              <a:defRPr/>
            </a:pPr>
            <a:endParaRPr lang="en-US" b="1" u="sng" dirty="0">
              <a:latin typeface="Arial Unicode MS" pitchFamily="34" charset="-128"/>
            </a:endParaRPr>
          </a:p>
        </p:txBody>
      </p:sp>
      <p:sp>
        <p:nvSpPr>
          <p:cNvPr id="18435" name="Text Box 3"/>
          <p:cNvSpPr txBox="1">
            <a:spLocks noChangeArrowheads="1"/>
          </p:cNvSpPr>
          <p:nvPr/>
        </p:nvSpPr>
        <p:spPr bwMode="auto">
          <a:xfrm>
            <a:off x="381000" y="152400"/>
            <a:ext cx="3733800" cy="822325"/>
          </a:xfrm>
          <a:prstGeom prst="rect">
            <a:avLst/>
          </a:prstGeom>
          <a:noFill/>
          <a:ln w="9525">
            <a:noFill/>
            <a:miter lim="800000"/>
            <a:headEnd/>
            <a:tailEnd/>
          </a:ln>
        </p:spPr>
        <p:txBody>
          <a:bodyPr>
            <a:spAutoFit/>
          </a:bodyPr>
          <a:lstStyle/>
          <a:p>
            <a:pPr algn="ctr" eaLnBrk="0" hangingPunct="0">
              <a:spcBef>
                <a:spcPct val="50000"/>
              </a:spcBef>
            </a:pPr>
            <a:r>
              <a:rPr lang="en-US" b="1">
                <a:solidFill>
                  <a:schemeClr val="accent1"/>
                </a:solidFill>
                <a:latin typeface="Arial Unicode MS" pitchFamily="34" charset="-128"/>
              </a:rPr>
              <a:t>Terrestrial Landscape (</a:t>
            </a:r>
            <a:r>
              <a:rPr lang="en-US" b="1" i="1">
                <a:solidFill>
                  <a:schemeClr val="accent1"/>
                </a:solidFill>
                <a:latin typeface="Arial Unicode MS" pitchFamily="34" charset="-128"/>
              </a:rPr>
              <a:t>spatial</a:t>
            </a:r>
            <a:r>
              <a:rPr lang="en-US" b="1">
                <a:solidFill>
                  <a:schemeClr val="accent1"/>
                </a:solidFill>
                <a:latin typeface="Arial Unicode MS" pitchFamily="34" charset="-128"/>
              </a:rPr>
              <a:t>) Hierarchy</a:t>
            </a:r>
          </a:p>
        </p:txBody>
      </p:sp>
      <p:sp>
        <p:nvSpPr>
          <p:cNvPr id="18436" name="Text Box 4"/>
          <p:cNvSpPr txBox="1">
            <a:spLocks noChangeArrowheads="1"/>
          </p:cNvSpPr>
          <p:nvPr/>
        </p:nvSpPr>
        <p:spPr bwMode="auto">
          <a:xfrm>
            <a:off x="533400" y="1981200"/>
            <a:ext cx="2897188" cy="457200"/>
          </a:xfrm>
          <a:prstGeom prst="rect">
            <a:avLst/>
          </a:prstGeom>
          <a:noFill/>
          <a:ln w="9525">
            <a:noFill/>
            <a:miter lim="800000"/>
            <a:headEnd/>
            <a:tailEnd/>
          </a:ln>
        </p:spPr>
        <p:txBody>
          <a:bodyPr>
            <a:spAutoFit/>
          </a:bodyPr>
          <a:lstStyle/>
          <a:p>
            <a:pPr algn="ctr" eaLnBrk="0" hangingPunct="0">
              <a:spcBef>
                <a:spcPct val="50000"/>
              </a:spcBef>
            </a:pPr>
            <a:r>
              <a:rPr lang="en-US">
                <a:solidFill>
                  <a:schemeClr val="accent1"/>
                </a:solidFill>
                <a:latin typeface="Arial Unicode MS" pitchFamily="34" charset="-128"/>
              </a:rPr>
              <a:t>Division Scale</a:t>
            </a:r>
          </a:p>
        </p:txBody>
      </p:sp>
      <p:sp>
        <p:nvSpPr>
          <p:cNvPr id="18437" name="Text Box 5"/>
          <p:cNvSpPr txBox="1">
            <a:spLocks noChangeArrowheads="1"/>
          </p:cNvSpPr>
          <p:nvPr/>
        </p:nvSpPr>
        <p:spPr bwMode="auto">
          <a:xfrm>
            <a:off x="533400" y="3429000"/>
            <a:ext cx="3054350" cy="822325"/>
          </a:xfrm>
          <a:prstGeom prst="rect">
            <a:avLst/>
          </a:prstGeom>
          <a:noFill/>
          <a:ln w="9525">
            <a:noFill/>
            <a:miter lim="800000"/>
            <a:headEnd/>
            <a:tailEnd/>
          </a:ln>
        </p:spPr>
        <p:txBody>
          <a:bodyPr>
            <a:spAutoFit/>
          </a:bodyPr>
          <a:lstStyle/>
          <a:p>
            <a:pPr algn="ctr" eaLnBrk="0" hangingPunct="0">
              <a:spcBef>
                <a:spcPct val="50000"/>
              </a:spcBef>
            </a:pPr>
            <a:r>
              <a:rPr lang="en-US">
                <a:solidFill>
                  <a:schemeClr val="accent1"/>
                </a:solidFill>
                <a:latin typeface="Arial Unicode MS" pitchFamily="34" charset="-128"/>
              </a:rPr>
              <a:t>ECOMAP Province and Section</a:t>
            </a:r>
            <a:r>
              <a:rPr lang="en-US">
                <a:solidFill>
                  <a:schemeClr val="accent1"/>
                </a:solidFill>
                <a:latin typeface="Comic Sans MS" pitchFamily="66" charset="0"/>
              </a:rPr>
              <a:t> </a:t>
            </a:r>
            <a:endParaRPr lang="en-US">
              <a:solidFill>
                <a:schemeClr val="accent1"/>
              </a:solidFill>
            </a:endParaRPr>
          </a:p>
        </p:txBody>
      </p:sp>
      <p:sp>
        <p:nvSpPr>
          <p:cNvPr id="18438" name="Text Box 6"/>
          <p:cNvSpPr txBox="1">
            <a:spLocks noChangeArrowheads="1"/>
          </p:cNvSpPr>
          <p:nvPr/>
        </p:nvSpPr>
        <p:spPr bwMode="auto">
          <a:xfrm>
            <a:off x="5029200" y="152400"/>
            <a:ext cx="4114800" cy="822325"/>
          </a:xfrm>
          <a:prstGeom prst="rect">
            <a:avLst/>
          </a:prstGeom>
          <a:noFill/>
          <a:ln w="9525">
            <a:noFill/>
            <a:miter lim="800000"/>
            <a:headEnd/>
            <a:tailEnd/>
          </a:ln>
        </p:spPr>
        <p:txBody>
          <a:bodyPr>
            <a:spAutoFit/>
          </a:bodyPr>
          <a:lstStyle/>
          <a:p>
            <a:pPr algn="ctr" eaLnBrk="0" hangingPunct="0">
              <a:spcBef>
                <a:spcPct val="50000"/>
              </a:spcBef>
            </a:pPr>
            <a:r>
              <a:rPr lang="en-US" b="1">
                <a:solidFill>
                  <a:srgbClr val="00FF00"/>
                </a:solidFill>
                <a:latin typeface="Arial Unicode MS" pitchFamily="34" charset="-128"/>
              </a:rPr>
              <a:t>Vegetation (</a:t>
            </a:r>
            <a:r>
              <a:rPr lang="en-US" b="1" i="1">
                <a:solidFill>
                  <a:srgbClr val="00FF00"/>
                </a:solidFill>
                <a:latin typeface="Arial Unicode MS" pitchFamily="34" charset="-128"/>
              </a:rPr>
              <a:t>taxonomic</a:t>
            </a:r>
            <a:r>
              <a:rPr lang="en-US" b="1">
                <a:solidFill>
                  <a:srgbClr val="00FF00"/>
                </a:solidFill>
                <a:latin typeface="Arial Unicode MS" pitchFamily="34" charset="-128"/>
              </a:rPr>
              <a:t>) Hierarchy </a:t>
            </a:r>
            <a:r>
              <a:rPr lang="en-US" sz="1800" b="1">
                <a:solidFill>
                  <a:srgbClr val="00FF00"/>
                </a:solidFill>
                <a:latin typeface="Arial Unicode MS" pitchFamily="34" charset="-128"/>
              </a:rPr>
              <a:t>(2007)</a:t>
            </a:r>
          </a:p>
        </p:txBody>
      </p:sp>
      <p:sp>
        <p:nvSpPr>
          <p:cNvPr id="18439" name="Text Box 7"/>
          <p:cNvSpPr txBox="1">
            <a:spLocks noChangeArrowheads="1"/>
          </p:cNvSpPr>
          <p:nvPr/>
        </p:nvSpPr>
        <p:spPr bwMode="auto">
          <a:xfrm>
            <a:off x="5072063" y="1371600"/>
            <a:ext cx="4071937" cy="457200"/>
          </a:xfrm>
          <a:prstGeom prst="rect">
            <a:avLst/>
          </a:prstGeom>
          <a:noFill/>
          <a:ln w="9525">
            <a:noFill/>
            <a:miter lim="800000"/>
            <a:headEnd/>
            <a:tailEnd/>
          </a:ln>
        </p:spPr>
        <p:txBody>
          <a:bodyPr>
            <a:spAutoFit/>
          </a:bodyPr>
          <a:lstStyle/>
          <a:p>
            <a:pPr algn="ctr" eaLnBrk="0" hangingPunct="0">
              <a:spcBef>
                <a:spcPct val="50000"/>
              </a:spcBef>
            </a:pPr>
            <a:r>
              <a:rPr lang="en-US">
                <a:solidFill>
                  <a:srgbClr val="00FF00"/>
                </a:solidFill>
                <a:latin typeface="Arial Unicode MS" pitchFamily="34" charset="-128"/>
              </a:rPr>
              <a:t>IVC Class</a:t>
            </a:r>
          </a:p>
        </p:txBody>
      </p:sp>
      <p:sp>
        <p:nvSpPr>
          <p:cNvPr id="18440" name="Text Box 8"/>
          <p:cNvSpPr txBox="1">
            <a:spLocks noChangeArrowheads="1"/>
          </p:cNvSpPr>
          <p:nvPr/>
        </p:nvSpPr>
        <p:spPr bwMode="auto">
          <a:xfrm>
            <a:off x="5562600" y="5867400"/>
            <a:ext cx="2976563" cy="457200"/>
          </a:xfrm>
          <a:prstGeom prst="rect">
            <a:avLst/>
          </a:prstGeom>
          <a:noFill/>
          <a:ln w="9525">
            <a:noFill/>
            <a:miter lim="800000"/>
            <a:headEnd/>
            <a:tailEnd/>
          </a:ln>
        </p:spPr>
        <p:txBody>
          <a:bodyPr>
            <a:spAutoFit/>
          </a:bodyPr>
          <a:lstStyle/>
          <a:p>
            <a:pPr algn="ctr" eaLnBrk="0" hangingPunct="0">
              <a:spcBef>
                <a:spcPct val="50000"/>
              </a:spcBef>
            </a:pPr>
            <a:r>
              <a:rPr lang="en-US">
                <a:solidFill>
                  <a:srgbClr val="00FF00"/>
                </a:solidFill>
                <a:latin typeface="Arial Unicode MS" pitchFamily="34" charset="-128"/>
              </a:rPr>
              <a:t>IVC Association</a:t>
            </a:r>
          </a:p>
        </p:txBody>
      </p:sp>
      <p:sp>
        <p:nvSpPr>
          <p:cNvPr id="18441" name="Text Box 9"/>
          <p:cNvSpPr txBox="1">
            <a:spLocks noChangeArrowheads="1"/>
          </p:cNvSpPr>
          <p:nvPr/>
        </p:nvSpPr>
        <p:spPr bwMode="auto">
          <a:xfrm>
            <a:off x="5562600" y="5257800"/>
            <a:ext cx="2976563" cy="457200"/>
          </a:xfrm>
          <a:prstGeom prst="rect">
            <a:avLst/>
          </a:prstGeom>
          <a:noFill/>
          <a:ln w="9525">
            <a:noFill/>
            <a:miter lim="800000"/>
            <a:headEnd/>
            <a:tailEnd/>
          </a:ln>
        </p:spPr>
        <p:txBody>
          <a:bodyPr>
            <a:spAutoFit/>
          </a:bodyPr>
          <a:lstStyle/>
          <a:p>
            <a:pPr algn="ctr" eaLnBrk="0" hangingPunct="0">
              <a:spcBef>
                <a:spcPct val="50000"/>
              </a:spcBef>
            </a:pPr>
            <a:r>
              <a:rPr lang="en-US">
                <a:solidFill>
                  <a:srgbClr val="00FF00"/>
                </a:solidFill>
                <a:latin typeface="Arial Unicode MS" pitchFamily="34" charset="-128"/>
              </a:rPr>
              <a:t>IVC Alliance</a:t>
            </a:r>
          </a:p>
        </p:txBody>
      </p:sp>
      <p:sp>
        <p:nvSpPr>
          <p:cNvPr id="18442" name="Text Box 10"/>
          <p:cNvSpPr txBox="1">
            <a:spLocks noChangeArrowheads="1"/>
          </p:cNvSpPr>
          <p:nvPr/>
        </p:nvSpPr>
        <p:spPr bwMode="auto">
          <a:xfrm>
            <a:off x="609600" y="5410200"/>
            <a:ext cx="3211513" cy="457200"/>
          </a:xfrm>
          <a:prstGeom prst="rect">
            <a:avLst/>
          </a:prstGeom>
          <a:noFill/>
          <a:ln w="9525">
            <a:noFill/>
            <a:miter lim="800000"/>
            <a:headEnd/>
            <a:tailEnd/>
          </a:ln>
        </p:spPr>
        <p:txBody>
          <a:bodyPr>
            <a:spAutoFit/>
          </a:bodyPr>
          <a:lstStyle/>
          <a:p>
            <a:pPr algn="ctr" eaLnBrk="0" hangingPunct="0">
              <a:spcBef>
                <a:spcPct val="50000"/>
              </a:spcBef>
            </a:pPr>
            <a:r>
              <a:rPr lang="en-US">
                <a:solidFill>
                  <a:schemeClr val="accent1"/>
                </a:solidFill>
                <a:latin typeface="Arial Unicode MS" pitchFamily="34" charset="-128"/>
              </a:rPr>
              <a:t>Ecological Land Type</a:t>
            </a:r>
          </a:p>
        </p:txBody>
      </p:sp>
      <p:sp>
        <p:nvSpPr>
          <p:cNvPr id="18443" name="Text Box 11"/>
          <p:cNvSpPr txBox="1">
            <a:spLocks noChangeArrowheads="1"/>
          </p:cNvSpPr>
          <p:nvPr/>
        </p:nvSpPr>
        <p:spPr bwMode="auto">
          <a:xfrm>
            <a:off x="5072063" y="2133600"/>
            <a:ext cx="4071937" cy="457200"/>
          </a:xfrm>
          <a:prstGeom prst="rect">
            <a:avLst/>
          </a:prstGeom>
          <a:noFill/>
          <a:ln w="9525">
            <a:noFill/>
            <a:miter lim="800000"/>
            <a:headEnd/>
            <a:tailEnd/>
          </a:ln>
        </p:spPr>
        <p:txBody>
          <a:bodyPr>
            <a:spAutoFit/>
          </a:bodyPr>
          <a:lstStyle/>
          <a:p>
            <a:pPr algn="ctr" eaLnBrk="0" hangingPunct="0">
              <a:spcBef>
                <a:spcPct val="50000"/>
              </a:spcBef>
            </a:pPr>
            <a:r>
              <a:rPr lang="en-US">
                <a:solidFill>
                  <a:srgbClr val="00FF00"/>
                </a:solidFill>
                <a:latin typeface="Arial Unicode MS" pitchFamily="34" charset="-128"/>
              </a:rPr>
              <a:t>IVC Formation</a:t>
            </a:r>
          </a:p>
        </p:txBody>
      </p:sp>
      <p:sp>
        <p:nvSpPr>
          <p:cNvPr id="18444" name="Text Box 12"/>
          <p:cNvSpPr txBox="1">
            <a:spLocks noChangeArrowheads="1"/>
          </p:cNvSpPr>
          <p:nvPr/>
        </p:nvSpPr>
        <p:spPr bwMode="auto">
          <a:xfrm>
            <a:off x="533400" y="1524000"/>
            <a:ext cx="2897188" cy="457200"/>
          </a:xfrm>
          <a:prstGeom prst="rect">
            <a:avLst/>
          </a:prstGeom>
          <a:noFill/>
          <a:ln w="9525">
            <a:noFill/>
            <a:miter lim="800000"/>
            <a:headEnd/>
            <a:tailEnd/>
          </a:ln>
        </p:spPr>
        <p:txBody>
          <a:bodyPr>
            <a:spAutoFit/>
          </a:bodyPr>
          <a:lstStyle/>
          <a:p>
            <a:pPr algn="ctr" eaLnBrk="0" hangingPunct="0">
              <a:spcBef>
                <a:spcPct val="50000"/>
              </a:spcBef>
            </a:pPr>
            <a:r>
              <a:rPr lang="en-US">
                <a:solidFill>
                  <a:schemeClr val="accent1"/>
                </a:solidFill>
                <a:latin typeface="Arial Unicode MS" pitchFamily="34" charset="-128"/>
              </a:rPr>
              <a:t>Domain Scale</a:t>
            </a:r>
          </a:p>
        </p:txBody>
      </p:sp>
      <p:sp>
        <p:nvSpPr>
          <p:cNvPr id="804877" name="Line 13"/>
          <p:cNvSpPr>
            <a:spLocks noChangeShapeType="1"/>
          </p:cNvSpPr>
          <p:nvPr/>
        </p:nvSpPr>
        <p:spPr bwMode="auto">
          <a:xfrm>
            <a:off x="609600" y="990600"/>
            <a:ext cx="7924800" cy="0"/>
          </a:xfrm>
          <a:prstGeom prst="line">
            <a:avLst/>
          </a:prstGeom>
          <a:noFill/>
          <a:ln w="28575">
            <a:solidFill>
              <a:schemeClr val="tx2"/>
            </a:solidFill>
            <a:round/>
            <a:headEnd/>
            <a:tailEnd/>
          </a:ln>
          <a:effectLst>
            <a:outerShdw dist="17961" dir="2700000" algn="ctr" rotWithShape="0">
              <a:srgbClr val="A2C1FE"/>
            </a:outerShdw>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18446" name="Text Box 14"/>
          <p:cNvSpPr txBox="1">
            <a:spLocks noChangeArrowheads="1"/>
          </p:cNvSpPr>
          <p:nvPr/>
        </p:nvSpPr>
        <p:spPr bwMode="auto">
          <a:xfrm>
            <a:off x="5072063" y="3505200"/>
            <a:ext cx="4071937" cy="461963"/>
          </a:xfrm>
          <a:prstGeom prst="rect">
            <a:avLst/>
          </a:prstGeom>
          <a:noFill/>
          <a:ln w="9525">
            <a:noFill/>
            <a:miter lim="800000"/>
            <a:headEnd/>
            <a:tailEnd/>
          </a:ln>
        </p:spPr>
        <p:txBody>
          <a:bodyPr>
            <a:spAutoFit/>
          </a:bodyPr>
          <a:lstStyle/>
          <a:p>
            <a:pPr algn="ctr" eaLnBrk="0" hangingPunct="0">
              <a:spcBef>
                <a:spcPct val="50000"/>
              </a:spcBef>
            </a:pPr>
            <a:r>
              <a:rPr lang="en-US">
                <a:solidFill>
                  <a:srgbClr val="00FF00"/>
                </a:solidFill>
                <a:latin typeface="Arial Unicode MS" pitchFamily="34" charset="-128"/>
              </a:rPr>
              <a:t>IVC Macrogroup</a:t>
            </a:r>
          </a:p>
        </p:txBody>
      </p:sp>
      <p:sp>
        <p:nvSpPr>
          <p:cNvPr id="18447" name="Text Box 15"/>
          <p:cNvSpPr txBox="1">
            <a:spLocks noChangeArrowheads="1"/>
          </p:cNvSpPr>
          <p:nvPr/>
        </p:nvSpPr>
        <p:spPr bwMode="auto">
          <a:xfrm>
            <a:off x="5072063" y="1752600"/>
            <a:ext cx="4071937" cy="457200"/>
          </a:xfrm>
          <a:prstGeom prst="rect">
            <a:avLst/>
          </a:prstGeom>
          <a:noFill/>
          <a:ln w="9525">
            <a:noFill/>
            <a:miter lim="800000"/>
            <a:headEnd/>
            <a:tailEnd/>
          </a:ln>
        </p:spPr>
        <p:txBody>
          <a:bodyPr>
            <a:spAutoFit/>
          </a:bodyPr>
          <a:lstStyle/>
          <a:p>
            <a:pPr algn="ctr" eaLnBrk="0" hangingPunct="0">
              <a:spcBef>
                <a:spcPct val="50000"/>
              </a:spcBef>
            </a:pPr>
            <a:r>
              <a:rPr lang="en-US">
                <a:solidFill>
                  <a:srgbClr val="00FF00"/>
                </a:solidFill>
                <a:latin typeface="Arial Unicode MS" pitchFamily="34" charset="-128"/>
              </a:rPr>
              <a:t>IVC Subclass</a:t>
            </a:r>
          </a:p>
        </p:txBody>
      </p:sp>
      <p:sp>
        <p:nvSpPr>
          <p:cNvPr id="18448" name="Text Box 16"/>
          <p:cNvSpPr txBox="1">
            <a:spLocks noChangeArrowheads="1"/>
          </p:cNvSpPr>
          <p:nvPr/>
        </p:nvSpPr>
        <p:spPr bwMode="auto">
          <a:xfrm>
            <a:off x="5072063" y="3124200"/>
            <a:ext cx="4071937" cy="457200"/>
          </a:xfrm>
          <a:prstGeom prst="rect">
            <a:avLst/>
          </a:prstGeom>
          <a:noFill/>
          <a:ln w="9525">
            <a:noFill/>
            <a:miter lim="800000"/>
            <a:headEnd/>
            <a:tailEnd/>
          </a:ln>
        </p:spPr>
        <p:txBody>
          <a:bodyPr>
            <a:spAutoFit/>
          </a:bodyPr>
          <a:lstStyle/>
          <a:p>
            <a:pPr algn="ctr" eaLnBrk="0" hangingPunct="0">
              <a:spcBef>
                <a:spcPct val="50000"/>
              </a:spcBef>
            </a:pPr>
            <a:r>
              <a:rPr lang="en-US">
                <a:solidFill>
                  <a:srgbClr val="00FF00"/>
                </a:solidFill>
                <a:latin typeface="Arial Unicode MS" pitchFamily="34" charset="-128"/>
              </a:rPr>
              <a:t>IVC Division</a:t>
            </a:r>
          </a:p>
        </p:txBody>
      </p:sp>
      <p:grpSp>
        <p:nvGrpSpPr>
          <p:cNvPr id="2" name="Group 17"/>
          <p:cNvGrpSpPr>
            <a:grpSpLocks/>
          </p:cNvGrpSpPr>
          <p:nvPr/>
        </p:nvGrpSpPr>
        <p:grpSpPr bwMode="auto">
          <a:xfrm>
            <a:off x="2971800" y="2667000"/>
            <a:ext cx="3124200" cy="3048000"/>
            <a:chOff x="1872" y="1680"/>
            <a:chExt cx="1968" cy="1920"/>
          </a:xfrm>
        </p:grpSpPr>
        <p:sp>
          <p:nvSpPr>
            <p:cNvPr id="804882" name="Oval 18"/>
            <p:cNvSpPr>
              <a:spLocks noChangeArrowheads="1"/>
            </p:cNvSpPr>
            <p:nvPr/>
          </p:nvSpPr>
          <p:spPr bwMode="auto">
            <a:xfrm>
              <a:off x="2064" y="2496"/>
              <a:ext cx="1584" cy="960"/>
            </a:xfrm>
            <a:prstGeom prst="ellipse">
              <a:avLst/>
            </a:prstGeom>
            <a:solidFill>
              <a:schemeClr val="folHlink"/>
            </a:solidFill>
            <a:ln w="9525">
              <a:no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18452" name="Text Box 19"/>
            <p:cNvSpPr txBox="1">
              <a:spLocks noChangeArrowheads="1"/>
            </p:cNvSpPr>
            <p:nvPr/>
          </p:nvSpPr>
          <p:spPr bwMode="auto">
            <a:xfrm>
              <a:off x="2277" y="2670"/>
              <a:ext cx="1131" cy="596"/>
            </a:xfrm>
            <a:prstGeom prst="rect">
              <a:avLst/>
            </a:prstGeom>
            <a:solidFill>
              <a:schemeClr val="folHlink"/>
            </a:solidFill>
            <a:ln w="9525">
              <a:noFill/>
              <a:miter lim="800000"/>
              <a:headEnd/>
              <a:tailEnd/>
            </a:ln>
          </p:spPr>
          <p:txBody>
            <a:bodyPr>
              <a:spAutoFit/>
            </a:bodyPr>
            <a:lstStyle/>
            <a:p>
              <a:pPr algn="ctr" eaLnBrk="0" hangingPunct="0">
                <a:spcBef>
                  <a:spcPct val="50000"/>
                </a:spcBef>
              </a:pPr>
              <a:r>
                <a:rPr lang="en-US" sz="2800">
                  <a:solidFill>
                    <a:schemeClr val="tx2"/>
                  </a:solidFill>
                  <a:latin typeface="Trebuchet MS" pitchFamily="34" charset="0"/>
                </a:rPr>
                <a:t>Ecological System</a:t>
              </a:r>
            </a:p>
          </p:txBody>
        </p:sp>
        <p:sp>
          <p:nvSpPr>
            <p:cNvPr id="804884" name="Line 20"/>
            <p:cNvSpPr>
              <a:spLocks noChangeShapeType="1"/>
            </p:cNvSpPr>
            <p:nvPr/>
          </p:nvSpPr>
          <p:spPr bwMode="auto">
            <a:xfrm flipH="1" flipV="1">
              <a:off x="3456" y="3312"/>
              <a:ext cx="288" cy="288"/>
            </a:xfrm>
            <a:prstGeom prst="line">
              <a:avLst/>
            </a:prstGeom>
            <a:noFill/>
            <a:ln w="76200">
              <a:solidFill>
                <a:srgbClr val="FF0000"/>
              </a:solidFill>
              <a:round/>
              <a:headEnd/>
              <a:tailEnd type="triangl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sp>
          <p:nvSpPr>
            <p:cNvPr id="804885" name="Line 21"/>
            <p:cNvSpPr>
              <a:spLocks noChangeShapeType="1"/>
            </p:cNvSpPr>
            <p:nvPr/>
          </p:nvSpPr>
          <p:spPr bwMode="auto">
            <a:xfrm>
              <a:off x="1920" y="1680"/>
              <a:ext cx="480" cy="768"/>
            </a:xfrm>
            <a:prstGeom prst="line">
              <a:avLst/>
            </a:prstGeom>
            <a:noFill/>
            <a:ln w="76200">
              <a:solidFill>
                <a:srgbClr val="FF0000"/>
              </a:solidFill>
              <a:round/>
              <a:headEnd/>
              <a:tailEnd type="triangl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sp>
          <p:nvSpPr>
            <p:cNvPr id="804886" name="Line 22"/>
            <p:cNvSpPr>
              <a:spLocks noChangeShapeType="1"/>
            </p:cNvSpPr>
            <p:nvPr/>
          </p:nvSpPr>
          <p:spPr bwMode="auto">
            <a:xfrm flipV="1">
              <a:off x="1872" y="3264"/>
              <a:ext cx="288" cy="144"/>
            </a:xfrm>
            <a:prstGeom prst="line">
              <a:avLst/>
            </a:prstGeom>
            <a:noFill/>
            <a:ln w="76200">
              <a:solidFill>
                <a:srgbClr val="FF0000"/>
              </a:solidFill>
              <a:round/>
              <a:headEnd/>
              <a:tailEnd type="triangl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sp>
          <p:nvSpPr>
            <p:cNvPr id="804887" name="Line 23"/>
            <p:cNvSpPr>
              <a:spLocks noChangeShapeType="1"/>
            </p:cNvSpPr>
            <p:nvPr/>
          </p:nvSpPr>
          <p:spPr bwMode="auto">
            <a:xfrm flipH="1">
              <a:off x="3312" y="1680"/>
              <a:ext cx="528" cy="720"/>
            </a:xfrm>
            <a:prstGeom prst="line">
              <a:avLst/>
            </a:prstGeom>
            <a:noFill/>
            <a:ln w="76200">
              <a:solidFill>
                <a:srgbClr val="FF0000"/>
              </a:solidFill>
              <a:round/>
              <a:headEnd/>
              <a:tailEnd type="triangl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grpSp>
      <p:sp>
        <p:nvSpPr>
          <p:cNvPr id="18450" name="Text Box 14"/>
          <p:cNvSpPr txBox="1">
            <a:spLocks noChangeArrowheads="1"/>
          </p:cNvSpPr>
          <p:nvPr/>
        </p:nvSpPr>
        <p:spPr bwMode="auto">
          <a:xfrm>
            <a:off x="5072063" y="4262438"/>
            <a:ext cx="4071937" cy="461962"/>
          </a:xfrm>
          <a:prstGeom prst="rect">
            <a:avLst/>
          </a:prstGeom>
          <a:noFill/>
          <a:ln w="9525">
            <a:noFill/>
            <a:miter lim="800000"/>
            <a:headEnd/>
            <a:tailEnd/>
          </a:ln>
        </p:spPr>
        <p:txBody>
          <a:bodyPr>
            <a:spAutoFit/>
          </a:bodyPr>
          <a:lstStyle/>
          <a:p>
            <a:pPr algn="ctr" eaLnBrk="0" hangingPunct="0">
              <a:spcBef>
                <a:spcPct val="50000"/>
              </a:spcBef>
            </a:pPr>
            <a:r>
              <a:rPr lang="en-US">
                <a:solidFill>
                  <a:srgbClr val="00FF00"/>
                </a:solidFill>
                <a:latin typeface="Arial Unicode MS" pitchFamily="34" charset="-128"/>
              </a:rPr>
              <a:t>IVC Group</a:t>
            </a: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4" name="Rectangle 2"/>
          <p:cNvSpPr>
            <a:spLocks noGrp="1" noChangeArrowheads="1"/>
          </p:cNvSpPr>
          <p:nvPr>
            <p:ph type="title"/>
          </p:nvPr>
        </p:nvSpPr>
        <p:spPr>
          <a:xfrm>
            <a:off x="685800" y="381000"/>
            <a:ext cx="7772400" cy="1143000"/>
          </a:xfrm>
        </p:spPr>
        <p:txBody>
          <a:bodyPr/>
          <a:lstStyle/>
          <a:p>
            <a:pPr>
              <a:defRPr/>
            </a:pPr>
            <a:r>
              <a:rPr lang="en-US">
                <a:solidFill>
                  <a:srgbClr val="FFFF99"/>
                </a:solidFill>
                <a:effectLst>
                  <a:outerShdw blurRad="38100" dist="38100" dir="2700000" algn="tl">
                    <a:srgbClr val="000000"/>
                  </a:outerShdw>
                </a:effectLst>
                <a:latin typeface="Trebuchet MS" pitchFamily="34" charset="0"/>
              </a:rPr>
              <a:t>Terrestrial Ecological System</a:t>
            </a:r>
          </a:p>
        </p:txBody>
      </p:sp>
      <p:sp>
        <p:nvSpPr>
          <p:cNvPr id="812035" name="Rectangle 3"/>
          <p:cNvSpPr>
            <a:spLocks noChangeArrowheads="1"/>
          </p:cNvSpPr>
          <p:nvPr/>
        </p:nvSpPr>
        <p:spPr bwMode="auto">
          <a:xfrm>
            <a:off x="533400" y="1600200"/>
            <a:ext cx="8610600" cy="1373188"/>
          </a:xfrm>
          <a:prstGeom prst="rect">
            <a:avLst/>
          </a:prstGeom>
          <a:noFill/>
          <a:ln w="9525">
            <a:noFill/>
            <a:miter lim="800000"/>
            <a:headEnd/>
            <a:tailEnd/>
          </a:ln>
          <a:effectLst/>
        </p:spPr>
        <p:txBody>
          <a:bodyPr>
            <a:spAutoFit/>
          </a:bodyPr>
          <a:lstStyle/>
          <a:p>
            <a:pPr eaLnBrk="0" hangingPunct="0">
              <a:defRPr/>
            </a:pPr>
            <a:r>
              <a:rPr lang="en-US" sz="2800" i="1">
                <a:solidFill>
                  <a:srgbClr val="F5F99B"/>
                </a:solidFill>
                <a:effectLst>
                  <a:outerShdw blurRad="38100" dist="38100" dir="2700000" algn="tl">
                    <a:srgbClr val="000000"/>
                  </a:outerShdw>
                </a:effectLst>
                <a:latin typeface="Trebuchet MS" pitchFamily="34" charset="0"/>
                <a:cs typeface="Times New Roman" pitchFamily="18" charset="0"/>
              </a:rPr>
              <a:t>Group of IVC communities that tend to co-occur within landscapes with similar ecological processes, substrates, and/or environmental gradients.</a:t>
            </a:r>
            <a:endParaRPr lang="en-US" i="1">
              <a:solidFill>
                <a:srgbClr val="F5F99B"/>
              </a:solidFill>
              <a:effectLst>
                <a:outerShdw blurRad="38100" dist="38100" dir="2700000" algn="tl">
                  <a:srgbClr val="000000"/>
                </a:outerShdw>
              </a:effectLst>
              <a:latin typeface="Trebuchet MS" pitchFamily="34" charset="0"/>
              <a:cs typeface="Times New Roman" pitchFamily="18" charset="0"/>
            </a:endParaRPr>
          </a:p>
        </p:txBody>
      </p:sp>
      <p:pic>
        <p:nvPicPr>
          <p:cNvPr id="4101" name="Picture 4" descr="ecologicalsystemscover"/>
          <p:cNvPicPr>
            <a:picLocks noChangeAspect="1" noChangeArrowheads="1"/>
          </p:cNvPicPr>
          <p:nvPr/>
        </p:nvPicPr>
        <p:blipFill>
          <a:blip r:embed="rId4" cstate="print"/>
          <a:srcRect/>
          <a:stretch>
            <a:fillRect/>
          </a:stretch>
        </p:blipFill>
        <p:spPr bwMode="auto">
          <a:xfrm>
            <a:off x="193675" y="2895600"/>
            <a:ext cx="1506538" cy="2057400"/>
          </a:xfrm>
          <a:prstGeom prst="rect">
            <a:avLst/>
          </a:prstGeom>
          <a:noFill/>
          <a:ln w="9525">
            <a:noFill/>
            <a:miter lim="800000"/>
            <a:headEnd/>
            <a:tailEnd/>
          </a:ln>
        </p:spPr>
      </p:pic>
      <p:sp>
        <p:nvSpPr>
          <p:cNvPr id="812037" name="Line 5"/>
          <p:cNvSpPr>
            <a:spLocks noChangeShapeType="1"/>
          </p:cNvSpPr>
          <p:nvPr/>
        </p:nvSpPr>
        <p:spPr bwMode="auto">
          <a:xfrm>
            <a:off x="914400" y="1447800"/>
            <a:ext cx="7180263" cy="0"/>
          </a:xfrm>
          <a:prstGeom prst="line">
            <a:avLst/>
          </a:prstGeom>
          <a:noFill/>
          <a:ln w="28575">
            <a:solidFill>
              <a:srgbClr val="FFFF99"/>
            </a:solidFill>
            <a:round/>
            <a:headEnd/>
            <a:tailEnd/>
          </a:ln>
          <a:effectLst>
            <a:outerShdw dist="17961" dir="2700000" algn="ctr" rotWithShape="0">
              <a:srgbClr val="A2C1FE"/>
            </a:outerShdw>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12038" name="Text Box 6"/>
          <p:cNvSpPr txBox="1">
            <a:spLocks noChangeArrowheads="1"/>
          </p:cNvSpPr>
          <p:nvPr/>
        </p:nvSpPr>
        <p:spPr bwMode="auto">
          <a:xfrm>
            <a:off x="5791200" y="3124200"/>
            <a:ext cx="3352800" cy="2735263"/>
          </a:xfrm>
          <a:prstGeom prst="rect">
            <a:avLst/>
          </a:prstGeom>
          <a:noFill/>
          <a:ln w="9525">
            <a:noFill/>
            <a:miter lim="800000"/>
            <a:headEnd/>
            <a:tailEnd/>
          </a:ln>
          <a:effectLst/>
        </p:spPr>
        <p:txBody>
          <a:bodyPr>
            <a:spAutoFit/>
          </a:bodyPr>
          <a:lstStyle/>
          <a:p>
            <a:pPr>
              <a:spcBef>
                <a:spcPct val="50000"/>
              </a:spcBef>
              <a:defRPr/>
            </a:pPr>
            <a:r>
              <a:rPr lang="en-US" sz="2000" u="sng">
                <a:solidFill>
                  <a:srgbClr val="FFFF00"/>
                </a:solidFill>
                <a:latin typeface="Trebuchet MS" pitchFamily="34" charset="0"/>
              </a:rPr>
              <a:t>Multi-factor Classification</a:t>
            </a:r>
            <a:endParaRPr lang="en-US" sz="2000" u="sng">
              <a:solidFill>
                <a:srgbClr val="FFFF00"/>
              </a:solidFill>
              <a:effectLst>
                <a:outerShdw blurRad="38100" dist="38100" dir="2700000" algn="tl">
                  <a:srgbClr val="000000"/>
                </a:outerShdw>
              </a:effectLst>
              <a:latin typeface="Trebuchet MS" pitchFamily="34" charset="0"/>
            </a:endParaRPr>
          </a:p>
          <a:p>
            <a:pPr>
              <a:spcBef>
                <a:spcPct val="50000"/>
              </a:spcBef>
              <a:buFontTx/>
              <a:buChar char="•"/>
              <a:defRPr/>
            </a:pPr>
            <a:r>
              <a:rPr lang="en-US" sz="1800">
                <a:solidFill>
                  <a:srgbClr val="FFFF69"/>
                </a:solidFill>
                <a:effectLst>
                  <a:outerShdw blurRad="38100" dist="38100" dir="2700000" algn="tl">
                    <a:srgbClr val="000000"/>
                  </a:outerShdw>
                </a:effectLst>
                <a:latin typeface="Trebuchet MS" pitchFamily="34" charset="0"/>
              </a:rPr>
              <a:t> Biogeography and Bioclimate</a:t>
            </a:r>
          </a:p>
          <a:p>
            <a:pPr>
              <a:spcBef>
                <a:spcPct val="50000"/>
              </a:spcBef>
              <a:buFontTx/>
              <a:buChar char="•"/>
              <a:defRPr/>
            </a:pPr>
            <a:r>
              <a:rPr lang="en-US" sz="1800">
                <a:solidFill>
                  <a:srgbClr val="FFFF69"/>
                </a:solidFill>
                <a:effectLst>
                  <a:outerShdw blurRad="38100" dist="38100" dir="2700000" algn="tl">
                    <a:srgbClr val="000000"/>
                  </a:outerShdw>
                </a:effectLst>
                <a:latin typeface="Trebuchet MS" pitchFamily="34" charset="0"/>
              </a:rPr>
              <a:t> Local Environment</a:t>
            </a:r>
          </a:p>
          <a:p>
            <a:pPr>
              <a:spcBef>
                <a:spcPct val="50000"/>
              </a:spcBef>
              <a:buFontTx/>
              <a:buChar char="•"/>
              <a:defRPr/>
            </a:pPr>
            <a:r>
              <a:rPr lang="en-US" sz="1800">
                <a:solidFill>
                  <a:srgbClr val="FFFF69"/>
                </a:solidFill>
                <a:effectLst>
                  <a:outerShdw blurRad="38100" dist="38100" dir="2700000" algn="tl">
                    <a:srgbClr val="000000"/>
                  </a:outerShdw>
                </a:effectLst>
                <a:latin typeface="Trebuchet MS" pitchFamily="34" charset="0"/>
              </a:rPr>
              <a:t> Ecological Dynamics</a:t>
            </a:r>
          </a:p>
          <a:p>
            <a:pPr>
              <a:spcBef>
                <a:spcPct val="50000"/>
              </a:spcBef>
              <a:buFontTx/>
              <a:buChar char="•"/>
              <a:defRPr/>
            </a:pPr>
            <a:r>
              <a:rPr lang="en-US" sz="1800">
                <a:solidFill>
                  <a:srgbClr val="FFFF69"/>
                </a:solidFill>
                <a:effectLst>
                  <a:outerShdw blurRad="38100" dist="38100" dir="2700000" algn="tl">
                    <a:srgbClr val="000000"/>
                  </a:outerShdw>
                </a:effectLst>
                <a:latin typeface="Trebuchet MS" pitchFamily="34" charset="0"/>
              </a:rPr>
              <a:t> Landscape Juxtaposition</a:t>
            </a:r>
          </a:p>
          <a:p>
            <a:pPr>
              <a:spcBef>
                <a:spcPct val="50000"/>
              </a:spcBef>
              <a:buFontTx/>
              <a:buChar char="•"/>
              <a:defRPr/>
            </a:pPr>
            <a:r>
              <a:rPr lang="en-US" sz="1800">
                <a:solidFill>
                  <a:srgbClr val="FFFF69"/>
                </a:solidFill>
                <a:effectLst>
                  <a:outerShdw blurRad="38100" dist="38100" dir="2700000" algn="tl">
                    <a:srgbClr val="000000"/>
                  </a:outerShdw>
                </a:effectLst>
                <a:latin typeface="Trebuchet MS" pitchFamily="34" charset="0"/>
              </a:rPr>
              <a:t> Vegetation Structure,  Composition, and Abundance</a:t>
            </a:r>
          </a:p>
        </p:txBody>
      </p:sp>
      <p:graphicFrame>
        <p:nvGraphicFramePr>
          <p:cNvPr id="4098" name="Object 7"/>
          <p:cNvGraphicFramePr>
            <a:graphicFrameLocks noChangeAspect="1"/>
          </p:cNvGraphicFramePr>
          <p:nvPr>
            <p:ph idx="1"/>
          </p:nvPr>
        </p:nvGraphicFramePr>
        <p:xfrm>
          <a:off x="228600" y="4953000"/>
          <a:ext cx="1498600" cy="1905000"/>
        </p:xfrm>
        <a:graphic>
          <a:graphicData uri="http://schemas.openxmlformats.org/presentationml/2006/ole">
            <p:oleObj spid="_x0000_s4098" name="Document" r:id="rId5" imgW="6687720" imgH="8515440" progId="Word.Document.8">
              <p:embed/>
            </p:oleObj>
          </a:graphicData>
        </a:graphic>
      </p:graphicFrame>
      <p:pic>
        <p:nvPicPr>
          <p:cNvPr id="4104" name="Picture 8" descr="NCookInlet1157"/>
          <p:cNvPicPr>
            <a:picLocks noChangeAspect="1" noChangeArrowheads="1"/>
          </p:cNvPicPr>
          <p:nvPr/>
        </p:nvPicPr>
        <p:blipFill>
          <a:blip r:embed="rId6" cstate="print"/>
          <a:srcRect/>
          <a:stretch>
            <a:fillRect/>
          </a:stretch>
        </p:blipFill>
        <p:spPr bwMode="auto">
          <a:xfrm>
            <a:off x="2057400" y="3276600"/>
            <a:ext cx="3733800" cy="2800350"/>
          </a:xfrm>
          <a:prstGeom prst="rect">
            <a:avLst/>
          </a:prstGeom>
          <a:noFill/>
          <a:ln w="9525">
            <a:solidFill>
              <a:schemeClr val="bg2"/>
            </a:solidFill>
            <a:miter lim="800000"/>
            <a:headEnd/>
            <a:tailEnd/>
          </a:ln>
        </p:spPr>
      </p:pic>
    </p:spTree>
  </p:cSld>
  <p:clrMapOvr>
    <a:masterClrMapping/>
  </p:clrMapOvr>
  <p:transition>
    <p:cut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3532188" y="6316663"/>
            <a:ext cx="1403350" cy="396875"/>
          </a:xfrm>
          <a:prstGeom prst="rect">
            <a:avLst/>
          </a:prstGeom>
          <a:noFill/>
          <a:ln w="9525">
            <a:noFill/>
            <a:miter lim="800000"/>
            <a:headEnd/>
            <a:tailEnd/>
          </a:ln>
        </p:spPr>
        <p:txBody>
          <a:bodyPr>
            <a:spAutoFit/>
          </a:bodyPr>
          <a:lstStyle/>
          <a:p>
            <a:pPr eaLnBrk="0" hangingPunct="0"/>
            <a:r>
              <a:rPr lang="en-US" sz="2000">
                <a:solidFill>
                  <a:srgbClr val="FFFF99"/>
                </a:solidFill>
                <a:latin typeface="Franklin Gothic Medium" pitchFamily="34" charset="0"/>
              </a:rPr>
              <a:t>Succession</a:t>
            </a:r>
          </a:p>
        </p:txBody>
      </p:sp>
      <p:sp>
        <p:nvSpPr>
          <p:cNvPr id="850947" name="Rectangle 3"/>
          <p:cNvSpPr>
            <a:spLocks noChangeArrowheads="1"/>
          </p:cNvSpPr>
          <p:nvPr/>
        </p:nvSpPr>
        <p:spPr bwMode="auto">
          <a:xfrm>
            <a:off x="3455988" y="6146800"/>
            <a:ext cx="3048000" cy="627063"/>
          </a:xfrm>
          <a:prstGeom prst="rect">
            <a:avLst/>
          </a:prstGeom>
          <a:noFill/>
          <a:ln w="25400">
            <a:solidFill>
              <a:schemeClr val="tx1"/>
            </a:solidFill>
            <a:miter lim="800000"/>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50948" name="Line 4"/>
          <p:cNvSpPr>
            <a:spLocks noChangeShapeType="1"/>
          </p:cNvSpPr>
          <p:nvPr/>
        </p:nvSpPr>
        <p:spPr bwMode="auto">
          <a:xfrm>
            <a:off x="5360988" y="6316663"/>
            <a:ext cx="776287" cy="1587"/>
          </a:xfrm>
          <a:prstGeom prst="line">
            <a:avLst/>
          </a:prstGeom>
          <a:noFill/>
          <a:ln w="50800">
            <a:solidFill>
              <a:srgbClr val="FF0000"/>
            </a:solidFill>
            <a:round/>
            <a:headEnd/>
            <a:tailEnd type="triangl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sp>
        <p:nvSpPr>
          <p:cNvPr id="19461" name="Text Box 5"/>
          <p:cNvSpPr txBox="1">
            <a:spLocks noChangeArrowheads="1"/>
          </p:cNvSpPr>
          <p:nvPr/>
        </p:nvSpPr>
        <p:spPr bwMode="auto">
          <a:xfrm>
            <a:off x="5008563" y="6342063"/>
            <a:ext cx="1495425" cy="396875"/>
          </a:xfrm>
          <a:prstGeom prst="rect">
            <a:avLst/>
          </a:prstGeom>
          <a:noFill/>
          <a:ln w="9525">
            <a:noFill/>
            <a:miter lim="800000"/>
            <a:headEnd/>
            <a:tailEnd/>
          </a:ln>
        </p:spPr>
        <p:txBody>
          <a:bodyPr wrap="none">
            <a:spAutoFit/>
          </a:bodyPr>
          <a:lstStyle/>
          <a:p>
            <a:pPr eaLnBrk="0" hangingPunct="0"/>
            <a:r>
              <a:rPr lang="en-US" sz="2000">
                <a:solidFill>
                  <a:srgbClr val="FF3300"/>
                </a:solidFill>
                <a:latin typeface="Franklin Gothic Medium" pitchFamily="34" charset="0"/>
              </a:rPr>
              <a:t>Disturbance</a:t>
            </a:r>
          </a:p>
        </p:txBody>
      </p:sp>
      <p:sp>
        <p:nvSpPr>
          <p:cNvPr id="850950" name="Line 6"/>
          <p:cNvSpPr>
            <a:spLocks noChangeShapeType="1"/>
          </p:cNvSpPr>
          <p:nvPr/>
        </p:nvSpPr>
        <p:spPr bwMode="auto">
          <a:xfrm flipV="1">
            <a:off x="3781425" y="6303963"/>
            <a:ext cx="831850" cy="1587"/>
          </a:xfrm>
          <a:prstGeom prst="line">
            <a:avLst/>
          </a:prstGeom>
          <a:noFill/>
          <a:ln w="50800">
            <a:solidFill>
              <a:srgbClr val="00FF00"/>
            </a:solidFill>
            <a:round/>
            <a:headEnd/>
            <a:tailEnd type="triangl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sp>
        <p:nvSpPr>
          <p:cNvPr id="850951" name="AutoShape 7"/>
          <p:cNvSpPr>
            <a:spLocks noChangeArrowheads="1"/>
          </p:cNvSpPr>
          <p:nvPr/>
        </p:nvSpPr>
        <p:spPr bwMode="auto">
          <a:xfrm rot="5356707" flipV="1">
            <a:off x="7494588" y="4114800"/>
            <a:ext cx="838200" cy="152400"/>
          </a:xfrm>
          <a:prstGeom prst="rightArrow">
            <a:avLst>
              <a:gd name="adj1" fmla="val 50000"/>
              <a:gd name="adj2" fmla="val 137500"/>
            </a:avLst>
          </a:prstGeom>
          <a:solidFill>
            <a:srgbClr val="00FF00"/>
          </a:solidFill>
          <a:ln w="9525" algn="ctr">
            <a:solidFill>
              <a:schemeClr val="tx1"/>
            </a:solidFill>
            <a:miter lim="800000"/>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grpSp>
        <p:nvGrpSpPr>
          <p:cNvPr id="2" name="Group 32"/>
          <p:cNvGrpSpPr>
            <a:grpSpLocks/>
          </p:cNvGrpSpPr>
          <p:nvPr/>
        </p:nvGrpSpPr>
        <p:grpSpPr bwMode="auto">
          <a:xfrm>
            <a:off x="6037263" y="1676400"/>
            <a:ext cx="2681287" cy="2290763"/>
            <a:chOff x="3803" y="1056"/>
            <a:chExt cx="1689" cy="1443"/>
          </a:xfrm>
        </p:grpSpPr>
        <p:sp>
          <p:nvSpPr>
            <p:cNvPr id="850953" name="AutoShape 9"/>
            <p:cNvSpPr>
              <a:spLocks noChangeArrowheads="1"/>
            </p:cNvSpPr>
            <p:nvPr/>
          </p:nvSpPr>
          <p:spPr bwMode="auto">
            <a:xfrm rot="19302590" flipV="1">
              <a:off x="3803" y="1693"/>
              <a:ext cx="699" cy="105"/>
            </a:xfrm>
            <a:prstGeom prst="rightArrow">
              <a:avLst>
                <a:gd name="adj1" fmla="val 50000"/>
                <a:gd name="adj2" fmla="val 166429"/>
              </a:avLst>
            </a:prstGeom>
            <a:solidFill>
              <a:srgbClr val="00FF00"/>
            </a:solidFill>
            <a:ln w="12700" algn="ctr">
              <a:solidFill>
                <a:schemeClr val="tx1"/>
              </a:solidFill>
              <a:miter lim="800000"/>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pic>
          <p:nvPicPr>
            <p:cNvPr id="19488" name="Picture 12" descr="St"/>
            <p:cNvPicPr>
              <a:picLocks noChangeAspect="1" noChangeArrowheads="1"/>
            </p:cNvPicPr>
            <p:nvPr/>
          </p:nvPicPr>
          <p:blipFill>
            <a:blip r:embed="rId3" cstate="print"/>
            <a:srcRect/>
            <a:stretch>
              <a:fillRect/>
            </a:stretch>
          </p:blipFill>
          <p:spPr bwMode="auto">
            <a:xfrm>
              <a:off x="4464" y="1056"/>
              <a:ext cx="963" cy="1251"/>
            </a:xfrm>
            <a:prstGeom prst="rect">
              <a:avLst/>
            </a:prstGeom>
            <a:noFill/>
            <a:ln w="9525">
              <a:solidFill>
                <a:srgbClr val="000000"/>
              </a:solidFill>
              <a:miter lim="800000"/>
              <a:headEnd/>
              <a:tailEnd/>
            </a:ln>
          </p:spPr>
        </p:pic>
        <p:sp>
          <p:nvSpPr>
            <p:cNvPr id="19489" name="Text Box 13"/>
            <p:cNvSpPr txBox="1">
              <a:spLocks noChangeArrowheads="1"/>
            </p:cNvSpPr>
            <p:nvPr/>
          </p:nvSpPr>
          <p:spPr bwMode="auto">
            <a:xfrm>
              <a:off x="4416" y="2112"/>
              <a:ext cx="1076" cy="387"/>
            </a:xfrm>
            <a:prstGeom prst="rect">
              <a:avLst/>
            </a:prstGeom>
            <a:solidFill>
              <a:schemeClr val="bg1"/>
            </a:solidFill>
            <a:ln w="9525">
              <a:noFill/>
              <a:miter lim="800000"/>
              <a:headEnd/>
              <a:tailEnd/>
            </a:ln>
          </p:spPr>
          <p:txBody>
            <a:bodyPr>
              <a:spAutoFit/>
            </a:bodyPr>
            <a:lstStyle/>
            <a:p>
              <a:pPr algn="ctr">
                <a:lnSpc>
                  <a:spcPct val="70000"/>
                </a:lnSpc>
                <a:spcBef>
                  <a:spcPct val="50000"/>
                </a:spcBef>
              </a:pPr>
              <a:r>
                <a:rPr lang="en-US" sz="1800">
                  <a:latin typeface="Arial" charset="0"/>
                </a:rPr>
                <a:t>Class B </a:t>
              </a:r>
            </a:p>
            <a:p>
              <a:pPr algn="ctr">
                <a:lnSpc>
                  <a:spcPct val="70000"/>
                </a:lnSpc>
                <a:spcBef>
                  <a:spcPct val="50000"/>
                </a:spcBef>
              </a:pPr>
              <a:r>
                <a:rPr lang="en-US" sz="1800">
                  <a:latin typeface="Arial" charset="0"/>
                </a:rPr>
                <a:t>(Mid Closed)</a:t>
              </a:r>
            </a:p>
          </p:txBody>
        </p:sp>
      </p:grpSp>
      <p:grpSp>
        <p:nvGrpSpPr>
          <p:cNvPr id="3" name="Group 33"/>
          <p:cNvGrpSpPr>
            <a:grpSpLocks/>
          </p:cNvGrpSpPr>
          <p:nvPr/>
        </p:nvGrpSpPr>
        <p:grpSpPr bwMode="auto">
          <a:xfrm>
            <a:off x="373063" y="3803650"/>
            <a:ext cx="2578100" cy="2876550"/>
            <a:chOff x="235" y="2396"/>
            <a:chExt cx="1624" cy="1812"/>
          </a:xfrm>
        </p:grpSpPr>
        <p:sp>
          <p:nvSpPr>
            <p:cNvPr id="850952" name="AutoShape 8"/>
            <p:cNvSpPr>
              <a:spLocks noChangeArrowheads="1"/>
            </p:cNvSpPr>
            <p:nvPr/>
          </p:nvSpPr>
          <p:spPr bwMode="auto">
            <a:xfrm rot="5410792" flipV="1">
              <a:off x="725" y="2685"/>
              <a:ext cx="654" cy="76"/>
            </a:xfrm>
            <a:prstGeom prst="rightArrow">
              <a:avLst>
                <a:gd name="adj1" fmla="val 50000"/>
                <a:gd name="adj2" fmla="val 215132"/>
              </a:avLst>
            </a:prstGeom>
            <a:solidFill>
              <a:srgbClr val="00FF00"/>
            </a:solidFill>
            <a:ln w="12700" algn="ctr">
              <a:solidFill>
                <a:schemeClr val="tx1"/>
              </a:solidFill>
              <a:miter lim="800000"/>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pic>
          <p:nvPicPr>
            <p:cNvPr id="19485" name="Picture 16" descr="St"/>
            <p:cNvPicPr>
              <a:picLocks noChangeAspect="1" noChangeArrowheads="1"/>
            </p:cNvPicPr>
            <p:nvPr/>
          </p:nvPicPr>
          <p:blipFill>
            <a:blip r:embed="rId4" cstate="print"/>
            <a:srcRect/>
            <a:stretch>
              <a:fillRect/>
            </a:stretch>
          </p:blipFill>
          <p:spPr bwMode="auto">
            <a:xfrm>
              <a:off x="243" y="3033"/>
              <a:ext cx="1609" cy="1175"/>
            </a:xfrm>
            <a:prstGeom prst="rect">
              <a:avLst/>
            </a:prstGeom>
            <a:noFill/>
            <a:ln w="9525">
              <a:solidFill>
                <a:srgbClr val="000000"/>
              </a:solidFill>
              <a:miter lim="800000"/>
              <a:headEnd/>
              <a:tailEnd/>
            </a:ln>
          </p:spPr>
        </p:pic>
        <p:sp>
          <p:nvSpPr>
            <p:cNvPr id="19486" name="Text Box 17"/>
            <p:cNvSpPr txBox="1">
              <a:spLocks noChangeArrowheads="1"/>
            </p:cNvSpPr>
            <p:nvPr/>
          </p:nvSpPr>
          <p:spPr bwMode="auto">
            <a:xfrm>
              <a:off x="235" y="3972"/>
              <a:ext cx="1624" cy="231"/>
            </a:xfrm>
            <a:prstGeom prst="rect">
              <a:avLst/>
            </a:prstGeom>
            <a:solidFill>
              <a:schemeClr val="bg1"/>
            </a:solidFill>
            <a:ln w="9525">
              <a:noFill/>
              <a:miter lim="800000"/>
              <a:headEnd/>
              <a:tailEnd/>
            </a:ln>
          </p:spPr>
          <p:txBody>
            <a:bodyPr>
              <a:spAutoFit/>
            </a:bodyPr>
            <a:lstStyle/>
            <a:p>
              <a:pPr algn="ctr">
                <a:spcBef>
                  <a:spcPct val="50000"/>
                </a:spcBef>
              </a:pPr>
              <a:r>
                <a:rPr lang="en-US" sz="1800">
                  <a:latin typeface="Arial" charset="0"/>
                </a:rPr>
                <a:t>Class D (Late Open)</a:t>
              </a:r>
            </a:p>
          </p:txBody>
        </p:sp>
      </p:grpSp>
      <p:grpSp>
        <p:nvGrpSpPr>
          <p:cNvPr id="4" name="Group 31"/>
          <p:cNvGrpSpPr>
            <a:grpSpLocks/>
          </p:cNvGrpSpPr>
          <p:nvPr/>
        </p:nvGrpSpPr>
        <p:grpSpPr bwMode="auto">
          <a:xfrm>
            <a:off x="369888" y="2136775"/>
            <a:ext cx="2946400" cy="1855788"/>
            <a:chOff x="233" y="1346"/>
            <a:chExt cx="1856" cy="1169"/>
          </a:xfrm>
        </p:grpSpPr>
        <p:pic>
          <p:nvPicPr>
            <p:cNvPr id="19481" name="Picture 14" descr="St"/>
            <p:cNvPicPr>
              <a:picLocks noChangeAspect="1" noChangeArrowheads="1"/>
            </p:cNvPicPr>
            <p:nvPr/>
          </p:nvPicPr>
          <p:blipFill>
            <a:blip r:embed="rId5" cstate="print"/>
            <a:srcRect/>
            <a:stretch>
              <a:fillRect/>
            </a:stretch>
          </p:blipFill>
          <p:spPr bwMode="auto">
            <a:xfrm>
              <a:off x="233" y="1346"/>
              <a:ext cx="1600" cy="1169"/>
            </a:xfrm>
            <a:prstGeom prst="rect">
              <a:avLst/>
            </a:prstGeom>
            <a:noFill/>
            <a:ln w="9525">
              <a:solidFill>
                <a:srgbClr val="000000"/>
              </a:solidFill>
              <a:miter lim="800000"/>
              <a:headEnd/>
              <a:tailEnd/>
            </a:ln>
          </p:spPr>
        </p:pic>
        <p:sp>
          <p:nvSpPr>
            <p:cNvPr id="19482" name="Text Box 15"/>
            <p:cNvSpPr txBox="1">
              <a:spLocks noChangeArrowheads="1"/>
            </p:cNvSpPr>
            <p:nvPr/>
          </p:nvSpPr>
          <p:spPr bwMode="auto">
            <a:xfrm>
              <a:off x="255" y="2281"/>
              <a:ext cx="1530" cy="231"/>
            </a:xfrm>
            <a:prstGeom prst="rect">
              <a:avLst/>
            </a:prstGeom>
            <a:solidFill>
              <a:schemeClr val="bg1"/>
            </a:solidFill>
            <a:ln w="9525">
              <a:noFill/>
              <a:miter lim="800000"/>
              <a:headEnd/>
              <a:tailEnd/>
            </a:ln>
          </p:spPr>
          <p:txBody>
            <a:bodyPr>
              <a:spAutoFit/>
            </a:bodyPr>
            <a:lstStyle/>
            <a:p>
              <a:pPr algn="ctr">
                <a:spcBef>
                  <a:spcPct val="50000"/>
                </a:spcBef>
              </a:pPr>
              <a:r>
                <a:rPr lang="en-US" sz="1800">
                  <a:latin typeface="Arial" charset="0"/>
                </a:rPr>
                <a:t>Class C (Mid Open)</a:t>
              </a:r>
            </a:p>
          </p:txBody>
        </p:sp>
        <p:sp>
          <p:nvSpPr>
            <p:cNvPr id="850965" name="AutoShape 21"/>
            <p:cNvSpPr>
              <a:spLocks noChangeArrowheads="1"/>
            </p:cNvSpPr>
            <p:nvPr/>
          </p:nvSpPr>
          <p:spPr bwMode="auto">
            <a:xfrm rot="13712780" flipV="1">
              <a:off x="1736" y="1687"/>
              <a:ext cx="620" cy="85"/>
            </a:xfrm>
            <a:prstGeom prst="rightArrow">
              <a:avLst>
                <a:gd name="adj1" fmla="val 50000"/>
                <a:gd name="adj2" fmla="val 182353"/>
              </a:avLst>
            </a:prstGeom>
            <a:solidFill>
              <a:srgbClr val="00FF00"/>
            </a:solidFill>
            <a:ln w="12700" algn="ctr">
              <a:solidFill>
                <a:schemeClr val="tx1"/>
              </a:solidFill>
              <a:miter lim="800000"/>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grpSp>
      <p:grpSp>
        <p:nvGrpSpPr>
          <p:cNvPr id="5" name="Group 36"/>
          <p:cNvGrpSpPr>
            <a:grpSpLocks/>
          </p:cNvGrpSpPr>
          <p:nvPr/>
        </p:nvGrpSpPr>
        <p:grpSpPr bwMode="auto">
          <a:xfrm>
            <a:off x="3581400" y="3143250"/>
            <a:ext cx="2570163" cy="2451100"/>
            <a:chOff x="2256" y="1980"/>
            <a:chExt cx="1619" cy="1544"/>
          </a:xfrm>
        </p:grpSpPr>
        <p:pic>
          <p:nvPicPr>
            <p:cNvPr id="19479" name="Picture 10" descr="St"/>
            <p:cNvPicPr>
              <a:picLocks noChangeAspect="1" noChangeArrowheads="1"/>
            </p:cNvPicPr>
            <p:nvPr/>
          </p:nvPicPr>
          <p:blipFill>
            <a:blip r:embed="rId6" cstate="print"/>
            <a:srcRect/>
            <a:stretch>
              <a:fillRect/>
            </a:stretch>
          </p:blipFill>
          <p:spPr bwMode="auto">
            <a:xfrm>
              <a:off x="2267" y="1980"/>
              <a:ext cx="1593" cy="1234"/>
            </a:xfrm>
            <a:prstGeom prst="rect">
              <a:avLst/>
            </a:prstGeom>
            <a:noFill/>
            <a:ln w="9525">
              <a:solidFill>
                <a:srgbClr val="000000"/>
              </a:solidFill>
              <a:miter lim="800000"/>
              <a:headEnd/>
              <a:tailEnd/>
            </a:ln>
          </p:spPr>
        </p:pic>
        <p:sp>
          <p:nvSpPr>
            <p:cNvPr id="19480" name="Text Box 11"/>
            <p:cNvSpPr txBox="1">
              <a:spLocks noChangeArrowheads="1"/>
            </p:cNvSpPr>
            <p:nvPr/>
          </p:nvSpPr>
          <p:spPr bwMode="auto">
            <a:xfrm>
              <a:off x="2256" y="3120"/>
              <a:ext cx="1619" cy="404"/>
            </a:xfrm>
            <a:prstGeom prst="rect">
              <a:avLst/>
            </a:prstGeom>
            <a:solidFill>
              <a:schemeClr val="bg1"/>
            </a:solidFill>
            <a:ln w="9525">
              <a:noFill/>
              <a:miter lim="800000"/>
              <a:headEnd/>
              <a:tailEnd/>
            </a:ln>
          </p:spPr>
          <p:txBody>
            <a:bodyPr>
              <a:spAutoFit/>
            </a:bodyPr>
            <a:lstStyle/>
            <a:p>
              <a:pPr algn="ctr">
                <a:spcBef>
                  <a:spcPct val="50000"/>
                </a:spcBef>
              </a:pPr>
              <a:r>
                <a:rPr lang="en-US" sz="1800">
                  <a:latin typeface="Arial" charset="0"/>
                </a:rPr>
                <a:t>Class A (herb/shrub/treed)</a:t>
              </a:r>
            </a:p>
          </p:txBody>
        </p:sp>
      </p:grpSp>
      <p:sp>
        <p:nvSpPr>
          <p:cNvPr id="850966" name="AutoShape 22"/>
          <p:cNvSpPr>
            <a:spLocks noChangeArrowheads="1"/>
          </p:cNvSpPr>
          <p:nvPr/>
        </p:nvSpPr>
        <p:spPr bwMode="auto">
          <a:xfrm>
            <a:off x="6124575" y="3851275"/>
            <a:ext cx="401638" cy="523875"/>
          </a:xfrm>
          <a:prstGeom prst="curvedLeftArrow">
            <a:avLst>
              <a:gd name="adj1" fmla="val 26087"/>
              <a:gd name="adj2" fmla="val 52174"/>
              <a:gd name="adj3" fmla="val 33333"/>
            </a:avLst>
          </a:prstGeom>
          <a:solidFill>
            <a:srgbClr val="FF0000"/>
          </a:solidFill>
          <a:ln w="9525">
            <a:solidFill>
              <a:schemeClr val="tx1"/>
            </a:solidFill>
            <a:miter lim="800000"/>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50967" name="AutoShape 23"/>
          <p:cNvSpPr>
            <a:spLocks noChangeArrowheads="1"/>
          </p:cNvSpPr>
          <p:nvPr/>
        </p:nvSpPr>
        <p:spPr bwMode="auto">
          <a:xfrm rot="13712780" flipV="1">
            <a:off x="6065044" y="4831556"/>
            <a:ext cx="981075" cy="157163"/>
          </a:xfrm>
          <a:prstGeom prst="rightArrow">
            <a:avLst>
              <a:gd name="adj1" fmla="val 50000"/>
              <a:gd name="adj2" fmla="val 156060"/>
            </a:avLst>
          </a:prstGeom>
          <a:solidFill>
            <a:srgbClr val="FF0000"/>
          </a:solidFill>
          <a:ln w="9525" algn="ctr">
            <a:solidFill>
              <a:schemeClr val="tx1"/>
            </a:solidFill>
            <a:miter lim="800000"/>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grpSp>
        <p:nvGrpSpPr>
          <p:cNvPr id="6" name="Group 34"/>
          <p:cNvGrpSpPr>
            <a:grpSpLocks/>
          </p:cNvGrpSpPr>
          <p:nvPr/>
        </p:nvGrpSpPr>
        <p:grpSpPr bwMode="auto">
          <a:xfrm>
            <a:off x="2947988" y="4602163"/>
            <a:ext cx="5826125" cy="2255837"/>
            <a:chOff x="1857" y="2899"/>
            <a:chExt cx="3670" cy="1421"/>
          </a:xfrm>
        </p:grpSpPr>
        <p:pic>
          <p:nvPicPr>
            <p:cNvPr id="19476" name="Picture 18" descr="St"/>
            <p:cNvPicPr>
              <a:picLocks noChangeAspect="1" noChangeArrowheads="1"/>
            </p:cNvPicPr>
            <p:nvPr/>
          </p:nvPicPr>
          <p:blipFill>
            <a:blip r:embed="rId7" cstate="print"/>
            <a:srcRect/>
            <a:stretch>
              <a:fillRect/>
            </a:stretch>
          </p:blipFill>
          <p:spPr bwMode="auto">
            <a:xfrm>
              <a:off x="4469" y="2899"/>
              <a:ext cx="985" cy="1288"/>
            </a:xfrm>
            <a:prstGeom prst="rect">
              <a:avLst/>
            </a:prstGeom>
            <a:noFill/>
            <a:ln w="9525">
              <a:solidFill>
                <a:srgbClr val="000000"/>
              </a:solidFill>
              <a:miter lim="800000"/>
              <a:headEnd/>
              <a:tailEnd/>
            </a:ln>
          </p:spPr>
        </p:pic>
        <p:sp>
          <p:nvSpPr>
            <p:cNvPr id="19477" name="Text Box 19"/>
            <p:cNvSpPr txBox="1">
              <a:spLocks noChangeArrowheads="1"/>
            </p:cNvSpPr>
            <p:nvPr/>
          </p:nvSpPr>
          <p:spPr bwMode="auto">
            <a:xfrm>
              <a:off x="4416" y="3933"/>
              <a:ext cx="1111" cy="387"/>
            </a:xfrm>
            <a:prstGeom prst="rect">
              <a:avLst/>
            </a:prstGeom>
            <a:solidFill>
              <a:schemeClr val="bg1"/>
            </a:solidFill>
            <a:ln w="9525">
              <a:noFill/>
              <a:miter lim="800000"/>
              <a:headEnd/>
              <a:tailEnd/>
            </a:ln>
          </p:spPr>
          <p:txBody>
            <a:bodyPr>
              <a:spAutoFit/>
            </a:bodyPr>
            <a:lstStyle/>
            <a:p>
              <a:pPr algn="ctr">
                <a:lnSpc>
                  <a:spcPct val="70000"/>
                </a:lnSpc>
                <a:spcBef>
                  <a:spcPct val="50000"/>
                </a:spcBef>
              </a:pPr>
              <a:r>
                <a:rPr lang="en-US" sz="1800">
                  <a:latin typeface="Arial" charset="0"/>
                </a:rPr>
                <a:t>Class E </a:t>
              </a:r>
            </a:p>
            <a:p>
              <a:pPr algn="ctr">
                <a:lnSpc>
                  <a:spcPct val="70000"/>
                </a:lnSpc>
                <a:spcBef>
                  <a:spcPct val="50000"/>
                </a:spcBef>
              </a:pPr>
              <a:r>
                <a:rPr lang="en-US" sz="1800">
                  <a:latin typeface="Arial" charset="0"/>
                </a:rPr>
                <a:t>(Late Closed)</a:t>
              </a:r>
            </a:p>
          </p:txBody>
        </p:sp>
        <p:sp>
          <p:nvSpPr>
            <p:cNvPr id="850968" name="Line 24"/>
            <p:cNvSpPr>
              <a:spLocks noChangeShapeType="1"/>
            </p:cNvSpPr>
            <p:nvPr/>
          </p:nvSpPr>
          <p:spPr bwMode="auto">
            <a:xfrm flipV="1">
              <a:off x="1857" y="3688"/>
              <a:ext cx="2602" cy="0"/>
            </a:xfrm>
            <a:prstGeom prst="line">
              <a:avLst/>
            </a:prstGeom>
            <a:noFill/>
            <a:ln w="50800">
              <a:solidFill>
                <a:srgbClr val="00FF00"/>
              </a:solidFill>
              <a:round/>
              <a:headEnd/>
              <a:tailEnd type="triangl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grpSp>
      <p:sp>
        <p:nvSpPr>
          <p:cNvPr id="19471" name="Rectangle 25"/>
          <p:cNvSpPr>
            <a:spLocks noGrp="1" noChangeArrowheads="1"/>
          </p:cNvSpPr>
          <p:nvPr>
            <p:ph type="title"/>
          </p:nvPr>
        </p:nvSpPr>
        <p:spPr>
          <a:xfrm>
            <a:off x="0" y="1685925"/>
            <a:ext cx="6738938" cy="304800"/>
          </a:xfrm>
        </p:spPr>
        <p:txBody>
          <a:bodyPr/>
          <a:lstStyle/>
          <a:p>
            <a:pPr algn="l"/>
            <a:r>
              <a:rPr lang="en-US" sz="2300" i="1" smtClean="0">
                <a:solidFill>
                  <a:srgbClr val="FFFF99"/>
                </a:solidFill>
              </a:rPr>
              <a:t>State and Transition Model</a:t>
            </a:r>
          </a:p>
        </p:txBody>
      </p:sp>
      <p:sp>
        <p:nvSpPr>
          <p:cNvPr id="850970" name="Rectangle 26"/>
          <p:cNvSpPr>
            <a:spLocks noChangeArrowheads="1"/>
          </p:cNvSpPr>
          <p:nvPr/>
        </p:nvSpPr>
        <p:spPr bwMode="auto">
          <a:xfrm>
            <a:off x="2097088" y="0"/>
            <a:ext cx="7046912" cy="1600200"/>
          </a:xfrm>
          <a:prstGeom prst="rect">
            <a:avLst/>
          </a:prstGeom>
          <a:noFill/>
          <a:ln w="9525">
            <a:noFill/>
            <a:miter lim="800000"/>
            <a:headEnd/>
            <a:tailEnd/>
          </a:ln>
          <a:effectLst/>
        </p:spPr>
        <p:txBody>
          <a:bodyPr/>
          <a:lstStyle/>
          <a:p>
            <a:pPr marL="342900" indent="-342900" algn="ctr" eaLnBrk="0" hangingPunct="0">
              <a:lnSpc>
                <a:spcPct val="80000"/>
              </a:lnSpc>
              <a:spcBef>
                <a:spcPct val="20000"/>
              </a:spcBef>
              <a:buClr>
                <a:schemeClr val="tx2"/>
              </a:buClr>
              <a:buSzPct val="75000"/>
              <a:buFont typeface="Monotype Sorts" charset="2"/>
              <a:buNone/>
              <a:defRPr/>
            </a:pPr>
            <a:endParaRPr lang="en-US" sz="5000" b="1">
              <a:solidFill>
                <a:schemeClr val="folHlink"/>
              </a:solidFill>
              <a:effectLst>
                <a:outerShdw blurRad="38100" dist="38100" dir="2700000" algn="tl">
                  <a:srgbClr val="000000"/>
                </a:outerShdw>
              </a:effectLst>
            </a:endParaRPr>
          </a:p>
        </p:txBody>
      </p:sp>
      <p:pic>
        <p:nvPicPr>
          <p:cNvPr id="19473" name="Picture 27" descr="AKsillouette3"/>
          <p:cNvPicPr>
            <a:picLocks noChangeAspect="1" noChangeArrowheads="1"/>
          </p:cNvPicPr>
          <p:nvPr/>
        </p:nvPicPr>
        <p:blipFill>
          <a:blip r:embed="rId8" cstate="print"/>
          <a:srcRect/>
          <a:stretch>
            <a:fillRect/>
          </a:stretch>
        </p:blipFill>
        <p:spPr bwMode="auto">
          <a:xfrm>
            <a:off x="0" y="0"/>
            <a:ext cx="2095500" cy="1617663"/>
          </a:xfrm>
          <a:prstGeom prst="rect">
            <a:avLst/>
          </a:prstGeom>
          <a:noFill/>
          <a:ln w="9525">
            <a:noFill/>
            <a:miter lim="800000"/>
            <a:headEnd/>
            <a:tailEnd/>
          </a:ln>
        </p:spPr>
      </p:pic>
      <p:sp>
        <p:nvSpPr>
          <p:cNvPr id="19474" name="Text Box 28"/>
          <p:cNvSpPr txBox="1">
            <a:spLocks noChangeArrowheads="1"/>
          </p:cNvSpPr>
          <p:nvPr/>
        </p:nvSpPr>
        <p:spPr bwMode="auto">
          <a:xfrm>
            <a:off x="2093913" y="0"/>
            <a:ext cx="7050087" cy="1739900"/>
          </a:xfrm>
          <a:prstGeom prst="rect">
            <a:avLst/>
          </a:prstGeom>
          <a:noFill/>
          <a:ln w="9525">
            <a:noFill/>
            <a:miter lim="800000"/>
            <a:headEnd/>
            <a:tailEnd/>
          </a:ln>
        </p:spPr>
        <p:txBody>
          <a:bodyPr>
            <a:spAutoFit/>
          </a:bodyPr>
          <a:lstStyle/>
          <a:p>
            <a:pPr algn="ctr" eaLnBrk="0" hangingPunct="0"/>
            <a:r>
              <a:rPr lang="en-US" sz="3600">
                <a:solidFill>
                  <a:srgbClr val="FFFF99"/>
                </a:solidFill>
                <a:latin typeface="Trebuchet MS" pitchFamily="34" charset="0"/>
              </a:rPr>
              <a:t>Ecological System and component  </a:t>
            </a:r>
          </a:p>
          <a:p>
            <a:pPr algn="ctr" eaLnBrk="0" hangingPunct="0"/>
            <a:r>
              <a:rPr lang="en-US" sz="3600">
                <a:solidFill>
                  <a:srgbClr val="FFFF99"/>
                </a:solidFill>
                <a:latin typeface="Trebuchet MS" pitchFamily="34" charset="0"/>
              </a:rPr>
              <a:t>Vegetative States</a:t>
            </a:r>
            <a:endParaRPr lang="en-US" sz="3200">
              <a:solidFill>
                <a:srgbClr val="FFFF99"/>
              </a:solidFill>
              <a:latin typeface="Trebuchet MS" pitchFamily="34" charset="0"/>
            </a:endParaRPr>
          </a:p>
        </p:txBody>
      </p:sp>
      <p:pic>
        <p:nvPicPr>
          <p:cNvPr id="19475" name="Picture 29" descr="NCookInlet1157"/>
          <p:cNvPicPr>
            <a:picLocks noChangeAspect="1" noChangeArrowheads="1"/>
          </p:cNvPicPr>
          <p:nvPr/>
        </p:nvPicPr>
        <p:blipFill>
          <a:blip r:embed="rId9" cstate="print"/>
          <a:srcRect/>
          <a:stretch>
            <a:fillRect/>
          </a:stretch>
        </p:blipFill>
        <p:spPr bwMode="auto">
          <a:xfrm>
            <a:off x="0" y="-228600"/>
            <a:ext cx="2438400" cy="1828800"/>
          </a:xfrm>
          <a:prstGeom prst="rect">
            <a:avLst/>
          </a:prstGeom>
          <a:noFill/>
          <a:ln w="9525">
            <a:noFill/>
            <a:miter lim="800000"/>
            <a:headEnd/>
            <a:tailEnd/>
          </a:ln>
        </p:spPr>
      </p:pic>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50966"/>
                                        </p:tgtEl>
                                        <p:attrNameLst>
                                          <p:attrName>style.visibility</p:attrName>
                                        </p:attrNameLst>
                                      </p:cBhvr>
                                      <p:to>
                                        <p:strVal val="visible"/>
                                      </p:to>
                                    </p:set>
                                    <p:animEffect transition="in" filter="wipe(up)">
                                      <p:cBhvr>
                                        <p:cTn id="11" dur="500"/>
                                        <p:tgtEl>
                                          <p:spTgt spid="850966"/>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1000"/>
                                        <p:tgtEl>
                                          <p:spTgt spid="4"/>
                                        </p:tgtEl>
                                      </p:cBhvr>
                                    </p:animEffect>
                                  </p:childTnLst>
                                </p:cTn>
                              </p:par>
                            </p:childTnLst>
                          </p:cTn>
                        </p:par>
                        <p:par>
                          <p:cTn id="16" fill="hold">
                            <p:stCondLst>
                              <p:cond delay="2000"/>
                            </p:stCondLst>
                            <p:childTnLst>
                              <p:par>
                                <p:cTn id="17" presetID="9"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1000"/>
                                        <p:tgtEl>
                                          <p:spTgt spid="3"/>
                                        </p:tgtEl>
                                      </p:cBhvr>
                                    </p:animEffect>
                                  </p:childTnLst>
                                </p:cTn>
                              </p:par>
                            </p:childTnLst>
                          </p:cTn>
                        </p:par>
                        <p:par>
                          <p:cTn id="20" fill="hold">
                            <p:stCondLst>
                              <p:cond delay="3000"/>
                            </p:stCondLst>
                            <p:childTnLst>
                              <p:par>
                                <p:cTn id="21" presetID="9"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dissolve">
                                      <p:cBhvr>
                                        <p:cTn id="23" dur="2000"/>
                                        <p:tgtEl>
                                          <p:spTgt spid="2"/>
                                        </p:tgtEl>
                                      </p:cBhvr>
                                    </p:animEffect>
                                  </p:childTnLst>
                                </p:cTn>
                              </p:par>
                            </p:childTnLst>
                          </p:cTn>
                        </p:par>
                        <p:par>
                          <p:cTn id="24" fill="hold">
                            <p:stCondLst>
                              <p:cond delay="5000"/>
                            </p:stCondLst>
                            <p:childTnLst>
                              <p:par>
                                <p:cTn id="25" presetID="22" presetClass="entr" presetSubtype="1" fill="hold" grpId="0" nodeType="afterEffect">
                                  <p:stCondLst>
                                    <p:cond delay="0"/>
                                  </p:stCondLst>
                                  <p:childTnLst>
                                    <p:set>
                                      <p:cBhvr>
                                        <p:cTn id="26" dur="1" fill="hold">
                                          <p:stCondLst>
                                            <p:cond delay="0"/>
                                          </p:stCondLst>
                                        </p:cTn>
                                        <p:tgtEl>
                                          <p:spTgt spid="850951"/>
                                        </p:tgtEl>
                                        <p:attrNameLst>
                                          <p:attrName>style.visibility</p:attrName>
                                        </p:attrNameLst>
                                      </p:cBhvr>
                                      <p:to>
                                        <p:strVal val="visible"/>
                                      </p:to>
                                    </p:set>
                                    <p:animEffect transition="in" filter="wipe(up)">
                                      <p:cBhvr>
                                        <p:cTn id="27" dur="500"/>
                                        <p:tgtEl>
                                          <p:spTgt spid="850951"/>
                                        </p:tgtEl>
                                      </p:cBhvr>
                                    </p:animEffect>
                                  </p:childTnLst>
                                </p:cTn>
                              </p:par>
                            </p:childTnLst>
                          </p:cTn>
                        </p:par>
                        <p:par>
                          <p:cTn id="28" fill="hold">
                            <p:stCondLst>
                              <p:cond delay="5500"/>
                            </p:stCondLst>
                            <p:childTnLst>
                              <p:par>
                                <p:cTn id="29" presetID="9"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dissolve">
                                      <p:cBhvr>
                                        <p:cTn id="31" dur="1000"/>
                                        <p:tgtEl>
                                          <p:spTgt spid="6"/>
                                        </p:tgtEl>
                                      </p:cBhvr>
                                    </p:animEffect>
                                  </p:childTnLst>
                                </p:cTn>
                              </p:par>
                            </p:childTnLst>
                          </p:cTn>
                        </p:par>
                        <p:par>
                          <p:cTn id="32" fill="hold">
                            <p:stCondLst>
                              <p:cond delay="6500"/>
                            </p:stCondLst>
                            <p:childTnLst>
                              <p:par>
                                <p:cTn id="33" presetID="22" presetClass="entr" presetSubtype="4" fill="hold" grpId="0" nodeType="afterEffect">
                                  <p:stCondLst>
                                    <p:cond delay="0"/>
                                  </p:stCondLst>
                                  <p:childTnLst>
                                    <p:set>
                                      <p:cBhvr>
                                        <p:cTn id="34" dur="1" fill="hold">
                                          <p:stCondLst>
                                            <p:cond delay="0"/>
                                          </p:stCondLst>
                                        </p:cTn>
                                        <p:tgtEl>
                                          <p:spTgt spid="850967"/>
                                        </p:tgtEl>
                                        <p:attrNameLst>
                                          <p:attrName>style.visibility</p:attrName>
                                        </p:attrNameLst>
                                      </p:cBhvr>
                                      <p:to>
                                        <p:strVal val="visible"/>
                                      </p:to>
                                    </p:set>
                                    <p:animEffect transition="in" filter="wipe(down)">
                                      <p:cBhvr>
                                        <p:cTn id="35" dur="500"/>
                                        <p:tgtEl>
                                          <p:spTgt spid="850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951" grpId="0" animBg="1"/>
      <p:bldP spid="850966" grpId="0" animBg="1"/>
      <p:bldP spid="85096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219200" y="228600"/>
            <a:ext cx="7772400" cy="1143000"/>
          </a:xfrm>
        </p:spPr>
        <p:txBody>
          <a:bodyPr/>
          <a:lstStyle/>
          <a:p>
            <a:pPr algn="r"/>
            <a:r>
              <a:rPr lang="en-US" sz="3600" smtClean="0">
                <a:solidFill>
                  <a:srgbClr val="FFFF8B"/>
                </a:solidFill>
              </a:rPr>
              <a:t>Numbers of Classification Units</a:t>
            </a:r>
            <a:endParaRPr lang="en-US" sz="3600" smtClean="0">
              <a:solidFill>
                <a:srgbClr val="FFFFCC"/>
              </a:solidFill>
            </a:endParaRPr>
          </a:p>
        </p:txBody>
      </p:sp>
      <p:grpSp>
        <p:nvGrpSpPr>
          <p:cNvPr id="21507" name="Group 6"/>
          <p:cNvGrpSpPr>
            <a:grpSpLocks/>
          </p:cNvGrpSpPr>
          <p:nvPr/>
        </p:nvGrpSpPr>
        <p:grpSpPr bwMode="auto">
          <a:xfrm>
            <a:off x="457200" y="1905000"/>
            <a:ext cx="1095375" cy="822325"/>
            <a:chOff x="54" y="1229"/>
            <a:chExt cx="690" cy="518"/>
          </a:xfrm>
        </p:grpSpPr>
        <p:sp>
          <p:nvSpPr>
            <p:cNvPr id="21518" name="AutoShape 7"/>
            <p:cNvSpPr>
              <a:spLocks noChangeArrowheads="1"/>
            </p:cNvSpPr>
            <p:nvPr/>
          </p:nvSpPr>
          <p:spPr bwMode="auto">
            <a:xfrm>
              <a:off x="54" y="1229"/>
              <a:ext cx="690" cy="518"/>
            </a:xfrm>
            <a:custGeom>
              <a:avLst/>
              <a:gdLst>
                <a:gd name="T0" fmla="*/ 17 w 21600"/>
                <a:gd name="T1" fmla="*/ 0 h 21600"/>
                <a:gd name="T2" fmla="*/ 0 w 21600"/>
                <a:gd name="T3" fmla="*/ 6 h 21600"/>
                <a:gd name="T4" fmla="*/ 17 w 21600"/>
                <a:gd name="T5" fmla="*/ 12 h 21600"/>
                <a:gd name="T6" fmla="*/ 22 w 21600"/>
                <a:gd name="T7" fmla="*/ 6 h 21600"/>
                <a:gd name="T8" fmla="*/ 17694720 60000 65536"/>
                <a:gd name="T9" fmla="*/ 11796480 60000 65536"/>
                <a:gd name="T10" fmla="*/ 5898240 60000 65536"/>
                <a:gd name="T11" fmla="*/ 0 60000 65536"/>
                <a:gd name="T12" fmla="*/ 3381 w 21600"/>
                <a:gd name="T13" fmla="*/ 5421 h 21600"/>
                <a:gd name="T14" fmla="*/ 18908 w 21600"/>
                <a:gd name="T15" fmla="*/ 1622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noFill/>
            <a:ln w="9525">
              <a:noFill/>
              <a:miter lim="800000"/>
              <a:headEnd/>
              <a:tailEnd/>
            </a:ln>
          </p:spPr>
          <p:txBody>
            <a:bodyPr>
              <a:spAutoFit/>
            </a:bodyPr>
            <a:lstStyle/>
            <a:p>
              <a:pPr>
                <a:spcBef>
                  <a:spcPct val="50000"/>
                </a:spcBef>
              </a:pPr>
              <a:endParaRPr lang="en-US" b="1">
                <a:solidFill>
                  <a:srgbClr val="663300"/>
                </a:solidFill>
                <a:latin typeface="Arial Unicode MS" pitchFamily="34" charset="-128"/>
              </a:endParaRPr>
            </a:p>
          </p:txBody>
        </p:sp>
        <p:sp>
          <p:nvSpPr>
            <p:cNvPr id="951305" name="Line 9"/>
            <p:cNvSpPr>
              <a:spLocks noChangeShapeType="1"/>
            </p:cNvSpPr>
            <p:nvPr/>
          </p:nvSpPr>
          <p:spPr bwMode="auto">
            <a:xfrm>
              <a:off x="54" y="1536"/>
              <a:ext cx="528" cy="0"/>
            </a:xfrm>
            <a:prstGeom prst="line">
              <a:avLst/>
            </a:prstGeom>
            <a:noFill/>
            <a:ln w="76200">
              <a:solidFill>
                <a:srgbClr val="FF0000"/>
              </a:solidFill>
              <a:round/>
              <a:headEnd/>
              <a:tailEnd type="triangle" w="med" len="med"/>
            </a:ln>
            <a:effectLst/>
          </p:spPr>
          <p:txBody>
            <a:bodyPr>
              <a:spAutoFit/>
            </a:bodyPr>
            <a:lstStyle/>
            <a:p>
              <a:pPr eaLnBrk="0" hangingPunct="0">
                <a:defRPr/>
              </a:pPr>
              <a:endParaRPr lang="en-US" sz="1800">
                <a:effectLst>
                  <a:outerShdw blurRad="38100" dist="38100" dir="2700000" algn="tl">
                    <a:srgbClr val="000000">
                      <a:alpha val="43137"/>
                    </a:srgbClr>
                  </a:outerShdw>
                </a:effectLst>
              </a:endParaRPr>
            </a:p>
          </p:txBody>
        </p:sp>
      </p:grpSp>
      <p:sp>
        <p:nvSpPr>
          <p:cNvPr id="951306" name="Line 10"/>
          <p:cNvSpPr>
            <a:spLocks noChangeShapeType="1"/>
          </p:cNvSpPr>
          <p:nvPr/>
        </p:nvSpPr>
        <p:spPr bwMode="auto">
          <a:xfrm>
            <a:off x="1752600" y="1219200"/>
            <a:ext cx="7180263" cy="0"/>
          </a:xfrm>
          <a:prstGeom prst="line">
            <a:avLst/>
          </a:prstGeom>
          <a:noFill/>
          <a:ln w="28575">
            <a:solidFill>
              <a:srgbClr val="FFFF99"/>
            </a:solidFill>
            <a:round/>
            <a:headEnd/>
            <a:tailEnd/>
          </a:ln>
          <a:effectLst>
            <a:outerShdw dist="17961" dir="2700000" algn="ctr" rotWithShape="0">
              <a:srgbClr val="A2C1FE"/>
            </a:outerShdw>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pic>
        <p:nvPicPr>
          <p:cNvPr id="21509" name="Picture 11" descr="ecologicalsystemscover"/>
          <p:cNvPicPr>
            <a:picLocks noChangeAspect="1" noChangeArrowheads="1"/>
          </p:cNvPicPr>
          <p:nvPr/>
        </p:nvPicPr>
        <p:blipFill>
          <a:blip r:embed="rId3" cstate="print"/>
          <a:srcRect/>
          <a:stretch>
            <a:fillRect/>
          </a:stretch>
        </p:blipFill>
        <p:spPr bwMode="auto">
          <a:xfrm>
            <a:off x="152400" y="4419600"/>
            <a:ext cx="1446213" cy="1981200"/>
          </a:xfrm>
          <a:prstGeom prst="rect">
            <a:avLst/>
          </a:prstGeom>
          <a:noFill/>
          <a:ln w="9525">
            <a:noFill/>
            <a:miter lim="800000"/>
            <a:headEnd/>
            <a:tailEnd/>
          </a:ln>
        </p:spPr>
      </p:pic>
      <p:grpSp>
        <p:nvGrpSpPr>
          <p:cNvPr id="21510" name="Group 14"/>
          <p:cNvGrpSpPr>
            <a:grpSpLocks/>
          </p:cNvGrpSpPr>
          <p:nvPr/>
        </p:nvGrpSpPr>
        <p:grpSpPr bwMode="auto">
          <a:xfrm>
            <a:off x="1447800" y="4800600"/>
            <a:ext cx="7131050" cy="1600200"/>
            <a:chOff x="240" y="1200"/>
            <a:chExt cx="5804" cy="1008"/>
          </a:xfrm>
        </p:grpSpPr>
        <p:sp>
          <p:nvSpPr>
            <p:cNvPr id="951311" name="Rectangle 15"/>
            <p:cNvSpPr>
              <a:spLocks noChangeArrowheads="1"/>
            </p:cNvSpPr>
            <p:nvPr/>
          </p:nvSpPr>
          <p:spPr bwMode="auto">
            <a:xfrm>
              <a:off x="860" y="1200"/>
              <a:ext cx="5184" cy="1008"/>
            </a:xfrm>
            <a:prstGeom prst="rect">
              <a:avLst/>
            </a:prstGeom>
            <a:noFill/>
            <a:ln>
              <a:noFill/>
            </a:ln>
            <a:effectLst/>
          </p:spPr>
          <p:txBody>
            <a:bodyPr lIns="90488" tIns="44450" rIns="90488" bIns="44450"/>
            <a:lstStyle/>
            <a:p>
              <a:pPr marL="342900" indent="-342900" eaLnBrk="0" hangingPunct="0">
                <a:lnSpc>
                  <a:spcPct val="90000"/>
                </a:lnSpc>
                <a:spcBef>
                  <a:spcPct val="20000"/>
                </a:spcBef>
                <a:buClr>
                  <a:schemeClr val="tx2"/>
                </a:buClr>
                <a:buSzPct val="75000"/>
                <a:buFont typeface="Monotype Sorts" charset="2"/>
                <a:buNone/>
                <a:defRPr/>
              </a:pPr>
              <a:r>
                <a:rPr lang="en-US" sz="4000" dirty="0">
                  <a:solidFill>
                    <a:schemeClr val="bg1"/>
                  </a:solidFill>
                  <a:effectLst>
                    <a:outerShdw blurRad="38100" dist="38100" dir="2700000" algn="tl">
                      <a:srgbClr val="000000"/>
                    </a:outerShdw>
                  </a:effectLst>
                </a:rPr>
                <a:t>	</a:t>
              </a:r>
              <a:r>
                <a:rPr lang="en-US" sz="4000" dirty="0">
                  <a:solidFill>
                    <a:srgbClr val="FFFF99"/>
                  </a:solidFill>
                  <a:effectLst>
                    <a:outerShdw blurRad="38100" dist="38100" dir="2700000" algn="tl">
                      <a:srgbClr val="000000"/>
                    </a:outerShdw>
                  </a:effectLst>
                  <a:latin typeface="Trebuchet MS" pitchFamily="34" charset="0"/>
                </a:rPr>
                <a:t>Terrestrial Ecological System </a:t>
              </a:r>
              <a:r>
                <a:rPr lang="en-US" sz="2800" i="1" dirty="0" smtClean="0">
                  <a:solidFill>
                    <a:srgbClr val="FFFF99"/>
                  </a:solidFill>
                  <a:effectLst>
                    <a:outerShdw blurRad="38100" dist="38100" dir="2700000" algn="tl">
                      <a:srgbClr val="000000"/>
                    </a:outerShdw>
                  </a:effectLst>
                  <a:latin typeface="Trebuchet MS" pitchFamily="34" charset="0"/>
                </a:rPr>
                <a:t>(~1000 </a:t>
              </a:r>
              <a:r>
                <a:rPr lang="en-US" sz="2800" i="1" dirty="0">
                  <a:solidFill>
                    <a:srgbClr val="FFFF99"/>
                  </a:solidFill>
                  <a:effectLst>
                    <a:outerShdw blurRad="38100" dist="38100" dir="2700000" algn="tl">
                      <a:srgbClr val="000000"/>
                    </a:outerShdw>
                  </a:effectLst>
                  <a:latin typeface="Trebuchet MS" pitchFamily="34" charset="0"/>
                </a:rPr>
                <a:t>in </a:t>
              </a:r>
              <a:r>
                <a:rPr lang="en-US" sz="2800" i="1" dirty="0" smtClean="0">
                  <a:solidFill>
                    <a:srgbClr val="FFFF99"/>
                  </a:solidFill>
                  <a:effectLst>
                    <a:outerShdw blurRad="38100" dist="38100" dir="2700000" algn="tl">
                      <a:srgbClr val="000000"/>
                    </a:outerShdw>
                  </a:effectLst>
                  <a:latin typeface="Trebuchet MS" pitchFamily="34" charset="0"/>
                </a:rPr>
                <a:t>North America)</a:t>
              </a:r>
              <a:r>
                <a:rPr lang="en-US" sz="4000" dirty="0">
                  <a:solidFill>
                    <a:schemeClr val="bg1"/>
                  </a:solidFill>
                  <a:effectLst>
                    <a:outerShdw blurRad="38100" dist="38100" dir="2700000" algn="tl">
                      <a:srgbClr val="000000"/>
                    </a:outerShdw>
                  </a:effectLst>
                </a:rPr>
                <a:t>		</a:t>
              </a:r>
            </a:p>
            <a:p>
              <a:pPr marL="342900" indent="-342900" eaLnBrk="0" hangingPunct="0">
                <a:lnSpc>
                  <a:spcPct val="90000"/>
                </a:lnSpc>
                <a:spcBef>
                  <a:spcPct val="20000"/>
                </a:spcBef>
                <a:buClr>
                  <a:schemeClr val="tx2"/>
                </a:buClr>
                <a:buSzPct val="75000"/>
                <a:buFont typeface="Monotype Sorts" charset="2"/>
                <a:buNone/>
                <a:defRPr/>
              </a:pPr>
              <a:r>
                <a:rPr lang="en-US" sz="4000" dirty="0">
                  <a:solidFill>
                    <a:schemeClr val="bg1"/>
                  </a:solidFill>
                  <a:effectLst>
                    <a:outerShdw blurRad="38100" dist="38100" dir="2700000" algn="tl">
                      <a:srgbClr val="000000"/>
                    </a:outerShdw>
                  </a:effectLst>
                </a:rPr>
                <a:t>				 </a:t>
              </a:r>
              <a:endParaRPr lang="en-US" sz="2000" dirty="0">
                <a:solidFill>
                  <a:schemeClr val="bg1"/>
                </a:solidFill>
                <a:effectLst>
                  <a:outerShdw blurRad="38100" dist="38100" dir="2700000" algn="tl">
                    <a:srgbClr val="000000"/>
                  </a:outerShdw>
                </a:effectLst>
              </a:endParaRPr>
            </a:p>
          </p:txBody>
        </p:sp>
        <p:sp>
          <p:nvSpPr>
            <p:cNvPr id="951312" name="Line 16"/>
            <p:cNvSpPr>
              <a:spLocks noChangeShapeType="1"/>
            </p:cNvSpPr>
            <p:nvPr/>
          </p:nvSpPr>
          <p:spPr bwMode="auto">
            <a:xfrm>
              <a:off x="240" y="1488"/>
              <a:ext cx="528" cy="0"/>
            </a:xfrm>
            <a:prstGeom prst="line">
              <a:avLst/>
            </a:prstGeom>
            <a:noFill/>
            <a:ln w="76200">
              <a:solidFill>
                <a:schemeClr val="hlink"/>
              </a:solidFill>
              <a:round/>
              <a:headEnd/>
              <a:tailEnd type="triangle" w="med" len="med"/>
            </a:ln>
            <a:effectLst/>
          </p:spPr>
          <p:txBody>
            <a:bodyPr>
              <a:spAutoFit/>
            </a:bodyPr>
            <a:lstStyle/>
            <a:p>
              <a:pPr eaLnBrk="0" hangingPunct="0">
                <a:defRPr/>
              </a:pPr>
              <a:endParaRPr lang="en-US" sz="1800">
                <a:effectLst>
                  <a:outerShdw blurRad="38100" dist="38100" dir="2700000" algn="tl">
                    <a:srgbClr val="000000">
                      <a:alpha val="43137"/>
                    </a:srgbClr>
                  </a:outerShdw>
                </a:effectLst>
              </a:endParaRPr>
            </a:p>
          </p:txBody>
        </p:sp>
      </p:grpSp>
      <p:grpSp>
        <p:nvGrpSpPr>
          <p:cNvPr id="21511" name="Group 17"/>
          <p:cNvGrpSpPr>
            <a:grpSpLocks/>
          </p:cNvGrpSpPr>
          <p:nvPr/>
        </p:nvGrpSpPr>
        <p:grpSpPr bwMode="auto">
          <a:xfrm>
            <a:off x="533400" y="3352800"/>
            <a:ext cx="7737475" cy="1066800"/>
            <a:chOff x="1015" y="2688"/>
            <a:chExt cx="4143" cy="672"/>
          </a:xfrm>
        </p:grpSpPr>
        <p:sp>
          <p:nvSpPr>
            <p:cNvPr id="951314" name="Line 18"/>
            <p:cNvSpPr>
              <a:spLocks noChangeShapeType="1"/>
            </p:cNvSpPr>
            <p:nvPr/>
          </p:nvSpPr>
          <p:spPr bwMode="auto">
            <a:xfrm>
              <a:off x="1015" y="2976"/>
              <a:ext cx="528" cy="0"/>
            </a:xfrm>
            <a:prstGeom prst="line">
              <a:avLst/>
            </a:prstGeom>
            <a:noFill/>
            <a:ln w="76200">
              <a:solidFill>
                <a:srgbClr val="FF0000"/>
              </a:solidFill>
              <a:round/>
              <a:headEnd/>
              <a:tailEnd type="triangle" w="med" len="med"/>
            </a:ln>
            <a:effectLst/>
          </p:spPr>
          <p:txBody>
            <a:bodyPr>
              <a:spAutoFit/>
            </a:bodyPr>
            <a:lstStyle/>
            <a:p>
              <a:pPr eaLnBrk="0" hangingPunct="0">
                <a:defRPr/>
              </a:pPr>
              <a:endParaRPr lang="en-US" sz="1800">
                <a:effectLst>
                  <a:outerShdw blurRad="38100" dist="38100" dir="2700000" algn="tl">
                    <a:srgbClr val="000000">
                      <a:alpha val="43137"/>
                    </a:srgbClr>
                  </a:outerShdw>
                </a:effectLst>
              </a:endParaRPr>
            </a:p>
          </p:txBody>
        </p:sp>
        <p:sp>
          <p:nvSpPr>
            <p:cNvPr id="951315" name="Text Box 19"/>
            <p:cNvSpPr txBox="1">
              <a:spLocks noChangeArrowheads="1"/>
            </p:cNvSpPr>
            <p:nvPr/>
          </p:nvSpPr>
          <p:spPr bwMode="auto">
            <a:xfrm>
              <a:off x="1750" y="2688"/>
              <a:ext cx="3408" cy="672"/>
            </a:xfrm>
            <a:prstGeom prst="rect">
              <a:avLst/>
            </a:prstGeom>
            <a:noFill/>
            <a:ln w="9525">
              <a:noFill/>
              <a:miter lim="800000"/>
              <a:headEnd/>
              <a:tailEnd/>
            </a:ln>
            <a:effectLst/>
          </p:spPr>
          <p:txBody>
            <a:bodyPr>
              <a:spAutoFit/>
            </a:bodyPr>
            <a:lstStyle/>
            <a:p>
              <a:pPr>
                <a:spcBef>
                  <a:spcPct val="50000"/>
                </a:spcBef>
                <a:defRPr/>
              </a:pPr>
              <a:r>
                <a:rPr lang="en-US" sz="4000" dirty="0">
                  <a:solidFill>
                    <a:srgbClr val="FFFF99"/>
                  </a:solidFill>
                  <a:effectLst>
                    <a:outerShdw blurRad="38100" dist="38100" dir="2700000" algn="tl">
                      <a:srgbClr val="000000">
                        <a:alpha val="43137"/>
                      </a:srgbClr>
                    </a:outerShdw>
                  </a:effectLst>
                  <a:latin typeface="Trebuchet MS" pitchFamily="34" charset="0"/>
                </a:rPr>
                <a:t>IVC Macrogroups </a:t>
              </a:r>
              <a:r>
                <a:rPr lang="en-US" i="1" dirty="0" smtClean="0">
                  <a:solidFill>
                    <a:srgbClr val="FFFF99"/>
                  </a:solidFill>
                  <a:effectLst>
                    <a:outerShdw blurRad="38100" dist="38100" dir="2700000" algn="tl">
                      <a:srgbClr val="000000">
                        <a:alpha val="43137"/>
                      </a:srgbClr>
                    </a:outerShdw>
                  </a:effectLst>
                  <a:latin typeface="Trebuchet MS" pitchFamily="34" charset="0"/>
                </a:rPr>
                <a:t>(~</a:t>
              </a:r>
              <a:r>
                <a:rPr lang="en-US" i="1" dirty="0" smtClean="0">
                  <a:solidFill>
                    <a:srgbClr val="FFFF99"/>
                  </a:solidFill>
                  <a:effectLst>
                    <a:outerShdw blurRad="38100" dist="38100" dir="2700000" algn="tl">
                      <a:srgbClr val="000000">
                        <a:alpha val="43137"/>
                      </a:srgbClr>
                    </a:outerShdw>
                  </a:effectLst>
                  <a:latin typeface="Trebuchet MS" pitchFamily="34" charset="0"/>
                </a:rPr>
                <a:t>15</a:t>
              </a:r>
              <a:r>
                <a:rPr lang="en-US" i="1" dirty="0" smtClean="0">
                  <a:solidFill>
                    <a:srgbClr val="FFFF99"/>
                  </a:solidFill>
                  <a:effectLst>
                    <a:outerShdw blurRad="38100" dist="38100" dir="2700000" algn="tl">
                      <a:srgbClr val="000000">
                        <a:alpha val="43137"/>
                      </a:srgbClr>
                    </a:outerShdw>
                  </a:effectLst>
                  <a:latin typeface="Trebuchet MS" pitchFamily="34" charset="0"/>
                </a:rPr>
                <a:t>0 </a:t>
              </a:r>
              <a:r>
                <a:rPr lang="en-US" i="1" dirty="0">
                  <a:solidFill>
                    <a:srgbClr val="FFFF99"/>
                  </a:solidFill>
                  <a:effectLst>
                    <a:outerShdw blurRad="38100" dist="38100" dir="2700000" algn="tl">
                      <a:srgbClr val="000000">
                        <a:alpha val="43137"/>
                      </a:srgbClr>
                    </a:outerShdw>
                  </a:effectLst>
                  <a:latin typeface="Trebuchet MS" pitchFamily="34" charset="0"/>
                </a:rPr>
                <a:t>in </a:t>
              </a:r>
              <a:r>
                <a:rPr lang="en-US" i="1" dirty="0" smtClean="0">
                  <a:solidFill>
                    <a:srgbClr val="FFFF99"/>
                  </a:solidFill>
                  <a:effectLst>
                    <a:outerShdw blurRad="38100" dist="38100" dir="2700000" algn="tl">
                      <a:srgbClr val="000000">
                        <a:alpha val="43137"/>
                      </a:srgbClr>
                    </a:outerShdw>
                  </a:effectLst>
                  <a:latin typeface="Trebuchet MS" pitchFamily="34" charset="0"/>
                </a:rPr>
                <a:t>U.S. and Canada)</a:t>
              </a:r>
              <a:endParaRPr lang="en-US" i="1" dirty="0">
                <a:solidFill>
                  <a:srgbClr val="FFFF99"/>
                </a:solidFill>
                <a:effectLst>
                  <a:outerShdw blurRad="38100" dist="38100" dir="2700000" algn="tl">
                    <a:srgbClr val="000000">
                      <a:alpha val="43137"/>
                    </a:srgbClr>
                  </a:outerShdw>
                </a:effectLst>
                <a:latin typeface="Trebuchet MS" pitchFamily="34" charset="0"/>
              </a:endParaRPr>
            </a:p>
          </p:txBody>
        </p:sp>
      </p:grpSp>
      <p:sp>
        <p:nvSpPr>
          <p:cNvPr id="15" name="Rectangle 8"/>
          <p:cNvSpPr>
            <a:spLocks noChangeArrowheads="1"/>
          </p:cNvSpPr>
          <p:nvPr/>
        </p:nvSpPr>
        <p:spPr bwMode="auto">
          <a:xfrm>
            <a:off x="1143000" y="2057400"/>
            <a:ext cx="8229600" cy="838200"/>
          </a:xfrm>
          <a:prstGeom prst="rect">
            <a:avLst/>
          </a:prstGeom>
          <a:noFill/>
          <a:ln>
            <a:noFill/>
          </a:ln>
          <a:effectLst/>
        </p:spPr>
        <p:txBody>
          <a:bodyPr lIns="90488" tIns="44450" rIns="90488" bIns="44450"/>
          <a:lstStyle/>
          <a:p>
            <a:pPr marL="342900" indent="-342900" eaLnBrk="0" hangingPunct="0">
              <a:lnSpc>
                <a:spcPct val="90000"/>
              </a:lnSpc>
              <a:spcBef>
                <a:spcPct val="20000"/>
              </a:spcBef>
              <a:buClr>
                <a:schemeClr val="tx2"/>
              </a:buClr>
              <a:buSzPct val="75000"/>
              <a:buFont typeface="Monotype Sorts" charset="2"/>
              <a:buNone/>
              <a:defRPr/>
            </a:pPr>
            <a:r>
              <a:rPr lang="en-US" sz="4000" dirty="0">
                <a:solidFill>
                  <a:schemeClr val="bg1"/>
                </a:solidFill>
                <a:effectLst>
                  <a:outerShdw blurRad="38100" dist="38100" dir="2700000" algn="tl">
                    <a:srgbClr val="000000"/>
                  </a:outerShdw>
                </a:effectLst>
              </a:rPr>
              <a:t>	</a:t>
            </a:r>
            <a:r>
              <a:rPr lang="en-US" sz="4000" dirty="0">
                <a:solidFill>
                  <a:srgbClr val="FFFF99"/>
                </a:solidFill>
                <a:effectLst>
                  <a:outerShdw blurRad="38100" dist="38100" dir="2700000" algn="tl">
                    <a:srgbClr val="000000"/>
                  </a:outerShdw>
                </a:effectLst>
                <a:latin typeface="Trebuchet MS" pitchFamily="34" charset="0"/>
              </a:rPr>
              <a:t>IVC Formations</a:t>
            </a:r>
            <a:r>
              <a:rPr lang="en-US" sz="2800" i="1" dirty="0">
                <a:solidFill>
                  <a:srgbClr val="FFFF99"/>
                </a:solidFill>
                <a:effectLst>
                  <a:outerShdw blurRad="38100" dist="38100" dir="2700000" algn="tl">
                    <a:srgbClr val="000000"/>
                  </a:outerShdw>
                </a:effectLst>
                <a:latin typeface="Trebuchet MS" pitchFamily="34" charset="0"/>
              </a:rPr>
              <a:t>(20 types)</a:t>
            </a:r>
            <a:endParaRPr lang="en-US" sz="4000" dirty="0">
              <a:solidFill>
                <a:schemeClr val="bg1"/>
              </a:solidFill>
              <a:effectLst>
                <a:outerShdw blurRad="38100" dist="38100" dir="2700000" algn="tl">
                  <a:srgbClr val="000000"/>
                </a:outerShdw>
              </a:effectLst>
              <a:latin typeface="Trebuchet MS" pitchFamily="34" charset="0"/>
            </a:endParaRPr>
          </a:p>
          <a:p>
            <a:pPr marL="342900" indent="-342900" eaLnBrk="0" hangingPunct="0">
              <a:lnSpc>
                <a:spcPct val="90000"/>
              </a:lnSpc>
              <a:spcBef>
                <a:spcPct val="20000"/>
              </a:spcBef>
              <a:buClr>
                <a:schemeClr val="tx2"/>
              </a:buClr>
              <a:buSzPct val="75000"/>
              <a:buFont typeface="Monotype Sorts" charset="2"/>
              <a:buNone/>
              <a:defRPr/>
            </a:pPr>
            <a:r>
              <a:rPr lang="en-US" sz="4000" dirty="0">
                <a:solidFill>
                  <a:schemeClr val="bg1"/>
                </a:solidFill>
                <a:effectLst>
                  <a:outerShdw blurRad="38100" dist="38100" dir="2700000" algn="tl">
                    <a:srgbClr val="000000"/>
                  </a:outerShdw>
                </a:effectLst>
              </a:rPr>
              <a:t>				</a:t>
            </a:r>
            <a:endParaRPr lang="en-US" sz="2000" dirty="0">
              <a:solidFill>
                <a:schemeClr val="bg1"/>
              </a:solidFill>
              <a:effectLst>
                <a:outerShdw blurRad="38100" dist="38100" dir="2700000" algn="tl">
                  <a:srgbClr val="000000"/>
                </a:outerShdw>
              </a:effectLst>
            </a:endParaRPr>
          </a:p>
        </p:txBody>
      </p:sp>
      <p:pic>
        <p:nvPicPr>
          <p:cNvPr id="16" name="Picture 15" descr="National Landcover Map for NatureServe.jpg"/>
          <p:cNvPicPr>
            <a:picLocks noChangeAspect="1"/>
          </p:cNvPicPr>
          <p:nvPr/>
        </p:nvPicPr>
        <p:blipFill>
          <a:blip r:embed="rId4" cstate="print"/>
          <a:stretch>
            <a:fillRect/>
          </a:stretch>
        </p:blipFill>
        <p:spPr>
          <a:xfrm>
            <a:off x="0" y="1"/>
            <a:ext cx="2268069" cy="1752599"/>
          </a:xfrm>
          <a:prstGeom prst="rect">
            <a:avLst/>
          </a:prstGeom>
        </p:spPr>
      </p:pic>
    </p:spTree>
  </p:cSld>
  <p:clrMapOvr>
    <a:masterClrMapping/>
  </p:clrMapOvr>
  <p:transition>
    <p:cut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10" name="Rectangle 2"/>
          <p:cNvSpPr>
            <a:spLocks noGrp="1" noChangeArrowheads="1"/>
          </p:cNvSpPr>
          <p:nvPr>
            <p:ph type="title"/>
          </p:nvPr>
        </p:nvSpPr>
        <p:spPr>
          <a:xfrm>
            <a:off x="609600" y="381000"/>
            <a:ext cx="8001000" cy="1143000"/>
          </a:xfrm>
        </p:spPr>
        <p:txBody>
          <a:bodyPr/>
          <a:lstStyle/>
          <a:p>
            <a:pPr>
              <a:defRPr/>
            </a:pPr>
            <a:r>
              <a:rPr lang="en-US" dirty="0" smtClean="0">
                <a:solidFill>
                  <a:srgbClr val="FFFF99"/>
                </a:solidFill>
                <a:effectLst>
                  <a:outerShdw blurRad="38100" dist="38100" dir="2700000" algn="tl">
                    <a:srgbClr val="000000"/>
                  </a:outerShdw>
                </a:effectLst>
                <a:latin typeface="Trebuchet MS" pitchFamily="34" charset="0"/>
              </a:rPr>
              <a:t>NatureServe </a:t>
            </a:r>
            <a:r>
              <a:rPr lang="en-US" dirty="0">
                <a:solidFill>
                  <a:srgbClr val="FFFF99"/>
                </a:solidFill>
                <a:effectLst>
                  <a:outerShdw blurRad="38100" dist="38100" dir="2700000" algn="tl">
                    <a:srgbClr val="000000"/>
                  </a:outerShdw>
                </a:effectLst>
                <a:latin typeface="Trebuchet MS" pitchFamily="34" charset="0"/>
              </a:rPr>
              <a:t>Methodology</a:t>
            </a:r>
          </a:p>
        </p:txBody>
      </p:sp>
      <p:sp>
        <p:nvSpPr>
          <p:cNvPr id="708611" name="Rectangle 3"/>
          <p:cNvSpPr>
            <a:spLocks noGrp="1" noChangeArrowheads="1"/>
          </p:cNvSpPr>
          <p:nvPr>
            <p:ph type="body" idx="1"/>
          </p:nvPr>
        </p:nvSpPr>
        <p:spPr>
          <a:xfrm>
            <a:off x="685800" y="1981200"/>
            <a:ext cx="8153400" cy="4114800"/>
          </a:xfrm>
        </p:spPr>
        <p:txBody>
          <a:bodyPr/>
          <a:lstStyle/>
          <a:p>
            <a:pPr marL="609600" indent="-609600">
              <a:buFont typeface="Monotype Sorts" charset="2"/>
              <a:buAutoNum type="arabicPeriod"/>
              <a:defRPr/>
            </a:pPr>
            <a:r>
              <a:rPr lang="en-US" sz="4000" dirty="0">
                <a:latin typeface="Trebuchet MS" pitchFamily="34" charset="0"/>
              </a:rPr>
              <a:t> What is it? </a:t>
            </a:r>
            <a:endParaRPr lang="en-US" sz="2800" dirty="0">
              <a:latin typeface="Trebuchet MS" pitchFamily="34" charset="0"/>
            </a:endParaRPr>
          </a:p>
          <a:p>
            <a:pPr marL="609600" indent="-609600">
              <a:buFont typeface="Monotype Sorts" charset="2"/>
              <a:buAutoNum type="arabicPeriod"/>
              <a:defRPr/>
            </a:pPr>
            <a:r>
              <a:rPr lang="en-US" sz="4000" dirty="0">
                <a:latin typeface="Trebuchet MS" pitchFamily="34" charset="0"/>
              </a:rPr>
              <a:t> Where is it? </a:t>
            </a:r>
            <a:endParaRPr lang="en-US" dirty="0">
              <a:latin typeface="Trebuchet MS" pitchFamily="34" charset="0"/>
            </a:endParaRPr>
          </a:p>
          <a:p>
            <a:pPr marL="609600" indent="-609600">
              <a:buFont typeface="Monotype Sorts" charset="2"/>
              <a:buAutoNum type="arabicPeriod"/>
              <a:defRPr/>
            </a:pPr>
            <a:r>
              <a:rPr lang="en-US" sz="4000" dirty="0">
                <a:latin typeface="Trebuchet MS" pitchFamily="34" charset="0"/>
              </a:rPr>
              <a:t> What are status and trends of each (element) type? </a:t>
            </a:r>
          </a:p>
          <a:p>
            <a:pPr marL="609600" indent="-609600">
              <a:buFont typeface="Monotype Sorts" charset="2"/>
              <a:buAutoNum type="arabicPeriod"/>
              <a:defRPr/>
            </a:pPr>
            <a:r>
              <a:rPr lang="en-US" sz="4000" dirty="0">
                <a:latin typeface="Trebuchet MS" pitchFamily="34" charset="0"/>
              </a:rPr>
              <a:t>What is the quality/condition of each occurrence?  </a:t>
            </a:r>
          </a:p>
        </p:txBody>
      </p:sp>
      <p:sp>
        <p:nvSpPr>
          <p:cNvPr id="708612" name="Line 4"/>
          <p:cNvSpPr>
            <a:spLocks noChangeShapeType="1"/>
          </p:cNvSpPr>
          <p:nvPr/>
        </p:nvSpPr>
        <p:spPr bwMode="auto">
          <a:xfrm>
            <a:off x="914400" y="1600200"/>
            <a:ext cx="7178675" cy="0"/>
          </a:xfrm>
          <a:prstGeom prst="line">
            <a:avLst/>
          </a:prstGeom>
          <a:noFill/>
          <a:ln w="28575">
            <a:solidFill>
              <a:srgbClr val="FFFF99"/>
            </a:solidFill>
            <a:round/>
            <a:headEnd/>
            <a:tailEnd/>
          </a:ln>
          <a:effectLst>
            <a:outerShdw dist="17961" dir="2700000" algn="ctr" rotWithShape="0">
              <a:srgbClr val="A2C1FE"/>
            </a:outerShdw>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708614" name="Text Box 6"/>
          <p:cNvSpPr txBox="1">
            <a:spLocks noChangeArrowheads="1"/>
          </p:cNvSpPr>
          <p:nvPr/>
        </p:nvSpPr>
        <p:spPr bwMode="auto">
          <a:xfrm>
            <a:off x="3962400" y="2133600"/>
            <a:ext cx="4419600" cy="519113"/>
          </a:xfrm>
          <a:prstGeom prst="rect">
            <a:avLst/>
          </a:prstGeom>
          <a:noFill/>
          <a:ln w="12700">
            <a:noFill/>
            <a:miter lim="800000"/>
            <a:headEnd/>
            <a:tailEnd/>
          </a:ln>
          <a:effectLst/>
        </p:spPr>
        <p:txBody>
          <a:bodyPr>
            <a:spAutoFit/>
          </a:bodyPr>
          <a:lstStyle/>
          <a:p>
            <a:pPr eaLnBrk="0" hangingPunct="0">
              <a:spcBef>
                <a:spcPct val="50000"/>
              </a:spcBef>
              <a:defRPr/>
            </a:pPr>
            <a:r>
              <a:rPr lang="en-US" sz="2800">
                <a:solidFill>
                  <a:schemeClr val="tx2"/>
                </a:solidFill>
                <a:effectLst>
                  <a:outerShdw blurRad="38100" dist="38100" dir="2700000" algn="tl">
                    <a:srgbClr val="000000"/>
                  </a:outerShdw>
                </a:effectLst>
                <a:latin typeface="Trebuchet MS" pitchFamily="34" charset="0"/>
              </a:rPr>
              <a:t>(ecological  classification)</a:t>
            </a:r>
          </a:p>
        </p:txBody>
      </p:sp>
      <p:sp>
        <p:nvSpPr>
          <p:cNvPr id="708616" name="Text Box 8"/>
          <p:cNvSpPr txBox="1">
            <a:spLocks noChangeArrowheads="1"/>
          </p:cNvSpPr>
          <p:nvPr/>
        </p:nvSpPr>
        <p:spPr bwMode="auto">
          <a:xfrm>
            <a:off x="4038600" y="2819400"/>
            <a:ext cx="5410200" cy="519113"/>
          </a:xfrm>
          <a:prstGeom prst="rect">
            <a:avLst/>
          </a:prstGeom>
          <a:noFill/>
          <a:ln w="12700">
            <a:noFill/>
            <a:miter lim="800000"/>
            <a:headEnd/>
            <a:tailEnd/>
          </a:ln>
          <a:effectLst/>
        </p:spPr>
        <p:txBody>
          <a:bodyPr>
            <a:spAutoFit/>
          </a:bodyPr>
          <a:lstStyle/>
          <a:p>
            <a:pPr eaLnBrk="0" hangingPunct="0">
              <a:spcBef>
                <a:spcPct val="50000"/>
              </a:spcBef>
              <a:defRPr/>
            </a:pPr>
            <a:r>
              <a:rPr lang="en-US" sz="2800" dirty="0">
                <a:solidFill>
                  <a:schemeClr val="tx2"/>
                </a:solidFill>
                <a:effectLst>
                  <a:outerShdw blurRad="38100" dist="38100" dir="2700000" algn="tl">
                    <a:srgbClr val="000000"/>
                  </a:outerShdw>
                </a:effectLst>
                <a:latin typeface="Trebuchet MS" pitchFamily="34" charset="0"/>
              </a:rPr>
              <a:t>(element mapping/occurrence)</a:t>
            </a:r>
          </a:p>
        </p:txBody>
      </p:sp>
      <p:sp>
        <p:nvSpPr>
          <p:cNvPr id="9" name="Rectangle 9"/>
          <p:cNvSpPr>
            <a:spLocks noChangeArrowheads="1"/>
          </p:cNvSpPr>
          <p:nvPr/>
        </p:nvSpPr>
        <p:spPr bwMode="auto">
          <a:xfrm>
            <a:off x="381000" y="2667000"/>
            <a:ext cx="8763000" cy="838200"/>
          </a:xfrm>
          <a:prstGeom prst="rect">
            <a:avLst/>
          </a:prstGeom>
          <a:noFill/>
          <a:ln w="38100">
            <a:solidFill>
              <a:schemeClr val="hlink"/>
            </a:solidFill>
            <a:miter lim="800000"/>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708616"/>
                                        </p:tgtEl>
                                        <p:attrNameLst>
                                          <p:attrName>style.visibility</p:attrName>
                                        </p:attrNameLst>
                                      </p:cBhvr>
                                      <p:to>
                                        <p:strVal val="visible"/>
                                      </p:to>
                                    </p:set>
                                    <p:animEffect transition="in" filter="checkerboard(across)">
                                      <p:cBhvr>
                                        <p:cTn id="7" dur="500"/>
                                        <p:tgtEl>
                                          <p:spTgt spid="7086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8616" grpId="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2057400"/>
            <a:ext cx="9144000" cy="4802188"/>
            <a:chOff x="0" y="1296"/>
            <a:chExt cx="5760" cy="3025"/>
          </a:xfrm>
        </p:grpSpPr>
        <p:sp>
          <p:nvSpPr>
            <p:cNvPr id="840707" name="Oval 3"/>
            <p:cNvSpPr>
              <a:spLocks noChangeArrowheads="1"/>
            </p:cNvSpPr>
            <p:nvPr/>
          </p:nvSpPr>
          <p:spPr bwMode="auto">
            <a:xfrm>
              <a:off x="2496" y="1296"/>
              <a:ext cx="3264" cy="2304"/>
            </a:xfrm>
            <a:prstGeom prst="ellipse">
              <a:avLst/>
            </a:prstGeom>
            <a:solidFill>
              <a:srgbClr val="FFFF99"/>
            </a:solidFill>
            <a:ln w="19050">
              <a:solidFill>
                <a:schemeClr val="tx2"/>
              </a:solid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22563" name="Rectangle 4"/>
            <p:cNvSpPr>
              <a:spLocks noChangeArrowheads="1"/>
            </p:cNvSpPr>
            <p:nvPr/>
          </p:nvSpPr>
          <p:spPr bwMode="auto">
            <a:xfrm>
              <a:off x="0" y="3504"/>
              <a:ext cx="4176" cy="817"/>
            </a:xfrm>
            <a:prstGeom prst="rect">
              <a:avLst/>
            </a:prstGeom>
            <a:noFill/>
            <a:ln w="12700">
              <a:noFill/>
              <a:miter lim="800000"/>
              <a:headEnd/>
              <a:tailEnd/>
            </a:ln>
          </p:spPr>
          <p:txBody>
            <a:bodyPr>
              <a:spAutoFit/>
            </a:bodyPr>
            <a:lstStyle/>
            <a:p>
              <a:pPr>
                <a:spcBef>
                  <a:spcPct val="30000"/>
                </a:spcBef>
              </a:pPr>
              <a:r>
                <a:rPr lang="en-US">
                  <a:latin typeface="Trebuchet MS" pitchFamily="34" charset="0"/>
                </a:rPr>
                <a:t>separation distance (500m) for other natural land cover; 0.3 km for cultural vegetation; </a:t>
              </a:r>
            </a:p>
            <a:p>
              <a:pPr>
                <a:spcBef>
                  <a:spcPct val="30000"/>
                </a:spcBef>
              </a:pPr>
              <a:r>
                <a:rPr lang="en-US">
                  <a:latin typeface="Trebuchet MS" pitchFamily="34" charset="0"/>
                </a:rPr>
                <a:t>…and then there are distinct barriers</a:t>
              </a:r>
            </a:p>
          </p:txBody>
        </p:sp>
      </p:grpSp>
      <p:sp>
        <p:nvSpPr>
          <p:cNvPr id="840709" name="Oval 5"/>
          <p:cNvSpPr>
            <a:spLocks noChangeArrowheads="1"/>
          </p:cNvSpPr>
          <p:nvPr/>
        </p:nvSpPr>
        <p:spPr bwMode="auto">
          <a:xfrm>
            <a:off x="152400" y="2133600"/>
            <a:ext cx="4038600" cy="2971800"/>
          </a:xfrm>
          <a:prstGeom prst="ellipse">
            <a:avLst/>
          </a:prstGeom>
          <a:solidFill>
            <a:srgbClr val="00FF00"/>
          </a:solidFill>
          <a:ln w="12700">
            <a:solidFill>
              <a:schemeClr val="tx1"/>
            </a:solid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40710" name="Line 6"/>
          <p:cNvSpPr>
            <a:spLocks noChangeShapeType="1"/>
          </p:cNvSpPr>
          <p:nvPr/>
        </p:nvSpPr>
        <p:spPr bwMode="auto">
          <a:xfrm>
            <a:off x="990600" y="1524000"/>
            <a:ext cx="7180263" cy="0"/>
          </a:xfrm>
          <a:prstGeom prst="line">
            <a:avLst/>
          </a:prstGeom>
          <a:noFill/>
          <a:ln w="28575">
            <a:solidFill>
              <a:srgbClr val="FFFF99"/>
            </a:solidFill>
            <a:round/>
            <a:headEnd/>
            <a:tailEnd/>
          </a:ln>
          <a:effectLst>
            <a:outerShdw dist="17961" dir="2700000" algn="ctr" rotWithShape="0">
              <a:srgbClr val="A2C1FE"/>
            </a:outerShdw>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40711" name="Rectangle 7"/>
          <p:cNvSpPr>
            <a:spLocks noChangeArrowheads="1"/>
          </p:cNvSpPr>
          <p:nvPr/>
        </p:nvSpPr>
        <p:spPr bwMode="auto">
          <a:xfrm>
            <a:off x="1219200" y="304800"/>
            <a:ext cx="8229600" cy="1143000"/>
          </a:xfrm>
          <a:prstGeom prst="rect">
            <a:avLst/>
          </a:prstGeom>
          <a:noFill/>
          <a:ln w="12700">
            <a:noFill/>
            <a:miter lim="800000"/>
            <a:headEnd/>
            <a:tailEnd/>
          </a:ln>
          <a:effectLst/>
        </p:spPr>
        <p:txBody>
          <a:bodyPr lIns="90488" tIns="44450" rIns="90488" bIns="44450" anchor="ctr"/>
          <a:lstStyle/>
          <a:p>
            <a:pPr algn="ctr" eaLnBrk="0" hangingPunct="0">
              <a:defRPr/>
            </a:pPr>
            <a:r>
              <a:rPr lang="en-US" sz="4400">
                <a:solidFill>
                  <a:srgbClr val="FFFF99"/>
                </a:solidFill>
                <a:effectLst>
                  <a:outerShdw blurRad="38100" dist="38100" dir="2700000" algn="tl">
                    <a:srgbClr val="000000"/>
                  </a:outerShdw>
                </a:effectLst>
                <a:latin typeface="Trebuchet MS" pitchFamily="34" charset="0"/>
              </a:rPr>
              <a:t>Occurrence Specifications</a:t>
            </a:r>
          </a:p>
        </p:txBody>
      </p:sp>
      <p:grpSp>
        <p:nvGrpSpPr>
          <p:cNvPr id="22534" name="Group 8"/>
          <p:cNvGrpSpPr>
            <a:grpSpLocks/>
          </p:cNvGrpSpPr>
          <p:nvPr/>
        </p:nvGrpSpPr>
        <p:grpSpPr bwMode="auto">
          <a:xfrm>
            <a:off x="388938" y="3063875"/>
            <a:ext cx="3057525" cy="852488"/>
            <a:chOff x="245" y="1930"/>
            <a:chExt cx="1926" cy="537"/>
          </a:xfrm>
        </p:grpSpPr>
        <p:sp>
          <p:nvSpPr>
            <p:cNvPr id="840713" name="Oval 9"/>
            <p:cNvSpPr>
              <a:spLocks noChangeArrowheads="1"/>
            </p:cNvSpPr>
            <p:nvPr/>
          </p:nvSpPr>
          <p:spPr bwMode="auto">
            <a:xfrm>
              <a:off x="1632" y="2064"/>
              <a:ext cx="292" cy="240"/>
            </a:xfrm>
            <a:prstGeom prst="ellipse">
              <a:avLst/>
            </a:prstGeom>
            <a:solidFill>
              <a:schemeClr val="tx1"/>
            </a:solidFill>
            <a:ln w="9525">
              <a:solidFill>
                <a:srgbClr val="000000"/>
              </a:solidFill>
              <a:round/>
              <a:headEnd/>
              <a:tailEnd/>
            </a:ln>
          </p:spPr>
          <p:txBody>
            <a:bodyPr/>
            <a:lstStyle/>
            <a:p>
              <a:pPr eaLnBrk="0" hangingPunct="0">
                <a:defRPr/>
              </a:pPr>
              <a:endParaRPr lang="es-ES">
                <a:solidFill>
                  <a:schemeClr val="bg2"/>
                </a:solidFill>
                <a:effectLst>
                  <a:outerShdw blurRad="38100" dist="38100" dir="2700000" algn="tl">
                    <a:srgbClr val="C0C0C0"/>
                  </a:outerShdw>
                </a:effectLst>
              </a:endParaRPr>
            </a:p>
          </p:txBody>
        </p:sp>
        <p:sp>
          <p:nvSpPr>
            <p:cNvPr id="840714" name="Oval 10"/>
            <p:cNvSpPr>
              <a:spLocks noChangeArrowheads="1"/>
            </p:cNvSpPr>
            <p:nvPr/>
          </p:nvSpPr>
          <p:spPr bwMode="auto">
            <a:xfrm>
              <a:off x="245" y="1930"/>
              <a:ext cx="1020" cy="537"/>
            </a:xfrm>
            <a:prstGeom prst="ellipse">
              <a:avLst/>
            </a:prstGeom>
            <a:solidFill>
              <a:schemeClr val="tx1"/>
            </a:solidFill>
            <a:ln w="9525">
              <a:solidFill>
                <a:srgbClr val="000000"/>
              </a:solidFill>
              <a:round/>
              <a:headEnd/>
              <a:tailEnd/>
            </a:ln>
          </p:spPr>
          <p:txBody>
            <a:bodyPr/>
            <a:lstStyle/>
            <a:p>
              <a:pPr eaLnBrk="0" hangingPunct="0">
                <a:defRPr/>
              </a:pPr>
              <a:endParaRPr lang="en-US" sz="1800">
                <a:effectLst>
                  <a:outerShdw blurRad="38100" dist="38100" dir="2700000" algn="tl">
                    <a:srgbClr val="000000">
                      <a:alpha val="43137"/>
                    </a:srgbClr>
                  </a:outerShdw>
                </a:effectLst>
              </a:endParaRPr>
            </a:p>
          </p:txBody>
        </p:sp>
        <p:sp>
          <p:nvSpPr>
            <p:cNvPr id="840715" name="Text Box 11"/>
            <p:cNvSpPr txBox="1">
              <a:spLocks noChangeArrowheads="1"/>
            </p:cNvSpPr>
            <p:nvPr/>
          </p:nvSpPr>
          <p:spPr bwMode="auto">
            <a:xfrm>
              <a:off x="1680" y="2064"/>
              <a:ext cx="491" cy="340"/>
            </a:xfrm>
            <a:prstGeom prst="rect">
              <a:avLst/>
            </a:prstGeom>
            <a:noFill/>
            <a:ln w="9525">
              <a:noFill/>
              <a:miter lim="800000"/>
              <a:headEnd/>
              <a:tailEnd/>
            </a:ln>
          </p:spPr>
          <p:txBody>
            <a:bodyPr/>
            <a:lstStyle/>
            <a:p>
              <a:pPr eaLnBrk="0" hangingPunct="0">
                <a:defRPr/>
              </a:pPr>
              <a:r>
                <a:rPr lang="en-US" sz="2000">
                  <a:solidFill>
                    <a:schemeClr val="bg2"/>
                  </a:solidFill>
                  <a:latin typeface="Trebuchet MS" pitchFamily="34" charset="0"/>
                </a:rPr>
                <a:t>2</a:t>
              </a:r>
              <a:endParaRPr lang="en-US" sz="2000">
                <a:solidFill>
                  <a:schemeClr val="bg2"/>
                </a:solidFill>
                <a:effectLst>
                  <a:outerShdw blurRad="38100" dist="38100" dir="2700000" algn="tl">
                    <a:srgbClr val="FFFFFF"/>
                  </a:outerShdw>
                </a:effectLst>
                <a:latin typeface="Trebuchet MS" pitchFamily="34" charset="0"/>
              </a:endParaRPr>
            </a:p>
          </p:txBody>
        </p:sp>
        <p:sp>
          <p:nvSpPr>
            <p:cNvPr id="840716" name="Text Box 12"/>
            <p:cNvSpPr txBox="1">
              <a:spLocks noChangeArrowheads="1"/>
            </p:cNvSpPr>
            <p:nvPr/>
          </p:nvSpPr>
          <p:spPr bwMode="auto">
            <a:xfrm>
              <a:off x="660" y="2064"/>
              <a:ext cx="454" cy="403"/>
            </a:xfrm>
            <a:prstGeom prst="rect">
              <a:avLst/>
            </a:prstGeom>
            <a:noFill/>
            <a:ln w="9525">
              <a:noFill/>
              <a:miter lim="800000"/>
              <a:headEnd/>
              <a:tailEnd/>
            </a:ln>
          </p:spPr>
          <p:txBody>
            <a:bodyPr/>
            <a:lstStyle/>
            <a:p>
              <a:pPr eaLnBrk="0" hangingPunct="0">
                <a:defRPr/>
              </a:pPr>
              <a:r>
                <a:rPr lang="en-US" sz="2000">
                  <a:solidFill>
                    <a:schemeClr val="bg2"/>
                  </a:solidFill>
                  <a:latin typeface="Trebuchet MS" pitchFamily="34" charset="0"/>
                </a:rPr>
                <a:t>10</a:t>
              </a:r>
              <a:endParaRPr lang="en-US" sz="2000">
                <a:solidFill>
                  <a:schemeClr val="bg2"/>
                </a:solidFill>
                <a:effectLst>
                  <a:outerShdw blurRad="38100" dist="38100" dir="2700000" algn="tl">
                    <a:srgbClr val="FFFFFF"/>
                  </a:outerShdw>
                </a:effectLst>
                <a:latin typeface="Trebuchet MS" pitchFamily="34" charset="0"/>
              </a:endParaRPr>
            </a:p>
          </p:txBody>
        </p:sp>
      </p:grpSp>
      <p:grpSp>
        <p:nvGrpSpPr>
          <p:cNvPr id="22535" name="Group 13"/>
          <p:cNvGrpSpPr>
            <a:grpSpLocks/>
          </p:cNvGrpSpPr>
          <p:nvPr/>
        </p:nvGrpSpPr>
        <p:grpSpPr bwMode="auto">
          <a:xfrm>
            <a:off x="4191000" y="2286000"/>
            <a:ext cx="4237038" cy="3349625"/>
            <a:chOff x="2640" y="1440"/>
            <a:chExt cx="2669" cy="2110"/>
          </a:xfrm>
        </p:grpSpPr>
        <p:sp>
          <p:nvSpPr>
            <p:cNvPr id="840718" name="Oval 14"/>
            <p:cNvSpPr>
              <a:spLocks noChangeArrowheads="1"/>
            </p:cNvSpPr>
            <p:nvPr/>
          </p:nvSpPr>
          <p:spPr bwMode="auto">
            <a:xfrm>
              <a:off x="4176" y="2736"/>
              <a:ext cx="1133" cy="711"/>
            </a:xfrm>
            <a:prstGeom prst="ellipse">
              <a:avLst/>
            </a:prstGeom>
            <a:solidFill>
              <a:schemeClr val="tx1"/>
            </a:solidFill>
            <a:ln w="9525">
              <a:solidFill>
                <a:srgbClr val="000000"/>
              </a:solidFill>
              <a:round/>
              <a:headEnd/>
              <a:tailEnd/>
            </a:ln>
          </p:spPr>
          <p:txBody>
            <a:bodyPr/>
            <a:lstStyle/>
            <a:p>
              <a:pPr eaLnBrk="0" hangingPunct="0">
                <a:defRPr/>
              </a:pPr>
              <a:endParaRPr lang="en-US" sz="1800">
                <a:effectLst>
                  <a:outerShdw blurRad="38100" dist="38100" dir="2700000" algn="tl">
                    <a:srgbClr val="000000">
                      <a:alpha val="43137"/>
                    </a:srgbClr>
                  </a:outerShdw>
                </a:effectLst>
              </a:endParaRPr>
            </a:p>
          </p:txBody>
        </p:sp>
        <p:sp>
          <p:nvSpPr>
            <p:cNvPr id="840719" name="Text Box 15"/>
            <p:cNvSpPr txBox="1">
              <a:spLocks noChangeArrowheads="1"/>
            </p:cNvSpPr>
            <p:nvPr/>
          </p:nvSpPr>
          <p:spPr bwMode="auto">
            <a:xfrm>
              <a:off x="4512" y="2928"/>
              <a:ext cx="453" cy="622"/>
            </a:xfrm>
            <a:prstGeom prst="rect">
              <a:avLst/>
            </a:prstGeom>
            <a:noFill/>
            <a:ln w="9525">
              <a:noFill/>
              <a:miter lim="800000"/>
              <a:headEnd/>
              <a:tailEnd/>
            </a:ln>
          </p:spPr>
          <p:txBody>
            <a:bodyPr/>
            <a:lstStyle/>
            <a:p>
              <a:pPr eaLnBrk="0" hangingPunct="0">
                <a:defRPr/>
              </a:pPr>
              <a:r>
                <a:rPr lang="en-US" sz="2000">
                  <a:solidFill>
                    <a:schemeClr val="bg2"/>
                  </a:solidFill>
                  <a:latin typeface="Trebuchet MS" pitchFamily="34" charset="0"/>
                </a:rPr>
                <a:t>10</a:t>
              </a:r>
              <a:endParaRPr lang="en-US" sz="2000">
                <a:solidFill>
                  <a:schemeClr val="bg2"/>
                </a:solidFill>
                <a:effectLst>
                  <a:outerShdw blurRad="38100" dist="38100" dir="2700000" algn="tl">
                    <a:srgbClr val="FFFFFF"/>
                  </a:outerShdw>
                </a:effectLst>
                <a:latin typeface="Trebuchet MS" pitchFamily="34" charset="0"/>
              </a:endParaRPr>
            </a:p>
          </p:txBody>
        </p:sp>
        <p:grpSp>
          <p:nvGrpSpPr>
            <p:cNvPr id="22551" name="Group 16"/>
            <p:cNvGrpSpPr>
              <a:grpSpLocks/>
            </p:cNvGrpSpPr>
            <p:nvPr/>
          </p:nvGrpSpPr>
          <p:grpSpPr bwMode="auto">
            <a:xfrm>
              <a:off x="2640" y="1440"/>
              <a:ext cx="1749" cy="1458"/>
              <a:chOff x="2640" y="1440"/>
              <a:chExt cx="1749" cy="1458"/>
            </a:xfrm>
          </p:grpSpPr>
          <p:sp>
            <p:nvSpPr>
              <p:cNvPr id="840721" name="Oval 17"/>
              <p:cNvSpPr>
                <a:spLocks noChangeArrowheads="1"/>
              </p:cNvSpPr>
              <p:nvPr/>
            </p:nvSpPr>
            <p:spPr bwMode="auto">
              <a:xfrm>
                <a:off x="3792" y="1440"/>
                <a:ext cx="480" cy="288"/>
              </a:xfrm>
              <a:prstGeom prst="ellipse">
                <a:avLst/>
              </a:prstGeom>
              <a:solidFill>
                <a:schemeClr val="tx1"/>
              </a:solidFill>
              <a:ln w="12700">
                <a:solidFill>
                  <a:schemeClr val="bg2"/>
                </a:solid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40722" name="Oval 18"/>
              <p:cNvSpPr>
                <a:spLocks noChangeArrowheads="1"/>
              </p:cNvSpPr>
              <p:nvPr/>
            </p:nvSpPr>
            <p:spPr bwMode="auto">
              <a:xfrm>
                <a:off x="3696" y="2544"/>
                <a:ext cx="192" cy="192"/>
              </a:xfrm>
              <a:prstGeom prst="ellipse">
                <a:avLst/>
              </a:prstGeom>
              <a:solidFill>
                <a:schemeClr val="tx1"/>
              </a:solidFill>
              <a:ln w="12700">
                <a:solidFill>
                  <a:schemeClr val="bg2"/>
                </a:solid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40723" name="Oval 19"/>
              <p:cNvSpPr>
                <a:spLocks noChangeArrowheads="1"/>
              </p:cNvSpPr>
              <p:nvPr/>
            </p:nvSpPr>
            <p:spPr bwMode="auto">
              <a:xfrm>
                <a:off x="2640" y="1920"/>
                <a:ext cx="1020" cy="537"/>
              </a:xfrm>
              <a:prstGeom prst="ellipse">
                <a:avLst/>
              </a:prstGeom>
              <a:solidFill>
                <a:schemeClr val="tx1"/>
              </a:solidFill>
              <a:ln w="9525">
                <a:solidFill>
                  <a:srgbClr val="000000"/>
                </a:solidFill>
                <a:round/>
                <a:headEnd/>
                <a:tailEnd/>
              </a:ln>
            </p:spPr>
            <p:txBody>
              <a:bodyPr/>
              <a:lstStyle/>
              <a:p>
                <a:pPr eaLnBrk="0" hangingPunct="0">
                  <a:defRPr/>
                </a:pPr>
                <a:endParaRPr lang="en-US" sz="1800">
                  <a:effectLst>
                    <a:outerShdw blurRad="38100" dist="38100" dir="2700000" algn="tl">
                      <a:srgbClr val="000000">
                        <a:alpha val="43137"/>
                      </a:srgbClr>
                    </a:outerShdw>
                  </a:effectLst>
                </a:endParaRPr>
              </a:p>
            </p:txBody>
          </p:sp>
          <p:sp>
            <p:nvSpPr>
              <p:cNvPr id="840724" name="Text Box 20"/>
              <p:cNvSpPr txBox="1">
                <a:spLocks noChangeArrowheads="1"/>
              </p:cNvSpPr>
              <p:nvPr/>
            </p:nvSpPr>
            <p:spPr bwMode="auto">
              <a:xfrm>
                <a:off x="2928" y="2016"/>
                <a:ext cx="453" cy="403"/>
              </a:xfrm>
              <a:prstGeom prst="rect">
                <a:avLst/>
              </a:prstGeom>
              <a:noFill/>
              <a:ln w="9525">
                <a:noFill/>
                <a:miter lim="800000"/>
                <a:headEnd/>
                <a:tailEnd/>
              </a:ln>
            </p:spPr>
            <p:txBody>
              <a:bodyPr/>
              <a:lstStyle/>
              <a:p>
                <a:pPr eaLnBrk="0" hangingPunct="0">
                  <a:defRPr/>
                </a:pPr>
                <a:r>
                  <a:rPr lang="en-US" sz="2000">
                    <a:solidFill>
                      <a:schemeClr val="bg2"/>
                    </a:solidFill>
                    <a:latin typeface="Trebuchet MS" pitchFamily="34" charset="0"/>
                  </a:rPr>
                  <a:t>10</a:t>
                </a:r>
                <a:endParaRPr lang="en-US" sz="2000">
                  <a:solidFill>
                    <a:schemeClr val="bg2"/>
                  </a:solidFill>
                  <a:effectLst>
                    <a:outerShdw blurRad="38100" dist="38100" dir="2700000" algn="tl">
                      <a:srgbClr val="FFFFFF"/>
                    </a:outerShdw>
                  </a:effectLst>
                  <a:latin typeface="Trebuchet MS" pitchFamily="34" charset="0"/>
                </a:endParaRPr>
              </a:p>
            </p:txBody>
          </p:sp>
          <p:sp>
            <p:nvSpPr>
              <p:cNvPr id="840725" name="Text Box 21"/>
              <p:cNvSpPr txBox="1">
                <a:spLocks noChangeArrowheads="1"/>
              </p:cNvSpPr>
              <p:nvPr/>
            </p:nvSpPr>
            <p:spPr bwMode="auto">
              <a:xfrm>
                <a:off x="3936" y="1440"/>
                <a:ext cx="453" cy="402"/>
              </a:xfrm>
              <a:prstGeom prst="rect">
                <a:avLst/>
              </a:prstGeom>
              <a:noFill/>
              <a:ln w="9525">
                <a:noFill/>
                <a:miter lim="800000"/>
                <a:headEnd/>
                <a:tailEnd/>
              </a:ln>
            </p:spPr>
            <p:txBody>
              <a:bodyPr/>
              <a:lstStyle/>
              <a:p>
                <a:pPr eaLnBrk="0" hangingPunct="0">
                  <a:defRPr/>
                </a:pPr>
                <a:r>
                  <a:rPr lang="en-US" sz="2000">
                    <a:solidFill>
                      <a:schemeClr val="bg2"/>
                    </a:solidFill>
                    <a:latin typeface="Trebuchet MS" pitchFamily="34" charset="0"/>
                  </a:rPr>
                  <a:t>5</a:t>
                </a:r>
                <a:endParaRPr lang="en-US" sz="2000">
                  <a:solidFill>
                    <a:schemeClr val="bg2"/>
                  </a:solidFill>
                  <a:effectLst>
                    <a:outerShdw blurRad="38100" dist="38100" dir="2700000" algn="tl">
                      <a:srgbClr val="FFFFFF"/>
                    </a:outerShdw>
                  </a:effectLst>
                  <a:latin typeface="Trebuchet MS" pitchFamily="34" charset="0"/>
                </a:endParaRPr>
              </a:p>
            </p:txBody>
          </p:sp>
          <p:sp>
            <p:nvSpPr>
              <p:cNvPr id="840726" name="Text Box 22"/>
              <p:cNvSpPr txBox="1">
                <a:spLocks noChangeArrowheads="1"/>
              </p:cNvSpPr>
              <p:nvPr/>
            </p:nvSpPr>
            <p:spPr bwMode="auto">
              <a:xfrm>
                <a:off x="3696" y="2496"/>
                <a:ext cx="454" cy="402"/>
              </a:xfrm>
              <a:prstGeom prst="rect">
                <a:avLst/>
              </a:prstGeom>
              <a:noFill/>
              <a:ln w="9525">
                <a:noFill/>
                <a:miter lim="800000"/>
                <a:headEnd/>
                <a:tailEnd/>
              </a:ln>
            </p:spPr>
            <p:txBody>
              <a:bodyPr/>
              <a:lstStyle/>
              <a:p>
                <a:pPr eaLnBrk="0" hangingPunct="0">
                  <a:defRPr/>
                </a:pPr>
                <a:r>
                  <a:rPr lang="en-US" sz="2000">
                    <a:solidFill>
                      <a:schemeClr val="bg2"/>
                    </a:solidFill>
                    <a:effectLst>
                      <a:outerShdw blurRad="38100" dist="38100" dir="2700000" algn="tl">
                        <a:srgbClr val="FFFFFF"/>
                      </a:outerShdw>
                    </a:effectLst>
                    <a:latin typeface="Trebuchet MS" pitchFamily="34" charset="0"/>
                  </a:rPr>
                  <a:t>2</a:t>
                </a:r>
              </a:p>
            </p:txBody>
          </p:sp>
        </p:grpSp>
      </p:grpSp>
      <p:sp>
        <p:nvSpPr>
          <p:cNvPr id="840727" name="Line 23"/>
          <p:cNvSpPr>
            <a:spLocks noChangeShapeType="1"/>
          </p:cNvSpPr>
          <p:nvPr/>
        </p:nvSpPr>
        <p:spPr bwMode="auto">
          <a:xfrm flipV="1">
            <a:off x="4038600" y="2209800"/>
            <a:ext cx="4343400" cy="2667000"/>
          </a:xfrm>
          <a:prstGeom prst="line">
            <a:avLst/>
          </a:prstGeom>
          <a:noFill/>
          <a:ln w="76200">
            <a:solidFill>
              <a:schemeClr val="bg2"/>
            </a:solidFill>
            <a:prstDash val="lgDashDotDot"/>
            <a:round/>
            <a:headEnd/>
            <a:tailEnd/>
          </a:ln>
        </p:spPr>
        <p:txBody>
          <a:bodyPr/>
          <a:lstStyle/>
          <a:p>
            <a:pPr eaLnBrk="0" hangingPunct="0">
              <a:defRPr/>
            </a:pPr>
            <a:endParaRPr lang="en-US" sz="1800">
              <a:effectLst>
                <a:outerShdw blurRad="38100" dist="38100" dir="2700000" algn="tl">
                  <a:srgbClr val="000000">
                    <a:alpha val="43137"/>
                  </a:srgbClr>
                </a:outerShdw>
              </a:effectLst>
            </a:endParaRPr>
          </a:p>
        </p:txBody>
      </p:sp>
      <p:grpSp>
        <p:nvGrpSpPr>
          <p:cNvPr id="6" name="Group 24"/>
          <p:cNvGrpSpPr>
            <a:grpSpLocks/>
          </p:cNvGrpSpPr>
          <p:nvPr/>
        </p:nvGrpSpPr>
        <p:grpSpPr bwMode="auto">
          <a:xfrm>
            <a:off x="5410200" y="2743200"/>
            <a:ext cx="1350963" cy="1924050"/>
            <a:chOff x="3408" y="1728"/>
            <a:chExt cx="851" cy="1212"/>
          </a:xfrm>
        </p:grpSpPr>
        <p:sp>
          <p:nvSpPr>
            <p:cNvPr id="840729" name="Line 25"/>
            <p:cNvSpPr>
              <a:spLocks noChangeShapeType="1"/>
            </p:cNvSpPr>
            <p:nvPr/>
          </p:nvSpPr>
          <p:spPr bwMode="auto">
            <a:xfrm rot="14700000" flipH="1" flipV="1">
              <a:off x="3615" y="1570"/>
              <a:ext cx="134" cy="453"/>
            </a:xfrm>
            <a:prstGeom prst="line">
              <a:avLst/>
            </a:prstGeom>
            <a:noFill/>
            <a:ln w="38100">
              <a:solidFill>
                <a:schemeClr val="hlink"/>
              </a:solidFill>
              <a:round/>
              <a:headEnd type="diamond" w="med" len="med"/>
              <a:tailEnd type="diamond" w="med" len="med"/>
            </a:ln>
          </p:spPr>
          <p:txBody>
            <a:bodyPr/>
            <a:lstStyle/>
            <a:p>
              <a:pPr eaLnBrk="0" hangingPunct="0">
                <a:defRPr/>
              </a:pPr>
              <a:endParaRPr lang="en-US" sz="1800">
                <a:effectLst>
                  <a:outerShdw blurRad="38100" dist="38100" dir="2700000" algn="tl">
                    <a:srgbClr val="000000">
                      <a:alpha val="43137"/>
                    </a:srgbClr>
                  </a:outerShdw>
                </a:effectLst>
              </a:endParaRPr>
            </a:p>
          </p:txBody>
        </p:sp>
        <p:sp>
          <p:nvSpPr>
            <p:cNvPr id="840730" name="Line 26"/>
            <p:cNvSpPr>
              <a:spLocks noChangeShapeType="1"/>
            </p:cNvSpPr>
            <p:nvPr/>
          </p:nvSpPr>
          <p:spPr bwMode="auto">
            <a:xfrm rot="14700000" flipH="1">
              <a:off x="3276" y="2532"/>
              <a:ext cx="492" cy="227"/>
            </a:xfrm>
            <a:prstGeom prst="line">
              <a:avLst/>
            </a:prstGeom>
            <a:noFill/>
            <a:ln w="38100">
              <a:solidFill>
                <a:schemeClr val="hlink"/>
              </a:solidFill>
              <a:round/>
              <a:headEnd type="diamond" w="med" len="med"/>
              <a:tailEnd type="diamond" w="med" len="med"/>
            </a:ln>
          </p:spPr>
          <p:txBody>
            <a:bodyPr/>
            <a:lstStyle/>
            <a:p>
              <a:pPr eaLnBrk="0" hangingPunct="0">
                <a:defRPr/>
              </a:pPr>
              <a:endParaRPr lang="en-US" sz="1800">
                <a:effectLst>
                  <a:outerShdw blurRad="38100" dist="38100" dir="2700000" algn="tl">
                    <a:srgbClr val="000000">
                      <a:alpha val="43137"/>
                    </a:srgbClr>
                  </a:outerShdw>
                </a:effectLst>
              </a:endParaRPr>
            </a:p>
          </p:txBody>
        </p:sp>
        <p:sp>
          <p:nvSpPr>
            <p:cNvPr id="840731" name="Line 27"/>
            <p:cNvSpPr>
              <a:spLocks noChangeShapeType="1"/>
            </p:cNvSpPr>
            <p:nvPr/>
          </p:nvSpPr>
          <p:spPr bwMode="auto">
            <a:xfrm rot="14700000" flipH="1">
              <a:off x="3900" y="2580"/>
              <a:ext cx="492" cy="227"/>
            </a:xfrm>
            <a:prstGeom prst="line">
              <a:avLst/>
            </a:prstGeom>
            <a:noFill/>
            <a:ln w="38100">
              <a:solidFill>
                <a:schemeClr val="hlink"/>
              </a:solidFill>
              <a:round/>
              <a:headEnd type="diamond" w="med" len="med"/>
              <a:tailEnd type="diamond" w="med" len="med"/>
            </a:ln>
          </p:spPr>
          <p:txBody>
            <a:bodyPr/>
            <a:lstStyle/>
            <a:p>
              <a:pPr eaLnBrk="0" hangingPunct="0">
                <a:defRPr/>
              </a:pPr>
              <a:endParaRPr lang="en-US" sz="1800">
                <a:effectLst>
                  <a:outerShdw blurRad="38100" dist="38100" dir="2700000" algn="tl">
                    <a:srgbClr val="000000">
                      <a:alpha val="43137"/>
                    </a:srgbClr>
                  </a:outerShdw>
                </a:effectLst>
              </a:endParaRPr>
            </a:p>
          </p:txBody>
        </p:sp>
      </p:grpSp>
      <p:grpSp>
        <p:nvGrpSpPr>
          <p:cNvPr id="7" name="Group 28"/>
          <p:cNvGrpSpPr>
            <a:grpSpLocks/>
          </p:cNvGrpSpPr>
          <p:nvPr/>
        </p:nvGrpSpPr>
        <p:grpSpPr bwMode="auto">
          <a:xfrm>
            <a:off x="1752600" y="2590800"/>
            <a:ext cx="2362200" cy="838200"/>
            <a:chOff x="1104" y="1632"/>
            <a:chExt cx="1488" cy="528"/>
          </a:xfrm>
        </p:grpSpPr>
        <p:sp>
          <p:nvSpPr>
            <p:cNvPr id="840733" name="Line 29"/>
            <p:cNvSpPr>
              <a:spLocks noChangeShapeType="1"/>
            </p:cNvSpPr>
            <p:nvPr/>
          </p:nvSpPr>
          <p:spPr bwMode="auto">
            <a:xfrm>
              <a:off x="1248" y="2064"/>
              <a:ext cx="288" cy="0"/>
            </a:xfrm>
            <a:prstGeom prst="line">
              <a:avLst/>
            </a:prstGeom>
            <a:noFill/>
            <a:ln w="38100">
              <a:solidFill>
                <a:schemeClr val="hlink"/>
              </a:solidFill>
              <a:round/>
              <a:headEnd type="diamond" w="med" len="med"/>
              <a:tailEnd type="diamond" w="med" len="med"/>
            </a:ln>
          </p:spPr>
          <p:txBody>
            <a:bodyPr/>
            <a:lstStyle/>
            <a:p>
              <a:pPr eaLnBrk="0" hangingPunct="0">
                <a:defRPr/>
              </a:pPr>
              <a:endParaRPr lang="en-US" sz="1800">
                <a:effectLst>
                  <a:outerShdw blurRad="38100" dist="38100" dir="2700000" algn="tl">
                    <a:srgbClr val="000000">
                      <a:alpha val="43137"/>
                    </a:srgbClr>
                  </a:outerShdw>
                </a:effectLst>
              </a:endParaRPr>
            </a:p>
          </p:txBody>
        </p:sp>
        <p:sp>
          <p:nvSpPr>
            <p:cNvPr id="840734" name="Text Box 30"/>
            <p:cNvSpPr txBox="1">
              <a:spLocks noChangeArrowheads="1"/>
            </p:cNvSpPr>
            <p:nvPr/>
          </p:nvSpPr>
          <p:spPr bwMode="auto">
            <a:xfrm>
              <a:off x="1104" y="1632"/>
              <a:ext cx="576" cy="402"/>
            </a:xfrm>
            <a:prstGeom prst="rect">
              <a:avLst/>
            </a:prstGeom>
            <a:noFill/>
            <a:ln w="9525">
              <a:noFill/>
              <a:miter lim="800000"/>
              <a:headEnd/>
              <a:tailEnd/>
            </a:ln>
          </p:spPr>
          <p:txBody>
            <a:bodyPr/>
            <a:lstStyle/>
            <a:p>
              <a:pPr algn="ctr" eaLnBrk="0" hangingPunct="0">
                <a:defRPr/>
              </a:pPr>
              <a:r>
                <a:rPr lang="en-US" sz="2000" dirty="0">
                  <a:solidFill>
                    <a:schemeClr val="bg2"/>
                  </a:solidFill>
                  <a:latin typeface="Trebuchet MS" pitchFamily="34" charset="0"/>
                </a:rPr>
                <a:t>0.3 km</a:t>
              </a:r>
              <a:endParaRPr lang="en-US" sz="2000" dirty="0">
                <a:solidFill>
                  <a:schemeClr val="bg2"/>
                </a:solidFill>
                <a:effectLst>
                  <a:outerShdw blurRad="38100" dist="38100" dir="2700000" algn="tl">
                    <a:srgbClr val="FFFFFF"/>
                  </a:outerShdw>
                </a:effectLst>
                <a:latin typeface="Trebuchet MS" pitchFamily="34" charset="0"/>
              </a:endParaRPr>
            </a:p>
          </p:txBody>
        </p:sp>
        <p:sp>
          <p:nvSpPr>
            <p:cNvPr id="840735" name="Line 31"/>
            <p:cNvSpPr>
              <a:spLocks noChangeShapeType="1"/>
            </p:cNvSpPr>
            <p:nvPr/>
          </p:nvSpPr>
          <p:spPr bwMode="auto">
            <a:xfrm>
              <a:off x="2304" y="2160"/>
              <a:ext cx="288" cy="0"/>
            </a:xfrm>
            <a:prstGeom prst="line">
              <a:avLst/>
            </a:prstGeom>
            <a:noFill/>
            <a:ln w="38100">
              <a:solidFill>
                <a:schemeClr val="hlink"/>
              </a:solidFill>
              <a:round/>
              <a:headEnd type="diamond" w="med" len="med"/>
              <a:tailEnd type="diamond" w="med" len="med"/>
            </a:ln>
          </p:spPr>
          <p:txBody>
            <a:bodyPr/>
            <a:lstStyle/>
            <a:p>
              <a:pPr eaLnBrk="0" hangingPunct="0">
                <a:defRPr/>
              </a:pPr>
              <a:endParaRPr lang="en-US" sz="1800">
                <a:effectLst>
                  <a:outerShdw blurRad="38100" dist="38100" dir="2700000" algn="tl">
                    <a:srgbClr val="000000">
                      <a:alpha val="43137"/>
                    </a:srgbClr>
                  </a:outerShdw>
                </a:effectLst>
              </a:endParaRPr>
            </a:p>
          </p:txBody>
        </p:sp>
      </p:grpSp>
      <p:pic>
        <p:nvPicPr>
          <p:cNvPr id="22539" name="Picture 32" descr="PrioArea1"/>
          <p:cNvPicPr>
            <a:picLocks noChangeAspect="1" noChangeArrowheads="1"/>
          </p:cNvPicPr>
          <p:nvPr/>
        </p:nvPicPr>
        <p:blipFill>
          <a:blip r:embed="rId3" cstate="print"/>
          <a:srcRect/>
          <a:stretch>
            <a:fillRect/>
          </a:stretch>
        </p:blipFill>
        <p:spPr bwMode="auto">
          <a:xfrm>
            <a:off x="0" y="-152400"/>
            <a:ext cx="1774825" cy="2209800"/>
          </a:xfrm>
          <a:prstGeom prst="rect">
            <a:avLst/>
          </a:prstGeom>
          <a:noFill/>
          <a:ln w="9525">
            <a:noFill/>
            <a:miter lim="800000"/>
            <a:headEnd/>
            <a:tailEnd/>
          </a:ln>
        </p:spPr>
      </p:pic>
      <p:grpSp>
        <p:nvGrpSpPr>
          <p:cNvPr id="8" name="Group 34"/>
          <p:cNvGrpSpPr>
            <a:grpSpLocks/>
          </p:cNvGrpSpPr>
          <p:nvPr/>
        </p:nvGrpSpPr>
        <p:grpSpPr bwMode="auto">
          <a:xfrm>
            <a:off x="6477000" y="1981200"/>
            <a:ext cx="2667000" cy="2301875"/>
            <a:chOff x="6477000" y="1981200"/>
            <a:chExt cx="2667000" cy="2301875"/>
          </a:xfrm>
        </p:grpSpPr>
        <p:sp>
          <p:nvSpPr>
            <p:cNvPr id="33" name="Text Box 29"/>
            <p:cNvSpPr txBox="1">
              <a:spLocks noChangeArrowheads="1"/>
            </p:cNvSpPr>
            <p:nvPr/>
          </p:nvSpPr>
          <p:spPr bwMode="auto">
            <a:xfrm>
              <a:off x="6477000" y="3581400"/>
              <a:ext cx="762000" cy="701675"/>
            </a:xfrm>
            <a:prstGeom prst="rect">
              <a:avLst/>
            </a:prstGeom>
            <a:noFill/>
            <a:ln w="9525">
              <a:noFill/>
              <a:miter lim="800000"/>
              <a:headEnd/>
              <a:tailEnd/>
            </a:ln>
            <a:effectLst/>
          </p:spPr>
          <p:txBody>
            <a:bodyPr>
              <a:spAutoFit/>
            </a:bodyPr>
            <a:lstStyle/>
            <a:p>
              <a:pPr algn="ctr" eaLnBrk="0" hangingPunct="0">
                <a:spcBef>
                  <a:spcPct val="50000"/>
                </a:spcBef>
                <a:defRPr/>
              </a:pPr>
              <a:r>
                <a:rPr lang="en-US" sz="2000" dirty="0">
                  <a:solidFill>
                    <a:schemeClr val="bg2"/>
                  </a:solidFill>
                  <a:effectLst>
                    <a:outerShdw blurRad="38100" dist="38100" dir="2700000" algn="tl">
                      <a:srgbClr val="000000">
                        <a:alpha val="43137"/>
                      </a:srgbClr>
                    </a:outerShdw>
                  </a:effectLst>
                  <a:latin typeface="Trebuchet MS" pitchFamily="34" charset="0"/>
                </a:rPr>
                <a:t>0.5 km</a:t>
              </a:r>
            </a:p>
          </p:txBody>
        </p:sp>
        <p:sp>
          <p:nvSpPr>
            <p:cNvPr id="34" name="Text Box 30"/>
            <p:cNvSpPr txBox="1">
              <a:spLocks noChangeArrowheads="1"/>
            </p:cNvSpPr>
            <p:nvPr/>
          </p:nvSpPr>
          <p:spPr bwMode="auto">
            <a:xfrm>
              <a:off x="7772400" y="1981200"/>
              <a:ext cx="1371600" cy="457200"/>
            </a:xfrm>
            <a:prstGeom prst="rect">
              <a:avLst/>
            </a:prstGeom>
            <a:solidFill>
              <a:schemeClr val="tx1"/>
            </a:solidFill>
            <a:ln w="9525">
              <a:noFill/>
              <a:miter lim="800000"/>
              <a:headEnd/>
              <a:tailEnd/>
            </a:ln>
            <a:effectLst/>
          </p:spPr>
          <p:txBody>
            <a:bodyPr>
              <a:spAutoFit/>
            </a:bodyPr>
            <a:lstStyle/>
            <a:p>
              <a:pPr algn="ctr" eaLnBrk="0" hangingPunct="0">
                <a:spcBef>
                  <a:spcPct val="50000"/>
                </a:spcBef>
                <a:defRPr/>
              </a:pPr>
              <a:r>
                <a:rPr lang="en-US" dirty="0">
                  <a:solidFill>
                    <a:schemeClr val="bg1"/>
                  </a:solidFill>
                  <a:effectLst>
                    <a:outerShdw blurRad="38100" dist="38100" dir="2700000" algn="tl">
                      <a:srgbClr val="000000">
                        <a:alpha val="43137"/>
                      </a:srgbClr>
                    </a:outerShdw>
                  </a:effectLst>
                  <a:latin typeface="Trebuchet MS" pitchFamily="34" charset="0"/>
                </a:rPr>
                <a:t>Barrier</a:t>
              </a:r>
            </a:p>
          </p:txBody>
        </p:sp>
      </p:gr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840709"/>
                                        </p:tgtEl>
                                        <p:attrNameLst>
                                          <p:attrName>style.visibility</p:attrName>
                                        </p:attrNameLst>
                                      </p:cBhvr>
                                      <p:to>
                                        <p:strVal val="visible"/>
                                      </p:to>
                                    </p:set>
                                    <p:animEffect transition="in" filter="checkerboard(across)">
                                      <p:cBhvr>
                                        <p:cTn id="11" dur="500"/>
                                        <p:tgtEl>
                                          <p:spTgt spid="840709"/>
                                        </p:tgtEl>
                                      </p:cBhvr>
                                    </p:animEffect>
                                  </p:childTnLst>
                                </p:cTn>
                              </p:par>
                            </p:childTnLst>
                          </p:cTn>
                        </p:par>
                        <p:par>
                          <p:cTn id="12" fill="hold">
                            <p:stCondLst>
                              <p:cond delay="1000"/>
                            </p:stCondLst>
                            <p:childTnLst>
                              <p:par>
                                <p:cTn id="13" presetID="8" presetClass="entr" presetSubtype="16"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amond(in)">
                                      <p:cBhvr>
                                        <p:cTn id="15" dur="2000"/>
                                        <p:tgtEl>
                                          <p:spTgt spid="6"/>
                                        </p:tgtEl>
                                      </p:cBhvr>
                                    </p:animEffect>
                                  </p:childTnLst>
                                </p:cTn>
                              </p:par>
                            </p:childTnLst>
                          </p:cTn>
                        </p:par>
                        <p:par>
                          <p:cTn id="16" fill="hold">
                            <p:stCondLst>
                              <p:cond delay="3000"/>
                            </p:stCondLst>
                            <p:childTnLst>
                              <p:par>
                                <p:cTn id="17" presetID="5" presetClass="entr" presetSubtype="1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heckerboard(across)">
                                      <p:cBhvr>
                                        <p:cTn id="19" dur="500"/>
                                        <p:tgtEl>
                                          <p:spTgt spid="7"/>
                                        </p:tgtEl>
                                      </p:cBhvr>
                                    </p:animEffect>
                                  </p:childTnLst>
                                </p:cTn>
                              </p:par>
                            </p:childTnLst>
                          </p:cTn>
                        </p:par>
                        <p:par>
                          <p:cTn id="20" fill="hold">
                            <p:stCondLst>
                              <p:cond delay="35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4000"/>
                            </p:stCondLst>
                            <p:childTnLst>
                              <p:par>
                                <p:cTn id="25" presetID="5" presetClass="entr" presetSubtype="10" fill="hold" nodeType="afterEffect">
                                  <p:stCondLst>
                                    <p:cond delay="0"/>
                                  </p:stCondLst>
                                  <p:childTnLst>
                                    <p:set>
                                      <p:cBhvr>
                                        <p:cTn id="26" dur="1" fill="hold">
                                          <p:stCondLst>
                                            <p:cond delay="0"/>
                                          </p:stCondLst>
                                        </p:cTn>
                                        <p:tgtEl>
                                          <p:spTgt spid="840727"/>
                                        </p:tgtEl>
                                        <p:attrNameLst>
                                          <p:attrName>style.visibility</p:attrName>
                                        </p:attrNameLst>
                                      </p:cBhvr>
                                      <p:to>
                                        <p:strVal val="visible"/>
                                      </p:to>
                                    </p:set>
                                    <p:animEffect transition="in" filter="checkerboard(across)">
                                      <p:cBhvr>
                                        <p:cTn id="27" dur="500"/>
                                        <p:tgtEl>
                                          <p:spTgt spid="840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070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 Box 4"/>
          <p:cNvSpPr txBox="1">
            <a:spLocks noChangeArrowheads="1"/>
          </p:cNvSpPr>
          <p:nvPr/>
        </p:nvSpPr>
        <p:spPr bwMode="auto">
          <a:xfrm>
            <a:off x="3886200" y="152400"/>
            <a:ext cx="2362200" cy="523220"/>
          </a:xfrm>
          <a:prstGeom prst="rect">
            <a:avLst/>
          </a:prstGeom>
          <a:noFill/>
          <a:ln w="9525" algn="ctr">
            <a:noFill/>
            <a:miter lim="800000"/>
            <a:headEnd/>
            <a:tailEnd/>
          </a:ln>
          <a:effectLst/>
        </p:spPr>
        <p:txBody>
          <a:bodyPr>
            <a:spAutoFit/>
          </a:bodyPr>
          <a:lstStyle/>
          <a:p>
            <a:pPr algn="ctr" eaLnBrk="0" hangingPunct="0">
              <a:spcBef>
                <a:spcPct val="50000"/>
              </a:spcBef>
            </a:pPr>
            <a:r>
              <a:rPr lang="es-PE" sz="2800" dirty="0" err="1" smtClean="0">
                <a:solidFill>
                  <a:srgbClr val="FFFF99"/>
                </a:solidFill>
                <a:latin typeface="Trebuchet MS" pitchFamily="34" charset="0"/>
                <a:cs typeface="Arial" charset="0"/>
              </a:rPr>
              <a:t>Where</a:t>
            </a:r>
            <a:r>
              <a:rPr lang="es-PE" sz="2800" dirty="0" smtClean="0">
                <a:solidFill>
                  <a:srgbClr val="FFFF99"/>
                </a:solidFill>
                <a:latin typeface="Trebuchet MS" pitchFamily="34" charset="0"/>
                <a:cs typeface="Arial" charset="0"/>
              </a:rPr>
              <a:t> </a:t>
            </a:r>
            <a:r>
              <a:rPr lang="es-PE" sz="2800" dirty="0" err="1" smtClean="0">
                <a:solidFill>
                  <a:srgbClr val="FFFF99"/>
                </a:solidFill>
                <a:latin typeface="Trebuchet MS" pitchFamily="34" charset="0"/>
                <a:cs typeface="Arial" charset="0"/>
              </a:rPr>
              <a:t>is</a:t>
            </a:r>
            <a:r>
              <a:rPr lang="es-PE" sz="2800" dirty="0" smtClean="0">
                <a:solidFill>
                  <a:srgbClr val="FFFF99"/>
                </a:solidFill>
                <a:latin typeface="Trebuchet MS" pitchFamily="34" charset="0"/>
                <a:cs typeface="Arial" charset="0"/>
              </a:rPr>
              <a:t> </a:t>
            </a:r>
            <a:r>
              <a:rPr lang="es-PE" sz="2800" dirty="0" err="1" smtClean="0">
                <a:solidFill>
                  <a:srgbClr val="FFFF99"/>
                </a:solidFill>
                <a:latin typeface="Trebuchet MS" pitchFamily="34" charset="0"/>
                <a:cs typeface="Arial" charset="0"/>
              </a:rPr>
              <a:t>it</a:t>
            </a:r>
            <a:r>
              <a:rPr lang="es-PE" sz="2800" dirty="0" smtClean="0">
                <a:solidFill>
                  <a:srgbClr val="FFFF99"/>
                </a:solidFill>
                <a:latin typeface="Trebuchet MS" pitchFamily="34" charset="0"/>
                <a:cs typeface="Arial" charset="0"/>
              </a:rPr>
              <a:t>?</a:t>
            </a:r>
            <a:endParaRPr lang="es-PE" sz="2800" dirty="0">
              <a:solidFill>
                <a:srgbClr val="FFFF99"/>
              </a:solidFill>
              <a:latin typeface="Trebuchet MS" pitchFamily="34" charset="0"/>
              <a:cs typeface="Arial" charset="0"/>
            </a:endParaRPr>
          </a:p>
        </p:txBody>
      </p:sp>
      <p:sp>
        <p:nvSpPr>
          <p:cNvPr id="12461" name="Text Box 173"/>
          <p:cNvSpPr txBox="1">
            <a:spLocks noChangeArrowheads="1"/>
          </p:cNvSpPr>
          <p:nvPr/>
        </p:nvSpPr>
        <p:spPr bwMode="auto">
          <a:xfrm>
            <a:off x="4114800" y="914400"/>
            <a:ext cx="1905000" cy="366713"/>
          </a:xfrm>
          <a:prstGeom prst="rect">
            <a:avLst/>
          </a:prstGeom>
          <a:noFill/>
          <a:ln w="9525">
            <a:noFill/>
            <a:miter lim="800000"/>
            <a:headEnd/>
            <a:tailEnd/>
          </a:ln>
          <a:effectLst/>
        </p:spPr>
        <p:txBody>
          <a:bodyPr>
            <a:spAutoFit/>
          </a:bodyPr>
          <a:lstStyle/>
          <a:p>
            <a:pPr>
              <a:spcBef>
                <a:spcPct val="50000"/>
              </a:spcBef>
            </a:pPr>
            <a:endParaRPr lang="en-US"/>
          </a:p>
        </p:txBody>
      </p:sp>
      <p:grpSp>
        <p:nvGrpSpPr>
          <p:cNvPr id="2" name="Group 35"/>
          <p:cNvGrpSpPr/>
          <p:nvPr/>
        </p:nvGrpSpPr>
        <p:grpSpPr>
          <a:xfrm>
            <a:off x="2362200" y="1371600"/>
            <a:ext cx="6096000" cy="4419600"/>
            <a:chOff x="2362200" y="1371600"/>
            <a:chExt cx="6096000" cy="4419600"/>
          </a:xfrm>
        </p:grpSpPr>
        <p:pic>
          <p:nvPicPr>
            <p:cNvPr id="12420" name="Picture 132" descr="DSC00053"/>
            <p:cNvPicPr>
              <a:picLocks noChangeAspect="1" noChangeArrowheads="1"/>
            </p:cNvPicPr>
            <p:nvPr/>
          </p:nvPicPr>
          <p:blipFill>
            <a:blip r:embed="rId3" cstate="print"/>
            <a:srcRect/>
            <a:stretch>
              <a:fillRect/>
            </a:stretch>
          </p:blipFill>
          <p:spPr bwMode="auto">
            <a:xfrm>
              <a:off x="5410200" y="5029200"/>
              <a:ext cx="990600" cy="762000"/>
            </a:xfrm>
            <a:prstGeom prst="rect">
              <a:avLst/>
            </a:prstGeom>
            <a:noFill/>
          </p:spPr>
        </p:pic>
        <p:sp>
          <p:nvSpPr>
            <p:cNvPr id="12421" name="AutoShape 133"/>
            <p:cNvSpPr>
              <a:spLocks noChangeArrowheads="1"/>
            </p:cNvSpPr>
            <p:nvPr/>
          </p:nvSpPr>
          <p:spPr bwMode="auto">
            <a:xfrm>
              <a:off x="4876800" y="5105400"/>
              <a:ext cx="457200" cy="533400"/>
            </a:xfrm>
            <a:prstGeom prst="foldedCorner">
              <a:avLst>
                <a:gd name="adj" fmla="val 12500"/>
              </a:avLst>
            </a:prstGeom>
            <a:solidFill>
              <a:schemeClr val="accent1"/>
            </a:solidFill>
            <a:ln w="9525">
              <a:solidFill>
                <a:schemeClr val="tx1"/>
              </a:solidFill>
              <a:round/>
              <a:headEnd/>
              <a:tailEnd/>
            </a:ln>
            <a:effectLst/>
          </p:spPr>
          <p:txBody>
            <a:bodyPr wrap="none" anchor="ctr"/>
            <a:lstStyle/>
            <a:p>
              <a:endParaRPr lang="en-US"/>
            </a:p>
          </p:txBody>
        </p:sp>
        <p:sp>
          <p:nvSpPr>
            <p:cNvPr id="12422" name="Freeform 134"/>
            <p:cNvSpPr>
              <a:spLocks/>
            </p:cNvSpPr>
            <p:nvPr/>
          </p:nvSpPr>
          <p:spPr bwMode="auto">
            <a:xfrm>
              <a:off x="5029200" y="5334000"/>
              <a:ext cx="93663" cy="106363"/>
            </a:xfrm>
            <a:custGeom>
              <a:avLst/>
              <a:gdLst/>
              <a:ahLst/>
              <a:cxnLst>
                <a:cxn ang="0">
                  <a:pos x="79" y="49"/>
                </a:cxn>
                <a:cxn ang="0">
                  <a:pos x="10" y="83"/>
                </a:cxn>
                <a:cxn ang="0">
                  <a:pos x="37" y="132"/>
                </a:cxn>
                <a:cxn ang="0">
                  <a:pos x="79" y="181"/>
                </a:cxn>
                <a:cxn ang="0">
                  <a:pos x="107" y="174"/>
                </a:cxn>
                <a:cxn ang="0">
                  <a:pos x="155" y="104"/>
                </a:cxn>
                <a:cxn ang="0">
                  <a:pos x="169" y="0"/>
                </a:cxn>
                <a:cxn ang="0">
                  <a:pos x="107" y="7"/>
                </a:cxn>
                <a:cxn ang="0">
                  <a:pos x="79" y="49"/>
                </a:cxn>
              </a:cxnLst>
              <a:rect l="0" t="0" r="r" b="b"/>
              <a:pathLst>
                <a:path w="183" h="186">
                  <a:moveTo>
                    <a:pt x="79" y="49"/>
                  </a:moveTo>
                  <a:cubicBezTo>
                    <a:pt x="44" y="56"/>
                    <a:pt x="30" y="54"/>
                    <a:pt x="10" y="83"/>
                  </a:cubicBezTo>
                  <a:cubicBezTo>
                    <a:pt x="29" y="160"/>
                    <a:pt x="0" y="64"/>
                    <a:pt x="37" y="132"/>
                  </a:cubicBezTo>
                  <a:cubicBezTo>
                    <a:pt x="66" y="186"/>
                    <a:pt x="29" y="168"/>
                    <a:pt x="79" y="181"/>
                  </a:cubicBezTo>
                  <a:cubicBezTo>
                    <a:pt x="88" y="179"/>
                    <a:pt x="101" y="181"/>
                    <a:pt x="107" y="174"/>
                  </a:cubicBezTo>
                  <a:cubicBezTo>
                    <a:pt x="140" y="136"/>
                    <a:pt x="98" y="124"/>
                    <a:pt x="155" y="104"/>
                  </a:cubicBezTo>
                  <a:cubicBezTo>
                    <a:pt x="183" y="63"/>
                    <a:pt x="175" y="58"/>
                    <a:pt x="169" y="0"/>
                  </a:cubicBezTo>
                  <a:cubicBezTo>
                    <a:pt x="121" y="16"/>
                    <a:pt x="142" y="19"/>
                    <a:pt x="107" y="7"/>
                  </a:cubicBezTo>
                  <a:cubicBezTo>
                    <a:pt x="88" y="20"/>
                    <a:pt x="79" y="24"/>
                    <a:pt x="79" y="49"/>
                  </a:cubicBezTo>
                  <a:close/>
                </a:path>
              </a:pathLst>
            </a:custGeom>
            <a:solidFill>
              <a:srgbClr val="FFCC99"/>
            </a:solidFill>
            <a:ln w="9525">
              <a:solidFill>
                <a:schemeClr val="tx1"/>
              </a:solidFill>
              <a:round/>
              <a:headEnd/>
              <a:tailEnd/>
            </a:ln>
            <a:effectLst/>
          </p:spPr>
          <p:txBody>
            <a:bodyPr/>
            <a:lstStyle/>
            <a:p>
              <a:endParaRPr lang="en-US"/>
            </a:p>
          </p:txBody>
        </p:sp>
        <p:sp>
          <p:nvSpPr>
            <p:cNvPr id="12423" name="Text Box 135"/>
            <p:cNvSpPr txBox="1">
              <a:spLocks noChangeArrowheads="1"/>
            </p:cNvSpPr>
            <p:nvPr/>
          </p:nvSpPr>
          <p:spPr bwMode="auto">
            <a:xfrm>
              <a:off x="6400800" y="5029200"/>
              <a:ext cx="2057400" cy="646331"/>
            </a:xfrm>
            <a:prstGeom prst="rect">
              <a:avLst/>
            </a:prstGeom>
            <a:noFill/>
            <a:ln w="9525">
              <a:noFill/>
              <a:miter lim="800000"/>
              <a:headEnd/>
              <a:tailEnd/>
            </a:ln>
            <a:effectLst/>
          </p:spPr>
          <p:txBody>
            <a:bodyPr wrap="square">
              <a:spAutoFit/>
            </a:bodyPr>
            <a:lstStyle/>
            <a:p>
              <a:r>
                <a:rPr lang="es-PE" dirty="0" err="1">
                  <a:latin typeface="Trebuchet MS" pitchFamily="34" charset="0"/>
                  <a:cs typeface="Arial" charset="0"/>
                </a:rPr>
                <a:t>Field</a:t>
              </a:r>
              <a:r>
                <a:rPr lang="es-PE" dirty="0">
                  <a:latin typeface="Trebuchet MS" pitchFamily="34" charset="0"/>
                  <a:cs typeface="Arial" charset="0"/>
                </a:rPr>
                <a:t> </a:t>
              </a:r>
              <a:r>
                <a:rPr lang="es-PE" dirty="0" err="1" smtClean="0">
                  <a:latin typeface="Trebuchet MS" pitchFamily="34" charset="0"/>
                  <a:cs typeface="Arial" charset="0"/>
                </a:rPr>
                <a:t>Observations</a:t>
              </a:r>
              <a:endParaRPr lang="es-PE" dirty="0">
                <a:latin typeface="Trebuchet MS" pitchFamily="34" charset="0"/>
                <a:cs typeface="Arial" charset="0"/>
              </a:endParaRPr>
            </a:p>
          </p:txBody>
        </p:sp>
        <p:cxnSp>
          <p:nvCxnSpPr>
            <p:cNvPr id="260" name="Shape 259"/>
            <p:cNvCxnSpPr>
              <a:endCxn id="12421" idx="1"/>
            </p:cNvCxnSpPr>
            <p:nvPr/>
          </p:nvCxnSpPr>
          <p:spPr bwMode="auto">
            <a:xfrm rot="16200000" flipH="1">
              <a:off x="1619250" y="2114550"/>
              <a:ext cx="4000500" cy="2514600"/>
            </a:xfrm>
            <a:prstGeom prst="bentConnector2">
              <a:avLst/>
            </a:prstGeom>
            <a:solidFill>
              <a:schemeClr val="accent1"/>
            </a:solidFill>
            <a:ln w="12700" cap="flat" cmpd="sng" algn="ctr">
              <a:solidFill>
                <a:schemeClr val="tx1"/>
              </a:solidFill>
              <a:prstDash val="solid"/>
              <a:round/>
              <a:headEnd type="none" w="med" len="med"/>
              <a:tailEnd type="arrow"/>
            </a:ln>
            <a:effectLst/>
          </p:spPr>
        </p:cxnSp>
      </p:grpSp>
      <p:sp>
        <p:nvSpPr>
          <p:cNvPr id="12290" name="Text Box 2"/>
          <p:cNvSpPr txBox="1">
            <a:spLocks noChangeArrowheads="1"/>
          </p:cNvSpPr>
          <p:nvPr/>
        </p:nvSpPr>
        <p:spPr bwMode="auto">
          <a:xfrm>
            <a:off x="152400" y="228600"/>
            <a:ext cx="2743200" cy="523220"/>
          </a:xfrm>
          <a:prstGeom prst="rect">
            <a:avLst/>
          </a:prstGeom>
          <a:noFill/>
          <a:ln w="9525" algn="ctr">
            <a:noFill/>
            <a:miter lim="800000"/>
            <a:headEnd/>
            <a:tailEnd/>
          </a:ln>
          <a:effectLst/>
        </p:spPr>
        <p:txBody>
          <a:bodyPr>
            <a:spAutoFit/>
          </a:bodyPr>
          <a:lstStyle/>
          <a:p>
            <a:pPr eaLnBrk="0" hangingPunct="0">
              <a:spcBef>
                <a:spcPct val="50000"/>
              </a:spcBef>
            </a:pPr>
            <a:r>
              <a:rPr lang="es-PE" sz="2800" dirty="0" err="1" smtClean="0">
                <a:solidFill>
                  <a:srgbClr val="FFFF99"/>
                </a:solidFill>
                <a:latin typeface="Arial Unicode MS" pitchFamily="34" charset="-128"/>
                <a:cs typeface="Arial" charset="0"/>
              </a:rPr>
              <a:t>What</a:t>
            </a:r>
            <a:r>
              <a:rPr lang="es-PE" sz="2800" dirty="0" smtClean="0">
                <a:solidFill>
                  <a:srgbClr val="FFFF99"/>
                </a:solidFill>
                <a:latin typeface="Arial Unicode MS" pitchFamily="34" charset="-128"/>
                <a:cs typeface="Arial" charset="0"/>
              </a:rPr>
              <a:t> </a:t>
            </a:r>
            <a:r>
              <a:rPr lang="es-PE" sz="2800" dirty="0" err="1" smtClean="0">
                <a:solidFill>
                  <a:srgbClr val="FFFF99"/>
                </a:solidFill>
                <a:latin typeface="Arial Unicode MS" pitchFamily="34" charset="-128"/>
                <a:cs typeface="Arial" charset="0"/>
              </a:rPr>
              <a:t>is</a:t>
            </a:r>
            <a:r>
              <a:rPr lang="es-PE" sz="2800" dirty="0" smtClean="0">
                <a:solidFill>
                  <a:srgbClr val="FFFF99"/>
                </a:solidFill>
                <a:latin typeface="Arial Unicode MS" pitchFamily="34" charset="-128"/>
                <a:cs typeface="Arial" charset="0"/>
              </a:rPr>
              <a:t> </a:t>
            </a:r>
            <a:r>
              <a:rPr lang="es-PE" sz="2800" dirty="0" err="1" smtClean="0">
                <a:solidFill>
                  <a:srgbClr val="FFFF99"/>
                </a:solidFill>
                <a:latin typeface="Arial Unicode MS" pitchFamily="34" charset="-128"/>
                <a:cs typeface="Arial" charset="0"/>
              </a:rPr>
              <a:t>it</a:t>
            </a:r>
            <a:r>
              <a:rPr lang="es-PE" sz="2800" dirty="0" smtClean="0">
                <a:solidFill>
                  <a:srgbClr val="FFFF99"/>
                </a:solidFill>
                <a:latin typeface="Arial Unicode MS" pitchFamily="34" charset="-128"/>
                <a:cs typeface="Arial" charset="0"/>
              </a:rPr>
              <a:t>?</a:t>
            </a:r>
            <a:endParaRPr lang="es-PE" sz="2800" dirty="0">
              <a:solidFill>
                <a:srgbClr val="FFFF99"/>
              </a:solidFill>
              <a:latin typeface="Arial Unicode MS" pitchFamily="34" charset="-128"/>
              <a:cs typeface="Arial" charset="0"/>
            </a:endParaRPr>
          </a:p>
        </p:txBody>
      </p:sp>
      <p:grpSp>
        <p:nvGrpSpPr>
          <p:cNvPr id="3" name="Group 34"/>
          <p:cNvGrpSpPr/>
          <p:nvPr/>
        </p:nvGrpSpPr>
        <p:grpSpPr>
          <a:xfrm>
            <a:off x="152400" y="914403"/>
            <a:ext cx="8839200" cy="3809997"/>
            <a:chOff x="152400" y="914403"/>
            <a:chExt cx="8839200" cy="3809997"/>
          </a:xfrm>
        </p:grpSpPr>
        <p:grpSp>
          <p:nvGrpSpPr>
            <p:cNvPr id="4" name="Group 22"/>
            <p:cNvGrpSpPr>
              <a:grpSpLocks/>
            </p:cNvGrpSpPr>
            <p:nvPr/>
          </p:nvGrpSpPr>
          <p:grpSpPr bwMode="auto">
            <a:xfrm>
              <a:off x="4191000" y="2743200"/>
              <a:ext cx="1828800" cy="1981200"/>
              <a:chOff x="2640" y="1728"/>
              <a:chExt cx="1152" cy="1248"/>
            </a:xfrm>
          </p:grpSpPr>
          <p:pic>
            <p:nvPicPr>
              <p:cNvPr id="12311" name="Picture 23" descr="PrioArea1"/>
              <p:cNvPicPr>
                <a:picLocks noChangeAspect="1" noChangeArrowheads="1"/>
              </p:cNvPicPr>
              <p:nvPr/>
            </p:nvPicPr>
            <p:blipFill>
              <a:blip r:embed="rId4" cstate="print"/>
              <a:srcRect/>
              <a:stretch>
                <a:fillRect/>
              </a:stretch>
            </p:blipFill>
            <p:spPr bwMode="auto">
              <a:xfrm>
                <a:off x="2736" y="1872"/>
                <a:ext cx="912" cy="1008"/>
              </a:xfrm>
              <a:prstGeom prst="rect">
                <a:avLst/>
              </a:prstGeom>
              <a:noFill/>
              <a:ln w="9525">
                <a:solidFill>
                  <a:schemeClr val="tx1"/>
                </a:solidFill>
                <a:miter lim="800000"/>
                <a:headEnd/>
                <a:tailEnd/>
              </a:ln>
            </p:spPr>
          </p:pic>
          <p:sp>
            <p:nvSpPr>
              <p:cNvPr id="12312" name="Oval 24"/>
              <p:cNvSpPr>
                <a:spLocks noChangeArrowheads="1"/>
              </p:cNvSpPr>
              <p:nvPr/>
            </p:nvSpPr>
            <p:spPr bwMode="auto">
              <a:xfrm>
                <a:off x="2640" y="1728"/>
                <a:ext cx="1152" cy="1248"/>
              </a:xfrm>
              <a:prstGeom prst="ellipse">
                <a:avLst/>
              </a:prstGeom>
              <a:noFill/>
              <a:ln w="9525">
                <a:solidFill>
                  <a:schemeClr val="tx1"/>
                </a:solidFill>
                <a:round/>
                <a:headEnd/>
                <a:tailEnd/>
              </a:ln>
              <a:effectLst/>
            </p:spPr>
            <p:txBody>
              <a:bodyPr wrap="none" anchor="ctr"/>
              <a:lstStyle/>
              <a:p>
                <a:pPr algn="ctr"/>
                <a:endParaRPr lang="es-PE" sz="1000" b="1" dirty="0">
                  <a:solidFill>
                    <a:schemeClr val="bg2"/>
                  </a:solidFill>
                  <a:latin typeface="Trebuchet MS" pitchFamily="34" charset="0"/>
                  <a:cs typeface="Arial" charset="0"/>
                </a:endParaRPr>
              </a:p>
            </p:txBody>
          </p:sp>
        </p:grpSp>
        <p:grpSp>
          <p:nvGrpSpPr>
            <p:cNvPr id="5" name="Group 100"/>
            <p:cNvGrpSpPr>
              <a:grpSpLocks/>
            </p:cNvGrpSpPr>
            <p:nvPr/>
          </p:nvGrpSpPr>
          <p:grpSpPr bwMode="auto">
            <a:xfrm>
              <a:off x="152400" y="914403"/>
              <a:ext cx="2651125" cy="830263"/>
              <a:chOff x="-182" y="3504"/>
              <a:chExt cx="1670" cy="523"/>
            </a:xfrm>
          </p:grpSpPr>
          <p:grpSp>
            <p:nvGrpSpPr>
              <p:cNvPr id="6" name="Group 101"/>
              <p:cNvGrpSpPr>
                <a:grpSpLocks/>
              </p:cNvGrpSpPr>
              <p:nvPr/>
            </p:nvGrpSpPr>
            <p:grpSpPr bwMode="auto">
              <a:xfrm>
                <a:off x="1104" y="3504"/>
                <a:ext cx="384" cy="288"/>
                <a:chOff x="3072" y="3120"/>
                <a:chExt cx="864" cy="576"/>
              </a:xfrm>
            </p:grpSpPr>
            <p:sp>
              <p:nvSpPr>
                <p:cNvPr id="12390" name="Rectangle 102"/>
                <p:cNvSpPr>
                  <a:spLocks noChangeArrowheads="1"/>
                </p:cNvSpPr>
                <p:nvPr/>
              </p:nvSpPr>
              <p:spPr bwMode="auto">
                <a:xfrm>
                  <a:off x="3072" y="3120"/>
                  <a:ext cx="864" cy="576"/>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12391" name="Line 103"/>
                <p:cNvSpPr>
                  <a:spLocks noChangeShapeType="1"/>
                </p:cNvSpPr>
                <p:nvPr/>
              </p:nvSpPr>
              <p:spPr bwMode="auto">
                <a:xfrm>
                  <a:off x="3072" y="3264"/>
                  <a:ext cx="864" cy="1"/>
                </a:xfrm>
                <a:prstGeom prst="line">
                  <a:avLst/>
                </a:prstGeom>
                <a:noFill/>
                <a:ln w="9525">
                  <a:solidFill>
                    <a:schemeClr val="tx1"/>
                  </a:solidFill>
                  <a:round/>
                  <a:headEnd/>
                  <a:tailEnd/>
                </a:ln>
                <a:effectLst/>
              </p:spPr>
              <p:txBody>
                <a:bodyPr/>
                <a:lstStyle/>
                <a:p>
                  <a:endParaRPr lang="en-US"/>
                </a:p>
              </p:txBody>
            </p:sp>
            <p:sp>
              <p:nvSpPr>
                <p:cNvPr id="12392" name="Line 104"/>
                <p:cNvSpPr>
                  <a:spLocks noChangeShapeType="1"/>
                </p:cNvSpPr>
                <p:nvPr/>
              </p:nvSpPr>
              <p:spPr bwMode="auto">
                <a:xfrm>
                  <a:off x="3072" y="3360"/>
                  <a:ext cx="864" cy="1"/>
                </a:xfrm>
                <a:prstGeom prst="line">
                  <a:avLst/>
                </a:prstGeom>
                <a:noFill/>
                <a:ln w="9525">
                  <a:solidFill>
                    <a:schemeClr val="tx1"/>
                  </a:solidFill>
                  <a:round/>
                  <a:headEnd/>
                  <a:tailEnd/>
                </a:ln>
                <a:effectLst/>
              </p:spPr>
              <p:txBody>
                <a:bodyPr/>
                <a:lstStyle/>
                <a:p>
                  <a:endParaRPr lang="en-US"/>
                </a:p>
              </p:txBody>
            </p:sp>
            <p:sp>
              <p:nvSpPr>
                <p:cNvPr id="12393" name="Line 105"/>
                <p:cNvSpPr>
                  <a:spLocks noChangeShapeType="1"/>
                </p:cNvSpPr>
                <p:nvPr/>
              </p:nvSpPr>
              <p:spPr bwMode="auto">
                <a:xfrm>
                  <a:off x="3072" y="3456"/>
                  <a:ext cx="864" cy="1"/>
                </a:xfrm>
                <a:prstGeom prst="line">
                  <a:avLst/>
                </a:prstGeom>
                <a:noFill/>
                <a:ln w="9525">
                  <a:solidFill>
                    <a:schemeClr val="tx1"/>
                  </a:solidFill>
                  <a:round/>
                  <a:headEnd/>
                  <a:tailEnd/>
                </a:ln>
                <a:effectLst/>
              </p:spPr>
              <p:txBody>
                <a:bodyPr/>
                <a:lstStyle/>
                <a:p>
                  <a:endParaRPr lang="en-US"/>
                </a:p>
              </p:txBody>
            </p:sp>
            <p:sp>
              <p:nvSpPr>
                <p:cNvPr id="12394" name="Line 106"/>
                <p:cNvSpPr>
                  <a:spLocks noChangeShapeType="1"/>
                </p:cNvSpPr>
                <p:nvPr/>
              </p:nvSpPr>
              <p:spPr bwMode="auto">
                <a:xfrm>
                  <a:off x="3072" y="3552"/>
                  <a:ext cx="864" cy="1"/>
                </a:xfrm>
                <a:prstGeom prst="line">
                  <a:avLst/>
                </a:prstGeom>
                <a:noFill/>
                <a:ln w="9525">
                  <a:solidFill>
                    <a:schemeClr val="tx1"/>
                  </a:solidFill>
                  <a:round/>
                  <a:headEnd/>
                  <a:tailEnd/>
                </a:ln>
                <a:effectLst/>
              </p:spPr>
              <p:txBody>
                <a:bodyPr/>
                <a:lstStyle/>
                <a:p>
                  <a:endParaRPr lang="en-US"/>
                </a:p>
              </p:txBody>
            </p:sp>
            <p:sp>
              <p:nvSpPr>
                <p:cNvPr id="12395" name="Line 107"/>
                <p:cNvSpPr>
                  <a:spLocks noChangeShapeType="1"/>
                </p:cNvSpPr>
                <p:nvPr/>
              </p:nvSpPr>
              <p:spPr bwMode="auto">
                <a:xfrm>
                  <a:off x="3072" y="3648"/>
                  <a:ext cx="864" cy="1"/>
                </a:xfrm>
                <a:prstGeom prst="line">
                  <a:avLst/>
                </a:prstGeom>
                <a:noFill/>
                <a:ln w="9525">
                  <a:solidFill>
                    <a:schemeClr val="tx1"/>
                  </a:solidFill>
                  <a:round/>
                  <a:headEnd/>
                  <a:tailEnd/>
                </a:ln>
                <a:effectLst/>
              </p:spPr>
              <p:txBody>
                <a:bodyPr/>
                <a:lstStyle/>
                <a:p>
                  <a:endParaRPr lang="en-US"/>
                </a:p>
              </p:txBody>
            </p:sp>
            <p:sp>
              <p:nvSpPr>
                <p:cNvPr id="12396" name="Line 108"/>
                <p:cNvSpPr>
                  <a:spLocks noChangeShapeType="1"/>
                </p:cNvSpPr>
                <p:nvPr/>
              </p:nvSpPr>
              <p:spPr bwMode="auto">
                <a:xfrm>
                  <a:off x="3264" y="3216"/>
                  <a:ext cx="1" cy="432"/>
                </a:xfrm>
                <a:prstGeom prst="line">
                  <a:avLst/>
                </a:prstGeom>
                <a:noFill/>
                <a:ln w="9525">
                  <a:solidFill>
                    <a:schemeClr val="tx1"/>
                  </a:solidFill>
                  <a:round/>
                  <a:headEnd/>
                  <a:tailEnd/>
                </a:ln>
                <a:effectLst/>
              </p:spPr>
              <p:txBody>
                <a:bodyPr/>
                <a:lstStyle/>
                <a:p>
                  <a:endParaRPr lang="en-US"/>
                </a:p>
              </p:txBody>
            </p:sp>
            <p:sp>
              <p:nvSpPr>
                <p:cNvPr id="12397" name="Line 109"/>
                <p:cNvSpPr>
                  <a:spLocks noChangeShapeType="1"/>
                </p:cNvSpPr>
                <p:nvPr/>
              </p:nvSpPr>
              <p:spPr bwMode="auto">
                <a:xfrm>
                  <a:off x="3360" y="3216"/>
                  <a:ext cx="1" cy="432"/>
                </a:xfrm>
                <a:prstGeom prst="line">
                  <a:avLst/>
                </a:prstGeom>
                <a:noFill/>
                <a:ln w="9525">
                  <a:solidFill>
                    <a:schemeClr val="tx1"/>
                  </a:solidFill>
                  <a:round/>
                  <a:headEnd/>
                  <a:tailEnd/>
                </a:ln>
                <a:effectLst/>
              </p:spPr>
              <p:txBody>
                <a:bodyPr/>
                <a:lstStyle/>
                <a:p>
                  <a:endParaRPr lang="en-US"/>
                </a:p>
              </p:txBody>
            </p:sp>
            <p:sp>
              <p:nvSpPr>
                <p:cNvPr id="12398" name="Line 110"/>
                <p:cNvSpPr>
                  <a:spLocks noChangeShapeType="1"/>
                </p:cNvSpPr>
                <p:nvPr/>
              </p:nvSpPr>
              <p:spPr bwMode="auto">
                <a:xfrm>
                  <a:off x="3456" y="3216"/>
                  <a:ext cx="1" cy="432"/>
                </a:xfrm>
                <a:prstGeom prst="line">
                  <a:avLst/>
                </a:prstGeom>
                <a:noFill/>
                <a:ln w="9525">
                  <a:solidFill>
                    <a:schemeClr val="tx1"/>
                  </a:solidFill>
                  <a:round/>
                  <a:headEnd/>
                  <a:tailEnd/>
                </a:ln>
                <a:effectLst/>
              </p:spPr>
              <p:txBody>
                <a:bodyPr/>
                <a:lstStyle/>
                <a:p>
                  <a:endParaRPr lang="en-US"/>
                </a:p>
              </p:txBody>
            </p:sp>
            <p:sp>
              <p:nvSpPr>
                <p:cNvPr id="12399" name="Line 111"/>
                <p:cNvSpPr>
                  <a:spLocks noChangeShapeType="1"/>
                </p:cNvSpPr>
                <p:nvPr/>
              </p:nvSpPr>
              <p:spPr bwMode="auto">
                <a:xfrm>
                  <a:off x="3552" y="3216"/>
                  <a:ext cx="1" cy="432"/>
                </a:xfrm>
                <a:prstGeom prst="line">
                  <a:avLst/>
                </a:prstGeom>
                <a:noFill/>
                <a:ln w="9525">
                  <a:solidFill>
                    <a:schemeClr val="tx1"/>
                  </a:solidFill>
                  <a:round/>
                  <a:headEnd/>
                  <a:tailEnd/>
                </a:ln>
                <a:effectLst/>
              </p:spPr>
              <p:txBody>
                <a:bodyPr/>
                <a:lstStyle/>
                <a:p>
                  <a:endParaRPr lang="en-US"/>
                </a:p>
              </p:txBody>
            </p:sp>
            <p:sp>
              <p:nvSpPr>
                <p:cNvPr id="12400" name="Line 112"/>
                <p:cNvSpPr>
                  <a:spLocks noChangeShapeType="1"/>
                </p:cNvSpPr>
                <p:nvPr/>
              </p:nvSpPr>
              <p:spPr bwMode="auto">
                <a:xfrm>
                  <a:off x="3648" y="3216"/>
                  <a:ext cx="1" cy="432"/>
                </a:xfrm>
                <a:prstGeom prst="line">
                  <a:avLst/>
                </a:prstGeom>
                <a:noFill/>
                <a:ln w="9525">
                  <a:solidFill>
                    <a:schemeClr val="tx1"/>
                  </a:solidFill>
                  <a:round/>
                  <a:headEnd/>
                  <a:tailEnd/>
                </a:ln>
                <a:effectLst/>
              </p:spPr>
              <p:txBody>
                <a:bodyPr/>
                <a:lstStyle/>
                <a:p>
                  <a:endParaRPr lang="en-US"/>
                </a:p>
              </p:txBody>
            </p:sp>
            <p:sp>
              <p:nvSpPr>
                <p:cNvPr id="12401" name="Line 113"/>
                <p:cNvSpPr>
                  <a:spLocks noChangeShapeType="1"/>
                </p:cNvSpPr>
                <p:nvPr/>
              </p:nvSpPr>
              <p:spPr bwMode="auto">
                <a:xfrm>
                  <a:off x="3744" y="3216"/>
                  <a:ext cx="1" cy="432"/>
                </a:xfrm>
                <a:prstGeom prst="line">
                  <a:avLst/>
                </a:prstGeom>
                <a:noFill/>
                <a:ln w="9525">
                  <a:solidFill>
                    <a:schemeClr val="tx1"/>
                  </a:solidFill>
                  <a:round/>
                  <a:headEnd/>
                  <a:tailEnd/>
                </a:ln>
                <a:effectLst/>
              </p:spPr>
              <p:txBody>
                <a:bodyPr/>
                <a:lstStyle/>
                <a:p>
                  <a:endParaRPr lang="en-US"/>
                </a:p>
              </p:txBody>
            </p:sp>
            <p:sp>
              <p:nvSpPr>
                <p:cNvPr id="12402" name="Line 114"/>
                <p:cNvSpPr>
                  <a:spLocks noChangeShapeType="1"/>
                </p:cNvSpPr>
                <p:nvPr/>
              </p:nvSpPr>
              <p:spPr bwMode="auto">
                <a:xfrm>
                  <a:off x="3840" y="3216"/>
                  <a:ext cx="1" cy="432"/>
                </a:xfrm>
                <a:prstGeom prst="line">
                  <a:avLst/>
                </a:prstGeom>
                <a:noFill/>
                <a:ln w="9525">
                  <a:solidFill>
                    <a:schemeClr val="tx1"/>
                  </a:solidFill>
                  <a:round/>
                  <a:headEnd/>
                  <a:tailEnd/>
                </a:ln>
                <a:effectLst/>
              </p:spPr>
              <p:txBody>
                <a:bodyPr/>
                <a:lstStyle/>
                <a:p>
                  <a:endParaRPr lang="en-US"/>
                </a:p>
              </p:txBody>
            </p:sp>
          </p:grpSp>
          <p:sp>
            <p:nvSpPr>
              <p:cNvPr id="12403" name="Text Box 115"/>
              <p:cNvSpPr txBox="1">
                <a:spLocks noChangeArrowheads="1"/>
              </p:cNvSpPr>
              <p:nvPr/>
            </p:nvSpPr>
            <p:spPr bwMode="auto">
              <a:xfrm>
                <a:off x="-182" y="3504"/>
                <a:ext cx="1296" cy="523"/>
              </a:xfrm>
              <a:prstGeom prst="rect">
                <a:avLst/>
              </a:prstGeom>
              <a:noFill/>
              <a:ln w="9525">
                <a:noFill/>
                <a:miter lim="800000"/>
                <a:headEnd/>
                <a:tailEnd/>
              </a:ln>
              <a:effectLst/>
            </p:spPr>
            <p:txBody>
              <a:bodyPr wrap="square">
                <a:spAutoFit/>
              </a:bodyPr>
              <a:lstStyle/>
              <a:p>
                <a:r>
                  <a:rPr lang="es-PE" sz="2400" dirty="0" err="1" smtClean="0">
                    <a:latin typeface="Trebuchet MS" pitchFamily="34" charset="0"/>
                    <a:cs typeface="Arial" charset="0"/>
                  </a:rPr>
                  <a:t>Taxonomy</a:t>
                </a:r>
                <a:r>
                  <a:rPr lang="es-PE" sz="2400" dirty="0" smtClean="0">
                    <a:latin typeface="Trebuchet MS" pitchFamily="34" charset="0"/>
                    <a:cs typeface="Arial" charset="0"/>
                  </a:rPr>
                  <a:t> &amp; </a:t>
                </a:r>
                <a:r>
                  <a:rPr lang="es-PE" sz="2400" dirty="0" err="1" smtClean="0">
                    <a:latin typeface="Trebuchet MS" pitchFamily="34" charset="0"/>
                    <a:cs typeface="Arial" charset="0"/>
                  </a:rPr>
                  <a:t>Classification</a:t>
                </a:r>
                <a:endParaRPr lang="es-PE" sz="2400" dirty="0">
                  <a:latin typeface="Trebuchet MS" pitchFamily="34" charset="0"/>
                  <a:cs typeface="Arial" charset="0"/>
                </a:endParaRPr>
              </a:p>
            </p:txBody>
          </p:sp>
        </p:grpSp>
        <p:cxnSp>
          <p:nvCxnSpPr>
            <p:cNvPr id="262" name="Elbow Connector 261"/>
            <p:cNvCxnSpPr>
              <a:endCxn id="12312" idx="2"/>
            </p:cNvCxnSpPr>
            <p:nvPr/>
          </p:nvCxnSpPr>
          <p:spPr bwMode="auto">
            <a:xfrm rot="16200000" flipH="1">
              <a:off x="2247900" y="1790700"/>
              <a:ext cx="2362200" cy="1524000"/>
            </a:xfrm>
            <a:prstGeom prst="bentConnector2">
              <a:avLst/>
            </a:prstGeom>
            <a:solidFill>
              <a:schemeClr val="accent1"/>
            </a:solidFill>
            <a:ln w="12700" cap="flat" cmpd="sng" algn="ctr">
              <a:solidFill>
                <a:schemeClr val="tx1"/>
              </a:solidFill>
              <a:prstDash val="solid"/>
              <a:round/>
              <a:headEnd type="none" w="med" len="med"/>
              <a:tailEnd type="arrow"/>
            </a:ln>
            <a:effectLst/>
          </p:spPr>
        </p:cxnSp>
        <p:sp>
          <p:nvSpPr>
            <p:cNvPr id="265" name="TextBox 264"/>
            <p:cNvSpPr txBox="1"/>
            <p:nvPr/>
          </p:nvSpPr>
          <p:spPr>
            <a:xfrm>
              <a:off x="6324600" y="3352800"/>
              <a:ext cx="2667000" cy="646331"/>
            </a:xfrm>
            <a:prstGeom prst="rect">
              <a:avLst/>
            </a:prstGeom>
            <a:noFill/>
          </p:spPr>
          <p:txBody>
            <a:bodyPr wrap="square" rtlCol="0">
              <a:spAutoFit/>
            </a:bodyPr>
            <a:lstStyle/>
            <a:p>
              <a:r>
                <a:rPr lang="en-US" dirty="0" smtClean="0">
                  <a:latin typeface="Trebuchet MS" pitchFamily="34" charset="0"/>
                </a:rPr>
                <a:t>Occurrences through Field Inventory</a:t>
              </a:r>
              <a:endParaRPr lang="en-US" dirty="0">
                <a:latin typeface="Trebuchet MS" pitchFamily="34" charset="0"/>
              </a:endParaRPr>
            </a:p>
          </p:txBody>
        </p:sp>
      </p:grpSp>
      <p:grpSp>
        <p:nvGrpSpPr>
          <p:cNvPr id="7" name="Group 37"/>
          <p:cNvGrpSpPr/>
          <p:nvPr/>
        </p:nvGrpSpPr>
        <p:grpSpPr>
          <a:xfrm>
            <a:off x="2819400" y="685800"/>
            <a:ext cx="5410199" cy="1943305"/>
            <a:chOff x="2819400" y="609600"/>
            <a:chExt cx="5410199" cy="1943305"/>
          </a:xfrm>
        </p:grpSpPr>
        <p:sp>
          <p:nvSpPr>
            <p:cNvPr id="266" name="TextBox 265"/>
            <p:cNvSpPr txBox="1"/>
            <p:nvPr/>
          </p:nvSpPr>
          <p:spPr>
            <a:xfrm>
              <a:off x="6416674" y="1447800"/>
              <a:ext cx="1812925" cy="646331"/>
            </a:xfrm>
            <a:prstGeom prst="rect">
              <a:avLst/>
            </a:prstGeom>
            <a:noFill/>
          </p:spPr>
          <p:txBody>
            <a:bodyPr wrap="square" rtlCol="0">
              <a:spAutoFit/>
            </a:bodyPr>
            <a:lstStyle/>
            <a:p>
              <a:r>
                <a:rPr lang="en-US" dirty="0" smtClean="0">
                  <a:latin typeface="Trebuchet MS" pitchFamily="34" charset="0"/>
                </a:rPr>
                <a:t>Maps and Surfaces</a:t>
              </a:r>
              <a:endParaRPr lang="en-US" dirty="0">
                <a:latin typeface="Trebuchet MS" pitchFamily="34" charset="0"/>
              </a:endParaRPr>
            </a:p>
          </p:txBody>
        </p:sp>
        <p:cxnSp>
          <p:nvCxnSpPr>
            <p:cNvPr id="268" name="Elbow Connector 261"/>
            <p:cNvCxnSpPr>
              <a:stCxn id="12390" idx="3"/>
            </p:cNvCxnSpPr>
            <p:nvPr/>
          </p:nvCxnSpPr>
          <p:spPr bwMode="auto">
            <a:xfrm>
              <a:off x="2819400" y="1143000"/>
              <a:ext cx="1006476" cy="381003"/>
            </a:xfrm>
            <a:prstGeom prst="bentConnector3">
              <a:avLst>
                <a:gd name="adj1" fmla="val 50000"/>
              </a:avLst>
            </a:prstGeom>
            <a:solidFill>
              <a:schemeClr val="accent1"/>
            </a:solidFill>
            <a:ln w="12700" cap="flat" cmpd="sng" algn="ctr">
              <a:solidFill>
                <a:schemeClr val="tx1"/>
              </a:solidFill>
              <a:prstDash val="solid"/>
              <a:round/>
              <a:headEnd type="none" w="med" len="med"/>
              <a:tailEnd type="arrow"/>
            </a:ln>
            <a:effectLst/>
          </p:spPr>
        </p:cxnSp>
        <p:pic>
          <p:nvPicPr>
            <p:cNvPr id="37" name="Picture 36" descr="ROMOsystems.jpg"/>
            <p:cNvPicPr>
              <a:picLocks noChangeAspect="1"/>
            </p:cNvPicPr>
            <p:nvPr/>
          </p:nvPicPr>
          <p:blipFill>
            <a:blip r:embed="rId5" cstate="print"/>
            <a:srcRect/>
            <a:stretch>
              <a:fillRect/>
            </a:stretch>
          </p:blipFill>
          <p:spPr bwMode="auto">
            <a:xfrm>
              <a:off x="3886200" y="609600"/>
              <a:ext cx="2514600" cy="1943305"/>
            </a:xfrm>
            <a:prstGeom prst="rect">
              <a:avLst/>
            </a:prstGeom>
            <a:noFill/>
            <a:ln w="9525">
              <a:noFill/>
              <a:miter lim="800000"/>
              <a:headEnd/>
              <a:tailEnd/>
            </a:ln>
          </p:spPr>
        </p:pic>
      </p:grpSp>
      <p:pic>
        <p:nvPicPr>
          <p:cNvPr id="39" name="Picture 3" descr="Oakland MI land use"/>
          <p:cNvPicPr>
            <a:picLocks noChangeAspect="1" noChangeArrowheads="1"/>
          </p:cNvPicPr>
          <p:nvPr/>
        </p:nvPicPr>
        <p:blipFill>
          <a:blip r:embed="rId6" cstate="print"/>
          <a:srcRect/>
          <a:stretch>
            <a:fillRect/>
          </a:stretch>
        </p:blipFill>
        <p:spPr bwMode="auto">
          <a:xfrm>
            <a:off x="3886200" y="685800"/>
            <a:ext cx="2467840" cy="1905000"/>
          </a:xfrm>
          <a:prstGeom prst="rect">
            <a:avLst/>
          </a:prstGeom>
          <a:noFill/>
          <a:ln w="9525">
            <a:noFill/>
            <a:miter lim="800000"/>
            <a:headEnd/>
            <a:tailEnd/>
          </a:ln>
        </p:spPr>
      </p:pic>
      <p:pic>
        <p:nvPicPr>
          <p:cNvPr id="40" name="Picture 2" descr="Oakland MI LCM"/>
          <p:cNvPicPr>
            <a:picLocks noChangeAspect="1" noChangeArrowheads="1"/>
          </p:cNvPicPr>
          <p:nvPr/>
        </p:nvPicPr>
        <p:blipFill>
          <a:blip r:embed="rId7" cstate="print"/>
          <a:srcRect/>
          <a:stretch>
            <a:fillRect/>
          </a:stretch>
        </p:blipFill>
        <p:spPr bwMode="auto">
          <a:xfrm>
            <a:off x="3886200" y="685800"/>
            <a:ext cx="2566555" cy="1981200"/>
          </a:xfrm>
          <a:prstGeom prst="rect">
            <a:avLst/>
          </a:prstGeom>
          <a:noFill/>
          <a:ln w="9525">
            <a:noFill/>
            <a:miter lim="800000"/>
            <a:headEnd/>
            <a:tailEnd/>
          </a:ln>
        </p:spPr>
      </p:pic>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500"/>
                            </p:stCondLst>
                            <p:childTnLst>
                              <p:par>
                                <p:cTn id="18" presetID="53" presetClass="entr" presetSubtype="0"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 calcmode="lin" valueType="num">
                                      <p:cBhvr>
                                        <p:cTn id="20" dur="500" fill="hold"/>
                                        <p:tgtEl>
                                          <p:spTgt spid="39"/>
                                        </p:tgtEl>
                                        <p:attrNameLst>
                                          <p:attrName>ppt_w</p:attrName>
                                        </p:attrNameLst>
                                      </p:cBhvr>
                                      <p:tavLst>
                                        <p:tav tm="0">
                                          <p:val>
                                            <p:fltVal val="0"/>
                                          </p:val>
                                        </p:tav>
                                        <p:tav tm="100000">
                                          <p:val>
                                            <p:strVal val="#ppt_w"/>
                                          </p:val>
                                        </p:tav>
                                      </p:tavLst>
                                    </p:anim>
                                    <p:anim calcmode="lin" valueType="num">
                                      <p:cBhvr>
                                        <p:cTn id="21" dur="500" fill="hold"/>
                                        <p:tgtEl>
                                          <p:spTgt spid="39"/>
                                        </p:tgtEl>
                                        <p:attrNameLst>
                                          <p:attrName>ppt_h</p:attrName>
                                        </p:attrNameLst>
                                      </p:cBhvr>
                                      <p:tavLst>
                                        <p:tav tm="0">
                                          <p:val>
                                            <p:fltVal val="0"/>
                                          </p:val>
                                        </p:tav>
                                        <p:tav tm="100000">
                                          <p:val>
                                            <p:strVal val="#ppt_h"/>
                                          </p:val>
                                        </p:tav>
                                      </p:tavLst>
                                    </p:anim>
                                    <p:animEffect transition="in" filter="fade">
                                      <p:cBhvr>
                                        <p:cTn id="22" dur="500"/>
                                        <p:tgtEl>
                                          <p:spTgt spid="39"/>
                                        </p:tgtEl>
                                      </p:cBhvr>
                                    </p:animEffect>
                                  </p:childTnLst>
                                </p:cTn>
                              </p:par>
                            </p:childTnLst>
                          </p:cTn>
                        </p:par>
                        <p:par>
                          <p:cTn id="23" fill="hold">
                            <p:stCondLst>
                              <p:cond delay="1000"/>
                            </p:stCondLst>
                            <p:childTnLst>
                              <p:par>
                                <p:cTn id="24" presetID="10" presetClass="entr" presetSubtype="0" fill="hold" nodeType="afterEffect">
                                  <p:stCondLst>
                                    <p:cond delay="50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609600" y="381000"/>
            <a:ext cx="7772400" cy="685800"/>
          </a:xfrm>
        </p:spPr>
        <p:txBody>
          <a:bodyPr/>
          <a:lstStyle/>
          <a:p>
            <a:pPr>
              <a:defRPr/>
            </a:pPr>
            <a:r>
              <a:rPr lang="en-US" b="1">
                <a:solidFill>
                  <a:srgbClr val="FFFF99"/>
                </a:solidFill>
                <a:effectLst>
                  <a:outerShdw blurRad="38100" dist="38100" dir="2700000" algn="tl">
                    <a:srgbClr val="000000"/>
                  </a:outerShdw>
                </a:effectLst>
                <a:latin typeface="Trebuchet MS" pitchFamily="34" charset="0"/>
              </a:rPr>
              <a:t>Ecology Overview</a:t>
            </a:r>
          </a:p>
        </p:txBody>
      </p:sp>
      <p:sp>
        <p:nvSpPr>
          <p:cNvPr id="73732" name="Line 4"/>
          <p:cNvSpPr>
            <a:spLocks noChangeShapeType="1"/>
          </p:cNvSpPr>
          <p:nvPr/>
        </p:nvSpPr>
        <p:spPr bwMode="auto">
          <a:xfrm>
            <a:off x="685800" y="1295400"/>
            <a:ext cx="7450138" cy="0"/>
          </a:xfrm>
          <a:prstGeom prst="line">
            <a:avLst/>
          </a:prstGeom>
          <a:noFill/>
          <a:ln w="28575">
            <a:solidFill>
              <a:schemeClr val="tx2"/>
            </a:solidFill>
            <a:round/>
            <a:headEnd/>
            <a:tailEnd/>
          </a:ln>
          <a:effectLst>
            <a:outerShdw dist="17961" dir="2700000" algn="ctr" rotWithShape="0">
              <a:srgbClr val="A2C1FE"/>
            </a:outerShdw>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73733" name="Rectangle 5"/>
          <p:cNvSpPr>
            <a:spLocks noChangeArrowheads="1"/>
          </p:cNvSpPr>
          <p:nvPr/>
        </p:nvSpPr>
        <p:spPr bwMode="auto">
          <a:xfrm>
            <a:off x="533400" y="2133600"/>
            <a:ext cx="8382000" cy="3962400"/>
          </a:xfrm>
          <a:prstGeom prst="rect">
            <a:avLst/>
          </a:prstGeom>
          <a:noFill/>
          <a:ln w="12700">
            <a:noFill/>
            <a:miter lim="800000"/>
            <a:headEnd/>
            <a:tailEnd/>
          </a:ln>
          <a:effectLst/>
        </p:spPr>
        <p:txBody>
          <a:bodyPr lIns="90488" tIns="44450" rIns="90488" bIns="44450"/>
          <a:lstStyle/>
          <a:p>
            <a:pPr marL="342900" indent="-342900" eaLnBrk="0" hangingPunct="0">
              <a:spcBef>
                <a:spcPct val="20000"/>
              </a:spcBef>
              <a:buClr>
                <a:schemeClr val="tx2"/>
              </a:buClr>
              <a:buSzPct val="75000"/>
              <a:buFont typeface="Monotype Sorts" charset="2"/>
              <a:buChar char="u"/>
              <a:defRPr/>
            </a:pPr>
            <a:r>
              <a:rPr lang="en-US" sz="4000" dirty="0">
                <a:solidFill>
                  <a:schemeClr val="hlink"/>
                </a:solidFill>
                <a:effectLst>
                  <a:outerShdw blurRad="38100" dist="38100" dir="2700000" algn="tl">
                    <a:srgbClr val="000000"/>
                  </a:outerShdw>
                </a:effectLst>
              </a:rPr>
              <a:t> </a:t>
            </a:r>
            <a:r>
              <a:rPr lang="en-US" sz="4000" dirty="0" smtClean="0">
                <a:effectLst>
                  <a:outerShdw blurRad="38100" dist="38100" dir="2700000" algn="tl">
                    <a:srgbClr val="000000"/>
                  </a:outerShdw>
                </a:effectLst>
                <a:latin typeface="Trebuchet MS" pitchFamily="34" charset="0"/>
              </a:rPr>
              <a:t>NatureServe </a:t>
            </a:r>
            <a:r>
              <a:rPr lang="en-US" sz="4000" dirty="0" smtClean="0">
                <a:effectLst>
                  <a:outerShdw blurRad="38100" dist="38100" dir="2700000" algn="tl">
                    <a:srgbClr val="000000"/>
                  </a:outerShdw>
                </a:effectLst>
                <a:latin typeface="Trebuchet MS" pitchFamily="34" charset="0"/>
              </a:rPr>
              <a:t>Ecology </a:t>
            </a:r>
            <a:r>
              <a:rPr lang="en-US" sz="4000" dirty="0">
                <a:effectLst>
                  <a:outerShdw blurRad="38100" dist="38100" dir="2700000" algn="tl">
                    <a:srgbClr val="000000"/>
                  </a:outerShdw>
                </a:effectLst>
                <a:latin typeface="Trebuchet MS" pitchFamily="34" charset="0"/>
              </a:rPr>
              <a:t>Department</a:t>
            </a:r>
          </a:p>
          <a:p>
            <a:pPr marL="342900" indent="-342900" eaLnBrk="0" hangingPunct="0">
              <a:spcBef>
                <a:spcPct val="20000"/>
              </a:spcBef>
              <a:buClr>
                <a:schemeClr val="tx2"/>
              </a:buClr>
              <a:buSzPct val="75000"/>
              <a:buFont typeface="Monotype Sorts" charset="2"/>
              <a:buChar char="u"/>
              <a:defRPr/>
            </a:pPr>
            <a:r>
              <a:rPr lang="en-US" sz="4000" dirty="0">
                <a:effectLst>
                  <a:outerShdw blurRad="38100" dist="38100" dir="2700000" algn="tl">
                    <a:srgbClr val="000000"/>
                  </a:outerShdw>
                </a:effectLst>
                <a:latin typeface="Trebuchet MS" pitchFamily="34" charset="0"/>
              </a:rPr>
              <a:t> </a:t>
            </a:r>
            <a:r>
              <a:rPr lang="en-US" sz="4000" dirty="0" smtClean="0">
                <a:effectLst>
                  <a:outerShdw blurRad="38100" dist="38100" dir="2700000" algn="tl">
                    <a:srgbClr val="000000"/>
                  </a:outerShdw>
                </a:effectLst>
                <a:latin typeface="Trebuchet MS" pitchFamily="34" charset="0"/>
              </a:rPr>
              <a:t>Coarse Filters &amp; Fine Filters</a:t>
            </a:r>
            <a:endParaRPr lang="en-US" sz="4000" dirty="0">
              <a:effectLst>
                <a:outerShdw blurRad="38100" dist="38100" dir="2700000" algn="tl">
                  <a:srgbClr val="000000"/>
                </a:outerShdw>
              </a:effectLst>
              <a:latin typeface="Trebuchet MS" pitchFamily="34" charset="0"/>
            </a:endParaRPr>
          </a:p>
          <a:p>
            <a:pPr marL="342900" indent="-342900" eaLnBrk="0" hangingPunct="0">
              <a:spcBef>
                <a:spcPct val="20000"/>
              </a:spcBef>
              <a:buClr>
                <a:schemeClr val="tx2"/>
              </a:buClr>
              <a:buSzPct val="75000"/>
              <a:buFont typeface="Monotype Sorts" charset="2"/>
              <a:buChar char="u"/>
              <a:defRPr/>
            </a:pPr>
            <a:r>
              <a:rPr lang="en-US" sz="4000" dirty="0">
                <a:effectLst>
                  <a:outerShdw blurRad="38100" dist="38100" dir="2700000" algn="tl">
                    <a:srgbClr val="000000"/>
                  </a:outerShdw>
                </a:effectLst>
                <a:latin typeface="Trebuchet MS" pitchFamily="34" charset="0"/>
              </a:rPr>
              <a:t> </a:t>
            </a:r>
            <a:r>
              <a:rPr lang="en-US" sz="4000" dirty="0" smtClean="0">
                <a:effectLst>
                  <a:outerShdw blurRad="38100" dist="38100" dir="2700000" algn="tl">
                    <a:srgbClr val="000000"/>
                  </a:outerShdw>
                </a:effectLst>
                <a:latin typeface="Trebuchet MS" pitchFamily="34" charset="0"/>
              </a:rPr>
              <a:t>NatureServe Ecology Methods</a:t>
            </a:r>
            <a:endParaRPr lang="en-US" sz="4000" dirty="0">
              <a:effectLst>
                <a:outerShdw blurRad="38100" dist="38100" dir="2700000" algn="tl">
                  <a:srgbClr val="000000"/>
                </a:outerShdw>
              </a:effectLst>
              <a:latin typeface="Trebuchet MS" pitchFamily="34" charset="0"/>
            </a:endParaRPr>
          </a:p>
          <a:p>
            <a:pPr marL="342900" indent="-342900" eaLnBrk="0" hangingPunct="0">
              <a:spcBef>
                <a:spcPct val="20000"/>
              </a:spcBef>
              <a:buClr>
                <a:schemeClr val="tx2"/>
              </a:buClr>
              <a:buSzPct val="75000"/>
              <a:buFont typeface="Monotype Sorts" charset="2"/>
              <a:buChar char="u"/>
              <a:defRPr/>
            </a:pPr>
            <a:r>
              <a:rPr lang="en-US" sz="4000" dirty="0">
                <a:solidFill>
                  <a:schemeClr val="hlink"/>
                </a:solidFill>
                <a:effectLst>
                  <a:outerShdw blurRad="38100" dist="38100" dir="2700000" algn="tl">
                    <a:srgbClr val="000000"/>
                  </a:outerShdw>
                </a:effectLst>
              </a:rPr>
              <a:t> </a:t>
            </a:r>
            <a:r>
              <a:rPr lang="en-US" sz="4000" dirty="0">
                <a:effectLst>
                  <a:outerShdw blurRad="38100" dist="38100" dir="2700000" algn="tl">
                    <a:srgbClr val="000000"/>
                  </a:outerShdw>
                </a:effectLst>
                <a:latin typeface="Trebuchet MS" pitchFamily="34" charset="0"/>
              </a:rPr>
              <a:t>Where should we be in 5 years?</a:t>
            </a:r>
          </a:p>
        </p:txBody>
      </p:sp>
    </p:spTree>
  </p:cSld>
  <p:clrMapOvr>
    <a:masterClrMapping/>
  </p:clrMapOvr>
  <p:transition>
    <p:cut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1"/>
          <p:cNvGrpSpPr>
            <a:grpSpLocks/>
          </p:cNvGrpSpPr>
          <p:nvPr/>
        </p:nvGrpSpPr>
        <p:grpSpPr bwMode="auto">
          <a:xfrm>
            <a:off x="533400" y="2389188"/>
            <a:ext cx="3675063" cy="2647950"/>
            <a:chOff x="533400" y="2389736"/>
            <a:chExt cx="3675361" cy="2646739"/>
          </a:xfrm>
        </p:grpSpPr>
        <p:sp>
          <p:nvSpPr>
            <p:cNvPr id="175108" name="AutoShape 4"/>
            <p:cNvSpPr>
              <a:spLocks noChangeArrowheads="1"/>
            </p:cNvSpPr>
            <p:nvPr/>
          </p:nvSpPr>
          <p:spPr bwMode="auto">
            <a:xfrm>
              <a:off x="533400" y="2730892"/>
              <a:ext cx="1733690" cy="383999"/>
            </a:xfrm>
            <a:prstGeom prst="diamond">
              <a:avLst/>
            </a:prstGeom>
            <a:solidFill>
              <a:srgbClr val="FFFF99"/>
            </a:solidFill>
            <a:ln w="9525">
              <a:solidFill>
                <a:schemeClr val="tx1"/>
              </a:solidFill>
              <a:miter lim="800000"/>
              <a:headEnd/>
              <a:tailEnd/>
            </a:ln>
            <a:effectLst/>
          </p:spPr>
          <p:txBody>
            <a:bodyPr wrap="none" anchor="ctr"/>
            <a:lstStyle/>
            <a:p>
              <a:pPr>
                <a:defRPr/>
              </a:pPr>
              <a:endParaRPr lang="en-US"/>
            </a:p>
          </p:txBody>
        </p:sp>
        <p:sp>
          <p:nvSpPr>
            <p:cNvPr id="175109" name="AutoShape 5"/>
            <p:cNvSpPr>
              <a:spLocks noChangeArrowheads="1"/>
            </p:cNvSpPr>
            <p:nvPr/>
          </p:nvSpPr>
          <p:spPr bwMode="auto">
            <a:xfrm>
              <a:off x="533400" y="3211685"/>
              <a:ext cx="1733690" cy="383999"/>
            </a:xfrm>
            <a:prstGeom prst="diamond">
              <a:avLst/>
            </a:prstGeom>
            <a:solidFill>
              <a:srgbClr val="CCFFCC"/>
            </a:solidFill>
            <a:ln w="9525">
              <a:solidFill>
                <a:schemeClr val="tx1"/>
              </a:solidFill>
              <a:miter lim="800000"/>
              <a:headEnd/>
              <a:tailEnd/>
            </a:ln>
            <a:effectLst/>
          </p:spPr>
          <p:txBody>
            <a:bodyPr wrap="none" anchor="ctr"/>
            <a:lstStyle/>
            <a:p>
              <a:pPr>
                <a:defRPr/>
              </a:pPr>
              <a:endParaRPr lang="en-US"/>
            </a:p>
          </p:txBody>
        </p:sp>
        <p:sp>
          <p:nvSpPr>
            <p:cNvPr id="175110" name="AutoShape 6"/>
            <p:cNvSpPr>
              <a:spLocks noChangeArrowheads="1"/>
            </p:cNvSpPr>
            <p:nvPr/>
          </p:nvSpPr>
          <p:spPr bwMode="auto">
            <a:xfrm>
              <a:off x="533400" y="4171683"/>
              <a:ext cx="1733690" cy="383999"/>
            </a:xfrm>
            <a:prstGeom prst="diamond">
              <a:avLst/>
            </a:prstGeom>
            <a:solidFill>
              <a:srgbClr val="FFCC99"/>
            </a:solidFill>
            <a:ln w="9525">
              <a:solidFill>
                <a:schemeClr val="tx1"/>
              </a:solidFill>
              <a:miter lim="800000"/>
              <a:headEnd/>
              <a:tailEnd/>
            </a:ln>
            <a:effectLst/>
          </p:spPr>
          <p:txBody>
            <a:bodyPr wrap="none" anchor="ctr"/>
            <a:lstStyle/>
            <a:p>
              <a:pPr>
                <a:defRPr/>
              </a:pPr>
              <a:endParaRPr lang="en-US"/>
            </a:p>
          </p:txBody>
        </p:sp>
        <p:sp>
          <p:nvSpPr>
            <p:cNvPr id="175111" name="AutoShape 7"/>
            <p:cNvSpPr>
              <a:spLocks noChangeArrowheads="1"/>
            </p:cNvSpPr>
            <p:nvPr/>
          </p:nvSpPr>
          <p:spPr bwMode="auto">
            <a:xfrm>
              <a:off x="533400" y="3692477"/>
              <a:ext cx="1733690" cy="383999"/>
            </a:xfrm>
            <a:prstGeom prst="diamond">
              <a:avLst/>
            </a:prstGeom>
            <a:solidFill>
              <a:srgbClr val="C0C0C0"/>
            </a:solidFill>
            <a:ln w="9525">
              <a:solidFill>
                <a:schemeClr val="tx1"/>
              </a:solidFill>
              <a:miter lim="800000"/>
              <a:headEnd/>
              <a:tailEnd/>
            </a:ln>
            <a:effectLst/>
          </p:spPr>
          <p:txBody>
            <a:bodyPr wrap="none" anchor="ctr"/>
            <a:lstStyle/>
            <a:p>
              <a:pPr>
                <a:defRPr/>
              </a:pPr>
              <a:endParaRPr lang="en-US"/>
            </a:p>
          </p:txBody>
        </p:sp>
        <p:sp>
          <p:nvSpPr>
            <p:cNvPr id="175112" name="AutoShape 8"/>
            <p:cNvSpPr>
              <a:spLocks noChangeArrowheads="1"/>
            </p:cNvSpPr>
            <p:nvPr/>
          </p:nvSpPr>
          <p:spPr bwMode="auto">
            <a:xfrm>
              <a:off x="533400" y="4652476"/>
              <a:ext cx="1733690" cy="383999"/>
            </a:xfrm>
            <a:prstGeom prst="diamond">
              <a:avLst/>
            </a:prstGeom>
            <a:solidFill>
              <a:srgbClr val="99CCFF"/>
            </a:solidFill>
            <a:ln w="9525">
              <a:solidFill>
                <a:schemeClr val="tx1"/>
              </a:solidFill>
              <a:miter lim="800000"/>
              <a:headEnd/>
              <a:tailEnd/>
            </a:ln>
            <a:effectLst/>
          </p:spPr>
          <p:txBody>
            <a:bodyPr wrap="none" anchor="ctr"/>
            <a:lstStyle/>
            <a:p>
              <a:pPr>
                <a:defRPr/>
              </a:pPr>
              <a:endParaRPr lang="en-US"/>
            </a:p>
          </p:txBody>
        </p:sp>
        <p:sp>
          <p:nvSpPr>
            <p:cNvPr id="175113" name="Text Box 9"/>
            <p:cNvSpPr txBox="1">
              <a:spLocks noChangeArrowheads="1"/>
            </p:cNvSpPr>
            <p:nvPr/>
          </p:nvSpPr>
          <p:spPr bwMode="auto">
            <a:xfrm>
              <a:off x="2362348" y="2743586"/>
              <a:ext cx="1846413" cy="369719"/>
            </a:xfrm>
            <a:prstGeom prst="rect">
              <a:avLst/>
            </a:prstGeom>
            <a:noFill/>
            <a:ln w="9525">
              <a:noFill/>
              <a:miter lim="800000"/>
              <a:headEnd/>
              <a:tailEnd/>
            </a:ln>
            <a:effectLst/>
          </p:spPr>
          <p:txBody>
            <a:bodyPr>
              <a:spAutoFit/>
            </a:bodyPr>
            <a:lstStyle/>
            <a:p>
              <a:pPr>
                <a:defRPr/>
              </a:pPr>
              <a:r>
                <a:rPr lang="en-US" dirty="0">
                  <a:latin typeface="Trebuchet MS" pitchFamily="34" charset="0"/>
                </a:rPr>
                <a:t>Bioclimate</a:t>
              </a:r>
            </a:p>
          </p:txBody>
        </p:sp>
        <p:sp>
          <p:nvSpPr>
            <p:cNvPr id="175114" name="Text Box 10"/>
            <p:cNvSpPr txBox="1">
              <a:spLocks noChangeArrowheads="1"/>
            </p:cNvSpPr>
            <p:nvPr/>
          </p:nvSpPr>
          <p:spPr bwMode="auto">
            <a:xfrm>
              <a:off x="2362348" y="3195817"/>
              <a:ext cx="1592232" cy="461454"/>
            </a:xfrm>
            <a:prstGeom prst="rect">
              <a:avLst/>
            </a:prstGeom>
            <a:noFill/>
            <a:ln w="9525">
              <a:noFill/>
              <a:miter lim="800000"/>
              <a:headEnd/>
              <a:tailEnd/>
            </a:ln>
            <a:effectLst/>
          </p:spPr>
          <p:txBody>
            <a:bodyPr wrap="none">
              <a:spAutoFit/>
            </a:bodyPr>
            <a:lstStyle/>
            <a:p>
              <a:pPr>
                <a:defRPr/>
              </a:pPr>
              <a:r>
                <a:rPr lang="en-US" dirty="0" smtClean="0">
                  <a:latin typeface="Trebuchet MS" pitchFamily="34" charset="0"/>
                </a:rPr>
                <a:t>Image Indices</a:t>
              </a:r>
              <a:endParaRPr lang="en-US" sz="2400" dirty="0">
                <a:latin typeface="Trebuchet MS" pitchFamily="34" charset="0"/>
              </a:endParaRPr>
            </a:p>
          </p:txBody>
        </p:sp>
        <p:sp>
          <p:nvSpPr>
            <p:cNvPr id="175115" name="Text Box 11"/>
            <p:cNvSpPr txBox="1">
              <a:spLocks noChangeArrowheads="1"/>
            </p:cNvSpPr>
            <p:nvPr/>
          </p:nvSpPr>
          <p:spPr bwMode="auto">
            <a:xfrm>
              <a:off x="2362348" y="3657568"/>
              <a:ext cx="1168495" cy="461752"/>
            </a:xfrm>
            <a:prstGeom prst="rect">
              <a:avLst/>
            </a:prstGeom>
            <a:noFill/>
            <a:ln w="9525">
              <a:noFill/>
              <a:miter lim="800000"/>
              <a:headEnd/>
              <a:tailEnd/>
            </a:ln>
            <a:effectLst/>
          </p:spPr>
          <p:txBody>
            <a:bodyPr wrap="none">
              <a:spAutoFit/>
            </a:bodyPr>
            <a:lstStyle/>
            <a:p>
              <a:pPr>
                <a:defRPr/>
              </a:pPr>
              <a:r>
                <a:rPr lang="en-US" dirty="0">
                  <a:latin typeface="Trebuchet MS" pitchFamily="34" charset="0"/>
                </a:rPr>
                <a:t>Landform</a:t>
              </a:r>
              <a:endParaRPr lang="en-US" sz="2400" dirty="0">
                <a:latin typeface="Trebuchet MS" pitchFamily="34" charset="0"/>
              </a:endParaRPr>
            </a:p>
          </p:txBody>
        </p:sp>
        <p:sp>
          <p:nvSpPr>
            <p:cNvPr id="175116" name="Text Box 12"/>
            <p:cNvSpPr txBox="1">
              <a:spLocks noChangeArrowheads="1"/>
            </p:cNvSpPr>
            <p:nvPr/>
          </p:nvSpPr>
          <p:spPr bwMode="auto">
            <a:xfrm>
              <a:off x="2362348" y="4190724"/>
              <a:ext cx="1185959" cy="369719"/>
            </a:xfrm>
            <a:prstGeom prst="rect">
              <a:avLst/>
            </a:prstGeom>
            <a:noFill/>
            <a:ln w="9525">
              <a:noFill/>
              <a:miter lim="800000"/>
              <a:headEnd/>
              <a:tailEnd/>
            </a:ln>
            <a:effectLst/>
          </p:spPr>
          <p:txBody>
            <a:bodyPr wrap="none">
              <a:spAutoFit/>
            </a:bodyPr>
            <a:lstStyle/>
            <a:p>
              <a:pPr>
                <a:defRPr/>
              </a:pPr>
              <a:r>
                <a:rPr lang="en-US" dirty="0">
                  <a:latin typeface="Trebuchet MS" pitchFamily="34" charset="0"/>
                </a:rPr>
                <a:t>Lithology</a:t>
              </a:r>
              <a:r>
                <a:rPr lang="en-US" dirty="0"/>
                <a:t> </a:t>
              </a:r>
            </a:p>
          </p:txBody>
        </p:sp>
        <p:sp>
          <p:nvSpPr>
            <p:cNvPr id="175122" name="Line 18"/>
            <p:cNvSpPr>
              <a:spLocks noChangeShapeType="1"/>
            </p:cNvSpPr>
            <p:nvPr/>
          </p:nvSpPr>
          <p:spPr bwMode="auto">
            <a:xfrm>
              <a:off x="900143" y="2389736"/>
              <a:ext cx="0" cy="512527"/>
            </a:xfrm>
            <a:prstGeom prst="line">
              <a:avLst/>
            </a:prstGeom>
            <a:noFill/>
            <a:ln w="9525">
              <a:solidFill>
                <a:schemeClr val="tx1"/>
              </a:solidFill>
              <a:round/>
              <a:headEnd/>
              <a:tailEnd type="triangle" w="med" len="med"/>
            </a:ln>
            <a:effectLst/>
          </p:spPr>
          <p:txBody>
            <a:bodyPr wrap="none"/>
            <a:lstStyle/>
            <a:p>
              <a:pPr>
                <a:defRPr/>
              </a:pPr>
              <a:endParaRPr lang="en-US"/>
            </a:p>
          </p:txBody>
        </p:sp>
        <p:sp>
          <p:nvSpPr>
            <p:cNvPr id="175123" name="Line 19"/>
            <p:cNvSpPr>
              <a:spLocks noChangeShapeType="1"/>
            </p:cNvSpPr>
            <p:nvPr/>
          </p:nvSpPr>
          <p:spPr bwMode="auto">
            <a:xfrm>
              <a:off x="900143" y="2987949"/>
              <a:ext cx="0" cy="426843"/>
            </a:xfrm>
            <a:prstGeom prst="line">
              <a:avLst/>
            </a:prstGeom>
            <a:noFill/>
            <a:ln w="9525">
              <a:solidFill>
                <a:schemeClr val="tx1"/>
              </a:solidFill>
              <a:round/>
              <a:headEnd/>
              <a:tailEnd type="triangle" w="med" len="med"/>
            </a:ln>
            <a:effectLst/>
          </p:spPr>
          <p:txBody>
            <a:bodyPr wrap="none"/>
            <a:lstStyle/>
            <a:p>
              <a:pPr>
                <a:defRPr/>
              </a:pPr>
              <a:endParaRPr lang="en-US"/>
            </a:p>
          </p:txBody>
        </p:sp>
        <p:sp>
          <p:nvSpPr>
            <p:cNvPr id="175124" name="Line 20"/>
            <p:cNvSpPr>
              <a:spLocks noChangeShapeType="1"/>
            </p:cNvSpPr>
            <p:nvPr/>
          </p:nvSpPr>
          <p:spPr bwMode="auto">
            <a:xfrm>
              <a:off x="900143" y="3498891"/>
              <a:ext cx="0" cy="385587"/>
            </a:xfrm>
            <a:prstGeom prst="line">
              <a:avLst/>
            </a:prstGeom>
            <a:noFill/>
            <a:ln w="9525">
              <a:solidFill>
                <a:schemeClr val="tx1"/>
              </a:solidFill>
              <a:round/>
              <a:headEnd/>
              <a:tailEnd type="triangle" w="med" len="med"/>
            </a:ln>
            <a:effectLst/>
          </p:spPr>
          <p:txBody>
            <a:bodyPr wrap="none"/>
            <a:lstStyle/>
            <a:p>
              <a:pPr>
                <a:defRPr/>
              </a:pPr>
              <a:endParaRPr lang="en-US"/>
            </a:p>
          </p:txBody>
        </p:sp>
        <p:sp>
          <p:nvSpPr>
            <p:cNvPr id="175125" name="Line 21"/>
            <p:cNvSpPr>
              <a:spLocks noChangeShapeType="1"/>
            </p:cNvSpPr>
            <p:nvPr/>
          </p:nvSpPr>
          <p:spPr bwMode="auto">
            <a:xfrm>
              <a:off x="900143" y="3968576"/>
              <a:ext cx="0" cy="385587"/>
            </a:xfrm>
            <a:prstGeom prst="line">
              <a:avLst/>
            </a:prstGeom>
            <a:noFill/>
            <a:ln w="9525">
              <a:solidFill>
                <a:schemeClr val="tx1"/>
              </a:solidFill>
              <a:round/>
              <a:headEnd/>
              <a:tailEnd type="triangle" w="med" len="med"/>
            </a:ln>
            <a:effectLst/>
          </p:spPr>
          <p:txBody>
            <a:bodyPr wrap="none"/>
            <a:lstStyle/>
            <a:p>
              <a:pPr>
                <a:defRPr/>
              </a:pPr>
              <a:endParaRPr lang="en-US"/>
            </a:p>
          </p:txBody>
        </p:sp>
        <p:sp>
          <p:nvSpPr>
            <p:cNvPr id="175126" name="Line 22"/>
            <p:cNvSpPr>
              <a:spLocks noChangeShapeType="1"/>
            </p:cNvSpPr>
            <p:nvPr/>
          </p:nvSpPr>
          <p:spPr bwMode="auto">
            <a:xfrm>
              <a:off x="900143" y="4438261"/>
              <a:ext cx="0" cy="383999"/>
            </a:xfrm>
            <a:prstGeom prst="line">
              <a:avLst/>
            </a:prstGeom>
            <a:noFill/>
            <a:ln w="9525">
              <a:solidFill>
                <a:schemeClr val="tx1"/>
              </a:solidFill>
              <a:round/>
              <a:headEnd/>
              <a:tailEnd type="triangle" w="med" len="med"/>
            </a:ln>
            <a:effectLst/>
          </p:spPr>
          <p:txBody>
            <a:bodyPr wrap="none"/>
            <a:lstStyle/>
            <a:p>
              <a:pPr>
                <a:defRPr/>
              </a:pPr>
              <a:endParaRPr lang="en-US"/>
            </a:p>
          </p:txBody>
        </p:sp>
        <p:sp>
          <p:nvSpPr>
            <p:cNvPr id="175127" name="Line 23"/>
            <p:cNvSpPr>
              <a:spLocks noChangeShapeType="1"/>
            </p:cNvSpPr>
            <p:nvPr/>
          </p:nvSpPr>
          <p:spPr bwMode="auto">
            <a:xfrm>
              <a:off x="1166864" y="2518264"/>
              <a:ext cx="0" cy="426843"/>
            </a:xfrm>
            <a:prstGeom prst="line">
              <a:avLst/>
            </a:prstGeom>
            <a:noFill/>
            <a:ln w="9525">
              <a:solidFill>
                <a:schemeClr val="tx1"/>
              </a:solidFill>
              <a:round/>
              <a:headEnd/>
              <a:tailEnd type="triangle" w="med" len="med"/>
            </a:ln>
            <a:effectLst/>
          </p:spPr>
          <p:txBody>
            <a:bodyPr wrap="none"/>
            <a:lstStyle/>
            <a:p>
              <a:pPr>
                <a:defRPr/>
              </a:pPr>
              <a:endParaRPr lang="en-US"/>
            </a:p>
          </p:txBody>
        </p:sp>
        <p:sp>
          <p:nvSpPr>
            <p:cNvPr id="175128" name="Line 24"/>
            <p:cNvSpPr>
              <a:spLocks noChangeShapeType="1"/>
            </p:cNvSpPr>
            <p:nvPr/>
          </p:nvSpPr>
          <p:spPr bwMode="auto">
            <a:xfrm>
              <a:off x="1166864" y="3072049"/>
              <a:ext cx="0" cy="299900"/>
            </a:xfrm>
            <a:prstGeom prst="line">
              <a:avLst/>
            </a:prstGeom>
            <a:noFill/>
            <a:ln w="9525">
              <a:solidFill>
                <a:schemeClr val="tx1"/>
              </a:solidFill>
              <a:round/>
              <a:headEnd/>
              <a:tailEnd type="triangle" w="med" len="med"/>
            </a:ln>
            <a:effectLst/>
          </p:spPr>
          <p:txBody>
            <a:bodyPr wrap="none"/>
            <a:lstStyle/>
            <a:p>
              <a:pPr>
                <a:defRPr/>
              </a:pPr>
              <a:endParaRPr lang="en-US"/>
            </a:p>
          </p:txBody>
        </p:sp>
        <p:sp>
          <p:nvSpPr>
            <p:cNvPr id="175129" name="Line 25"/>
            <p:cNvSpPr>
              <a:spLocks noChangeShapeType="1"/>
            </p:cNvSpPr>
            <p:nvPr/>
          </p:nvSpPr>
          <p:spPr bwMode="auto">
            <a:xfrm>
              <a:off x="1166864" y="3541734"/>
              <a:ext cx="0" cy="299900"/>
            </a:xfrm>
            <a:prstGeom prst="line">
              <a:avLst/>
            </a:prstGeom>
            <a:noFill/>
            <a:ln w="9525">
              <a:solidFill>
                <a:schemeClr val="tx1"/>
              </a:solidFill>
              <a:round/>
              <a:headEnd/>
              <a:tailEnd type="triangle" w="med" len="med"/>
            </a:ln>
            <a:effectLst/>
          </p:spPr>
          <p:txBody>
            <a:bodyPr wrap="none"/>
            <a:lstStyle/>
            <a:p>
              <a:pPr>
                <a:defRPr/>
              </a:pPr>
              <a:endParaRPr lang="en-US"/>
            </a:p>
          </p:txBody>
        </p:sp>
        <p:sp>
          <p:nvSpPr>
            <p:cNvPr id="175130" name="Line 26"/>
            <p:cNvSpPr>
              <a:spLocks noChangeShapeType="1"/>
            </p:cNvSpPr>
            <p:nvPr/>
          </p:nvSpPr>
          <p:spPr bwMode="auto">
            <a:xfrm>
              <a:off x="1166864" y="4011419"/>
              <a:ext cx="0" cy="299900"/>
            </a:xfrm>
            <a:prstGeom prst="line">
              <a:avLst/>
            </a:prstGeom>
            <a:noFill/>
            <a:ln w="9525">
              <a:solidFill>
                <a:schemeClr val="tx1"/>
              </a:solidFill>
              <a:round/>
              <a:headEnd/>
              <a:tailEnd type="triangle" w="med" len="med"/>
            </a:ln>
            <a:effectLst/>
          </p:spPr>
          <p:txBody>
            <a:bodyPr wrap="none"/>
            <a:lstStyle/>
            <a:p>
              <a:pPr>
                <a:defRPr/>
              </a:pPr>
              <a:endParaRPr lang="en-US"/>
            </a:p>
          </p:txBody>
        </p:sp>
        <p:sp>
          <p:nvSpPr>
            <p:cNvPr id="175131" name="Line 27"/>
            <p:cNvSpPr>
              <a:spLocks noChangeShapeType="1"/>
            </p:cNvSpPr>
            <p:nvPr/>
          </p:nvSpPr>
          <p:spPr bwMode="auto">
            <a:xfrm>
              <a:off x="1166864" y="4523947"/>
              <a:ext cx="0" cy="298314"/>
            </a:xfrm>
            <a:prstGeom prst="line">
              <a:avLst/>
            </a:prstGeom>
            <a:noFill/>
            <a:ln w="9525">
              <a:solidFill>
                <a:schemeClr val="tx1"/>
              </a:solidFill>
              <a:round/>
              <a:headEnd/>
              <a:tailEnd type="triangle" w="med" len="med"/>
            </a:ln>
            <a:effectLst/>
          </p:spPr>
          <p:txBody>
            <a:bodyPr wrap="none"/>
            <a:lstStyle/>
            <a:p>
              <a:pPr>
                <a:defRPr/>
              </a:pPr>
              <a:endParaRPr lang="en-US"/>
            </a:p>
          </p:txBody>
        </p:sp>
        <p:sp>
          <p:nvSpPr>
            <p:cNvPr id="175132" name="Line 28"/>
            <p:cNvSpPr>
              <a:spLocks noChangeShapeType="1"/>
            </p:cNvSpPr>
            <p:nvPr/>
          </p:nvSpPr>
          <p:spPr bwMode="auto">
            <a:xfrm>
              <a:off x="1533606" y="2389736"/>
              <a:ext cx="0" cy="426842"/>
            </a:xfrm>
            <a:prstGeom prst="line">
              <a:avLst/>
            </a:prstGeom>
            <a:noFill/>
            <a:ln w="9525">
              <a:solidFill>
                <a:schemeClr val="tx1"/>
              </a:solidFill>
              <a:round/>
              <a:headEnd/>
              <a:tailEnd type="triangle" w="med" len="med"/>
            </a:ln>
            <a:effectLst/>
          </p:spPr>
          <p:txBody>
            <a:bodyPr wrap="none"/>
            <a:lstStyle/>
            <a:p>
              <a:pPr>
                <a:defRPr/>
              </a:pPr>
              <a:endParaRPr lang="en-US"/>
            </a:p>
          </p:txBody>
        </p:sp>
        <p:sp>
          <p:nvSpPr>
            <p:cNvPr id="175133" name="Line 29"/>
            <p:cNvSpPr>
              <a:spLocks noChangeShapeType="1"/>
            </p:cNvSpPr>
            <p:nvPr/>
          </p:nvSpPr>
          <p:spPr bwMode="auto">
            <a:xfrm>
              <a:off x="1533606" y="3114891"/>
              <a:ext cx="0" cy="214215"/>
            </a:xfrm>
            <a:prstGeom prst="line">
              <a:avLst/>
            </a:prstGeom>
            <a:noFill/>
            <a:ln w="9525">
              <a:solidFill>
                <a:schemeClr val="tx1"/>
              </a:solidFill>
              <a:round/>
              <a:headEnd/>
              <a:tailEnd type="triangle" w="med" len="med"/>
            </a:ln>
            <a:effectLst/>
          </p:spPr>
          <p:txBody>
            <a:bodyPr wrap="none"/>
            <a:lstStyle/>
            <a:p>
              <a:pPr>
                <a:defRPr/>
              </a:pPr>
              <a:endParaRPr lang="en-US"/>
            </a:p>
          </p:txBody>
        </p:sp>
        <p:sp>
          <p:nvSpPr>
            <p:cNvPr id="175134" name="Line 30"/>
            <p:cNvSpPr>
              <a:spLocks noChangeShapeType="1"/>
            </p:cNvSpPr>
            <p:nvPr/>
          </p:nvSpPr>
          <p:spPr bwMode="auto">
            <a:xfrm>
              <a:off x="1533606" y="3584576"/>
              <a:ext cx="0" cy="171372"/>
            </a:xfrm>
            <a:prstGeom prst="line">
              <a:avLst/>
            </a:prstGeom>
            <a:noFill/>
            <a:ln w="9525">
              <a:solidFill>
                <a:schemeClr val="tx1"/>
              </a:solidFill>
              <a:round/>
              <a:headEnd/>
              <a:tailEnd type="triangle" w="med" len="med"/>
            </a:ln>
            <a:effectLst/>
          </p:spPr>
          <p:txBody>
            <a:bodyPr wrap="none"/>
            <a:lstStyle/>
            <a:p>
              <a:pPr>
                <a:defRPr/>
              </a:pPr>
              <a:endParaRPr lang="en-US"/>
            </a:p>
          </p:txBody>
        </p:sp>
        <p:sp>
          <p:nvSpPr>
            <p:cNvPr id="175135" name="Line 31"/>
            <p:cNvSpPr>
              <a:spLocks noChangeShapeType="1"/>
            </p:cNvSpPr>
            <p:nvPr/>
          </p:nvSpPr>
          <p:spPr bwMode="auto">
            <a:xfrm>
              <a:off x="1533606" y="4054261"/>
              <a:ext cx="0" cy="214215"/>
            </a:xfrm>
            <a:prstGeom prst="line">
              <a:avLst/>
            </a:prstGeom>
            <a:noFill/>
            <a:ln w="9525">
              <a:solidFill>
                <a:schemeClr val="tx1"/>
              </a:solidFill>
              <a:round/>
              <a:headEnd/>
              <a:tailEnd type="triangle" w="med" len="med"/>
            </a:ln>
            <a:effectLst/>
          </p:spPr>
          <p:txBody>
            <a:bodyPr wrap="none"/>
            <a:lstStyle/>
            <a:p>
              <a:pPr>
                <a:defRPr/>
              </a:pPr>
              <a:endParaRPr lang="en-US"/>
            </a:p>
          </p:txBody>
        </p:sp>
        <p:sp>
          <p:nvSpPr>
            <p:cNvPr id="175136" name="Line 32"/>
            <p:cNvSpPr>
              <a:spLocks noChangeShapeType="1"/>
            </p:cNvSpPr>
            <p:nvPr/>
          </p:nvSpPr>
          <p:spPr bwMode="auto">
            <a:xfrm>
              <a:off x="1533606" y="4523947"/>
              <a:ext cx="0" cy="214215"/>
            </a:xfrm>
            <a:prstGeom prst="line">
              <a:avLst/>
            </a:prstGeom>
            <a:noFill/>
            <a:ln w="9525">
              <a:solidFill>
                <a:schemeClr val="tx1"/>
              </a:solidFill>
              <a:round/>
              <a:headEnd/>
              <a:tailEnd type="triangle" w="med" len="med"/>
            </a:ln>
            <a:effectLst/>
          </p:spPr>
          <p:txBody>
            <a:bodyPr wrap="none"/>
            <a:lstStyle/>
            <a:p>
              <a:pPr>
                <a:defRPr/>
              </a:pPr>
              <a:endParaRPr lang="en-US"/>
            </a:p>
          </p:txBody>
        </p:sp>
        <p:sp>
          <p:nvSpPr>
            <p:cNvPr id="175137" name="Line 33"/>
            <p:cNvSpPr>
              <a:spLocks noChangeShapeType="1"/>
            </p:cNvSpPr>
            <p:nvPr/>
          </p:nvSpPr>
          <p:spPr bwMode="auto">
            <a:xfrm>
              <a:off x="1900349" y="2645206"/>
              <a:ext cx="0" cy="257057"/>
            </a:xfrm>
            <a:prstGeom prst="line">
              <a:avLst/>
            </a:prstGeom>
            <a:noFill/>
            <a:ln w="9525">
              <a:solidFill>
                <a:schemeClr val="tx1"/>
              </a:solidFill>
              <a:round/>
              <a:headEnd/>
              <a:tailEnd type="triangle" w="med" len="med"/>
            </a:ln>
            <a:effectLst/>
          </p:spPr>
          <p:txBody>
            <a:bodyPr wrap="none"/>
            <a:lstStyle/>
            <a:p>
              <a:pPr>
                <a:defRPr/>
              </a:pPr>
              <a:endParaRPr lang="en-US"/>
            </a:p>
          </p:txBody>
        </p:sp>
        <p:sp>
          <p:nvSpPr>
            <p:cNvPr id="175138" name="Line 34"/>
            <p:cNvSpPr>
              <a:spLocks noChangeShapeType="1"/>
            </p:cNvSpPr>
            <p:nvPr/>
          </p:nvSpPr>
          <p:spPr bwMode="auto">
            <a:xfrm>
              <a:off x="1900349" y="3030793"/>
              <a:ext cx="0" cy="341156"/>
            </a:xfrm>
            <a:prstGeom prst="line">
              <a:avLst/>
            </a:prstGeom>
            <a:noFill/>
            <a:ln w="9525">
              <a:solidFill>
                <a:schemeClr val="tx1"/>
              </a:solidFill>
              <a:round/>
              <a:headEnd/>
              <a:tailEnd type="triangle" w="med" len="med"/>
            </a:ln>
            <a:effectLst/>
          </p:spPr>
          <p:txBody>
            <a:bodyPr wrap="none"/>
            <a:lstStyle/>
            <a:p>
              <a:pPr>
                <a:defRPr/>
              </a:pPr>
              <a:endParaRPr lang="en-US"/>
            </a:p>
          </p:txBody>
        </p:sp>
        <p:sp>
          <p:nvSpPr>
            <p:cNvPr id="175139" name="Line 35"/>
            <p:cNvSpPr>
              <a:spLocks noChangeShapeType="1"/>
            </p:cNvSpPr>
            <p:nvPr/>
          </p:nvSpPr>
          <p:spPr bwMode="auto">
            <a:xfrm>
              <a:off x="1900349" y="3498891"/>
              <a:ext cx="0" cy="385587"/>
            </a:xfrm>
            <a:prstGeom prst="line">
              <a:avLst/>
            </a:prstGeom>
            <a:noFill/>
            <a:ln w="9525">
              <a:solidFill>
                <a:schemeClr val="tx1"/>
              </a:solidFill>
              <a:round/>
              <a:headEnd/>
              <a:tailEnd type="triangle" w="med" len="med"/>
            </a:ln>
            <a:effectLst/>
          </p:spPr>
          <p:txBody>
            <a:bodyPr wrap="none"/>
            <a:lstStyle/>
            <a:p>
              <a:pPr>
                <a:defRPr/>
              </a:pPr>
              <a:endParaRPr lang="en-US"/>
            </a:p>
          </p:txBody>
        </p:sp>
        <p:sp>
          <p:nvSpPr>
            <p:cNvPr id="175140" name="Line 36"/>
            <p:cNvSpPr>
              <a:spLocks noChangeShapeType="1"/>
            </p:cNvSpPr>
            <p:nvPr/>
          </p:nvSpPr>
          <p:spPr bwMode="auto">
            <a:xfrm>
              <a:off x="1900349" y="3968576"/>
              <a:ext cx="0" cy="342743"/>
            </a:xfrm>
            <a:prstGeom prst="line">
              <a:avLst/>
            </a:prstGeom>
            <a:noFill/>
            <a:ln w="9525">
              <a:solidFill>
                <a:schemeClr val="tx1"/>
              </a:solidFill>
              <a:round/>
              <a:headEnd/>
              <a:tailEnd type="triangle" w="med" len="med"/>
            </a:ln>
            <a:effectLst/>
          </p:spPr>
          <p:txBody>
            <a:bodyPr wrap="none"/>
            <a:lstStyle/>
            <a:p>
              <a:pPr>
                <a:defRPr/>
              </a:pPr>
              <a:endParaRPr lang="en-US"/>
            </a:p>
          </p:txBody>
        </p:sp>
        <p:sp>
          <p:nvSpPr>
            <p:cNvPr id="175141" name="Line 37"/>
            <p:cNvSpPr>
              <a:spLocks noChangeShapeType="1"/>
            </p:cNvSpPr>
            <p:nvPr/>
          </p:nvSpPr>
          <p:spPr bwMode="auto">
            <a:xfrm>
              <a:off x="1900349" y="4438261"/>
              <a:ext cx="0" cy="383999"/>
            </a:xfrm>
            <a:prstGeom prst="line">
              <a:avLst/>
            </a:prstGeom>
            <a:noFill/>
            <a:ln w="9525">
              <a:solidFill>
                <a:schemeClr val="tx1"/>
              </a:solidFill>
              <a:round/>
              <a:headEnd/>
              <a:tailEnd type="triangle" w="med" len="med"/>
            </a:ln>
            <a:effectLst/>
          </p:spPr>
          <p:txBody>
            <a:bodyPr wrap="none"/>
            <a:lstStyle/>
            <a:p>
              <a:pPr>
                <a:defRPr/>
              </a:pPr>
              <a:endParaRPr lang="en-US"/>
            </a:p>
          </p:txBody>
        </p:sp>
      </p:grpSp>
      <p:grpSp>
        <p:nvGrpSpPr>
          <p:cNvPr id="3" name="Group 50"/>
          <p:cNvGrpSpPr>
            <a:grpSpLocks/>
          </p:cNvGrpSpPr>
          <p:nvPr/>
        </p:nvGrpSpPr>
        <p:grpSpPr bwMode="auto">
          <a:xfrm>
            <a:off x="533400" y="1676400"/>
            <a:ext cx="3735388" cy="987425"/>
            <a:chOff x="533400" y="1676468"/>
            <a:chExt cx="3735696" cy="988080"/>
          </a:xfrm>
        </p:grpSpPr>
        <p:sp>
          <p:nvSpPr>
            <p:cNvPr id="175118" name="Freeform 14"/>
            <p:cNvSpPr>
              <a:spLocks/>
            </p:cNvSpPr>
            <p:nvPr/>
          </p:nvSpPr>
          <p:spPr bwMode="auto">
            <a:xfrm>
              <a:off x="806473" y="2303947"/>
              <a:ext cx="193691" cy="74661"/>
            </a:xfrm>
            <a:custGeom>
              <a:avLst/>
              <a:gdLst/>
              <a:ahLst/>
              <a:cxnLst>
                <a:cxn ang="0">
                  <a:pos x="0" y="63"/>
                </a:cxn>
                <a:cxn ang="0">
                  <a:pos x="72" y="0"/>
                </a:cxn>
                <a:cxn ang="0">
                  <a:pos x="117" y="36"/>
                </a:cxn>
                <a:cxn ang="0">
                  <a:pos x="135" y="90"/>
                </a:cxn>
                <a:cxn ang="0">
                  <a:pos x="81" y="126"/>
                </a:cxn>
                <a:cxn ang="0">
                  <a:pos x="27" y="108"/>
                </a:cxn>
                <a:cxn ang="0">
                  <a:pos x="0" y="99"/>
                </a:cxn>
                <a:cxn ang="0">
                  <a:pos x="0" y="63"/>
                </a:cxn>
              </a:cxnLst>
              <a:rect l="0" t="0" r="r" b="b"/>
              <a:pathLst>
                <a:path w="135" h="129">
                  <a:moveTo>
                    <a:pt x="0" y="63"/>
                  </a:moveTo>
                  <a:cubicBezTo>
                    <a:pt x="29" y="43"/>
                    <a:pt x="43" y="20"/>
                    <a:pt x="72" y="0"/>
                  </a:cubicBezTo>
                  <a:cubicBezTo>
                    <a:pt x="101" y="10"/>
                    <a:pt x="103" y="4"/>
                    <a:pt x="117" y="36"/>
                  </a:cubicBezTo>
                  <a:cubicBezTo>
                    <a:pt x="125" y="53"/>
                    <a:pt x="135" y="90"/>
                    <a:pt x="135" y="90"/>
                  </a:cubicBezTo>
                  <a:cubicBezTo>
                    <a:pt x="122" y="103"/>
                    <a:pt x="104" y="129"/>
                    <a:pt x="81" y="126"/>
                  </a:cubicBezTo>
                  <a:cubicBezTo>
                    <a:pt x="62" y="124"/>
                    <a:pt x="45" y="114"/>
                    <a:pt x="27" y="108"/>
                  </a:cubicBezTo>
                  <a:cubicBezTo>
                    <a:pt x="18" y="105"/>
                    <a:pt x="0" y="99"/>
                    <a:pt x="0" y="99"/>
                  </a:cubicBezTo>
                  <a:cubicBezTo>
                    <a:pt x="21" y="37"/>
                    <a:pt x="31" y="32"/>
                    <a:pt x="0" y="63"/>
                  </a:cubicBezTo>
                  <a:close/>
                </a:path>
              </a:pathLst>
            </a:custGeom>
            <a:solidFill>
              <a:srgbClr val="FFC000"/>
            </a:solidFill>
            <a:ln w="9525" cap="flat" cmpd="sng">
              <a:solidFill>
                <a:schemeClr val="tx1"/>
              </a:solidFill>
              <a:prstDash val="solid"/>
              <a:round/>
              <a:headEnd type="none" w="med" len="med"/>
              <a:tailEnd type="none" w="med" len="med"/>
            </a:ln>
            <a:effectLst/>
          </p:spPr>
          <p:txBody>
            <a:bodyPr wrap="none"/>
            <a:lstStyle/>
            <a:p>
              <a:pPr>
                <a:defRPr/>
              </a:pPr>
              <a:endParaRPr lang="en-US"/>
            </a:p>
          </p:txBody>
        </p:sp>
        <p:sp>
          <p:nvSpPr>
            <p:cNvPr id="175119" name="Freeform 15"/>
            <p:cNvSpPr>
              <a:spLocks/>
            </p:cNvSpPr>
            <p:nvPr/>
          </p:nvSpPr>
          <p:spPr bwMode="auto">
            <a:xfrm>
              <a:off x="1082720" y="2448505"/>
              <a:ext cx="130186" cy="95313"/>
            </a:xfrm>
            <a:custGeom>
              <a:avLst/>
              <a:gdLst/>
              <a:ahLst/>
              <a:cxnLst>
                <a:cxn ang="0">
                  <a:pos x="6" y="45"/>
                </a:cxn>
                <a:cxn ang="0">
                  <a:pos x="114" y="0"/>
                </a:cxn>
                <a:cxn ang="0">
                  <a:pos x="186" y="54"/>
                </a:cxn>
                <a:cxn ang="0">
                  <a:pos x="69" y="72"/>
                </a:cxn>
                <a:cxn ang="0">
                  <a:pos x="6" y="45"/>
                </a:cxn>
              </a:cxnLst>
              <a:rect l="0" t="0" r="r" b="b"/>
              <a:pathLst>
                <a:path w="186" h="107">
                  <a:moveTo>
                    <a:pt x="6" y="45"/>
                  </a:moveTo>
                  <a:cubicBezTo>
                    <a:pt x="46" y="32"/>
                    <a:pt x="76" y="13"/>
                    <a:pt x="114" y="0"/>
                  </a:cubicBezTo>
                  <a:cubicBezTo>
                    <a:pt x="155" y="10"/>
                    <a:pt x="172" y="13"/>
                    <a:pt x="186" y="54"/>
                  </a:cubicBezTo>
                  <a:cubicBezTo>
                    <a:pt x="133" y="107"/>
                    <a:pt x="133" y="85"/>
                    <a:pt x="69" y="72"/>
                  </a:cubicBezTo>
                  <a:cubicBezTo>
                    <a:pt x="0" y="58"/>
                    <a:pt x="6" y="85"/>
                    <a:pt x="6" y="45"/>
                  </a:cubicBezTo>
                  <a:close/>
                </a:path>
              </a:pathLst>
            </a:custGeom>
            <a:solidFill>
              <a:srgbClr val="FF0000"/>
            </a:solidFill>
            <a:ln w="9525" cap="flat" cmpd="sng">
              <a:solidFill>
                <a:schemeClr val="tx1"/>
              </a:solidFill>
              <a:prstDash val="solid"/>
              <a:round/>
              <a:headEnd type="none" w="med" len="med"/>
              <a:tailEnd type="none" w="med" len="med"/>
            </a:ln>
            <a:effectLst/>
          </p:spPr>
          <p:txBody>
            <a:bodyPr wrap="none"/>
            <a:lstStyle/>
            <a:p>
              <a:pPr>
                <a:defRPr/>
              </a:pPr>
              <a:endParaRPr lang="en-US"/>
            </a:p>
          </p:txBody>
        </p:sp>
        <p:sp>
          <p:nvSpPr>
            <p:cNvPr id="175120" name="Freeform 16"/>
            <p:cNvSpPr>
              <a:spLocks/>
            </p:cNvSpPr>
            <p:nvPr/>
          </p:nvSpPr>
          <p:spPr bwMode="auto">
            <a:xfrm>
              <a:off x="1422473" y="2303947"/>
              <a:ext cx="211155" cy="82605"/>
            </a:xfrm>
            <a:custGeom>
              <a:avLst/>
              <a:gdLst/>
              <a:ahLst/>
              <a:cxnLst>
                <a:cxn ang="0">
                  <a:pos x="13" y="63"/>
                </a:cxn>
                <a:cxn ang="0">
                  <a:pos x="94" y="18"/>
                </a:cxn>
                <a:cxn ang="0">
                  <a:pos x="148" y="0"/>
                </a:cxn>
                <a:cxn ang="0">
                  <a:pos x="229" y="36"/>
                </a:cxn>
                <a:cxn ang="0">
                  <a:pos x="256" y="45"/>
                </a:cxn>
                <a:cxn ang="0">
                  <a:pos x="184" y="126"/>
                </a:cxn>
                <a:cxn ang="0">
                  <a:pos x="121" y="117"/>
                </a:cxn>
                <a:cxn ang="0">
                  <a:pos x="112" y="81"/>
                </a:cxn>
                <a:cxn ang="0">
                  <a:pos x="67" y="90"/>
                </a:cxn>
                <a:cxn ang="0">
                  <a:pos x="13" y="108"/>
                </a:cxn>
                <a:cxn ang="0">
                  <a:pos x="4" y="81"/>
                </a:cxn>
                <a:cxn ang="0">
                  <a:pos x="13" y="63"/>
                </a:cxn>
              </a:cxnLst>
              <a:rect l="0" t="0" r="r" b="b"/>
              <a:pathLst>
                <a:path w="256" h="128">
                  <a:moveTo>
                    <a:pt x="13" y="63"/>
                  </a:moveTo>
                  <a:cubicBezTo>
                    <a:pt x="55" y="49"/>
                    <a:pt x="40" y="36"/>
                    <a:pt x="94" y="18"/>
                  </a:cubicBezTo>
                  <a:cubicBezTo>
                    <a:pt x="112" y="12"/>
                    <a:pt x="148" y="0"/>
                    <a:pt x="148" y="0"/>
                  </a:cubicBezTo>
                  <a:cubicBezTo>
                    <a:pt x="191" y="29"/>
                    <a:pt x="165" y="15"/>
                    <a:pt x="229" y="36"/>
                  </a:cubicBezTo>
                  <a:cubicBezTo>
                    <a:pt x="238" y="39"/>
                    <a:pt x="256" y="45"/>
                    <a:pt x="256" y="45"/>
                  </a:cubicBezTo>
                  <a:cubicBezTo>
                    <a:pt x="244" y="103"/>
                    <a:pt x="240" y="107"/>
                    <a:pt x="184" y="126"/>
                  </a:cubicBezTo>
                  <a:cubicBezTo>
                    <a:pt x="163" y="123"/>
                    <a:pt x="139" y="128"/>
                    <a:pt x="121" y="117"/>
                  </a:cubicBezTo>
                  <a:cubicBezTo>
                    <a:pt x="111" y="110"/>
                    <a:pt x="123" y="87"/>
                    <a:pt x="112" y="81"/>
                  </a:cubicBezTo>
                  <a:cubicBezTo>
                    <a:pt x="98" y="74"/>
                    <a:pt x="82" y="86"/>
                    <a:pt x="67" y="90"/>
                  </a:cubicBezTo>
                  <a:cubicBezTo>
                    <a:pt x="49" y="95"/>
                    <a:pt x="13" y="108"/>
                    <a:pt x="13" y="108"/>
                  </a:cubicBezTo>
                  <a:cubicBezTo>
                    <a:pt x="10" y="99"/>
                    <a:pt x="0" y="89"/>
                    <a:pt x="4" y="81"/>
                  </a:cubicBezTo>
                  <a:cubicBezTo>
                    <a:pt x="15" y="59"/>
                    <a:pt x="55" y="84"/>
                    <a:pt x="13" y="63"/>
                  </a:cubicBezTo>
                  <a:close/>
                </a:path>
              </a:pathLst>
            </a:custGeom>
            <a:solidFill>
              <a:srgbClr val="00B050"/>
            </a:solidFill>
            <a:ln w="9525" cap="flat" cmpd="sng">
              <a:solidFill>
                <a:schemeClr val="tx1"/>
              </a:solidFill>
              <a:prstDash val="solid"/>
              <a:round/>
              <a:headEnd type="none" w="med" len="med"/>
              <a:tailEnd type="none" w="med" len="med"/>
            </a:ln>
            <a:effectLst/>
          </p:spPr>
          <p:txBody>
            <a:bodyPr wrap="none"/>
            <a:lstStyle/>
            <a:p>
              <a:pPr>
                <a:defRPr/>
              </a:pPr>
              <a:endParaRPr lang="en-US"/>
            </a:p>
          </p:txBody>
        </p:sp>
        <p:sp>
          <p:nvSpPr>
            <p:cNvPr id="175121" name="Freeform 17"/>
            <p:cNvSpPr>
              <a:spLocks/>
            </p:cNvSpPr>
            <p:nvPr/>
          </p:nvSpPr>
          <p:spPr bwMode="auto">
            <a:xfrm>
              <a:off x="1762226" y="2559703"/>
              <a:ext cx="238145" cy="104845"/>
            </a:xfrm>
            <a:custGeom>
              <a:avLst/>
              <a:gdLst/>
              <a:ahLst/>
              <a:cxnLst>
                <a:cxn ang="0">
                  <a:pos x="27" y="99"/>
                </a:cxn>
                <a:cxn ang="0">
                  <a:pos x="99" y="18"/>
                </a:cxn>
                <a:cxn ang="0">
                  <a:pos x="153" y="0"/>
                </a:cxn>
                <a:cxn ang="0">
                  <a:pos x="297" y="36"/>
                </a:cxn>
                <a:cxn ang="0">
                  <a:pos x="225" y="81"/>
                </a:cxn>
                <a:cxn ang="0">
                  <a:pos x="126" y="108"/>
                </a:cxn>
                <a:cxn ang="0">
                  <a:pos x="99" y="126"/>
                </a:cxn>
                <a:cxn ang="0">
                  <a:pos x="45" y="144"/>
                </a:cxn>
                <a:cxn ang="0">
                  <a:pos x="27" y="99"/>
                </a:cxn>
              </a:cxnLst>
              <a:rect l="0" t="0" r="r" b="b"/>
              <a:pathLst>
                <a:path w="301" h="144">
                  <a:moveTo>
                    <a:pt x="27" y="99"/>
                  </a:moveTo>
                  <a:cubicBezTo>
                    <a:pt x="44" y="73"/>
                    <a:pt x="73" y="27"/>
                    <a:pt x="99" y="18"/>
                  </a:cubicBezTo>
                  <a:cubicBezTo>
                    <a:pt x="117" y="12"/>
                    <a:pt x="153" y="0"/>
                    <a:pt x="153" y="0"/>
                  </a:cubicBezTo>
                  <a:cubicBezTo>
                    <a:pt x="208" y="27"/>
                    <a:pt x="230" y="29"/>
                    <a:pt x="297" y="36"/>
                  </a:cubicBezTo>
                  <a:cubicBezTo>
                    <a:pt x="285" y="133"/>
                    <a:pt x="301" y="119"/>
                    <a:pt x="225" y="81"/>
                  </a:cubicBezTo>
                  <a:cubicBezTo>
                    <a:pt x="161" y="94"/>
                    <a:pt x="195" y="85"/>
                    <a:pt x="126" y="108"/>
                  </a:cubicBezTo>
                  <a:cubicBezTo>
                    <a:pt x="116" y="111"/>
                    <a:pt x="109" y="122"/>
                    <a:pt x="99" y="126"/>
                  </a:cubicBezTo>
                  <a:cubicBezTo>
                    <a:pt x="82" y="134"/>
                    <a:pt x="45" y="144"/>
                    <a:pt x="45" y="144"/>
                  </a:cubicBezTo>
                  <a:cubicBezTo>
                    <a:pt x="0" y="129"/>
                    <a:pt x="27" y="135"/>
                    <a:pt x="27" y="99"/>
                  </a:cubicBezTo>
                  <a:close/>
                </a:path>
              </a:pathLst>
            </a:custGeom>
            <a:solidFill>
              <a:schemeClr val="accent1">
                <a:lumMod val="40000"/>
                <a:lumOff val="60000"/>
              </a:schemeClr>
            </a:solidFill>
            <a:ln w="9525" cap="flat" cmpd="sng">
              <a:solidFill>
                <a:schemeClr val="tx1"/>
              </a:solidFill>
              <a:prstDash val="solid"/>
              <a:round/>
              <a:headEnd type="none" w="med" len="med"/>
              <a:tailEnd type="none" w="med" len="med"/>
            </a:ln>
            <a:effectLst/>
          </p:spPr>
          <p:txBody>
            <a:bodyPr wrap="none"/>
            <a:lstStyle/>
            <a:p>
              <a:pPr>
                <a:defRPr/>
              </a:pPr>
              <a:endParaRPr lang="en-US"/>
            </a:p>
          </p:txBody>
        </p:sp>
        <p:sp>
          <p:nvSpPr>
            <p:cNvPr id="175144" name="Text Box 40"/>
            <p:cNvSpPr txBox="1">
              <a:spLocks noChangeArrowheads="1"/>
            </p:cNvSpPr>
            <p:nvPr/>
          </p:nvSpPr>
          <p:spPr bwMode="auto">
            <a:xfrm>
              <a:off x="533400" y="1676468"/>
              <a:ext cx="3735696" cy="462269"/>
            </a:xfrm>
            <a:prstGeom prst="rect">
              <a:avLst/>
            </a:prstGeom>
            <a:noFill/>
            <a:ln w="9525">
              <a:noFill/>
              <a:miter lim="800000"/>
              <a:headEnd/>
              <a:tailEnd/>
            </a:ln>
            <a:effectLst/>
          </p:spPr>
          <p:txBody>
            <a:bodyPr wrap="none">
              <a:spAutoFit/>
            </a:bodyPr>
            <a:lstStyle/>
            <a:p>
              <a:pPr>
                <a:defRPr/>
              </a:pPr>
              <a:r>
                <a:rPr lang="en-US" sz="2400" dirty="0">
                  <a:latin typeface="Trebuchet MS" pitchFamily="34" charset="0"/>
                </a:rPr>
                <a:t>Observations (point/poly)</a:t>
              </a:r>
            </a:p>
          </p:txBody>
        </p:sp>
      </p:grpSp>
      <p:grpSp>
        <p:nvGrpSpPr>
          <p:cNvPr id="4" name="Group 49"/>
          <p:cNvGrpSpPr>
            <a:grpSpLocks/>
          </p:cNvGrpSpPr>
          <p:nvPr/>
        </p:nvGrpSpPr>
        <p:grpSpPr bwMode="auto">
          <a:xfrm>
            <a:off x="457200" y="4953000"/>
            <a:ext cx="4038600" cy="1589088"/>
            <a:chOff x="457200" y="4953000"/>
            <a:chExt cx="4038600" cy="1589810"/>
          </a:xfrm>
        </p:grpSpPr>
        <p:cxnSp>
          <p:nvCxnSpPr>
            <p:cNvPr id="51221" name="Straight Arrow Connector 43"/>
            <p:cNvCxnSpPr>
              <a:cxnSpLocks noChangeShapeType="1"/>
            </p:cNvCxnSpPr>
            <p:nvPr/>
          </p:nvCxnSpPr>
          <p:spPr bwMode="auto">
            <a:xfrm flipV="1">
              <a:off x="1600200" y="4953000"/>
              <a:ext cx="838200" cy="268684"/>
            </a:xfrm>
            <a:prstGeom prst="straightConnector1">
              <a:avLst/>
            </a:prstGeom>
            <a:noFill/>
            <a:ln w="12700" algn="ctr">
              <a:solidFill>
                <a:srgbClr val="FF0000"/>
              </a:solidFill>
              <a:round/>
              <a:headEnd/>
              <a:tailEnd type="arrow" w="med" len="med"/>
            </a:ln>
          </p:spPr>
        </p:cxnSp>
        <p:sp>
          <p:nvSpPr>
            <p:cNvPr id="175142" name="AutoShape 38"/>
            <p:cNvSpPr>
              <a:spLocks noChangeArrowheads="1"/>
            </p:cNvSpPr>
            <p:nvPr/>
          </p:nvSpPr>
          <p:spPr bwMode="auto">
            <a:xfrm rot="5400000">
              <a:off x="1291344" y="5126964"/>
              <a:ext cx="384350" cy="233362"/>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C0C0C0"/>
            </a:solidFill>
            <a:ln w="9525">
              <a:solidFill>
                <a:schemeClr val="tx1"/>
              </a:solidFill>
              <a:miter lim="800000"/>
              <a:headEnd/>
              <a:tailEnd/>
            </a:ln>
            <a:effectLst/>
          </p:spPr>
          <p:txBody>
            <a:bodyPr wrap="none" anchor="ctr"/>
            <a:lstStyle/>
            <a:p>
              <a:pPr>
                <a:defRPr/>
              </a:pPr>
              <a:endParaRPr lang="en-US"/>
            </a:p>
          </p:txBody>
        </p:sp>
        <p:sp>
          <p:nvSpPr>
            <p:cNvPr id="175143" name="Text Box 39"/>
            <p:cNvSpPr txBox="1">
              <a:spLocks noChangeArrowheads="1"/>
            </p:cNvSpPr>
            <p:nvPr/>
          </p:nvSpPr>
          <p:spPr bwMode="auto">
            <a:xfrm>
              <a:off x="457200" y="5486642"/>
              <a:ext cx="1890713" cy="584465"/>
            </a:xfrm>
            <a:prstGeom prst="rect">
              <a:avLst/>
            </a:prstGeom>
            <a:noFill/>
            <a:ln w="9525">
              <a:noFill/>
              <a:miter lim="800000"/>
              <a:headEnd/>
              <a:tailEnd/>
            </a:ln>
            <a:effectLst/>
          </p:spPr>
          <p:txBody>
            <a:bodyPr wrap="none">
              <a:spAutoFit/>
            </a:bodyPr>
            <a:lstStyle/>
            <a:p>
              <a:pPr>
                <a:defRPr/>
              </a:pPr>
              <a:r>
                <a:rPr lang="en-US" sz="1600" i="1" dirty="0">
                  <a:latin typeface="Trebuchet MS" pitchFamily="34" charset="0"/>
                </a:rPr>
                <a:t>Output translates </a:t>
              </a:r>
            </a:p>
            <a:p>
              <a:pPr>
                <a:defRPr/>
              </a:pPr>
              <a:r>
                <a:rPr lang="en-US" sz="1600" i="1" dirty="0">
                  <a:latin typeface="Trebuchet MS" pitchFamily="34" charset="0"/>
                </a:rPr>
                <a:t>to map product</a:t>
              </a:r>
            </a:p>
          </p:txBody>
        </p:sp>
        <p:cxnSp>
          <p:nvCxnSpPr>
            <p:cNvPr id="51224" name="Straight Arrow Connector 44"/>
            <p:cNvCxnSpPr>
              <a:cxnSpLocks noChangeShapeType="1"/>
            </p:cNvCxnSpPr>
            <p:nvPr/>
          </p:nvCxnSpPr>
          <p:spPr bwMode="auto">
            <a:xfrm rot="16200000" flipH="1">
              <a:off x="1467842" y="5506442"/>
              <a:ext cx="1026716" cy="914400"/>
            </a:xfrm>
            <a:prstGeom prst="straightConnector1">
              <a:avLst/>
            </a:prstGeom>
            <a:noFill/>
            <a:ln w="12700" algn="ctr">
              <a:solidFill>
                <a:srgbClr val="FF0000"/>
              </a:solidFill>
              <a:round/>
              <a:headEnd/>
              <a:tailEnd type="arrow" w="med" len="med"/>
            </a:ln>
          </p:spPr>
        </p:cxnSp>
        <p:pic>
          <p:nvPicPr>
            <p:cNvPr id="51225" name="Picture 45" descr="coplat.jpg"/>
            <p:cNvPicPr>
              <a:picLocks noChangeAspect="1"/>
            </p:cNvPicPr>
            <p:nvPr/>
          </p:nvPicPr>
          <p:blipFill>
            <a:blip r:embed="rId3" cstate="print"/>
            <a:srcRect/>
            <a:stretch>
              <a:fillRect/>
            </a:stretch>
          </p:blipFill>
          <p:spPr bwMode="auto">
            <a:xfrm>
              <a:off x="2438400" y="4953000"/>
              <a:ext cx="2057400" cy="1589810"/>
            </a:xfrm>
            <a:prstGeom prst="rect">
              <a:avLst/>
            </a:prstGeom>
            <a:noFill/>
            <a:ln w="9525">
              <a:noFill/>
              <a:miter lim="800000"/>
              <a:headEnd/>
              <a:tailEnd/>
            </a:ln>
          </p:spPr>
        </p:pic>
      </p:grpSp>
      <p:sp>
        <p:nvSpPr>
          <p:cNvPr id="46" name="Rectangle 45"/>
          <p:cNvSpPr/>
          <p:nvPr/>
        </p:nvSpPr>
        <p:spPr bwMode="auto">
          <a:xfrm>
            <a:off x="4724400" y="2209800"/>
            <a:ext cx="3962400" cy="381000"/>
          </a:xfrm>
          <a:prstGeom prst="rect">
            <a:avLst/>
          </a:prstGeom>
          <a:solidFill>
            <a:srgbClr val="000099"/>
          </a:solidFill>
          <a:ln w="12700" cap="flat" cmpd="sng" algn="ctr">
            <a:noFill/>
            <a:prstDash val="solid"/>
            <a:round/>
            <a:headEnd type="none" w="med" len="med"/>
            <a:tailEnd type="none" w="med" len="med"/>
          </a:ln>
          <a:effectLst/>
        </p:spPr>
        <p:txBody>
          <a:bodyPr/>
          <a:lstStyle/>
          <a:p>
            <a:pPr>
              <a:defRPr/>
            </a:pPr>
            <a:endParaRPr lang="en-US"/>
          </a:p>
        </p:txBody>
      </p:sp>
      <p:graphicFrame>
        <p:nvGraphicFramePr>
          <p:cNvPr id="48" name="Group 150"/>
          <p:cNvGraphicFramePr>
            <a:graphicFrameLocks/>
          </p:cNvGraphicFramePr>
          <p:nvPr/>
        </p:nvGraphicFramePr>
        <p:xfrm>
          <a:off x="4419600" y="2286000"/>
          <a:ext cx="4114800" cy="3291840"/>
        </p:xfrm>
        <a:graphic>
          <a:graphicData uri="http://schemas.openxmlformats.org/drawingml/2006/table">
            <a:tbl>
              <a:tblPr/>
              <a:tblGrid>
                <a:gridCol w="4114800"/>
              </a:tblGrid>
              <a:tr h="3016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rebuchet MS" pitchFamily="34" charset="0"/>
                        </a:rPr>
                        <a:t>Imagery:  </a:t>
                      </a:r>
                      <a:r>
                        <a:rPr kumimoji="0" lang="en-US" sz="1800" b="0" i="0" u="none" strike="noStrike" cap="none" normalizeH="0" baseline="0" dirty="0" err="1" smtClean="0">
                          <a:ln>
                            <a:noFill/>
                          </a:ln>
                          <a:solidFill>
                            <a:schemeClr val="tx1"/>
                          </a:solidFill>
                          <a:effectLst/>
                          <a:latin typeface="Trebuchet MS" pitchFamily="34" charset="0"/>
                        </a:rPr>
                        <a:t>Landsat</a:t>
                      </a:r>
                      <a:r>
                        <a:rPr kumimoji="0" lang="en-US" sz="1800" b="0" i="0" u="none" strike="noStrike" cap="none" normalizeH="0" baseline="0" dirty="0" smtClean="0">
                          <a:ln>
                            <a:noFill/>
                          </a:ln>
                          <a:solidFill>
                            <a:schemeClr val="tx1"/>
                          </a:solidFill>
                          <a:effectLst/>
                          <a:latin typeface="Trebuchet MS" pitchFamily="34" charset="0"/>
                        </a:rPr>
                        <a:t> 7 ETM (1999-2002) for spring, summer &amp; fall</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16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Trebuchet MS" pitchFamily="34" charset="0"/>
                        </a:rPr>
                        <a:t>NDVI, SAVI, Brightness,Greeness, Wetness, Landsat 7 Bands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16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Trebuchet MS" pitchFamily="34" charset="0"/>
                        </a:rPr>
                        <a:t>DEM: </a:t>
                      </a:r>
                      <a:r>
                        <a:rPr kumimoji="0" lang="en-US" sz="2000" b="0" i="0" u="none" strike="noStrike" cap="none" normalizeH="0" baseline="0" smtClean="0">
                          <a:ln>
                            <a:noFill/>
                          </a:ln>
                          <a:solidFill>
                            <a:schemeClr val="tx1"/>
                          </a:solidFill>
                          <a:effectLst/>
                          <a:latin typeface="Trebuchet MS" pitchFamily="34" charset="0"/>
                        </a:rPr>
                        <a:t>Elevation, Aspect, Slope, Landform</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16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Trebuchet MS" pitchFamily="34" charset="0"/>
                        </a:rPr>
                        <a:t>Vector:  </a:t>
                      </a:r>
                      <a:r>
                        <a:rPr kumimoji="0" lang="en-US" sz="2000" b="0" i="0" u="none" strike="noStrike" cap="none" normalizeH="0" baseline="0" smtClean="0">
                          <a:ln>
                            <a:noFill/>
                          </a:ln>
                          <a:solidFill>
                            <a:schemeClr val="tx1"/>
                          </a:solidFill>
                          <a:effectLst/>
                          <a:latin typeface="Trebuchet MS" pitchFamily="34" charset="0"/>
                        </a:rPr>
                        <a:t>Geology, Soils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16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rebuchet MS" pitchFamily="34" charset="0"/>
                        </a:rPr>
                        <a:t>Meteorological: </a:t>
                      </a:r>
                      <a:r>
                        <a:rPr kumimoji="0" lang="en-US" sz="2000" b="0" i="0" u="none" strike="noStrike" cap="none" normalizeH="0" baseline="0" dirty="0" smtClean="0">
                          <a:ln>
                            <a:noFill/>
                          </a:ln>
                          <a:solidFill>
                            <a:schemeClr val="tx1"/>
                          </a:solidFill>
                          <a:effectLst/>
                          <a:latin typeface="Trebuchet MS" pitchFamily="34" charset="0"/>
                        </a:rPr>
                        <a:t>DAYMET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0" name="Rectangle 2"/>
          <p:cNvSpPr>
            <a:spLocks noGrp="1" noChangeArrowheads="1"/>
          </p:cNvSpPr>
          <p:nvPr>
            <p:ph type="title"/>
          </p:nvPr>
        </p:nvSpPr>
        <p:spPr>
          <a:xfrm>
            <a:off x="685800" y="609600"/>
            <a:ext cx="7772400" cy="1143000"/>
          </a:xfrm>
        </p:spPr>
        <p:txBody>
          <a:bodyPr/>
          <a:lstStyle/>
          <a:p>
            <a:r>
              <a:rPr lang="en-US" sz="4000" dirty="0" smtClean="0">
                <a:solidFill>
                  <a:srgbClr val="FFFF99"/>
                </a:solidFill>
                <a:effectLst>
                  <a:outerShdw blurRad="38100" dist="38100" dir="2700000" algn="tl">
                    <a:srgbClr val="000000">
                      <a:alpha val="43137"/>
                    </a:srgbClr>
                  </a:outerShdw>
                </a:effectLst>
                <a:latin typeface="Trebuchet MS" pitchFamily="34" charset="0"/>
              </a:rPr>
              <a:t>Modern Mapping Methods</a:t>
            </a:r>
            <a:endParaRPr lang="en-US" sz="4000" dirty="0">
              <a:solidFill>
                <a:srgbClr val="FFFF99"/>
              </a:solidFill>
              <a:effectLst>
                <a:outerShdw blurRad="38100" dist="38100" dir="2700000" algn="tl">
                  <a:srgbClr val="000000">
                    <a:alpha val="43137"/>
                  </a:srgbClr>
                </a:outerShdw>
              </a:effectLst>
              <a:latin typeface="Trebuchet MS" pitchFamily="34" charset="0"/>
            </a:endParaRP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2"/>
          <p:cNvGrpSpPr>
            <a:grpSpLocks/>
          </p:cNvGrpSpPr>
          <p:nvPr/>
        </p:nvGrpSpPr>
        <p:grpSpPr bwMode="auto">
          <a:xfrm>
            <a:off x="1066800" y="381000"/>
            <a:ext cx="9134475" cy="7954963"/>
            <a:chOff x="672" y="240"/>
            <a:chExt cx="5754" cy="5011"/>
          </a:xfrm>
        </p:grpSpPr>
        <p:pic>
          <p:nvPicPr>
            <p:cNvPr id="24583" name="Picture 3" descr="BMAT_ex_CPBMTsamples"/>
            <p:cNvPicPr>
              <a:picLocks noChangeAspect="1" noChangeArrowheads="1"/>
            </p:cNvPicPr>
            <p:nvPr/>
          </p:nvPicPr>
          <p:blipFill>
            <a:blip r:embed="rId2" cstate="print"/>
            <a:srcRect/>
            <a:stretch>
              <a:fillRect/>
            </a:stretch>
          </p:blipFill>
          <p:spPr bwMode="auto">
            <a:xfrm>
              <a:off x="672" y="240"/>
              <a:ext cx="5754" cy="5011"/>
            </a:xfrm>
            <a:prstGeom prst="rect">
              <a:avLst/>
            </a:prstGeom>
            <a:noFill/>
            <a:ln w="9525">
              <a:noFill/>
              <a:miter lim="800000"/>
              <a:headEnd/>
              <a:tailEnd/>
            </a:ln>
          </p:spPr>
        </p:pic>
        <p:sp>
          <p:nvSpPr>
            <p:cNvPr id="41988" name="Oval 4"/>
            <p:cNvSpPr>
              <a:spLocks noChangeArrowheads="1"/>
            </p:cNvSpPr>
            <p:nvPr/>
          </p:nvSpPr>
          <p:spPr bwMode="auto">
            <a:xfrm>
              <a:off x="2064" y="3168"/>
              <a:ext cx="48" cy="48"/>
            </a:xfrm>
            <a:prstGeom prst="ellipse">
              <a:avLst/>
            </a:prstGeom>
            <a:solidFill>
              <a:srgbClr val="FF0000"/>
            </a:solidFill>
            <a:ln w="12700">
              <a:solidFill>
                <a:srgbClr val="FF0000"/>
              </a:solidFill>
              <a:round/>
              <a:headEnd/>
              <a:tailEnd/>
            </a:ln>
            <a:effectLst/>
          </p:spPr>
          <p:txBody>
            <a:bodyPr wrap="none" anchor="ctr"/>
            <a:lstStyle/>
            <a:p>
              <a:pPr algn="ctr" eaLnBrk="0" hangingPunct="0">
                <a:defRPr/>
              </a:pPr>
              <a:endParaRPr lang="en-US">
                <a:solidFill>
                  <a:srgbClr val="FF0000"/>
                </a:solidFill>
                <a:effectLst>
                  <a:outerShdw blurRad="38100" dist="38100" dir="2700000" algn="tl">
                    <a:srgbClr val="000000">
                      <a:alpha val="43137"/>
                    </a:srgbClr>
                  </a:outerShdw>
                </a:effectLst>
              </a:endParaRPr>
            </a:p>
          </p:txBody>
        </p:sp>
        <p:sp>
          <p:nvSpPr>
            <p:cNvPr id="41989" name="Oval 5"/>
            <p:cNvSpPr>
              <a:spLocks noChangeArrowheads="1"/>
            </p:cNvSpPr>
            <p:nvPr/>
          </p:nvSpPr>
          <p:spPr bwMode="auto">
            <a:xfrm>
              <a:off x="1872" y="3072"/>
              <a:ext cx="48" cy="48"/>
            </a:xfrm>
            <a:prstGeom prst="ellipse">
              <a:avLst/>
            </a:prstGeom>
            <a:solidFill>
              <a:srgbClr val="FF0000"/>
            </a:solidFill>
            <a:ln w="12700">
              <a:solidFill>
                <a:srgbClr val="FF0000"/>
              </a:solidFill>
              <a:round/>
              <a:headEnd/>
              <a:tailEnd/>
            </a:ln>
            <a:effectLst/>
          </p:spPr>
          <p:txBody>
            <a:bodyPr wrap="none" anchor="ctr"/>
            <a:lstStyle/>
            <a:p>
              <a:pPr algn="ctr" eaLnBrk="0" hangingPunct="0">
                <a:defRPr/>
              </a:pPr>
              <a:endParaRPr lang="en-US">
                <a:solidFill>
                  <a:srgbClr val="FF0000"/>
                </a:solidFill>
                <a:effectLst>
                  <a:outerShdw blurRad="38100" dist="38100" dir="2700000" algn="tl">
                    <a:srgbClr val="000000">
                      <a:alpha val="43137"/>
                    </a:srgbClr>
                  </a:outerShdw>
                </a:effectLst>
              </a:endParaRPr>
            </a:p>
          </p:txBody>
        </p:sp>
        <p:sp>
          <p:nvSpPr>
            <p:cNvPr id="41990" name="Oval 6"/>
            <p:cNvSpPr>
              <a:spLocks noChangeArrowheads="1"/>
            </p:cNvSpPr>
            <p:nvPr/>
          </p:nvSpPr>
          <p:spPr bwMode="auto">
            <a:xfrm>
              <a:off x="4032" y="2784"/>
              <a:ext cx="48" cy="48"/>
            </a:xfrm>
            <a:prstGeom prst="ellipse">
              <a:avLst/>
            </a:prstGeom>
            <a:solidFill>
              <a:srgbClr val="FF0000"/>
            </a:solidFill>
            <a:ln w="12700">
              <a:solidFill>
                <a:srgbClr val="FF0000"/>
              </a:solidFill>
              <a:round/>
              <a:headEnd/>
              <a:tailEnd/>
            </a:ln>
            <a:effectLst/>
          </p:spPr>
          <p:txBody>
            <a:bodyPr wrap="none" anchor="ctr"/>
            <a:lstStyle/>
            <a:p>
              <a:pPr algn="ctr" eaLnBrk="0" hangingPunct="0">
                <a:defRPr/>
              </a:pPr>
              <a:endParaRPr lang="en-US">
                <a:solidFill>
                  <a:srgbClr val="FF0000"/>
                </a:solidFill>
                <a:effectLst>
                  <a:outerShdw blurRad="38100" dist="38100" dir="2700000" algn="tl">
                    <a:srgbClr val="000000">
                      <a:alpha val="43137"/>
                    </a:srgbClr>
                  </a:outerShdw>
                </a:effectLst>
              </a:endParaRPr>
            </a:p>
          </p:txBody>
        </p:sp>
        <p:sp>
          <p:nvSpPr>
            <p:cNvPr id="41991" name="Oval 7"/>
            <p:cNvSpPr>
              <a:spLocks noChangeArrowheads="1"/>
            </p:cNvSpPr>
            <p:nvPr/>
          </p:nvSpPr>
          <p:spPr bwMode="auto">
            <a:xfrm>
              <a:off x="4032" y="2976"/>
              <a:ext cx="48" cy="48"/>
            </a:xfrm>
            <a:prstGeom prst="ellipse">
              <a:avLst/>
            </a:prstGeom>
            <a:solidFill>
              <a:srgbClr val="FF0000"/>
            </a:solidFill>
            <a:ln w="12700">
              <a:solidFill>
                <a:srgbClr val="FF0000"/>
              </a:solidFill>
              <a:round/>
              <a:headEnd/>
              <a:tailEnd/>
            </a:ln>
            <a:effectLst/>
          </p:spPr>
          <p:txBody>
            <a:bodyPr wrap="none" anchor="ctr"/>
            <a:lstStyle/>
            <a:p>
              <a:pPr algn="ctr" eaLnBrk="0" hangingPunct="0">
                <a:defRPr/>
              </a:pPr>
              <a:endParaRPr lang="en-US">
                <a:solidFill>
                  <a:srgbClr val="FF0000"/>
                </a:solidFill>
                <a:effectLst>
                  <a:outerShdw blurRad="38100" dist="38100" dir="2700000" algn="tl">
                    <a:srgbClr val="000000">
                      <a:alpha val="43137"/>
                    </a:srgbClr>
                  </a:outerShdw>
                </a:effectLst>
              </a:endParaRPr>
            </a:p>
          </p:txBody>
        </p:sp>
        <p:sp>
          <p:nvSpPr>
            <p:cNvPr id="41992" name="Oval 8"/>
            <p:cNvSpPr>
              <a:spLocks noChangeArrowheads="1"/>
            </p:cNvSpPr>
            <p:nvPr/>
          </p:nvSpPr>
          <p:spPr bwMode="auto">
            <a:xfrm>
              <a:off x="4272" y="2928"/>
              <a:ext cx="48" cy="48"/>
            </a:xfrm>
            <a:prstGeom prst="ellipse">
              <a:avLst/>
            </a:prstGeom>
            <a:solidFill>
              <a:srgbClr val="FF0000"/>
            </a:solidFill>
            <a:ln w="12700">
              <a:solidFill>
                <a:srgbClr val="FF0000"/>
              </a:solidFill>
              <a:round/>
              <a:headEnd/>
              <a:tailEnd/>
            </a:ln>
            <a:effectLst/>
          </p:spPr>
          <p:txBody>
            <a:bodyPr wrap="none" anchor="ctr"/>
            <a:lstStyle/>
            <a:p>
              <a:pPr algn="ctr" eaLnBrk="0" hangingPunct="0">
                <a:defRPr/>
              </a:pPr>
              <a:endParaRPr lang="en-US">
                <a:solidFill>
                  <a:srgbClr val="FF0000"/>
                </a:solidFill>
                <a:effectLst>
                  <a:outerShdw blurRad="38100" dist="38100" dir="2700000" algn="tl">
                    <a:srgbClr val="000000">
                      <a:alpha val="43137"/>
                    </a:srgbClr>
                  </a:outerShdw>
                </a:effectLst>
              </a:endParaRPr>
            </a:p>
          </p:txBody>
        </p:sp>
        <p:sp>
          <p:nvSpPr>
            <p:cNvPr id="41993" name="Oval 9"/>
            <p:cNvSpPr>
              <a:spLocks noChangeArrowheads="1"/>
            </p:cNvSpPr>
            <p:nvPr/>
          </p:nvSpPr>
          <p:spPr bwMode="auto">
            <a:xfrm>
              <a:off x="3792" y="2064"/>
              <a:ext cx="48" cy="48"/>
            </a:xfrm>
            <a:prstGeom prst="ellipse">
              <a:avLst/>
            </a:prstGeom>
            <a:solidFill>
              <a:srgbClr val="FF0000"/>
            </a:solidFill>
            <a:ln w="12700">
              <a:solidFill>
                <a:srgbClr val="FF0000"/>
              </a:solidFill>
              <a:round/>
              <a:headEnd/>
              <a:tailEnd/>
            </a:ln>
            <a:effectLst/>
          </p:spPr>
          <p:txBody>
            <a:bodyPr wrap="none" anchor="ctr"/>
            <a:lstStyle/>
            <a:p>
              <a:pPr algn="ctr" eaLnBrk="0" hangingPunct="0">
                <a:defRPr/>
              </a:pPr>
              <a:endParaRPr lang="en-US">
                <a:solidFill>
                  <a:srgbClr val="FF0000"/>
                </a:solidFill>
                <a:effectLst>
                  <a:outerShdw blurRad="38100" dist="38100" dir="2700000" algn="tl">
                    <a:srgbClr val="000000">
                      <a:alpha val="43137"/>
                    </a:srgbClr>
                  </a:outerShdw>
                </a:effectLst>
              </a:endParaRPr>
            </a:p>
          </p:txBody>
        </p:sp>
        <p:sp>
          <p:nvSpPr>
            <p:cNvPr id="41994" name="Oval 10"/>
            <p:cNvSpPr>
              <a:spLocks noChangeArrowheads="1"/>
            </p:cNvSpPr>
            <p:nvPr/>
          </p:nvSpPr>
          <p:spPr bwMode="auto">
            <a:xfrm>
              <a:off x="3648" y="2160"/>
              <a:ext cx="48" cy="48"/>
            </a:xfrm>
            <a:prstGeom prst="ellipse">
              <a:avLst/>
            </a:prstGeom>
            <a:solidFill>
              <a:srgbClr val="FF0000"/>
            </a:solidFill>
            <a:ln w="12700">
              <a:solidFill>
                <a:srgbClr val="FF0000"/>
              </a:solidFill>
              <a:round/>
              <a:headEnd/>
              <a:tailEnd/>
            </a:ln>
            <a:effectLst/>
          </p:spPr>
          <p:txBody>
            <a:bodyPr wrap="none" anchor="ctr"/>
            <a:lstStyle/>
            <a:p>
              <a:pPr algn="ctr" eaLnBrk="0" hangingPunct="0">
                <a:defRPr/>
              </a:pPr>
              <a:endParaRPr lang="en-US">
                <a:solidFill>
                  <a:srgbClr val="FF0000"/>
                </a:solidFill>
                <a:effectLst>
                  <a:outerShdw blurRad="38100" dist="38100" dir="2700000" algn="tl">
                    <a:srgbClr val="000000">
                      <a:alpha val="43137"/>
                    </a:srgbClr>
                  </a:outerShdw>
                </a:effectLst>
              </a:endParaRPr>
            </a:p>
          </p:txBody>
        </p:sp>
        <p:sp>
          <p:nvSpPr>
            <p:cNvPr id="41995" name="Oval 11"/>
            <p:cNvSpPr>
              <a:spLocks noChangeArrowheads="1"/>
            </p:cNvSpPr>
            <p:nvPr/>
          </p:nvSpPr>
          <p:spPr bwMode="auto">
            <a:xfrm>
              <a:off x="3552" y="1680"/>
              <a:ext cx="48" cy="48"/>
            </a:xfrm>
            <a:prstGeom prst="ellipse">
              <a:avLst/>
            </a:prstGeom>
            <a:solidFill>
              <a:srgbClr val="FF0000"/>
            </a:solidFill>
            <a:ln w="12700">
              <a:solidFill>
                <a:srgbClr val="FF0000"/>
              </a:solidFill>
              <a:round/>
              <a:headEnd/>
              <a:tailEnd/>
            </a:ln>
            <a:effectLst/>
          </p:spPr>
          <p:txBody>
            <a:bodyPr wrap="none" anchor="ctr"/>
            <a:lstStyle/>
            <a:p>
              <a:pPr algn="ctr" eaLnBrk="0" hangingPunct="0">
                <a:defRPr/>
              </a:pPr>
              <a:endParaRPr lang="en-US">
                <a:solidFill>
                  <a:srgbClr val="FF0000"/>
                </a:solidFill>
                <a:effectLst>
                  <a:outerShdw blurRad="38100" dist="38100" dir="2700000" algn="tl">
                    <a:srgbClr val="000000">
                      <a:alpha val="43137"/>
                    </a:srgbClr>
                  </a:outerShdw>
                </a:effectLst>
              </a:endParaRPr>
            </a:p>
          </p:txBody>
        </p:sp>
        <p:sp>
          <p:nvSpPr>
            <p:cNvPr id="41996" name="Oval 12"/>
            <p:cNvSpPr>
              <a:spLocks noChangeArrowheads="1"/>
            </p:cNvSpPr>
            <p:nvPr/>
          </p:nvSpPr>
          <p:spPr bwMode="auto">
            <a:xfrm>
              <a:off x="3456" y="1872"/>
              <a:ext cx="48" cy="48"/>
            </a:xfrm>
            <a:prstGeom prst="ellipse">
              <a:avLst/>
            </a:prstGeom>
            <a:solidFill>
              <a:srgbClr val="FF0000"/>
            </a:solidFill>
            <a:ln w="12700">
              <a:solidFill>
                <a:srgbClr val="FF0000"/>
              </a:solidFill>
              <a:round/>
              <a:headEnd/>
              <a:tailEnd/>
            </a:ln>
            <a:effectLst/>
          </p:spPr>
          <p:txBody>
            <a:bodyPr wrap="none" anchor="ctr"/>
            <a:lstStyle/>
            <a:p>
              <a:pPr algn="ctr" eaLnBrk="0" hangingPunct="0">
                <a:defRPr/>
              </a:pPr>
              <a:endParaRPr lang="en-US">
                <a:solidFill>
                  <a:srgbClr val="FF0000"/>
                </a:solidFill>
                <a:effectLst>
                  <a:outerShdw blurRad="38100" dist="38100" dir="2700000" algn="tl">
                    <a:srgbClr val="000000">
                      <a:alpha val="43137"/>
                    </a:srgbClr>
                  </a:outerShdw>
                </a:effectLst>
              </a:endParaRPr>
            </a:p>
          </p:txBody>
        </p:sp>
        <p:sp>
          <p:nvSpPr>
            <p:cNvPr id="41997" name="Oval 13"/>
            <p:cNvSpPr>
              <a:spLocks noChangeArrowheads="1"/>
            </p:cNvSpPr>
            <p:nvPr/>
          </p:nvSpPr>
          <p:spPr bwMode="auto">
            <a:xfrm>
              <a:off x="3744" y="1440"/>
              <a:ext cx="48" cy="48"/>
            </a:xfrm>
            <a:prstGeom prst="ellipse">
              <a:avLst/>
            </a:prstGeom>
            <a:solidFill>
              <a:srgbClr val="FF0000"/>
            </a:solidFill>
            <a:ln w="12700">
              <a:solidFill>
                <a:srgbClr val="FF0000"/>
              </a:solidFill>
              <a:round/>
              <a:headEnd/>
              <a:tailEnd/>
            </a:ln>
            <a:effectLst/>
          </p:spPr>
          <p:txBody>
            <a:bodyPr wrap="none" anchor="ctr"/>
            <a:lstStyle/>
            <a:p>
              <a:pPr algn="ctr" eaLnBrk="0" hangingPunct="0">
                <a:defRPr/>
              </a:pPr>
              <a:endParaRPr lang="en-US">
                <a:solidFill>
                  <a:srgbClr val="FF0000"/>
                </a:solidFill>
                <a:effectLst>
                  <a:outerShdw blurRad="38100" dist="38100" dir="2700000" algn="tl">
                    <a:srgbClr val="000000">
                      <a:alpha val="43137"/>
                    </a:srgbClr>
                  </a:outerShdw>
                </a:effectLst>
              </a:endParaRPr>
            </a:p>
          </p:txBody>
        </p:sp>
        <p:sp>
          <p:nvSpPr>
            <p:cNvPr id="41998" name="Oval 14"/>
            <p:cNvSpPr>
              <a:spLocks noChangeArrowheads="1"/>
            </p:cNvSpPr>
            <p:nvPr/>
          </p:nvSpPr>
          <p:spPr bwMode="auto">
            <a:xfrm>
              <a:off x="4320" y="1296"/>
              <a:ext cx="48" cy="48"/>
            </a:xfrm>
            <a:prstGeom prst="ellipse">
              <a:avLst/>
            </a:prstGeom>
            <a:solidFill>
              <a:srgbClr val="FF0000"/>
            </a:solidFill>
            <a:ln w="12700">
              <a:solidFill>
                <a:srgbClr val="FF0000"/>
              </a:solidFill>
              <a:round/>
              <a:headEnd/>
              <a:tailEnd/>
            </a:ln>
            <a:effectLst/>
          </p:spPr>
          <p:txBody>
            <a:bodyPr wrap="none" anchor="ctr"/>
            <a:lstStyle/>
            <a:p>
              <a:pPr algn="ctr" eaLnBrk="0" hangingPunct="0">
                <a:defRPr/>
              </a:pPr>
              <a:endParaRPr lang="en-US">
                <a:solidFill>
                  <a:srgbClr val="FF0000"/>
                </a:solidFill>
                <a:effectLst>
                  <a:outerShdw blurRad="38100" dist="38100" dir="2700000" algn="tl">
                    <a:srgbClr val="000000">
                      <a:alpha val="43137"/>
                    </a:srgbClr>
                  </a:outerShdw>
                </a:effectLst>
              </a:endParaRPr>
            </a:p>
          </p:txBody>
        </p:sp>
        <p:sp>
          <p:nvSpPr>
            <p:cNvPr id="41999" name="Oval 15"/>
            <p:cNvSpPr>
              <a:spLocks noChangeArrowheads="1"/>
            </p:cNvSpPr>
            <p:nvPr/>
          </p:nvSpPr>
          <p:spPr bwMode="auto">
            <a:xfrm>
              <a:off x="4176" y="1392"/>
              <a:ext cx="48" cy="48"/>
            </a:xfrm>
            <a:prstGeom prst="ellipse">
              <a:avLst/>
            </a:prstGeom>
            <a:solidFill>
              <a:srgbClr val="FF0000"/>
            </a:solidFill>
            <a:ln w="12700">
              <a:solidFill>
                <a:srgbClr val="FF0000"/>
              </a:solidFill>
              <a:round/>
              <a:headEnd/>
              <a:tailEnd/>
            </a:ln>
            <a:effectLst/>
          </p:spPr>
          <p:txBody>
            <a:bodyPr wrap="none" anchor="ctr"/>
            <a:lstStyle/>
            <a:p>
              <a:pPr algn="ctr" eaLnBrk="0" hangingPunct="0">
                <a:defRPr/>
              </a:pPr>
              <a:endParaRPr lang="en-US">
                <a:solidFill>
                  <a:srgbClr val="FF0000"/>
                </a:solidFill>
                <a:effectLst>
                  <a:outerShdw blurRad="38100" dist="38100" dir="2700000" algn="tl">
                    <a:srgbClr val="000000">
                      <a:alpha val="43137"/>
                    </a:srgbClr>
                  </a:outerShdw>
                </a:effectLst>
              </a:endParaRPr>
            </a:p>
          </p:txBody>
        </p:sp>
        <p:sp>
          <p:nvSpPr>
            <p:cNvPr id="42000" name="Oval 16"/>
            <p:cNvSpPr>
              <a:spLocks noChangeArrowheads="1"/>
            </p:cNvSpPr>
            <p:nvPr/>
          </p:nvSpPr>
          <p:spPr bwMode="auto">
            <a:xfrm>
              <a:off x="4224" y="1488"/>
              <a:ext cx="48" cy="48"/>
            </a:xfrm>
            <a:prstGeom prst="ellipse">
              <a:avLst/>
            </a:prstGeom>
            <a:solidFill>
              <a:srgbClr val="FF0000"/>
            </a:solidFill>
            <a:ln w="12700">
              <a:solidFill>
                <a:srgbClr val="FF0000"/>
              </a:solidFill>
              <a:round/>
              <a:headEnd/>
              <a:tailEnd/>
            </a:ln>
            <a:effectLst/>
          </p:spPr>
          <p:txBody>
            <a:bodyPr wrap="none" anchor="ctr"/>
            <a:lstStyle/>
            <a:p>
              <a:pPr algn="ctr" eaLnBrk="0" hangingPunct="0">
                <a:defRPr/>
              </a:pPr>
              <a:endParaRPr lang="en-US">
                <a:solidFill>
                  <a:srgbClr val="FF0000"/>
                </a:solidFill>
                <a:effectLst>
                  <a:outerShdw blurRad="38100" dist="38100" dir="2700000" algn="tl">
                    <a:srgbClr val="000000">
                      <a:alpha val="43137"/>
                    </a:srgbClr>
                  </a:outerShdw>
                </a:effectLst>
              </a:endParaRPr>
            </a:p>
          </p:txBody>
        </p:sp>
        <p:sp>
          <p:nvSpPr>
            <p:cNvPr id="42001" name="Oval 17"/>
            <p:cNvSpPr>
              <a:spLocks noChangeArrowheads="1"/>
            </p:cNvSpPr>
            <p:nvPr/>
          </p:nvSpPr>
          <p:spPr bwMode="auto">
            <a:xfrm>
              <a:off x="3888" y="1440"/>
              <a:ext cx="48" cy="48"/>
            </a:xfrm>
            <a:prstGeom prst="ellipse">
              <a:avLst/>
            </a:prstGeom>
            <a:solidFill>
              <a:srgbClr val="FF0000"/>
            </a:solidFill>
            <a:ln w="12700">
              <a:solidFill>
                <a:srgbClr val="FF0000"/>
              </a:solidFill>
              <a:round/>
              <a:headEnd/>
              <a:tailEnd/>
            </a:ln>
            <a:effectLst/>
          </p:spPr>
          <p:txBody>
            <a:bodyPr wrap="none" anchor="ctr"/>
            <a:lstStyle/>
            <a:p>
              <a:pPr algn="ctr" eaLnBrk="0" hangingPunct="0">
                <a:defRPr/>
              </a:pPr>
              <a:endParaRPr lang="en-US">
                <a:solidFill>
                  <a:srgbClr val="FF0000"/>
                </a:solidFill>
                <a:effectLst>
                  <a:outerShdw blurRad="38100" dist="38100" dir="2700000" algn="tl">
                    <a:srgbClr val="000000">
                      <a:alpha val="43137"/>
                    </a:srgbClr>
                  </a:outerShdw>
                </a:effectLst>
              </a:endParaRPr>
            </a:p>
          </p:txBody>
        </p:sp>
        <p:sp>
          <p:nvSpPr>
            <p:cNvPr id="42002" name="Oval 18"/>
            <p:cNvSpPr>
              <a:spLocks noChangeArrowheads="1"/>
            </p:cNvSpPr>
            <p:nvPr/>
          </p:nvSpPr>
          <p:spPr bwMode="auto">
            <a:xfrm>
              <a:off x="3648" y="1536"/>
              <a:ext cx="48" cy="48"/>
            </a:xfrm>
            <a:prstGeom prst="ellipse">
              <a:avLst/>
            </a:prstGeom>
            <a:solidFill>
              <a:srgbClr val="FF0000"/>
            </a:solidFill>
            <a:ln w="12700">
              <a:solidFill>
                <a:srgbClr val="FF0000"/>
              </a:solidFill>
              <a:round/>
              <a:headEnd/>
              <a:tailEnd/>
            </a:ln>
            <a:effectLst/>
          </p:spPr>
          <p:txBody>
            <a:bodyPr wrap="none" anchor="ctr"/>
            <a:lstStyle/>
            <a:p>
              <a:pPr algn="ctr" eaLnBrk="0" hangingPunct="0">
                <a:defRPr/>
              </a:pPr>
              <a:endParaRPr lang="en-US">
                <a:solidFill>
                  <a:srgbClr val="FF0000"/>
                </a:solidFill>
                <a:effectLst>
                  <a:outerShdw blurRad="38100" dist="38100" dir="2700000" algn="tl">
                    <a:srgbClr val="000000">
                      <a:alpha val="43137"/>
                    </a:srgbClr>
                  </a:outerShdw>
                </a:effectLst>
              </a:endParaRPr>
            </a:p>
          </p:txBody>
        </p:sp>
        <p:sp>
          <p:nvSpPr>
            <p:cNvPr id="42003" name="Oval 19"/>
            <p:cNvSpPr>
              <a:spLocks noChangeArrowheads="1"/>
            </p:cNvSpPr>
            <p:nvPr/>
          </p:nvSpPr>
          <p:spPr bwMode="auto">
            <a:xfrm>
              <a:off x="3648" y="1344"/>
              <a:ext cx="48" cy="48"/>
            </a:xfrm>
            <a:prstGeom prst="ellipse">
              <a:avLst/>
            </a:prstGeom>
            <a:solidFill>
              <a:srgbClr val="FF0000"/>
            </a:solidFill>
            <a:ln w="12700">
              <a:solidFill>
                <a:srgbClr val="FF0000"/>
              </a:solidFill>
              <a:round/>
              <a:headEnd/>
              <a:tailEnd/>
            </a:ln>
            <a:effectLst/>
          </p:spPr>
          <p:txBody>
            <a:bodyPr wrap="none" anchor="ctr"/>
            <a:lstStyle/>
            <a:p>
              <a:pPr algn="ctr" eaLnBrk="0" hangingPunct="0">
                <a:defRPr/>
              </a:pPr>
              <a:endParaRPr lang="en-US">
                <a:solidFill>
                  <a:srgbClr val="FF0000"/>
                </a:solidFill>
                <a:effectLst>
                  <a:outerShdw blurRad="38100" dist="38100" dir="2700000" algn="tl">
                    <a:srgbClr val="000000">
                      <a:alpha val="43137"/>
                    </a:srgbClr>
                  </a:outerShdw>
                </a:effectLst>
              </a:endParaRPr>
            </a:p>
          </p:txBody>
        </p:sp>
        <p:sp>
          <p:nvSpPr>
            <p:cNvPr id="42004" name="Oval 20"/>
            <p:cNvSpPr>
              <a:spLocks noChangeArrowheads="1"/>
            </p:cNvSpPr>
            <p:nvPr/>
          </p:nvSpPr>
          <p:spPr bwMode="auto">
            <a:xfrm>
              <a:off x="2256" y="3312"/>
              <a:ext cx="48" cy="48"/>
            </a:xfrm>
            <a:prstGeom prst="ellipse">
              <a:avLst/>
            </a:prstGeom>
            <a:solidFill>
              <a:srgbClr val="FF0000"/>
            </a:solidFill>
            <a:ln w="12700">
              <a:solidFill>
                <a:srgbClr val="FF0000"/>
              </a:solidFill>
              <a:round/>
              <a:headEnd/>
              <a:tailEnd/>
            </a:ln>
            <a:effectLst/>
          </p:spPr>
          <p:txBody>
            <a:bodyPr wrap="none" anchor="ctr"/>
            <a:lstStyle/>
            <a:p>
              <a:pPr algn="ctr" eaLnBrk="0" hangingPunct="0">
                <a:defRPr/>
              </a:pPr>
              <a:endParaRPr lang="en-US">
                <a:solidFill>
                  <a:srgbClr val="FF0000"/>
                </a:solidFill>
                <a:effectLst>
                  <a:outerShdw blurRad="38100" dist="38100" dir="2700000" algn="tl">
                    <a:srgbClr val="000000">
                      <a:alpha val="43137"/>
                    </a:srgbClr>
                  </a:outerShdw>
                </a:effectLst>
              </a:endParaRPr>
            </a:p>
          </p:txBody>
        </p:sp>
        <p:sp>
          <p:nvSpPr>
            <p:cNvPr id="42005" name="Oval 21"/>
            <p:cNvSpPr>
              <a:spLocks noChangeArrowheads="1"/>
            </p:cNvSpPr>
            <p:nvPr/>
          </p:nvSpPr>
          <p:spPr bwMode="auto">
            <a:xfrm>
              <a:off x="2304" y="3456"/>
              <a:ext cx="48" cy="48"/>
            </a:xfrm>
            <a:prstGeom prst="ellipse">
              <a:avLst/>
            </a:prstGeom>
            <a:solidFill>
              <a:srgbClr val="FF0000"/>
            </a:solidFill>
            <a:ln w="12700">
              <a:solidFill>
                <a:srgbClr val="FF0000"/>
              </a:solidFill>
              <a:round/>
              <a:headEnd/>
              <a:tailEnd/>
            </a:ln>
            <a:effectLst/>
          </p:spPr>
          <p:txBody>
            <a:bodyPr wrap="none" anchor="ctr"/>
            <a:lstStyle/>
            <a:p>
              <a:pPr algn="ctr" eaLnBrk="0" hangingPunct="0">
                <a:defRPr/>
              </a:pPr>
              <a:endParaRPr lang="en-US">
                <a:solidFill>
                  <a:srgbClr val="FF0000"/>
                </a:solidFill>
                <a:effectLst>
                  <a:outerShdw blurRad="38100" dist="38100" dir="2700000" algn="tl">
                    <a:srgbClr val="000000">
                      <a:alpha val="43137"/>
                    </a:srgbClr>
                  </a:outerShdw>
                </a:effectLst>
              </a:endParaRPr>
            </a:p>
          </p:txBody>
        </p:sp>
        <p:sp>
          <p:nvSpPr>
            <p:cNvPr id="42006" name="Oval 22"/>
            <p:cNvSpPr>
              <a:spLocks noChangeArrowheads="1"/>
            </p:cNvSpPr>
            <p:nvPr/>
          </p:nvSpPr>
          <p:spPr bwMode="auto">
            <a:xfrm>
              <a:off x="2448" y="3408"/>
              <a:ext cx="48" cy="48"/>
            </a:xfrm>
            <a:prstGeom prst="ellipse">
              <a:avLst/>
            </a:prstGeom>
            <a:solidFill>
              <a:srgbClr val="FF0000"/>
            </a:solidFill>
            <a:ln w="12700">
              <a:solidFill>
                <a:srgbClr val="FF0000"/>
              </a:solidFill>
              <a:round/>
              <a:headEnd/>
              <a:tailEnd/>
            </a:ln>
            <a:effectLst/>
          </p:spPr>
          <p:txBody>
            <a:bodyPr wrap="none" anchor="ctr"/>
            <a:lstStyle/>
            <a:p>
              <a:pPr algn="ctr" eaLnBrk="0" hangingPunct="0">
                <a:defRPr/>
              </a:pPr>
              <a:endParaRPr lang="en-US">
                <a:solidFill>
                  <a:srgbClr val="FF0000"/>
                </a:solidFill>
                <a:effectLst>
                  <a:outerShdw blurRad="38100" dist="38100" dir="2700000" algn="tl">
                    <a:srgbClr val="000000">
                      <a:alpha val="43137"/>
                    </a:srgbClr>
                  </a:outerShdw>
                </a:effectLst>
              </a:endParaRPr>
            </a:p>
          </p:txBody>
        </p:sp>
        <p:sp>
          <p:nvSpPr>
            <p:cNvPr id="42007" name="Oval 23"/>
            <p:cNvSpPr>
              <a:spLocks noChangeArrowheads="1"/>
            </p:cNvSpPr>
            <p:nvPr/>
          </p:nvSpPr>
          <p:spPr bwMode="auto">
            <a:xfrm>
              <a:off x="2400" y="3600"/>
              <a:ext cx="48" cy="48"/>
            </a:xfrm>
            <a:prstGeom prst="ellipse">
              <a:avLst/>
            </a:prstGeom>
            <a:solidFill>
              <a:srgbClr val="FF0000"/>
            </a:solidFill>
            <a:ln w="12700">
              <a:solidFill>
                <a:srgbClr val="FF0000"/>
              </a:solidFill>
              <a:round/>
              <a:headEnd/>
              <a:tailEnd/>
            </a:ln>
            <a:effectLst/>
          </p:spPr>
          <p:txBody>
            <a:bodyPr wrap="none" anchor="ctr"/>
            <a:lstStyle/>
            <a:p>
              <a:pPr algn="ctr" eaLnBrk="0" hangingPunct="0">
                <a:defRPr/>
              </a:pPr>
              <a:endParaRPr lang="en-US">
                <a:solidFill>
                  <a:srgbClr val="FF0000"/>
                </a:solidFill>
                <a:effectLst>
                  <a:outerShdw blurRad="38100" dist="38100" dir="2700000" algn="tl">
                    <a:srgbClr val="000000">
                      <a:alpha val="43137"/>
                    </a:srgbClr>
                  </a:outerShdw>
                </a:effectLst>
              </a:endParaRPr>
            </a:p>
          </p:txBody>
        </p:sp>
        <p:sp>
          <p:nvSpPr>
            <p:cNvPr id="42008" name="Oval 24"/>
            <p:cNvSpPr>
              <a:spLocks noChangeArrowheads="1"/>
            </p:cNvSpPr>
            <p:nvPr/>
          </p:nvSpPr>
          <p:spPr bwMode="auto">
            <a:xfrm>
              <a:off x="2832" y="2832"/>
              <a:ext cx="48" cy="48"/>
            </a:xfrm>
            <a:prstGeom prst="ellipse">
              <a:avLst/>
            </a:prstGeom>
            <a:solidFill>
              <a:srgbClr val="FF0000"/>
            </a:solidFill>
            <a:ln w="12700">
              <a:solidFill>
                <a:srgbClr val="FF0000"/>
              </a:solidFill>
              <a:round/>
              <a:headEnd/>
              <a:tailEnd/>
            </a:ln>
            <a:effectLst/>
          </p:spPr>
          <p:txBody>
            <a:bodyPr wrap="none" anchor="ctr"/>
            <a:lstStyle/>
            <a:p>
              <a:pPr algn="ctr" eaLnBrk="0" hangingPunct="0">
                <a:defRPr/>
              </a:pPr>
              <a:endParaRPr lang="en-US">
                <a:solidFill>
                  <a:srgbClr val="FF0000"/>
                </a:solidFill>
                <a:effectLst>
                  <a:outerShdw blurRad="38100" dist="38100" dir="2700000" algn="tl">
                    <a:srgbClr val="000000">
                      <a:alpha val="43137"/>
                    </a:srgbClr>
                  </a:outerShdw>
                </a:effectLst>
              </a:endParaRPr>
            </a:p>
          </p:txBody>
        </p:sp>
        <p:sp>
          <p:nvSpPr>
            <p:cNvPr id="42009" name="Oval 25"/>
            <p:cNvSpPr>
              <a:spLocks noChangeArrowheads="1"/>
            </p:cNvSpPr>
            <p:nvPr/>
          </p:nvSpPr>
          <p:spPr bwMode="auto">
            <a:xfrm>
              <a:off x="2544" y="3504"/>
              <a:ext cx="48" cy="48"/>
            </a:xfrm>
            <a:prstGeom prst="ellipse">
              <a:avLst/>
            </a:prstGeom>
            <a:solidFill>
              <a:srgbClr val="FF0000"/>
            </a:solidFill>
            <a:ln w="12700">
              <a:solidFill>
                <a:srgbClr val="FF0000"/>
              </a:solidFill>
              <a:round/>
              <a:headEnd/>
              <a:tailEnd/>
            </a:ln>
            <a:effectLst/>
          </p:spPr>
          <p:txBody>
            <a:bodyPr wrap="none" anchor="ctr"/>
            <a:lstStyle/>
            <a:p>
              <a:pPr algn="ctr" eaLnBrk="0" hangingPunct="0">
                <a:defRPr/>
              </a:pPr>
              <a:endParaRPr lang="en-US">
                <a:solidFill>
                  <a:srgbClr val="FF0000"/>
                </a:solidFill>
                <a:effectLst>
                  <a:outerShdw blurRad="38100" dist="38100" dir="2700000" algn="tl">
                    <a:srgbClr val="000000">
                      <a:alpha val="43137"/>
                    </a:srgbClr>
                  </a:outerShdw>
                </a:effectLst>
              </a:endParaRPr>
            </a:p>
          </p:txBody>
        </p:sp>
        <p:sp>
          <p:nvSpPr>
            <p:cNvPr id="42010" name="Oval 26"/>
            <p:cNvSpPr>
              <a:spLocks noChangeArrowheads="1"/>
            </p:cNvSpPr>
            <p:nvPr/>
          </p:nvSpPr>
          <p:spPr bwMode="auto">
            <a:xfrm>
              <a:off x="2928" y="2976"/>
              <a:ext cx="48" cy="48"/>
            </a:xfrm>
            <a:prstGeom prst="ellipse">
              <a:avLst/>
            </a:prstGeom>
            <a:solidFill>
              <a:srgbClr val="FF0000"/>
            </a:solidFill>
            <a:ln w="12700">
              <a:solidFill>
                <a:srgbClr val="FF0000"/>
              </a:solidFill>
              <a:round/>
              <a:headEnd/>
              <a:tailEnd/>
            </a:ln>
            <a:effectLst/>
          </p:spPr>
          <p:txBody>
            <a:bodyPr wrap="none" anchor="ctr"/>
            <a:lstStyle/>
            <a:p>
              <a:pPr algn="ctr" eaLnBrk="0" hangingPunct="0">
                <a:defRPr/>
              </a:pPr>
              <a:endParaRPr lang="en-US">
                <a:solidFill>
                  <a:srgbClr val="FF0000"/>
                </a:solidFill>
                <a:effectLst>
                  <a:outerShdw blurRad="38100" dist="38100" dir="2700000" algn="tl">
                    <a:srgbClr val="000000">
                      <a:alpha val="43137"/>
                    </a:srgbClr>
                  </a:outerShdw>
                </a:effectLst>
              </a:endParaRPr>
            </a:p>
          </p:txBody>
        </p:sp>
        <p:sp>
          <p:nvSpPr>
            <p:cNvPr id="42011" name="Oval 27"/>
            <p:cNvSpPr>
              <a:spLocks noChangeArrowheads="1"/>
            </p:cNvSpPr>
            <p:nvPr/>
          </p:nvSpPr>
          <p:spPr bwMode="auto">
            <a:xfrm>
              <a:off x="3552" y="3216"/>
              <a:ext cx="48" cy="48"/>
            </a:xfrm>
            <a:prstGeom prst="ellipse">
              <a:avLst/>
            </a:prstGeom>
            <a:solidFill>
              <a:srgbClr val="FF0000"/>
            </a:solidFill>
            <a:ln w="12700">
              <a:solidFill>
                <a:srgbClr val="FF0000"/>
              </a:solidFill>
              <a:round/>
              <a:headEnd/>
              <a:tailEnd/>
            </a:ln>
            <a:effectLst/>
          </p:spPr>
          <p:txBody>
            <a:bodyPr wrap="none" anchor="ctr"/>
            <a:lstStyle/>
            <a:p>
              <a:pPr algn="ctr" eaLnBrk="0" hangingPunct="0">
                <a:defRPr/>
              </a:pPr>
              <a:endParaRPr lang="en-US">
                <a:solidFill>
                  <a:srgbClr val="FF0000"/>
                </a:solidFill>
                <a:effectLst>
                  <a:outerShdw blurRad="38100" dist="38100" dir="2700000" algn="tl">
                    <a:srgbClr val="000000">
                      <a:alpha val="43137"/>
                    </a:srgbClr>
                  </a:outerShdw>
                </a:effectLst>
              </a:endParaRPr>
            </a:p>
          </p:txBody>
        </p:sp>
        <p:sp>
          <p:nvSpPr>
            <p:cNvPr id="42012" name="Oval 28"/>
            <p:cNvSpPr>
              <a:spLocks noChangeArrowheads="1"/>
            </p:cNvSpPr>
            <p:nvPr/>
          </p:nvSpPr>
          <p:spPr bwMode="auto">
            <a:xfrm>
              <a:off x="3600" y="3360"/>
              <a:ext cx="48" cy="48"/>
            </a:xfrm>
            <a:prstGeom prst="ellipse">
              <a:avLst/>
            </a:prstGeom>
            <a:solidFill>
              <a:srgbClr val="FF0000"/>
            </a:solidFill>
            <a:ln w="12700">
              <a:solidFill>
                <a:srgbClr val="FF0000"/>
              </a:solidFill>
              <a:round/>
              <a:headEnd/>
              <a:tailEnd/>
            </a:ln>
            <a:effectLst/>
          </p:spPr>
          <p:txBody>
            <a:bodyPr wrap="none" anchor="ctr"/>
            <a:lstStyle/>
            <a:p>
              <a:pPr algn="ctr" eaLnBrk="0" hangingPunct="0">
                <a:defRPr/>
              </a:pPr>
              <a:endParaRPr lang="en-US">
                <a:solidFill>
                  <a:srgbClr val="FF0000"/>
                </a:solidFill>
                <a:effectLst>
                  <a:outerShdw blurRad="38100" dist="38100" dir="2700000" algn="tl">
                    <a:srgbClr val="000000">
                      <a:alpha val="43137"/>
                    </a:srgbClr>
                  </a:outerShdw>
                </a:effectLst>
              </a:endParaRPr>
            </a:p>
          </p:txBody>
        </p:sp>
        <p:sp>
          <p:nvSpPr>
            <p:cNvPr id="42013" name="Oval 29"/>
            <p:cNvSpPr>
              <a:spLocks noChangeArrowheads="1"/>
            </p:cNvSpPr>
            <p:nvPr/>
          </p:nvSpPr>
          <p:spPr bwMode="auto">
            <a:xfrm>
              <a:off x="3648" y="3120"/>
              <a:ext cx="48" cy="48"/>
            </a:xfrm>
            <a:prstGeom prst="ellipse">
              <a:avLst/>
            </a:prstGeom>
            <a:solidFill>
              <a:srgbClr val="FF0000"/>
            </a:solidFill>
            <a:ln w="12700">
              <a:solidFill>
                <a:srgbClr val="FF0000"/>
              </a:solidFill>
              <a:round/>
              <a:headEnd/>
              <a:tailEnd/>
            </a:ln>
            <a:effectLst/>
          </p:spPr>
          <p:txBody>
            <a:bodyPr wrap="none" anchor="ctr"/>
            <a:lstStyle/>
            <a:p>
              <a:pPr algn="ctr" eaLnBrk="0" hangingPunct="0">
                <a:defRPr/>
              </a:pPr>
              <a:endParaRPr lang="en-US">
                <a:solidFill>
                  <a:srgbClr val="FF0000"/>
                </a:solidFill>
                <a:effectLst>
                  <a:outerShdw blurRad="38100" dist="38100" dir="2700000" algn="tl">
                    <a:srgbClr val="000000">
                      <a:alpha val="43137"/>
                    </a:srgbClr>
                  </a:outerShdw>
                </a:effectLst>
              </a:endParaRPr>
            </a:p>
          </p:txBody>
        </p:sp>
        <p:sp>
          <p:nvSpPr>
            <p:cNvPr id="42014" name="Oval 30"/>
            <p:cNvSpPr>
              <a:spLocks noChangeArrowheads="1"/>
            </p:cNvSpPr>
            <p:nvPr/>
          </p:nvSpPr>
          <p:spPr bwMode="auto">
            <a:xfrm>
              <a:off x="3888" y="3552"/>
              <a:ext cx="48" cy="48"/>
            </a:xfrm>
            <a:prstGeom prst="ellipse">
              <a:avLst/>
            </a:prstGeom>
            <a:solidFill>
              <a:srgbClr val="FF0000"/>
            </a:solidFill>
            <a:ln w="12700">
              <a:solidFill>
                <a:srgbClr val="FF0000"/>
              </a:solidFill>
              <a:round/>
              <a:headEnd/>
              <a:tailEnd/>
            </a:ln>
            <a:effectLst/>
          </p:spPr>
          <p:txBody>
            <a:bodyPr wrap="none" anchor="ctr"/>
            <a:lstStyle/>
            <a:p>
              <a:pPr algn="ctr" eaLnBrk="0" hangingPunct="0">
                <a:defRPr/>
              </a:pPr>
              <a:endParaRPr lang="en-US">
                <a:solidFill>
                  <a:srgbClr val="FF0000"/>
                </a:solidFill>
                <a:effectLst>
                  <a:outerShdw blurRad="38100" dist="38100" dir="2700000" algn="tl">
                    <a:srgbClr val="000000">
                      <a:alpha val="43137"/>
                    </a:srgbClr>
                  </a:outerShdw>
                </a:effectLst>
              </a:endParaRPr>
            </a:p>
          </p:txBody>
        </p:sp>
        <p:sp>
          <p:nvSpPr>
            <p:cNvPr id="42015" name="Oval 31"/>
            <p:cNvSpPr>
              <a:spLocks noChangeArrowheads="1"/>
            </p:cNvSpPr>
            <p:nvPr/>
          </p:nvSpPr>
          <p:spPr bwMode="auto">
            <a:xfrm>
              <a:off x="3984" y="3600"/>
              <a:ext cx="48" cy="48"/>
            </a:xfrm>
            <a:prstGeom prst="ellipse">
              <a:avLst/>
            </a:prstGeom>
            <a:solidFill>
              <a:srgbClr val="FF0000"/>
            </a:solidFill>
            <a:ln w="12700">
              <a:solidFill>
                <a:srgbClr val="FF0000"/>
              </a:solidFill>
              <a:round/>
              <a:headEnd/>
              <a:tailEnd/>
            </a:ln>
            <a:effectLst/>
          </p:spPr>
          <p:txBody>
            <a:bodyPr wrap="none" anchor="ctr"/>
            <a:lstStyle/>
            <a:p>
              <a:pPr algn="ctr" eaLnBrk="0" hangingPunct="0">
                <a:defRPr/>
              </a:pPr>
              <a:endParaRPr lang="en-US">
                <a:solidFill>
                  <a:srgbClr val="FF0000"/>
                </a:solidFill>
                <a:effectLst>
                  <a:outerShdw blurRad="38100" dist="38100" dir="2700000" algn="tl">
                    <a:srgbClr val="000000">
                      <a:alpha val="43137"/>
                    </a:srgbClr>
                  </a:outerShdw>
                </a:effectLst>
              </a:endParaRPr>
            </a:p>
          </p:txBody>
        </p:sp>
        <p:sp>
          <p:nvSpPr>
            <p:cNvPr id="42016" name="Oval 32"/>
            <p:cNvSpPr>
              <a:spLocks noChangeArrowheads="1"/>
            </p:cNvSpPr>
            <p:nvPr/>
          </p:nvSpPr>
          <p:spPr bwMode="auto">
            <a:xfrm>
              <a:off x="2016" y="4464"/>
              <a:ext cx="48" cy="48"/>
            </a:xfrm>
            <a:prstGeom prst="ellipse">
              <a:avLst/>
            </a:prstGeom>
            <a:solidFill>
              <a:srgbClr val="FF0000"/>
            </a:solidFill>
            <a:ln w="12700">
              <a:solidFill>
                <a:srgbClr val="FF0000"/>
              </a:solidFill>
              <a:round/>
              <a:headEnd/>
              <a:tailEnd/>
            </a:ln>
            <a:effectLst/>
          </p:spPr>
          <p:txBody>
            <a:bodyPr wrap="none" anchor="ctr"/>
            <a:lstStyle/>
            <a:p>
              <a:pPr algn="ctr" eaLnBrk="0" hangingPunct="0">
                <a:defRPr/>
              </a:pPr>
              <a:endParaRPr lang="en-US">
                <a:solidFill>
                  <a:srgbClr val="FF0000"/>
                </a:solidFill>
                <a:effectLst>
                  <a:outerShdw blurRad="38100" dist="38100" dir="2700000" algn="tl">
                    <a:srgbClr val="000000">
                      <a:alpha val="43137"/>
                    </a:srgbClr>
                  </a:outerShdw>
                </a:effectLst>
              </a:endParaRPr>
            </a:p>
          </p:txBody>
        </p:sp>
        <p:sp>
          <p:nvSpPr>
            <p:cNvPr id="42017" name="Oval 33"/>
            <p:cNvSpPr>
              <a:spLocks noChangeArrowheads="1"/>
            </p:cNvSpPr>
            <p:nvPr/>
          </p:nvSpPr>
          <p:spPr bwMode="auto">
            <a:xfrm>
              <a:off x="2208" y="4320"/>
              <a:ext cx="48" cy="48"/>
            </a:xfrm>
            <a:prstGeom prst="ellipse">
              <a:avLst/>
            </a:prstGeom>
            <a:solidFill>
              <a:srgbClr val="FF0000"/>
            </a:solidFill>
            <a:ln w="12700">
              <a:solidFill>
                <a:srgbClr val="FF0000"/>
              </a:solidFill>
              <a:round/>
              <a:headEnd/>
              <a:tailEnd/>
            </a:ln>
            <a:effectLst/>
          </p:spPr>
          <p:txBody>
            <a:bodyPr wrap="none" anchor="ctr"/>
            <a:lstStyle/>
            <a:p>
              <a:pPr algn="ctr" eaLnBrk="0" hangingPunct="0">
                <a:defRPr/>
              </a:pPr>
              <a:endParaRPr lang="en-US">
                <a:solidFill>
                  <a:srgbClr val="FF0000"/>
                </a:solidFill>
                <a:effectLst>
                  <a:outerShdw blurRad="38100" dist="38100" dir="2700000" algn="tl">
                    <a:srgbClr val="000000">
                      <a:alpha val="43137"/>
                    </a:srgbClr>
                  </a:outerShdw>
                </a:effectLst>
              </a:endParaRPr>
            </a:p>
          </p:txBody>
        </p:sp>
        <p:sp>
          <p:nvSpPr>
            <p:cNvPr id="42018" name="Oval 34"/>
            <p:cNvSpPr>
              <a:spLocks noChangeArrowheads="1"/>
            </p:cNvSpPr>
            <p:nvPr/>
          </p:nvSpPr>
          <p:spPr bwMode="auto">
            <a:xfrm>
              <a:off x="2064" y="4320"/>
              <a:ext cx="48" cy="48"/>
            </a:xfrm>
            <a:prstGeom prst="ellipse">
              <a:avLst/>
            </a:prstGeom>
            <a:solidFill>
              <a:srgbClr val="FF0000"/>
            </a:solidFill>
            <a:ln w="12700">
              <a:solidFill>
                <a:srgbClr val="FF0000"/>
              </a:solidFill>
              <a:round/>
              <a:headEnd/>
              <a:tailEnd/>
            </a:ln>
            <a:effectLst/>
          </p:spPr>
          <p:txBody>
            <a:bodyPr wrap="none" anchor="ctr"/>
            <a:lstStyle/>
            <a:p>
              <a:pPr algn="ctr" eaLnBrk="0" hangingPunct="0">
                <a:defRPr/>
              </a:pPr>
              <a:endParaRPr lang="en-US">
                <a:solidFill>
                  <a:srgbClr val="FF0000"/>
                </a:solidFill>
                <a:effectLst>
                  <a:outerShdw blurRad="38100" dist="38100" dir="2700000" algn="tl">
                    <a:srgbClr val="000000">
                      <a:alpha val="43137"/>
                    </a:srgbClr>
                  </a:outerShdw>
                </a:effectLst>
              </a:endParaRPr>
            </a:p>
          </p:txBody>
        </p:sp>
        <p:sp>
          <p:nvSpPr>
            <p:cNvPr id="42019" name="Oval 35"/>
            <p:cNvSpPr>
              <a:spLocks noChangeArrowheads="1"/>
            </p:cNvSpPr>
            <p:nvPr/>
          </p:nvSpPr>
          <p:spPr bwMode="auto">
            <a:xfrm>
              <a:off x="4032" y="3456"/>
              <a:ext cx="48" cy="48"/>
            </a:xfrm>
            <a:prstGeom prst="ellipse">
              <a:avLst/>
            </a:prstGeom>
            <a:solidFill>
              <a:srgbClr val="FF0000"/>
            </a:solidFill>
            <a:ln w="12700">
              <a:solidFill>
                <a:srgbClr val="FF0000"/>
              </a:solidFill>
              <a:round/>
              <a:headEnd/>
              <a:tailEnd/>
            </a:ln>
            <a:effectLst/>
          </p:spPr>
          <p:txBody>
            <a:bodyPr wrap="none" anchor="ctr"/>
            <a:lstStyle/>
            <a:p>
              <a:pPr algn="ctr" eaLnBrk="0" hangingPunct="0">
                <a:defRPr/>
              </a:pPr>
              <a:endParaRPr lang="en-US">
                <a:solidFill>
                  <a:srgbClr val="FF0000"/>
                </a:solidFill>
                <a:effectLst>
                  <a:outerShdw blurRad="38100" dist="38100" dir="2700000" algn="tl">
                    <a:srgbClr val="000000">
                      <a:alpha val="43137"/>
                    </a:srgbClr>
                  </a:outerShdw>
                </a:effectLst>
              </a:endParaRPr>
            </a:p>
          </p:txBody>
        </p:sp>
        <p:sp>
          <p:nvSpPr>
            <p:cNvPr id="42020" name="Oval 36"/>
            <p:cNvSpPr>
              <a:spLocks noChangeArrowheads="1"/>
            </p:cNvSpPr>
            <p:nvPr/>
          </p:nvSpPr>
          <p:spPr bwMode="auto">
            <a:xfrm>
              <a:off x="4128" y="3168"/>
              <a:ext cx="48" cy="48"/>
            </a:xfrm>
            <a:prstGeom prst="ellipse">
              <a:avLst/>
            </a:prstGeom>
            <a:solidFill>
              <a:srgbClr val="FF0000"/>
            </a:solidFill>
            <a:ln w="12700">
              <a:solidFill>
                <a:srgbClr val="FF0000"/>
              </a:solidFill>
              <a:round/>
              <a:headEnd/>
              <a:tailEnd/>
            </a:ln>
            <a:effectLst/>
          </p:spPr>
          <p:txBody>
            <a:bodyPr wrap="none" anchor="ctr"/>
            <a:lstStyle/>
            <a:p>
              <a:pPr algn="ctr" eaLnBrk="0" hangingPunct="0">
                <a:defRPr/>
              </a:pPr>
              <a:endParaRPr lang="en-US">
                <a:solidFill>
                  <a:srgbClr val="FF0000"/>
                </a:solidFill>
                <a:effectLst>
                  <a:outerShdw blurRad="38100" dist="38100" dir="2700000" algn="tl">
                    <a:srgbClr val="000000">
                      <a:alpha val="43137"/>
                    </a:srgbClr>
                  </a:outerShdw>
                </a:effectLst>
              </a:endParaRPr>
            </a:p>
          </p:txBody>
        </p:sp>
      </p:grpSp>
      <p:sp>
        <p:nvSpPr>
          <p:cNvPr id="42021" name="Rectangle 37"/>
          <p:cNvSpPr>
            <a:spLocks noGrp="1" noChangeArrowheads="1"/>
          </p:cNvSpPr>
          <p:nvPr>
            <p:ph type="title"/>
          </p:nvPr>
        </p:nvSpPr>
        <p:spPr>
          <a:xfrm>
            <a:off x="1066800" y="381000"/>
            <a:ext cx="3657600" cy="533400"/>
          </a:xfrm>
          <a:solidFill>
            <a:schemeClr val="bg1"/>
          </a:solidFill>
        </p:spPr>
        <p:txBody>
          <a:bodyPr/>
          <a:lstStyle/>
          <a:p>
            <a:pPr>
              <a:defRPr/>
            </a:pPr>
            <a:r>
              <a:rPr lang="en-US" sz="3600" dirty="0">
                <a:solidFill>
                  <a:srgbClr val="FFFF99"/>
                </a:solidFill>
                <a:effectLst>
                  <a:outerShdw blurRad="38100" dist="38100" dir="2700000" algn="tl">
                    <a:srgbClr val="000000">
                      <a:alpha val="43137"/>
                    </a:srgbClr>
                  </a:outerShdw>
                </a:effectLst>
                <a:latin typeface="Trebuchet MS" pitchFamily="34" charset="0"/>
              </a:rPr>
              <a:t>Sample Data</a:t>
            </a:r>
          </a:p>
        </p:txBody>
      </p:sp>
      <p:grpSp>
        <p:nvGrpSpPr>
          <p:cNvPr id="24580" name="Group 38"/>
          <p:cNvGrpSpPr>
            <a:grpSpLocks/>
          </p:cNvGrpSpPr>
          <p:nvPr/>
        </p:nvGrpSpPr>
        <p:grpSpPr bwMode="auto">
          <a:xfrm>
            <a:off x="152400" y="1295400"/>
            <a:ext cx="3505200" cy="2352675"/>
            <a:chOff x="0" y="2838"/>
            <a:chExt cx="2208" cy="1482"/>
          </a:xfrm>
        </p:grpSpPr>
        <p:pic>
          <p:nvPicPr>
            <p:cNvPr id="24581" name="Picture 39" descr="PVCommun"/>
            <p:cNvPicPr>
              <a:picLocks noChangeAspect="1" noChangeArrowheads="1"/>
            </p:cNvPicPr>
            <p:nvPr/>
          </p:nvPicPr>
          <p:blipFill>
            <a:blip r:embed="rId3" cstate="print"/>
            <a:srcRect/>
            <a:stretch>
              <a:fillRect/>
            </a:stretch>
          </p:blipFill>
          <p:spPr bwMode="auto">
            <a:xfrm>
              <a:off x="0" y="2838"/>
              <a:ext cx="2208" cy="1482"/>
            </a:xfrm>
            <a:prstGeom prst="rect">
              <a:avLst/>
            </a:prstGeom>
            <a:noFill/>
            <a:ln w="9525">
              <a:noFill/>
              <a:miter lim="800000"/>
              <a:headEnd/>
              <a:tailEnd/>
            </a:ln>
          </p:spPr>
        </p:pic>
        <p:sp>
          <p:nvSpPr>
            <p:cNvPr id="42024" name="Text Box 40"/>
            <p:cNvSpPr txBox="1">
              <a:spLocks noChangeArrowheads="1"/>
            </p:cNvSpPr>
            <p:nvPr/>
          </p:nvSpPr>
          <p:spPr bwMode="auto">
            <a:xfrm>
              <a:off x="0" y="3954"/>
              <a:ext cx="2208" cy="366"/>
            </a:xfrm>
            <a:prstGeom prst="rect">
              <a:avLst/>
            </a:prstGeom>
            <a:noFill/>
            <a:ln w="12700">
              <a:noFill/>
              <a:miter lim="800000"/>
              <a:headEnd/>
              <a:tailEnd/>
            </a:ln>
            <a:effectLst/>
          </p:spPr>
          <p:txBody>
            <a:bodyPr>
              <a:spAutoFit/>
            </a:bodyPr>
            <a:lstStyle/>
            <a:p>
              <a:pPr eaLnBrk="0" hangingPunct="0">
                <a:spcBef>
                  <a:spcPct val="50000"/>
                </a:spcBef>
                <a:defRPr/>
              </a:pPr>
              <a:r>
                <a:rPr lang="en-US" sz="1600">
                  <a:effectLst>
                    <a:outerShdw blurRad="38100" dist="38100" dir="2700000" algn="tl">
                      <a:srgbClr val="000000">
                        <a:alpha val="43137"/>
                      </a:srgbClr>
                    </a:outerShdw>
                  </a:effectLst>
                </a:rPr>
                <a:t>Colorado Plateau Blackbrush-Morman Tea Shrubland (</a:t>
              </a:r>
              <a:r>
                <a:rPr lang="en-US" sz="1600" i="1">
                  <a:effectLst>
                    <a:outerShdw blurRad="38100" dist="38100" dir="2700000" algn="tl">
                      <a:srgbClr val="000000">
                        <a:alpha val="43137"/>
                      </a:srgbClr>
                    </a:outerShdw>
                  </a:effectLst>
                </a:rPr>
                <a:t>ecological system</a:t>
              </a:r>
              <a:r>
                <a:rPr lang="en-US" sz="1600">
                  <a:effectLst>
                    <a:outerShdw blurRad="38100" dist="38100" dir="2700000" algn="tl">
                      <a:srgbClr val="000000">
                        <a:alpha val="43137"/>
                      </a:srgbClr>
                    </a:outerShdw>
                  </a:effectLst>
                </a:rPr>
                <a:t>)</a:t>
              </a:r>
            </a:p>
          </p:txBody>
        </p:sp>
      </p:grpSp>
    </p:spTree>
  </p:cSld>
  <p:clrMapOvr>
    <a:masterClrMapping/>
  </p:clrMapOvr>
  <p:transition>
    <p:cut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subTitle" idx="1"/>
          </p:nvPr>
        </p:nvSpPr>
        <p:spPr/>
        <p:txBody>
          <a:bodyPr/>
          <a:lstStyle/>
          <a:p>
            <a:pPr>
              <a:defRPr/>
            </a:pPr>
            <a:endParaRPr lang="en-US"/>
          </a:p>
        </p:txBody>
      </p:sp>
      <p:pic>
        <p:nvPicPr>
          <p:cNvPr id="25603" name="Picture 3" descr="BMAT_ex_CPBMTextent"/>
          <p:cNvPicPr>
            <a:picLocks noChangeAspect="1" noChangeArrowheads="1"/>
          </p:cNvPicPr>
          <p:nvPr/>
        </p:nvPicPr>
        <p:blipFill>
          <a:blip r:embed="rId2" cstate="print"/>
          <a:srcRect/>
          <a:stretch>
            <a:fillRect/>
          </a:stretch>
        </p:blipFill>
        <p:spPr bwMode="auto">
          <a:xfrm>
            <a:off x="990600" y="381000"/>
            <a:ext cx="8153400" cy="7100888"/>
          </a:xfrm>
          <a:prstGeom prst="rect">
            <a:avLst/>
          </a:prstGeom>
          <a:noFill/>
          <a:ln w="9525">
            <a:noFill/>
            <a:miter lim="800000"/>
            <a:headEnd/>
            <a:tailEnd/>
          </a:ln>
        </p:spPr>
      </p:pic>
      <p:sp>
        <p:nvSpPr>
          <p:cNvPr id="43012" name="Rectangle 4"/>
          <p:cNvSpPr>
            <a:spLocks noChangeArrowheads="1"/>
          </p:cNvSpPr>
          <p:nvPr/>
        </p:nvSpPr>
        <p:spPr bwMode="auto">
          <a:xfrm>
            <a:off x="3886200" y="3657600"/>
            <a:ext cx="381000" cy="457200"/>
          </a:xfrm>
          <a:prstGeom prst="rect">
            <a:avLst/>
          </a:prstGeom>
          <a:noFill/>
          <a:ln w="28575">
            <a:solidFill>
              <a:srgbClr val="FF0000"/>
            </a:solidFill>
            <a:miter lim="800000"/>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43013" name="Rectangle 5"/>
          <p:cNvSpPr>
            <a:spLocks noChangeArrowheads="1"/>
          </p:cNvSpPr>
          <p:nvPr/>
        </p:nvSpPr>
        <p:spPr bwMode="auto">
          <a:xfrm>
            <a:off x="990600" y="381000"/>
            <a:ext cx="5334000" cy="609600"/>
          </a:xfrm>
          <a:prstGeom prst="rect">
            <a:avLst/>
          </a:prstGeom>
          <a:solidFill>
            <a:schemeClr val="bg1"/>
          </a:solidFill>
          <a:ln w="9525">
            <a:noFill/>
            <a:miter lim="800000"/>
            <a:headEnd/>
            <a:tailEnd/>
          </a:ln>
          <a:effectLst/>
        </p:spPr>
        <p:txBody>
          <a:bodyPr anchor="ctr"/>
          <a:lstStyle/>
          <a:p>
            <a:pPr algn="ctr" eaLnBrk="0" hangingPunct="0">
              <a:defRPr/>
            </a:pPr>
            <a:r>
              <a:rPr lang="en-US" sz="3200" dirty="0">
                <a:solidFill>
                  <a:srgbClr val="FFFF99"/>
                </a:solidFill>
                <a:effectLst>
                  <a:outerShdw blurRad="38100" dist="38100" dir="2700000" algn="tl">
                    <a:srgbClr val="000000">
                      <a:alpha val="43137"/>
                    </a:srgbClr>
                  </a:outerShdw>
                </a:effectLst>
                <a:latin typeface="Trebuchet MS" pitchFamily="34" charset="0"/>
              </a:rPr>
              <a:t>Mapped Distribution</a:t>
            </a:r>
          </a:p>
        </p:txBody>
      </p:sp>
      <p:grpSp>
        <p:nvGrpSpPr>
          <p:cNvPr id="25606" name="Group 6"/>
          <p:cNvGrpSpPr>
            <a:grpSpLocks/>
          </p:cNvGrpSpPr>
          <p:nvPr/>
        </p:nvGrpSpPr>
        <p:grpSpPr bwMode="auto">
          <a:xfrm>
            <a:off x="0" y="1143000"/>
            <a:ext cx="3505200" cy="2352675"/>
            <a:chOff x="0" y="2838"/>
            <a:chExt cx="2208" cy="1482"/>
          </a:xfrm>
        </p:grpSpPr>
        <p:pic>
          <p:nvPicPr>
            <p:cNvPr id="25607" name="Picture 7" descr="PVCommun"/>
            <p:cNvPicPr>
              <a:picLocks noChangeAspect="1" noChangeArrowheads="1"/>
            </p:cNvPicPr>
            <p:nvPr/>
          </p:nvPicPr>
          <p:blipFill>
            <a:blip r:embed="rId3" cstate="print"/>
            <a:srcRect/>
            <a:stretch>
              <a:fillRect/>
            </a:stretch>
          </p:blipFill>
          <p:spPr bwMode="auto">
            <a:xfrm>
              <a:off x="0" y="2838"/>
              <a:ext cx="2208" cy="1482"/>
            </a:xfrm>
            <a:prstGeom prst="rect">
              <a:avLst/>
            </a:prstGeom>
            <a:noFill/>
            <a:ln w="9525">
              <a:noFill/>
              <a:miter lim="800000"/>
              <a:headEnd/>
              <a:tailEnd/>
            </a:ln>
          </p:spPr>
        </p:pic>
        <p:sp>
          <p:nvSpPr>
            <p:cNvPr id="43016" name="Text Box 8"/>
            <p:cNvSpPr txBox="1">
              <a:spLocks noChangeArrowheads="1"/>
            </p:cNvSpPr>
            <p:nvPr/>
          </p:nvSpPr>
          <p:spPr bwMode="auto">
            <a:xfrm>
              <a:off x="0" y="3954"/>
              <a:ext cx="2208" cy="366"/>
            </a:xfrm>
            <a:prstGeom prst="rect">
              <a:avLst/>
            </a:prstGeom>
            <a:noFill/>
            <a:ln w="12700">
              <a:noFill/>
              <a:miter lim="800000"/>
              <a:headEnd/>
              <a:tailEnd/>
            </a:ln>
            <a:effectLst/>
          </p:spPr>
          <p:txBody>
            <a:bodyPr>
              <a:spAutoFit/>
            </a:bodyPr>
            <a:lstStyle/>
            <a:p>
              <a:pPr eaLnBrk="0" hangingPunct="0">
                <a:spcBef>
                  <a:spcPct val="50000"/>
                </a:spcBef>
                <a:defRPr/>
              </a:pPr>
              <a:r>
                <a:rPr lang="en-US" sz="1600">
                  <a:effectLst>
                    <a:outerShdw blurRad="38100" dist="38100" dir="2700000" algn="tl">
                      <a:srgbClr val="000000">
                        <a:alpha val="43137"/>
                      </a:srgbClr>
                    </a:outerShdw>
                  </a:effectLst>
                </a:rPr>
                <a:t>Colorado Plateau Blackbrush-Morman Tea Shrubland (</a:t>
              </a:r>
              <a:r>
                <a:rPr lang="en-US" sz="1600" i="1">
                  <a:effectLst>
                    <a:outerShdw blurRad="38100" dist="38100" dir="2700000" algn="tl">
                      <a:srgbClr val="000000">
                        <a:alpha val="43137"/>
                      </a:srgbClr>
                    </a:outerShdw>
                  </a:effectLst>
                </a:rPr>
                <a:t>ecological system</a:t>
              </a:r>
              <a:r>
                <a:rPr lang="en-US" sz="1600">
                  <a:effectLst>
                    <a:outerShdw blurRad="38100" dist="38100" dir="2700000" algn="tl">
                      <a:srgbClr val="000000">
                        <a:alpha val="43137"/>
                      </a:srgbClr>
                    </a:outerShdw>
                  </a:effectLst>
                </a:rPr>
                <a:t>)</a:t>
              </a:r>
            </a:p>
          </p:txBody>
        </p:sp>
      </p:gr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500"/>
                                  </p:stCondLst>
                                  <p:childTnLst>
                                    <p:set>
                                      <p:cBhvr>
                                        <p:cTn id="6" dur="1" fill="hold">
                                          <p:stCondLst>
                                            <p:cond delay="0"/>
                                          </p:stCondLst>
                                        </p:cTn>
                                        <p:tgtEl>
                                          <p:spTgt spid="43012"/>
                                        </p:tgtEl>
                                        <p:attrNameLst>
                                          <p:attrName>style.visibility</p:attrName>
                                        </p:attrNameLst>
                                      </p:cBhvr>
                                      <p:to>
                                        <p:strVal val="visible"/>
                                      </p:to>
                                    </p:set>
                                    <p:anim calcmode="lin" valueType="num">
                                      <p:cBhvr additive="base">
                                        <p:cTn id="7" dur="500" fill="hold"/>
                                        <p:tgtEl>
                                          <p:spTgt spid="43012"/>
                                        </p:tgtEl>
                                        <p:attrNameLst>
                                          <p:attrName>ppt_x</p:attrName>
                                        </p:attrNameLst>
                                      </p:cBhvr>
                                      <p:tavLst>
                                        <p:tav tm="0">
                                          <p:val>
                                            <p:strVal val="0-#ppt_w/2"/>
                                          </p:val>
                                        </p:tav>
                                        <p:tav tm="100000">
                                          <p:val>
                                            <p:strVal val="#ppt_x"/>
                                          </p:val>
                                        </p:tav>
                                      </p:tavLst>
                                    </p:anim>
                                    <p:anim calcmode="lin" valueType="num">
                                      <p:cBhvr additive="base">
                                        <p:cTn id="8" dur="500" fill="hold"/>
                                        <p:tgtEl>
                                          <p:spTgt spid="430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endParaRPr lang="en-US" smtClean="0"/>
          </a:p>
        </p:txBody>
      </p:sp>
      <p:sp>
        <p:nvSpPr>
          <p:cNvPr id="44035" name="Rectangle 3"/>
          <p:cNvSpPr>
            <a:spLocks noGrp="1" noChangeArrowheads="1"/>
          </p:cNvSpPr>
          <p:nvPr>
            <p:ph type="body" idx="1"/>
          </p:nvPr>
        </p:nvSpPr>
        <p:spPr/>
        <p:txBody>
          <a:bodyPr/>
          <a:lstStyle/>
          <a:p>
            <a:pPr>
              <a:defRPr/>
            </a:pPr>
            <a:endParaRPr lang="en-US"/>
          </a:p>
        </p:txBody>
      </p:sp>
      <p:pic>
        <p:nvPicPr>
          <p:cNvPr id="26628" name="Picture 4" descr="BMAT_ex_CPBMTextent2"/>
          <p:cNvPicPr>
            <a:picLocks noChangeAspect="1" noChangeArrowheads="1"/>
          </p:cNvPicPr>
          <p:nvPr/>
        </p:nvPicPr>
        <p:blipFill>
          <a:blip r:embed="rId3" cstate="print"/>
          <a:srcRect/>
          <a:stretch>
            <a:fillRect/>
          </a:stretch>
        </p:blipFill>
        <p:spPr bwMode="auto">
          <a:xfrm>
            <a:off x="1219200" y="381000"/>
            <a:ext cx="7924800" cy="6900863"/>
          </a:xfrm>
          <a:prstGeom prst="rect">
            <a:avLst/>
          </a:prstGeom>
          <a:noFill/>
          <a:ln w="9525">
            <a:noFill/>
            <a:miter lim="800000"/>
            <a:headEnd/>
            <a:tailEnd/>
          </a:ln>
        </p:spPr>
      </p:pic>
      <p:sp>
        <p:nvSpPr>
          <p:cNvPr id="44037" name="Rectangle 5"/>
          <p:cNvSpPr>
            <a:spLocks noChangeArrowheads="1"/>
          </p:cNvSpPr>
          <p:nvPr/>
        </p:nvSpPr>
        <p:spPr bwMode="auto">
          <a:xfrm>
            <a:off x="0" y="0"/>
            <a:ext cx="4953000" cy="1219200"/>
          </a:xfrm>
          <a:prstGeom prst="rect">
            <a:avLst/>
          </a:prstGeom>
          <a:solidFill>
            <a:schemeClr val="bg1"/>
          </a:solidFill>
          <a:ln w="9525">
            <a:noFill/>
            <a:miter lim="800000"/>
            <a:headEnd/>
            <a:tailEnd/>
          </a:ln>
          <a:effectLst/>
        </p:spPr>
        <p:txBody>
          <a:bodyPr anchor="ctr"/>
          <a:lstStyle/>
          <a:p>
            <a:pPr eaLnBrk="0" hangingPunct="0">
              <a:defRPr/>
            </a:pPr>
            <a:r>
              <a:rPr lang="en-US" sz="3200" dirty="0">
                <a:solidFill>
                  <a:srgbClr val="FFFF99"/>
                </a:solidFill>
                <a:effectLst>
                  <a:outerShdw blurRad="38100" dist="38100" dir="2700000" algn="tl">
                    <a:srgbClr val="000000">
                      <a:alpha val="43137"/>
                    </a:srgbClr>
                  </a:outerShdw>
                </a:effectLst>
                <a:latin typeface="Trebuchet MS" pitchFamily="34" charset="0"/>
              </a:rPr>
              <a:t>Inputs for Inventory and Occurrence Delineation</a:t>
            </a:r>
          </a:p>
        </p:txBody>
      </p:sp>
      <p:sp>
        <p:nvSpPr>
          <p:cNvPr id="44038" name="Oval 6"/>
          <p:cNvSpPr>
            <a:spLocks noChangeArrowheads="1"/>
          </p:cNvSpPr>
          <p:nvPr/>
        </p:nvSpPr>
        <p:spPr bwMode="auto">
          <a:xfrm>
            <a:off x="2362200" y="1828800"/>
            <a:ext cx="76200" cy="76200"/>
          </a:xfrm>
          <a:prstGeom prst="ellipse">
            <a:avLst/>
          </a:prstGeom>
          <a:solidFill>
            <a:srgbClr val="FF0000"/>
          </a:solidFill>
          <a:ln w="12700">
            <a:solidFill>
              <a:schemeClr val="tx1"/>
            </a:solid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44039" name="Oval 7"/>
          <p:cNvSpPr>
            <a:spLocks noChangeArrowheads="1"/>
          </p:cNvSpPr>
          <p:nvPr/>
        </p:nvSpPr>
        <p:spPr bwMode="auto">
          <a:xfrm>
            <a:off x="2667000" y="2362200"/>
            <a:ext cx="76200" cy="76200"/>
          </a:xfrm>
          <a:prstGeom prst="ellipse">
            <a:avLst/>
          </a:prstGeom>
          <a:solidFill>
            <a:srgbClr val="FF0000"/>
          </a:solidFill>
          <a:ln w="12700">
            <a:solidFill>
              <a:schemeClr val="tx1"/>
            </a:solid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44040" name="Oval 8"/>
          <p:cNvSpPr>
            <a:spLocks noChangeArrowheads="1"/>
          </p:cNvSpPr>
          <p:nvPr/>
        </p:nvSpPr>
        <p:spPr bwMode="auto">
          <a:xfrm>
            <a:off x="2438400" y="4038600"/>
            <a:ext cx="76200" cy="76200"/>
          </a:xfrm>
          <a:prstGeom prst="ellipse">
            <a:avLst/>
          </a:prstGeom>
          <a:solidFill>
            <a:srgbClr val="FF0000"/>
          </a:solidFill>
          <a:ln w="12700">
            <a:solidFill>
              <a:schemeClr val="tx1"/>
            </a:solid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44041" name="Oval 9"/>
          <p:cNvSpPr>
            <a:spLocks noChangeArrowheads="1"/>
          </p:cNvSpPr>
          <p:nvPr/>
        </p:nvSpPr>
        <p:spPr bwMode="auto">
          <a:xfrm>
            <a:off x="4191000" y="2438400"/>
            <a:ext cx="76200" cy="76200"/>
          </a:xfrm>
          <a:prstGeom prst="ellipse">
            <a:avLst/>
          </a:prstGeom>
          <a:solidFill>
            <a:srgbClr val="FF0000"/>
          </a:solidFill>
          <a:ln w="12700">
            <a:solidFill>
              <a:schemeClr val="tx1"/>
            </a:solid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44042" name="Oval 10"/>
          <p:cNvSpPr>
            <a:spLocks noChangeArrowheads="1"/>
          </p:cNvSpPr>
          <p:nvPr/>
        </p:nvSpPr>
        <p:spPr bwMode="auto">
          <a:xfrm>
            <a:off x="4191000" y="3124200"/>
            <a:ext cx="76200" cy="76200"/>
          </a:xfrm>
          <a:prstGeom prst="ellipse">
            <a:avLst/>
          </a:prstGeom>
          <a:solidFill>
            <a:srgbClr val="FF0000"/>
          </a:solidFill>
          <a:ln w="12700">
            <a:solidFill>
              <a:schemeClr val="tx1"/>
            </a:solid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44043" name="Oval 11"/>
          <p:cNvSpPr>
            <a:spLocks noChangeArrowheads="1"/>
          </p:cNvSpPr>
          <p:nvPr/>
        </p:nvSpPr>
        <p:spPr bwMode="auto">
          <a:xfrm>
            <a:off x="4114800" y="3962400"/>
            <a:ext cx="76200" cy="76200"/>
          </a:xfrm>
          <a:prstGeom prst="ellipse">
            <a:avLst/>
          </a:prstGeom>
          <a:solidFill>
            <a:srgbClr val="FF0000"/>
          </a:solidFill>
          <a:ln w="12700">
            <a:solidFill>
              <a:schemeClr val="tx1"/>
            </a:solid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44044" name="Oval 12"/>
          <p:cNvSpPr>
            <a:spLocks noChangeArrowheads="1"/>
          </p:cNvSpPr>
          <p:nvPr/>
        </p:nvSpPr>
        <p:spPr bwMode="auto">
          <a:xfrm>
            <a:off x="6172200" y="3276600"/>
            <a:ext cx="76200" cy="76200"/>
          </a:xfrm>
          <a:prstGeom prst="ellipse">
            <a:avLst/>
          </a:prstGeom>
          <a:solidFill>
            <a:srgbClr val="FF0000"/>
          </a:solidFill>
          <a:ln w="12700">
            <a:solidFill>
              <a:schemeClr val="tx1"/>
            </a:solid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44045" name="Oval 13"/>
          <p:cNvSpPr>
            <a:spLocks noChangeArrowheads="1"/>
          </p:cNvSpPr>
          <p:nvPr/>
        </p:nvSpPr>
        <p:spPr bwMode="auto">
          <a:xfrm>
            <a:off x="6781800" y="4572000"/>
            <a:ext cx="76200" cy="76200"/>
          </a:xfrm>
          <a:prstGeom prst="ellipse">
            <a:avLst/>
          </a:prstGeom>
          <a:solidFill>
            <a:srgbClr val="FF0000"/>
          </a:solidFill>
          <a:ln w="12700">
            <a:solidFill>
              <a:schemeClr val="tx1"/>
            </a:solid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44046" name="Oval 14"/>
          <p:cNvSpPr>
            <a:spLocks noChangeArrowheads="1"/>
          </p:cNvSpPr>
          <p:nvPr/>
        </p:nvSpPr>
        <p:spPr bwMode="auto">
          <a:xfrm>
            <a:off x="7620000" y="4572000"/>
            <a:ext cx="76200" cy="76200"/>
          </a:xfrm>
          <a:prstGeom prst="ellipse">
            <a:avLst/>
          </a:prstGeom>
          <a:solidFill>
            <a:srgbClr val="FF0000"/>
          </a:solidFill>
          <a:ln w="12700">
            <a:solidFill>
              <a:schemeClr val="tx1"/>
            </a:solid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44047" name="Oval 15"/>
          <p:cNvSpPr>
            <a:spLocks noChangeArrowheads="1"/>
          </p:cNvSpPr>
          <p:nvPr/>
        </p:nvSpPr>
        <p:spPr bwMode="auto">
          <a:xfrm>
            <a:off x="8001000" y="5181600"/>
            <a:ext cx="76200" cy="76200"/>
          </a:xfrm>
          <a:prstGeom prst="ellipse">
            <a:avLst/>
          </a:prstGeom>
          <a:solidFill>
            <a:srgbClr val="FF0000"/>
          </a:solidFill>
          <a:ln w="12700">
            <a:solidFill>
              <a:schemeClr val="tx1"/>
            </a:solid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grpSp>
        <p:nvGrpSpPr>
          <p:cNvPr id="26640" name="Group 16"/>
          <p:cNvGrpSpPr>
            <a:grpSpLocks/>
          </p:cNvGrpSpPr>
          <p:nvPr/>
        </p:nvGrpSpPr>
        <p:grpSpPr bwMode="auto">
          <a:xfrm>
            <a:off x="0" y="4505325"/>
            <a:ext cx="3505200" cy="2352675"/>
            <a:chOff x="0" y="2838"/>
            <a:chExt cx="2208" cy="1482"/>
          </a:xfrm>
        </p:grpSpPr>
        <p:pic>
          <p:nvPicPr>
            <p:cNvPr id="26643" name="Picture 17" descr="PVCommun"/>
            <p:cNvPicPr>
              <a:picLocks noChangeAspect="1" noChangeArrowheads="1"/>
            </p:cNvPicPr>
            <p:nvPr/>
          </p:nvPicPr>
          <p:blipFill>
            <a:blip r:embed="rId4" cstate="print"/>
            <a:srcRect/>
            <a:stretch>
              <a:fillRect/>
            </a:stretch>
          </p:blipFill>
          <p:spPr bwMode="auto">
            <a:xfrm>
              <a:off x="0" y="2838"/>
              <a:ext cx="2208" cy="1482"/>
            </a:xfrm>
            <a:prstGeom prst="rect">
              <a:avLst/>
            </a:prstGeom>
            <a:noFill/>
            <a:ln w="9525">
              <a:noFill/>
              <a:miter lim="800000"/>
              <a:headEnd/>
              <a:tailEnd/>
            </a:ln>
          </p:spPr>
        </p:pic>
        <p:sp>
          <p:nvSpPr>
            <p:cNvPr id="44050" name="Text Box 18"/>
            <p:cNvSpPr txBox="1">
              <a:spLocks noChangeArrowheads="1"/>
            </p:cNvSpPr>
            <p:nvPr/>
          </p:nvSpPr>
          <p:spPr bwMode="auto">
            <a:xfrm>
              <a:off x="0" y="3954"/>
              <a:ext cx="2208" cy="366"/>
            </a:xfrm>
            <a:prstGeom prst="rect">
              <a:avLst/>
            </a:prstGeom>
            <a:noFill/>
            <a:ln w="12700">
              <a:noFill/>
              <a:miter lim="800000"/>
              <a:headEnd/>
              <a:tailEnd/>
            </a:ln>
            <a:effectLst/>
          </p:spPr>
          <p:txBody>
            <a:bodyPr>
              <a:spAutoFit/>
            </a:bodyPr>
            <a:lstStyle/>
            <a:p>
              <a:pPr eaLnBrk="0" hangingPunct="0">
                <a:spcBef>
                  <a:spcPct val="50000"/>
                </a:spcBef>
                <a:defRPr/>
              </a:pPr>
              <a:r>
                <a:rPr lang="en-US" sz="1600" dirty="0">
                  <a:effectLst>
                    <a:outerShdw blurRad="38100" dist="38100" dir="2700000" algn="tl">
                      <a:srgbClr val="000000">
                        <a:alpha val="43137"/>
                      </a:srgbClr>
                    </a:outerShdw>
                  </a:effectLst>
                </a:rPr>
                <a:t>Colorado Plateau </a:t>
              </a:r>
              <a:r>
                <a:rPr lang="en-US" sz="1600" dirty="0" err="1">
                  <a:effectLst>
                    <a:outerShdw blurRad="38100" dist="38100" dir="2700000" algn="tl">
                      <a:srgbClr val="000000">
                        <a:alpha val="43137"/>
                      </a:srgbClr>
                    </a:outerShdw>
                  </a:effectLst>
                </a:rPr>
                <a:t>Blackbrush-Morman</a:t>
              </a:r>
              <a:r>
                <a:rPr lang="en-US" sz="1600" dirty="0">
                  <a:effectLst>
                    <a:outerShdw blurRad="38100" dist="38100" dir="2700000" algn="tl">
                      <a:srgbClr val="000000">
                        <a:alpha val="43137"/>
                      </a:srgbClr>
                    </a:outerShdw>
                  </a:effectLst>
                </a:rPr>
                <a:t> Tea </a:t>
              </a:r>
              <a:r>
                <a:rPr lang="en-US" sz="1600" dirty="0" err="1">
                  <a:effectLst>
                    <a:outerShdw blurRad="38100" dist="38100" dir="2700000" algn="tl">
                      <a:srgbClr val="000000">
                        <a:alpha val="43137"/>
                      </a:srgbClr>
                    </a:outerShdw>
                  </a:effectLst>
                </a:rPr>
                <a:t>Shrubland</a:t>
              </a:r>
              <a:r>
                <a:rPr lang="en-US" sz="1600" dirty="0">
                  <a:effectLst>
                    <a:outerShdw blurRad="38100" dist="38100" dir="2700000" algn="tl">
                      <a:srgbClr val="000000">
                        <a:alpha val="43137"/>
                      </a:srgbClr>
                    </a:outerShdw>
                  </a:effectLst>
                </a:rPr>
                <a:t> (</a:t>
              </a:r>
              <a:r>
                <a:rPr lang="en-US" sz="1600" i="1" dirty="0">
                  <a:effectLst>
                    <a:outerShdw blurRad="38100" dist="38100" dir="2700000" algn="tl">
                      <a:srgbClr val="000000">
                        <a:alpha val="43137"/>
                      </a:srgbClr>
                    </a:outerShdw>
                  </a:effectLst>
                </a:rPr>
                <a:t>ecological system</a:t>
              </a:r>
              <a:r>
                <a:rPr lang="en-US" sz="1600" dirty="0">
                  <a:effectLst>
                    <a:outerShdw blurRad="38100" dist="38100" dir="2700000" algn="tl">
                      <a:srgbClr val="000000">
                        <a:alpha val="43137"/>
                      </a:srgbClr>
                    </a:outerShdw>
                  </a:effectLst>
                </a:rPr>
                <a:t>)</a:t>
              </a:r>
            </a:p>
          </p:txBody>
        </p:sp>
      </p:grpSp>
      <p:sp>
        <p:nvSpPr>
          <p:cNvPr id="44051" name="Oval 19"/>
          <p:cNvSpPr>
            <a:spLocks noChangeArrowheads="1"/>
          </p:cNvSpPr>
          <p:nvPr/>
        </p:nvSpPr>
        <p:spPr bwMode="auto">
          <a:xfrm>
            <a:off x="3810000" y="6019800"/>
            <a:ext cx="76200" cy="76200"/>
          </a:xfrm>
          <a:prstGeom prst="ellipse">
            <a:avLst/>
          </a:prstGeom>
          <a:solidFill>
            <a:srgbClr val="FF0000"/>
          </a:solidFill>
          <a:ln w="12700">
            <a:solidFill>
              <a:schemeClr val="tx1"/>
            </a:solid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44052" name="Text Box 20"/>
          <p:cNvSpPr txBox="1">
            <a:spLocks noChangeArrowheads="1"/>
          </p:cNvSpPr>
          <p:nvPr/>
        </p:nvSpPr>
        <p:spPr bwMode="auto">
          <a:xfrm>
            <a:off x="3886200" y="5867400"/>
            <a:ext cx="1371600" cy="304800"/>
          </a:xfrm>
          <a:prstGeom prst="rect">
            <a:avLst/>
          </a:prstGeom>
          <a:noFill/>
          <a:ln w="9525">
            <a:noFill/>
            <a:miter lim="800000"/>
            <a:headEnd/>
            <a:tailEnd/>
          </a:ln>
          <a:effectLst/>
        </p:spPr>
        <p:txBody>
          <a:bodyPr>
            <a:spAutoFit/>
          </a:bodyPr>
          <a:lstStyle/>
          <a:p>
            <a:pPr eaLnBrk="0" hangingPunct="0">
              <a:spcBef>
                <a:spcPct val="50000"/>
              </a:spcBef>
              <a:defRPr/>
            </a:pPr>
            <a:r>
              <a:rPr lang="en-US" sz="1400" b="1" dirty="0">
                <a:solidFill>
                  <a:schemeClr val="bg2"/>
                </a:solidFill>
                <a:effectLst>
                  <a:outerShdw blurRad="38100" dist="38100" dir="2700000" algn="tl">
                    <a:srgbClr val="000000">
                      <a:alpha val="43137"/>
                    </a:srgbClr>
                  </a:outerShdw>
                </a:effectLst>
                <a:latin typeface="Trebuchet MS" pitchFamily="34" charset="0"/>
              </a:rPr>
              <a:t>Field sample</a:t>
            </a:r>
          </a:p>
        </p:txBody>
      </p:sp>
    </p:spTree>
  </p:cSld>
  <p:clrMapOvr>
    <a:masterClrMapping/>
  </p:clrMapOvr>
  <p:transition>
    <p:cut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Grp="1" noChangeArrowheads="1"/>
          </p:cNvSpPr>
          <p:nvPr>
            <p:ph type="body" idx="1"/>
          </p:nvPr>
        </p:nvSpPr>
        <p:spPr>
          <a:xfrm>
            <a:off x="4800600" y="2209800"/>
            <a:ext cx="3963987" cy="3733800"/>
          </a:xfrm>
        </p:spPr>
        <p:txBody>
          <a:bodyPr/>
          <a:lstStyle/>
          <a:p>
            <a:pPr marL="231775" indent="-231775">
              <a:lnSpc>
                <a:spcPct val="80000"/>
              </a:lnSpc>
              <a:buFont typeface="Wingdings" pitchFamily="2" charset="2"/>
              <a:buNone/>
            </a:pPr>
            <a:r>
              <a:rPr lang="en-US" sz="2000" b="1" dirty="0">
                <a:latin typeface="Trebuchet MS" pitchFamily="34" charset="0"/>
              </a:rPr>
              <a:t>►</a:t>
            </a:r>
            <a:r>
              <a:rPr lang="en-US" sz="2000" dirty="0">
                <a:latin typeface="Trebuchet MS" pitchFamily="34" charset="0"/>
              </a:rPr>
              <a:t>Existing vegetation composition and </a:t>
            </a:r>
            <a:r>
              <a:rPr lang="en-US" sz="2000" dirty="0" smtClean="0">
                <a:latin typeface="Trebuchet MS" pitchFamily="34" charset="0"/>
              </a:rPr>
              <a:t>structure</a:t>
            </a:r>
          </a:p>
          <a:p>
            <a:pPr marL="231775" indent="-231775">
              <a:lnSpc>
                <a:spcPct val="80000"/>
              </a:lnSpc>
              <a:buFont typeface="Wingdings" pitchFamily="2" charset="2"/>
              <a:buNone/>
            </a:pPr>
            <a:endParaRPr lang="en-US" sz="2000" dirty="0" smtClean="0">
              <a:latin typeface="Trebuchet MS" pitchFamily="34" charset="0"/>
            </a:endParaRPr>
          </a:p>
          <a:p>
            <a:pPr marL="231775" indent="-231775">
              <a:lnSpc>
                <a:spcPct val="80000"/>
              </a:lnSpc>
              <a:buNone/>
            </a:pPr>
            <a:r>
              <a:rPr lang="en-US" sz="2000" dirty="0" smtClean="0">
                <a:latin typeface="Trebuchet MS" pitchFamily="34" charset="0"/>
              </a:rPr>
              <a:t>	Biophysical Setting for each type</a:t>
            </a:r>
            <a:endParaRPr lang="en-US" sz="2000" dirty="0">
              <a:latin typeface="Trebuchet MS" pitchFamily="34" charset="0"/>
            </a:endParaRPr>
          </a:p>
          <a:p>
            <a:pPr marL="231775" indent="-231775">
              <a:lnSpc>
                <a:spcPct val="80000"/>
              </a:lnSpc>
              <a:buFont typeface="Wingdings" pitchFamily="2" charset="2"/>
              <a:buNone/>
            </a:pPr>
            <a:endParaRPr lang="en-US" sz="2000" b="1" dirty="0">
              <a:latin typeface="Trebuchet MS" pitchFamily="34" charset="0"/>
            </a:endParaRPr>
          </a:p>
          <a:p>
            <a:pPr marL="231775" indent="-231775">
              <a:lnSpc>
                <a:spcPct val="80000"/>
              </a:lnSpc>
              <a:buFont typeface="Wingdings" pitchFamily="2" charset="2"/>
              <a:buNone/>
            </a:pPr>
            <a:r>
              <a:rPr lang="en-US" sz="2000" b="1" dirty="0">
                <a:latin typeface="Trebuchet MS" pitchFamily="34" charset="0"/>
              </a:rPr>
              <a:t>►</a:t>
            </a:r>
            <a:r>
              <a:rPr lang="en-US" sz="2000" dirty="0">
                <a:latin typeface="Trebuchet MS" pitchFamily="34" charset="0"/>
              </a:rPr>
              <a:t>Fire effects models</a:t>
            </a:r>
          </a:p>
          <a:p>
            <a:pPr marL="231775" indent="-231775">
              <a:lnSpc>
                <a:spcPct val="80000"/>
              </a:lnSpc>
            </a:pPr>
            <a:endParaRPr lang="en-US" sz="2000" dirty="0">
              <a:latin typeface="Trebuchet MS" pitchFamily="34" charset="0"/>
            </a:endParaRPr>
          </a:p>
          <a:p>
            <a:pPr marL="231775" indent="-231775">
              <a:lnSpc>
                <a:spcPct val="80000"/>
              </a:lnSpc>
              <a:buFont typeface="Wingdings" pitchFamily="2" charset="2"/>
              <a:buNone/>
            </a:pPr>
            <a:r>
              <a:rPr lang="en-US" sz="2000" b="1" dirty="0">
                <a:latin typeface="Trebuchet MS" pitchFamily="34" charset="0"/>
              </a:rPr>
              <a:t>►</a:t>
            </a:r>
            <a:r>
              <a:rPr lang="en-US" sz="2000" dirty="0">
                <a:latin typeface="Trebuchet MS" pitchFamily="34" charset="0"/>
              </a:rPr>
              <a:t>Fire behavior fuel models and canopy fuel characteristics </a:t>
            </a:r>
          </a:p>
          <a:p>
            <a:pPr marL="231775" indent="-231775">
              <a:lnSpc>
                <a:spcPct val="80000"/>
              </a:lnSpc>
            </a:pPr>
            <a:endParaRPr lang="en-US" sz="2000" dirty="0">
              <a:latin typeface="Trebuchet MS" pitchFamily="34" charset="0"/>
            </a:endParaRPr>
          </a:p>
          <a:p>
            <a:pPr marL="231775" indent="-231775">
              <a:lnSpc>
                <a:spcPct val="80000"/>
              </a:lnSpc>
              <a:buFont typeface="Wingdings" pitchFamily="2" charset="2"/>
              <a:buNone/>
            </a:pPr>
            <a:r>
              <a:rPr lang="en-US" sz="2000" b="1" dirty="0">
                <a:latin typeface="Trebuchet MS" pitchFamily="34" charset="0"/>
              </a:rPr>
              <a:t>►</a:t>
            </a:r>
            <a:r>
              <a:rPr lang="en-US" sz="2000" dirty="0">
                <a:latin typeface="Trebuchet MS" pitchFamily="34" charset="0"/>
              </a:rPr>
              <a:t>Simulated historical fire regimes </a:t>
            </a:r>
          </a:p>
          <a:p>
            <a:pPr marL="231775" indent="-231775">
              <a:lnSpc>
                <a:spcPct val="80000"/>
              </a:lnSpc>
            </a:pPr>
            <a:endParaRPr lang="en-US" sz="2000" dirty="0">
              <a:latin typeface="Trebuchet MS" pitchFamily="34" charset="0"/>
            </a:endParaRPr>
          </a:p>
          <a:p>
            <a:pPr marL="231775" indent="-231775">
              <a:lnSpc>
                <a:spcPct val="80000"/>
              </a:lnSpc>
              <a:buFont typeface="Wingdings" pitchFamily="2" charset="2"/>
              <a:buNone/>
            </a:pPr>
            <a:r>
              <a:rPr lang="en-US" sz="2000" b="1" dirty="0">
                <a:latin typeface="Trebuchet MS" pitchFamily="34" charset="0"/>
              </a:rPr>
              <a:t>►</a:t>
            </a:r>
            <a:r>
              <a:rPr lang="en-US" sz="2000" dirty="0">
                <a:latin typeface="Trebuchet MS" pitchFamily="34" charset="0"/>
              </a:rPr>
              <a:t>Fire regime condition class</a:t>
            </a:r>
            <a:r>
              <a:rPr lang="en-US" sz="2000" b="1" dirty="0">
                <a:latin typeface="Trebuchet MS" pitchFamily="34" charset="0"/>
              </a:rPr>
              <a:t> </a:t>
            </a:r>
          </a:p>
        </p:txBody>
      </p:sp>
      <p:sp>
        <p:nvSpPr>
          <p:cNvPr id="599044" name="Text Box 4"/>
          <p:cNvSpPr txBox="1">
            <a:spLocks noChangeArrowheads="1"/>
          </p:cNvSpPr>
          <p:nvPr/>
        </p:nvSpPr>
        <p:spPr bwMode="auto">
          <a:xfrm>
            <a:off x="1050925" y="1792288"/>
            <a:ext cx="7178675" cy="457200"/>
          </a:xfrm>
          <a:prstGeom prst="rect">
            <a:avLst/>
          </a:prstGeom>
          <a:noFill/>
          <a:ln w="9525">
            <a:noFill/>
            <a:miter lim="800000"/>
            <a:headEnd/>
            <a:tailEnd/>
          </a:ln>
          <a:effectLst/>
        </p:spPr>
        <p:txBody>
          <a:bodyPr>
            <a:spAutoFit/>
          </a:bodyPr>
          <a:lstStyle/>
          <a:p>
            <a:pPr eaLnBrk="1" hangingPunct="1"/>
            <a:endParaRPr lang="en-US" sz="2400" b="1" i="1">
              <a:cs typeface="Arial" pitchFamily="34" charset="0"/>
            </a:endParaRPr>
          </a:p>
        </p:txBody>
      </p:sp>
      <p:pic>
        <p:nvPicPr>
          <p:cNvPr id="8" name="Picture 8" descr="landfire_logo6"/>
          <p:cNvPicPr>
            <a:picLocks noChangeAspect="1" noChangeArrowheads="1"/>
          </p:cNvPicPr>
          <p:nvPr/>
        </p:nvPicPr>
        <p:blipFill>
          <a:blip r:embed="rId3" cstate="print"/>
          <a:srcRect/>
          <a:stretch>
            <a:fillRect/>
          </a:stretch>
        </p:blipFill>
        <p:spPr bwMode="auto">
          <a:xfrm>
            <a:off x="5029200" y="685800"/>
            <a:ext cx="2911023" cy="1147442"/>
          </a:xfrm>
          <a:prstGeom prst="rect">
            <a:avLst/>
          </a:prstGeom>
          <a:noFill/>
          <a:ln w="9525">
            <a:noFill/>
            <a:miter lim="800000"/>
            <a:headEnd/>
            <a:tailEnd/>
          </a:ln>
        </p:spPr>
      </p:pic>
      <p:grpSp>
        <p:nvGrpSpPr>
          <p:cNvPr id="2" name="Group 10"/>
          <p:cNvGrpSpPr/>
          <p:nvPr/>
        </p:nvGrpSpPr>
        <p:grpSpPr>
          <a:xfrm>
            <a:off x="533400" y="762000"/>
            <a:ext cx="3963987" cy="5181600"/>
            <a:chOff x="533400" y="762000"/>
            <a:chExt cx="3963987" cy="5181600"/>
          </a:xfrm>
        </p:grpSpPr>
        <p:pic>
          <p:nvPicPr>
            <p:cNvPr id="9" name="Picture 8" descr="USGS-GAP_logo_trans_use this one for slides.png"/>
            <p:cNvPicPr>
              <a:picLocks noChangeAspect="1"/>
            </p:cNvPicPr>
            <p:nvPr/>
          </p:nvPicPr>
          <p:blipFill>
            <a:blip r:embed="rId4" cstate="print"/>
            <a:stretch>
              <a:fillRect/>
            </a:stretch>
          </p:blipFill>
          <p:spPr>
            <a:xfrm>
              <a:off x="533400" y="762000"/>
              <a:ext cx="3276716" cy="1184628"/>
            </a:xfrm>
            <a:prstGeom prst="rect">
              <a:avLst/>
            </a:prstGeom>
            <a:solidFill>
              <a:schemeClr val="tx1"/>
            </a:solidFill>
          </p:spPr>
        </p:pic>
        <p:sp>
          <p:nvSpPr>
            <p:cNvPr id="10" name="Rectangle 2"/>
            <p:cNvSpPr txBox="1">
              <a:spLocks noChangeArrowheads="1"/>
            </p:cNvSpPr>
            <p:nvPr/>
          </p:nvSpPr>
          <p:spPr bwMode="auto">
            <a:xfrm>
              <a:off x="533400" y="2209800"/>
              <a:ext cx="3963987" cy="3733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marL="231775" marR="0" lvl="0" indent="-231775" algn="l" defTabSz="914400" rtl="0" eaLnBrk="0" fontAlgn="base" latinLnBrk="0" hangingPunct="0">
                <a:lnSpc>
                  <a:spcPct val="80000"/>
                </a:lnSpc>
                <a:spcBef>
                  <a:spcPct val="20000"/>
                </a:spcBef>
                <a:spcAft>
                  <a:spcPct val="0"/>
                </a:spcAft>
                <a:buClr>
                  <a:schemeClr val="tx2"/>
                </a:buClr>
                <a:buSzPct val="75000"/>
                <a:buFont typeface="Wingdings" pitchFamily="2" charset="2"/>
                <a:buNone/>
                <a:tabLst/>
                <a:defRPr/>
              </a:pPr>
              <a:r>
                <a:rPr kumimoji="0" lang="en-US" sz="20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Trebuchet MS" pitchFamily="34" charset="0"/>
                  <a:ea typeface="+mn-ea"/>
                  <a:cs typeface="+mn-cs"/>
                </a:rPr>
                <a:t>►</a:t>
              </a:r>
              <a:r>
                <a:rPr kumimoji="0" lang="en-US" sz="20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Trebuchet MS" pitchFamily="34" charset="0"/>
                  <a:ea typeface="+mn-ea"/>
                  <a:cs typeface="+mn-cs"/>
                </a:rPr>
                <a:t>Existing vegetation composition and structure</a:t>
              </a:r>
            </a:p>
            <a:p>
              <a:pPr marL="231775" marR="0" lvl="0" indent="-231775" algn="l" defTabSz="914400" rtl="0" eaLnBrk="0" fontAlgn="base" latinLnBrk="0" hangingPunct="0">
                <a:lnSpc>
                  <a:spcPct val="80000"/>
                </a:lnSpc>
                <a:spcBef>
                  <a:spcPct val="20000"/>
                </a:spcBef>
                <a:spcAft>
                  <a:spcPct val="0"/>
                </a:spcAft>
                <a:buClr>
                  <a:schemeClr val="tx2"/>
                </a:buClr>
                <a:buSzPct val="75000"/>
                <a:buFont typeface="Wingdings" pitchFamily="2" charset="2"/>
                <a:buNone/>
                <a:tabLst/>
                <a:defRPr/>
              </a:pPr>
              <a:endParaRPr kumimoji="0" lang="en-US" sz="20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Trebuchet MS" pitchFamily="34" charset="0"/>
                <a:ea typeface="+mn-ea"/>
                <a:cs typeface="+mn-cs"/>
              </a:endParaRPr>
            </a:p>
            <a:p>
              <a:pPr marL="231775" marR="0" lvl="0" indent="-231775" algn="l" defTabSz="914400" rtl="0" eaLnBrk="0" fontAlgn="base" latinLnBrk="0" hangingPunct="0">
                <a:lnSpc>
                  <a:spcPct val="80000"/>
                </a:lnSpc>
                <a:spcBef>
                  <a:spcPct val="20000"/>
                </a:spcBef>
                <a:spcAft>
                  <a:spcPct val="0"/>
                </a:spcAft>
                <a:buClr>
                  <a:schemeClr val="tx2"/>
                </a:buClr>
                <a:buSzPct val="75000"/>
                <a:buFont typeface="Monotype Sorts" charset="2"/>
                <a:buNone/>
                <a:tabLst/>
                <a:defRPr/>
              </a:pPr>
              <a:r>
                <a:rPr kumimoji="0" lang="en-US" sz="20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Trebuchet MS" pitchFamily="34" charset="0"/>
                  <a:ea typeface="+mn-ea"/>
                  <a:cs typeface="+mn-cs"/>
                </a:rPr>
                <a:t>	</a:t>
              </a:r>
            </a:p>
            <a:p>
              <a:pPr marL="231775" marR="0" lvl="0" indent="-231775" algn="l" defTabSz="914400" rtl="0" eaLnBrk="0" fontAlgn="base" latinLnBrk="0" hangingPunct="0">
                <a:lnSpc>
                  <a:spcPct val="80000"/>
                </a:lnSpc>
                <a:spcBef>
                  <a:spcPct val="20000"/>
                </a:spcBef>
                <a:spcAft>
                  <a:spcPct val="0"/>
                </a:spcAft>
                <a:buClr>
                  <a:schemeClr val="tx2"/>
                </a:buClr>
                <a:buSzPct val="75000"/>
                <a:buFont typeface="Wingdings" pitchFamily="2" charset="2"/>
                <a:buNone/>
                <a:tabLst/>
                <a:defRPr/>
              </a:pPr>
              <a:endParaRPr kumimoji="0" lang="en-US" sz="20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Trebuchet MS" pitchFamily="34" charset="0"/>
                <a:ea typeface="+mn-ea"/>
                <a:cs typeface="+mn-cs"/>
              </a:endParaRPr>
            </a:p>
            <a:p>
              <a:pPr marL="231775" marR="0" lvl="0" indent="-231775" algn="l" defTabSz="914400" rtl="0" eaLnBrk="0" fontAlgn="base" latinLnBrk="0" hangingPunct="0">
                <a:lnSpc>
                  <a:spcPct val="80000"/>
                </a:lnSpc>
                <a:spcBef>
                  <a:spcPct val="20000"/>
                </a:spcBef>
                <a:spcAft>
                  <a:spcPct val="0"/>
                </a:spcAft>
                <a:buClr>
                  <a:schemeClr val="tx2"/>
                </a:buClr>
                <a:buSzPct val="75000"/>
                <a:buFont typeface="Wingdings" pitchFamily="2" charset="2"/>
                <a:buNone/>
                <a:tabLst/>
                <a:defRPr/>
              </a:pPr>
              <a:r>
                <a:rPr kumimoji="0" lang="en-US" sz="20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Trebuchet MS" pitchFamily="34" charset="0"/>
                  <a:ea typeface="+mn-ea"/>
                  <a:cs typeface="+mn-cs"/>
                </a:rPr>
                <a:t>►</a:t>
              </a:r>
              <a:r>
                <a:rPr lang="en-US" sz="2000" kern="0" dirty="0" smtClean="0">
                  <a:effectLst>
                    <a:outerShdw blurRad="38100" dist="38100" dir="2700000" algn="tl">
                      <a:srgbClr val="000000"/>
                    </a:outerShdw>
                  </a:effectLst>
                  <a:latin typeface="Trebuchet MS" pitchFamily="34" charset="0"/>
                </a:rPr>
                <a:t>Vertebrate Distributions</a:t>
              </a:r>
              <a:endParaRPr kumimoji="0" lang="en-US" sz="20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Trebuchet MS" pitchFamily="34" charset="0"/>
                <a:ea typeface="+mn-ea"/>
                <a:cs typeface="+mn-cs"/>
              </a:endParaRPr>
            </a:p>
            <a:p>
              <a:pPr marL="231775" marR="0" lvl="0" indent="-231775" algn="l" defTabSz="914400" rtl="0" eaLnBrk="0" fontAlgn="base" latinLnBrk="0" hangingPunct="0">
                <a:lnSpc>
                  <a:spcPct val="80000"/>
                </a:lnSpc>
                <a:spcBef>
                  <a:spcPct val="20000"/>
                </a:spcBef>
                <a:spcAft>
                  <a:spcPct val="0"/>
                </a:spcAft>
                <a:buClr>
                  <a:schemeClr val="tx2"/>
                </a:buClr>
                <a:buSzPct val="75000"/>
                <a:buFont typeface="Monotype Sorts" charset="2"/>
                <a:buChar char="u"/>
                <a:tabLst/>
                <a:defRPr/>
              </a:pPr>
              <a:endParaRPr kumimoji="0" lang="en-US" sz="20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Trebuchet MS" pitchFamily="34" charset="0"/>
                <a:ea typeface="+mn-ea"/>
                <a:cs typeface="+mn-cs"/>
              </a:endParaRPr>
            </a:p>
            <a:p>
              <a:pPr marL="231775" marR="0" lvl="0" indent="-231775" algn="l" defTabSz="914400" rtl="0" eaLnBrk="0" fontAlgn="base" latinLnBrk="0" hangingPunct="0">
                <a:lnSpc>
                  <a:spcPct val="80000"/>
                </a:lnSpc>
                <a:spcBef>
                  <a:spcPct val="20000"/>
                </a:spcBef>
                <a:spcAft>
                  <a:spcPct val="0"/>
                </a:spcAft>
                <a:buClr>
                  <a:schemeClr val="tx2"/>
                </a:buClr>
                <a:buSzPct val="75000"/>
                <a:buFont typeface="Wingdings" pitchFamily="2" charset="2"/>
                <a:buNone/>
                <a:tabLst/>
                <a:defRPr/>
              </a:pPr>
              <a:r>
                <a:rPr kumimoji="0" lang="en-US" sz="20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Trebuchet MS" pitchFamily="34" charset="0"/>
                  <a:ea typeface="+mn-ea"/>
                  <a:cs typeface="+mn-cs"/>
                </a:rPr>
                <a:t>►</a:t>
              </a:r>
              <a:r>
                <a:rPr lang="en-US" sz="2000" kern="0" dirty="0" smtClean="0">
                  <a:effectLst>
                    <a:outerShdw blurRad="38100" dist="38100" dir="2700000" algn="tl">
                      <a:srgbClr val="000000"/>
                    </a:outerShdw>
                  </a:effectLst>
                  <a:latin typeface="Trebuchet MS" pitchFamily="34" charset="0"/>
                </a:rPr>
                <a:t>Land Stewardship</a:t>
              </a:r>
              <a:endParaRPr kumimoji="0" lang="en-US" sz="20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Trebuchet MS" pitchFamily="34" charset="0"/>
                <a:ea typeface="+mn-ea"/>
                <a:cs typeface="+mn-cs"/>
              </a:endParaRPr>
            </a:p>
          </p:txBody>
        </p:sp>
      </p:grpSp>
      <p:sp>
        <p:nvSpPr>
          <p:cNvPr id="12" name="Rectangle 11"/>
          <p:cNvSpPr/>
          <p:nvPr/>
        </p:nvSpPr>
        <p:spPr bwMode="auto">
          <a:xfrm>
            <a:off x="381000" y="2133600"/>
            <a:ext cx="8077200" cy="762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3" name="TextBox 12"/>
          <p:cNvSpPr txBox="1"/>
          <p:nvPr/>
        </p:nvSpPr>
        <p:spPr>
          <a:xfrm>
            <a:off x="0" y="0"/>
            <a:ext cx="4114800" cy="369332"/>
          </a:xfrm>
          <a:prstGeom prst="rect">
            <a:avLst/>
          </a:prstGeom>
          <a:noFill/>
        </p:spPr>
        <p:txBody>
          <a:bodyPr wrap="square" rtlCol="0">
            <a:spAutoFit/>
          </a:bodyPr>
          <a:lstStyle/>
          <a:p>
            <a:r>
              <a:rPr lang="en-US" i="1" dirty="0" smtClean="0">
                <a:latin typeface="Trebuchet MS" pitchFamily="34" charset="0"/>
              </a:rPr>
              <a:t>U.S. Federal Agency Partners</a:t>
            </a:r>
            <a:endParaRPr lang="en-US" i="1" dirty="0">
              <a:latin typeface="Trebuchet MS" pitchFamily="34" charset="0"/>
            </a:endParaRPr>
          </a:p>
        </p:txBody>
      </p:sp>
      <p:sp>
        <p:nvSpPr>
          <p:cNvPr id="11" name="Rectangle 10"/>
          <p:cNvSpPr/>
          <p:nvPr/>
        </p:nvSpPr>
        <p:spPr>
          <a:xfrm>
            <a:off x="152400" y="5562600"/>
            <a:ext cx="4267200" cy="1077218"/>
          </a:xfrm>
          <a:prstGeom prst="rect">
            <a:avLst/>
          </a:prstGeom>
          <a:solidFill>
            <a:srgbClr val="FF0000"/>
          </a:solidFill>
        </p:spPr>
        <p:txBody>
          <a:bodyPr wrap="square">
            <a:spAutoFit/>
          </a:bodyPr>
          <a:lstStyle/>
          <a:p>
            <a:pPr marL="457200" indent="-457200">
              <a:spcBef>
                <a:spcPct val="50000"/>
              </a:spcBef>
            </a:pPr>
            <a:r>
              <a:rPr lang="en-US" sz="1600" dirty="0" smtClean="0">
                <a:effectLst>
                  <a:outerShdw blurRad="38100" dist="38100" dir="2700000" algn="tl">
                    <a:srgbClr val="000000"/>
                  </a:outerShdw>
                </a:effectLst>
                <a:latin typeface="Trebuchet MS" pitchFamily="34" charset="0"/>
              </a:rPr>
              <a:t>NOTE: The </a:t>
            </a:r>
            <a:r>
              <a:rPr lang="en-US" sz="1600" dirty="0" smtClean="0">
                <a:effectLst>
                  <a:outerShdw blurRad="38100" dist="38100" dir="2700000" algn="tl">
                    <a:srgbClr val="000000"/>
                  </a:outerShdw>
                </a:effectLst>
                <a:latin typeface="Trebuchet MS" pitchFamily="34" charset="0"/>
              </a:rPr>
              <a:t>foundation of the U.S. map is ~500,000 samples; </a:t>
            </a:r>
            <a:r>
              <a:rPr lang="en-US" sz="1600" i="1" dirty="0" smtClean="0">
                <a:solidFill>
                  <a:srgbClr val="FFFF00"/>
                </a:solidFill>
                <a:effectLst>
                  <a:outerShdw blurRad="38100" dist="38100" dir="2700000" algn="tl">
                    <a:srgbClr val="000000"/>
                  </a:outerShdw>
                </a:effectLst>
                <a:latin typeface="Trebuchet MS" pitchFamily="34" charset="0"/>
              </a:rPr>
              <a:t>and our network </a:t>
            </a:r>
            <a:r>
              <a:rPr lang="en-US" sz="1600" i="1" dirty="0" smtClean="0">
                <a:solidFill>
                  <a:srgbClr val="FFFF00"/>
                </a:solidFill>
                <a:effectLst>
                  <a:outerShdw blurRad="38100" dist="38100" dir="2700000" algn="tl">
                    <a:srgbClr val="000000"/>
                  </a:outerShdw>
                </a:effectLst>
                <a:latin typeface="Trebuchet MS" pitchFamily="34" charset="0"/>
              </a:rPr>
              <a:t>has </a:t>
            </a:r>
            <a:r>
              <a:rPr lang="en-US" sz="1600" i="1" dirty="0" smtClean="0">
                <a:solidFill>
                  <a:srgbClr val="FFFF00"/>
                </a:solidFill>
                <a:effectLst>
                  <a:outerShdw blurRad="38100" dist="38100" dir="2700000" algn="tl">
                    <a:srgbClr val="000000"/>
                  </a:outerShdw>
                </a:effectLst>
                <a:latin typeface="Trebuchet MS" pitchFamily="34" charset="0"/>
              </a:rPr>
              <a:t>a crucial role to play in building</a:t>
            </a:r>
            <a:r>
              <a:rPr lang="en-US" sz="1600" i="1" dirty="0" smtClean="0">
                <a:solidFill>
                  <a:srgbClr val="FFFF00"/>
                </a:solidFill>
                <a:effectLst>
                  <a:outerShdw blurRad="38100" dist="38100" dir="2700000" algn="tl">
                    <a:srgbClr val="000000"/>
                  </a:outerShdw>
                </a:effectLst>
                <a:latin typeface="Trebuchet MS" pitchFamily="34" charset="0"/>
              </a:rPr>
              <a:t>/ maintaining </a:t>
            </a:r>
            <a:r>
              <a:rPr lang="en-US" sz="1600" i="1" dirty="0" smtClean="0">
                <a:solidFill>
                  <a:srgbClr val="FFFF00"/>
                </a:solidFill>
                <a:effectLst>
                  <a:outerShdw blurRad="38100" dist="38100" dir="2700000" algn="tl">
                    <a:srgbClr val="000000"/>
                  </a:outerShdw>
                </a:effectLst>
                <a:latin typeface="Trebuchet MS" pitchFamily="34" charset="0"/>
              </a:rPr>
              <a:t>these data.</a:t>
            </a:r>
            <a:endParaRPr lang="en-US" sz="1600" i="1" dirty="0">
              <a:solidFill>
                <a:srgbClr val="FFFF00"/>
              </a:solidFill>
              <a:effectLst>
                <a:outerShdw blurRad="38100" dist="38100" dir="2700000" algn="tl">
                  <a:srgbClr val="000000"/>
                </a:outerShdw>
              </a:effectLst>
              <a:latin typeface="Trebuchet MS" pitchFamily="34" charset="0"/>
            </a:endParaRP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20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2500"/>
                            </p:stCondLst>
                            <p:childTnLst>
                              <p:par>
                                <p:cTn id="11" presetID="1" presetClass="entr" presetSubtype="0" fill="hold" grpId="0" nodeType="afterEffect">
                                  <p:stCondLst>
                                    <p:cond delay="0"/>
                                  </p:stCondLst>
                                  <p:childTnLst>
                                    <p:set>
                                      <p:cBhvr>
                                        <p:cTn id="12" dur="1" fill="hold">
                                          <p:stCondLst>
                                            <p:cond delay="0"/>
                                          </p:stCondLst>
                                        </p:cTn>
                                        <p:tgtEl>
                                          <p:spTgt spid="599042">
                                            <p:txEl>
                                              <p:pRg st="0" end="0"/>
                                            </p:txEl>
                                          </p:spTgt>
                                        </p:tgtEl>
                                        <p:attrNameLst>
                                          <p:attrName>style.visibility</p:attrName>
                                        </p:attrNameLst>
                                      </p:cBhvr>
                                      <p:to>
                                        <p:strVal val="visible"/>
                                      </p:to>
                                    </p:set>
                                  </p:childTnLst>
                                </p:cTn>
                              </p:par>
                            </p:childTnLst>
                          </p:cTn>
                        </p:par>
                        <p:par>
                          <p:cTn id="13" fill="hold">
                            <p:stCondLst>
                              <p:cond delay="2500"/>
                            </p:stCondLst>
                            <p:childTnLst>
                              <p:par>
                                <p:cTn id="14" presetID="1" presetClass="entr" presetSubtype="0" fill="hold" grpId="0" nodeType="afterEffect">
                                  <p:stCondLst>
                                    <p:cond delay="0"/>
                                  </p:stCondLst>
                                  <p:childTnLst>
                                    <p:set>
                                      <p:cBhvr>
                                        <p:cTn id="15" dur="1" fill="hold">
                                          <p:stCondLst>
                                            <p:cond delay="0"/>
                                          </p:stCondLst>
                                        </p:cTn>
                                        <p:tgtEl>
                                          <p:spTgt spid="599042">
                                            <p:txEl>
                                              <p:pRg st="2" end="2"/>
                                            </p:txEl>
                                          </p:spTgt>
                                        </p:tgtEl>
                                        <p:attrNameLst>
                                          <p:attrName>style.visibility</p:attrName>
                                        </p:attrNameLst>
                                      </p:cBhvr>
                                      <p:to>
                                        <p:strVal val="visible"/>
                                      </p:to>
                                    </p:set>
                                  </p:childTnLst>
                                </p:cTn>
                              </p:par>
                            </p:childTnLst>
                          </p:cTn>
                        </p:par>
                        <p:par>
                          <p:cTn id="16" fill="hold">
                            <p:stCondLst>
                              <p:cond delay="2500"/>
                            </p:stCondLst>
                            <p:childTnLst>
                              <p:par>
                                <p:cTn id="17" presetID="1" presetClass="entr" presetSubtype="0" fill="hold" grpId="0" nodeType="afterEffect">
                                  <p:stCondLst>
                                    <p:cond delay="0"/>
                                  </p:stCondLst>
                                  <p:childTnLst>
                                    <p:set>
                                      <p:cBhvr>
                                        <p:cTn id="18" dur="1" fill="hold">
                                          <p:stCondLst>
                                            <p:cond delay="0"/>
                                          </p:stCondLst>
                                        </p:cTn>
                                        <p:tgtEl>
                                          <p:spTgt spid="599042">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0"/>
                                          </p:stCondLst>
                                        </p:cTn>
                                        <p:tgtEl>
                                          <p:spTgt spid="599042">
                                            <p:txEl>
                                              <p:pRg st="6" end="6"/>
                                            </p:txEl>
                                          </p:spTgt>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grpId="0" nodeType="afterEffect">
                                  <p:stCondLst>
                                    <p:cond delay="0"/>
                                  </p:stCondLst>
                                  <p:childTnLst>
                                    <p:set>
                                      <p:cBhvr>
                                        <p:cTn id="24" dur="1" fill="hold">
                                          <p:stCondLst>
                                            <p:cond delay="0"/>
                                          </p:stCondLst>
                                        </p:cTn>
                                        <p:tgtEl>
                                          <p:spTgt spid="599042">
                                            <p:txEl>
                                              <p:pRg st="8" end="8"/>
                                            </p:txEl>
                                          </p:spTgt>
                                        </p:tgtEl>
                                        <p:attrNameLst>
                                          <p:attrName>style.visibility</p:attrName>
                                        </p:attrNameLst>
                                      </p:cBhvr>
                                      <p:to>
                                        <p:strVal val="visible"/>
                                      </p:to>
                                    </p:set>
                                  </p:childTnLst>
                                </p:cTn>
                              </p:par>
                            </p:childTnLst>
                          </p:cTn>
                        </p:par>
                        <p:par>
                          <p:cTn id="25" fill="hold">
                            <p:stCondLst>
                              <p:cond delay="2500"/>
                            </p:stCondLst>
                            <p:childTnLst>
                              <p:par>
                                <p:cTn id="26" presetID="1" presetClass="entr" presetSubtype="0" fill="hold" grpId="0" nodeType="afterEffect">
                                  <p:stCondLst>
                                    <p:cond delay="0"/>
                                  </p:stCondLst>
                                  <p:childTnLst>
                                    <p:set>
                                      <p:cBhvr>
                                        <p:cTn id="27" dur="1" fill="hold">
                                          <p:stCondLst>
                                            <p:cond delay="0"/>
                                          </p:stCondLst>
                                        </p:cTn>
                                        <p:tgtEl>
                                          <p:spTgt spid="599042">
                                            <p:txEl>
                                              <p:pRg st="10" end="10"/>
                                            </p:txEl>
                                          </p:spTgt>
                                        </p:tgtEl>
                                        <p:attrNameLst>
                                          <p:attrName>style.visibility</p:attrName>
                                        </p:attrNameLst>
                                      </p:cBhvr>
                                      <p:to>
                                        <p:strVal val="visible"/>
                                      </p:to>
                                    </p:set>
                                  </p:childTnLst>
                                </p:cTn>
                              </p:par>
                            </p:childTnLst>
                          </p:cTn>
                        </p:par>
                        <p:par>
                          <p:cTn id="28" fill="hold">
                            <p:stCondLst>
                              <p:cond delay="2500"/>
                            </p:stCondLst>
                            <p:childTnLst>
                              <p:par>
                                <p:cTn id="29" presetID="22" presetClass="entr" presetSubtype="8" fill="hold" grpId="0" nodeType="afterEffect">
                                  <p:stCondLst>
                                    <p:cond delay="300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042" grpId="0" build="p"/>
      <p:bldP spid="12"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National Landcover Map for NatureServe.jpg"/>
          <p:cNvPicPr>
            <a:picLocks noGrp="1" noChangeAspect="1"/>
          </p:cNvPicPr>
          <p:nvPr>
            <p:ph idx="1"/>
          </p:nvPr>
        </p:nvPicPr>
        <p:blipFill>
          <a:blip r:embed="rId2" cstate="print"/>
          <a:stretch>
            <a:fillRect/>
          </a:stretch>
        </p:blipFill>
        <p:spPr>
          <a:xfrm>
            <a:off x="0" y="0"/>
            <a:ext cx="9144000" cy="7065819"/>
          </a:xfrm>
        </p:spPr>
      </p:pic>
      <p:pic>
        <p:nvPicPr>
          <p:cNvPr id="27658" name="Picture 3" descr="MT_IDscreenshot"/>
          <p:cNvPicPr>
            <a:picLocks noChangeAspect="1" noChangeArrowheads="1"/>
          </p:cNvPicPr>
          <p:nvPr/>
        </p:nvPicPr>
        <p:blipFill>
          <a:blip r:embed="rId3" cstate="print"/>
          <a:srcRect/>
          <a:stretch>
            <a:fillRect/>
          </a:stretch>
        </p:blipFill>
        <p:spPr bwMode="auto">
          <a:xfrm>
            <a:off x="1981200" y="0"/>
            <a:ext cx="5475288" cy="7086600"/>
          </a:xfrm>
          <a:prstGeom prst="rect">
            <a:avLst/>
          </a:prstGeom>
          <a:noFill/>
          <a:ln w="9525">
            <a:noFill/>
            <a:miter lim="800000"/>
            <a:headEnd/>
            <a:tailEnd/>
          </a:ln>
        </p:spPr>
      </p:pic>
      <p:sp>
        <p:nvSpPr>
          <p:cNvPr id="12" name="Right Arrow 11"/>
          <p:cNvSpPr/>
          <p:nvPr/>
        </p:nvSpPr>
        <p:spPr bwMode="auto">
          <a:xfrm>
            <a:off x="990600" y="1219200"/>
            <a:ext cx="1219200" cy="533400"/>
          </a:xfrm>
          <a:prstGeom prst="rightArrow">
            <a:avLst/>
          </a:prstGeom>
          <a:solidFill>
            <a:srgbClr val="FF0000"/>
          </a:solidFill>
          <a:ln w="12700" cap="flat" cmpd="sng" algn="ctr">
            <a:solidFill>
              <a:schemeClr val="tx1"/>
            </a:solidFill>
            <a:prstDash val="solid"/>
            <a:round/>
            <a:headEnd type="none" w="med" len="med"/>
            <a:tailEnd type="non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grpSp>
        <p:nvGrpSpPr>
          <p:cNvPr id="3" name="Group 17"/>
          <p:cNvGrpSpPr>
            <a:grpSpLocks/>
          </p:cNvGrpSpPr>
          <p:nvPr/>
        </p:nvGrpSpPr>
        <p:grpSpPr bwMode="auto">
          <a:xfrm>
            <a:off x="0" y="0"/>
            <a:ext cx="9445625" cy="8305800"/>
            <a:chOff x="1057" y="1572"/>
            <a:chExt cx="4909" cy="4386"/>
          </a:xfrm>
        </p:grpSpPr>
        <p:pic>
          <p:nvPicPr>
            <p:cNvPr id="27655" name="Picture 6" descr="GlacierNP"/>
            <p:cNvPicPr>
              <a:picLocks noChangeAspect="1" noChangeArrowheads="1"/>
            </p:cNvPicPr>
            <p:nvPr/>
          </p:nvPicPr>
          <p:blipFill>
            <a:blip r:embed="rId4" cstate="print"/>
            <a:srcRect/>
            <a:stretch>
              <a:fillRect/>
            </a:stretch>
          </p:blipFill>
          <p:spPr bwMode="auto">
            <a:xfrm>
              <a:off x="1057" y="1572"/>
              <a:ext cx="4752" cy="4386"/>
            </a:xfrm>
            <a:prstGeom prst="rect">
              <a:avLst/>
            </a:prstGeom>
            <a:noFill/>
            <a:ln w="9525">
              <a:noFill/>
              <a:miter lim="800000"/>
              <a:headEnd/>
              <a:tailEnd/>
            </a:ln>
          </p:spPr>
        </p:pic>
        <p:sp>
          <p:nvSpPr>
            <p:cNvPr id="859143" name="Text Box 7"/>
            <p:cNvSpPr txBox="1">
              <a:spLocks noChangeArrowheads="1"/>
            </p:cNvSpPr>
            <p:nvPr/>
          </p:nvSpPr>
          <p:spPr bwMode="auto">
            <a:xfrm>
              <a:off x="3116" y="1802"/>
              <a:ext cx="2850" cy="309"/>
            </a:xfrm>
            <a:prstGeom prst="rect">
              <a:avLst/>
            </a:prstGeom>
            <a:noFill/>
            <a:ln w="12700">
              <a:noFill/>
              <a:miter lim="800000"/>
              <a:headEnd/>
              <a:tailEnd/>
            </a:ln>
            <a:effectLst/>
          </p:spPr>
          <p:txBody>
            <a:bodyPr>
              <a:spAutoFit/>
            </a:bodyPr>
            <a:lstStyle/>
            <a:p>
              <a:pPr algn="ctr" eaLnBrk="0" hangingPunct="0">
                <a:spcBef>
                  <a:spcPct val="50000"/>
                </a:spcBef>
                <a:defRPr/>
              </a:pPr>
              <a:r>
                <a:rPr lang="en-US" sz="3200" dirty="0">
                  <a:solidFill>
                    <a:schemeClr val="bg2"/>
                  </a:solidFill>
                  <a:effectLst>
                    <a:outerShdw blurRad="38100" dist="38100" dir="2700000" algn="tl">
                      <a:srgbClr val="FFFFFF"/>
                    </a:outerShdw>
                  </a:effectLst>
                  <a:latin typeface="Trebuchet MS" pitchFamily="34" charset="0"/>
                </a:rPr>
                <a:t>Glacier National Park</a:t>
              </a:r>
            </a:p>
          </p:txBody>
        </p:sp>
      </p:gr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00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2500"/>
                            </p:stCondLst>
                            <p:childTnLst>
                              <p:par>
                                <p:cTn id="9" presetID="53" presetClass="entr" presetSubtype="0" fill="hold" nodeType="afterEffect">
                                  <p:stCondLst>
                                    <p:cond delay="0"/>
                                  </p:stCondLst>
                                  <p:childTnLst>
                                    <p:set>
                                      <p:cBhvr>
                                        <p:cTn id="10" dur="1" fill="hold">
                                          <p:stCondLst>
                                            <p:cond delay="0"/>
                                          </p:stCondLst>
                                        </p:cTn>
                                        <p:tgtEl>
                                          <p:spTgt spid="27658"/>
                                        </p:tgtEl>
                                        <p:attrNameLst>
                                          <p:attrName>style.visibility</p:attrName>
                                        </p:attrNameLst>
                                      </p:cBhvr>
                                      <p:to>
                                        <p:strVal val="visible"/>
                                      </p:to>
                                    </p:set>
                                    <p:anim calcmode="lin" valueType="num">
                                      <p:cBhvr>
                                        <p:cTn id="11" dur="500" fill="hold"/>
                                        <p:tgtEl>
                                          <p:spTgt spid="27658"/>
                                        </p:tgtEl>
                                        <p:attrNameLst>
                                          <p:attrName>ppt_w</p:attrName>
                                        </p:attrNameLst>
                                      </p:cBhvr>
                                      <p:tavLst>
                                        <p:tav tm="0">
                                          <p:val>
                                            <p:fltVal val="0"/>
                                          </p:val>
                                        </p:tav>
                                        <p:tav tm="100000">
                                          <p:val>
                                            <p:strVal val="#ppt_w"/>
                                          </p:val>
                                        </p:tav>
                                      </p:tavLst>
                                    </p:anim>
                                    <p:anim calcmode="lin" valueType="num">
                                      <p:cBhvr>
                                        <p:cTn id="12" dur="500" fill="hold"/>
                                        <p:tgtEl>
                                          <p:spTgt spid="27658"/>
                                        </p:tgtEl>
                                        <p:attrNameLst>
                                          <p:attrName>ppt_h</p:attrName>
                                        </p:attrNameLst>
                                      </p:cBhvr>
                                      <p:tavLst>
                                        <p:tav tm="0">
                                          <p:val>
                                            <p:fltVal val="0"/>
                                          </p:val>
                                        </p:tav>
                                        <p:tav tm="100000">
                                          <p:val>
                                            <p:strVal val="#ppt_h"/>
                                          </p:val>
                                        </p:tav>
                                      </p:tavLst>
                                    </p:anim>
                                    <p:animEffect transition="in" filter="fade">
                                      <p:cBhvr>
                                        <p:cTn id="13" dur="500"/>
                                        <p:tgtEl>
                                          <p:spTgt spid="27658"/>
                                        </p:tgtEl>
                                      </p:cBhvr>
                                    </p:animEffect>
                                  </p:childTnLst>
                                </p:cTn>
                              </p:par>
                            </p:childTnLst>
                          </p:cTn>
                        </p:par>
                        <p:par>
                          <p:cTn id="14" fill="hold">
                            <p:stCondLst>
                              <p:cond delay="3000"/>
                            </p:stCondLst>
                            <p:childTnLst>
                              <p:par>
                                <p:cTn id="15" presetID="53"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Effect transition="in" filter="fade">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330" name="Rectangle 2"/>
          <p:cNvSpPr>
            <a:spLocks noGrp="1" noChangeArrowheads="1"/>
          </p:cNvSpPr>
          <p:nvPr>
            <p:ph type="title"/>
          </p:nvPr>
        </p:nvSpPr>
        <p:spPr>
          <a:xfrm>
            <a:off x="381000" y="304800"/>
            <a:ext cx="8077200" cy="1143000"/>
          </a:xfrm>
        </p:spPr>
        <p:txBody>
          <a:bodyPr/>
          <a:lstStyle/>
          <a:p>
            <a:pPr>
              <a:defRPr/>
            </a:pPr>
            <a:r>
              <a:rPr lang="en-US" sz="4000">
                <a:solidFill>
                  <a:srgbClr val="FFFF99"/>
                </a:solidFill>
                <a:effectLst>
                  <a:outerShdw blurRad="38100" dist="38100" dir="2700000" algn="tl">
                    <a:srgbClr val="000000"/>
                  </a:outerShdw>
                </a:effectLst>
                <a:latin typeface="Trebuchet MS" pitchFamily="34" charset="0"/>
              </a:rPr>
              <a:t>Internationally Standardized Ecological Classifications</a:t>
            </a:r>
          </a:p>
        </p:txBody>
      </p:sp>
      <p:sp>
        <p:nvSpPr>
          <p:cNvPr id="867331" name="Rectangle 3"/>
          <p:cNvSpPr>
            <a:spLocks noGrp="1" noChangeArrowheads="1"/>
          </p:cNvSpPr>
          <p:nvPr>
            <p:ph type="body" idx="1"/>
          </p:nvPr>
        </p:nvSpPr>
        <p:spPr>
          <a:xfrm>
            <a:off x="685800" y="1676400"/>
            <a:ext cx="7772400" cy="4114800"/>
          </a:xfrm>
        </p:spPr>
        <p:txBody>
          <a:bodyPr/>
          <a:lstStyle/>
          <a:p>
            <a:pPr>
              <a:lnSpc>
                <a:spcPct val="90000"/>
              </a:lnSpc>
              <a:defRPr/>
            </a:pPr>
            <a:r>
              <a:rPr lang="en-US" sz="2800">
                <a:solidFill>
                  <a:srgbClr val="FFFFCC"/>
                </a:solidFill>
                <a:latin typeface="Trebuchet MS" pitchFamily="34" charset="0"/>
              </a:rPr>
              <a:t>Terrestrial</a:t>
            </a:r>
          </a:p>
          <a:p>
            <a:pPr lvl="1">
              <a:lnSpc>
                <a:spcPct val="90000"/>
              </a:lnSpc>
              <a:defRPr/>
            </a:pPr>
            <a:r>
              <a:rPr lang="en-US" sz="2400">
                <a:solidFill>
                  <a:srgbClr val="FFFFCC"/>
                </a:solidFill>
                <a:latin typeface="Trebuchet MS" pitchFamily="34" charset="0"/>
              </a:rPr>
              <a:t>Uplands</a:t>
            </a:r>
          </a:p>
          <a:p>
            <a:pPr lvl="1">
              <a:lnSpc>
                <a:spcPct val="90000"/>
              </a:lnSpc>
              <a:defRPr/>
            </a:pPr>
            <a:r>
              <a:rPr lang="en-US" sz="2400">
                <a:solidFill>
                  <a:srgbClr val="FFFFCC"/>
                </a:solidFill>
                <a:latin typeface="Trebuchet MS" pitchFamily="34" charset="0"/>
              </a:rPr>
              <a:t>Wetlands</a:t>
            </a:r>
          </a:p>
          <a:p>
            <a:pPr lvl="1">
              <a:lnSpc>
                <a:spcPct val="90000"/>
              </a:lnSpc>
              <a:defRPr/>
            </a:pPr>
            <a:r>
              <a:rPr lang="en-US" sz="2400">
                <a:solidFill>
                  <a:srgbClr val="FFFFCC"/>
                </a:solidFill>
                <a:latin typeface="Trebuchet MS" pitchFamily="34" charset="0"/>
              </a:rPr>
              <a:t>Subterranean</a:t>
            </a:r>
          </a:p>
          <a:p>
            <a:pPr>
              <a:lnSpc>
                <a:spcPct val="90000"/>
              </a:lnSpc>
              <a:defRPr/>
            </a:pPr>
            <a:r>
              <a:rPr lang="en-US" sz="2800">
                <a:solidFill>
                  <a:srgbClr val="FFFFCC"/>
                </a:solidFill>
                <a:latin typeface="Trebuchet MS" pitchFamily="34" charset="0"/>
              </a:rPr>
              <a:t> Aquatic</a:t>
            </a:r>
          </a:p>
          <a:p>
            <a:pPr lvl="1">
              <a:lnSpc>
                <a:spcPct val="90000"/>
              </a:lnSpc>
              <a:defRPr/>
            </a:pPr>
            <a:r>
              <a:rPr lang="en-US" sz="2400">
                <a:solidFill>
                  <a:srgbClr val="FFFFCC"/>
                </a:solidFill>
                <a:latin typeface="Trebuchet MS" pitchFamily="34" charset="0"/>
              </a:rPr>
              <a:t>Freshwater</a:t>
            </a:r>
          </a:p>
          <a:p>
            <a:pPr lvl="2">
              <a:lnSpc>
                <a:spcPct val="90000"/>
              </a:lnSpc>
              <a:defRPr/>
            </a:pPr>
            <a:r>
              <a:rPr lang="en-US" sz="2000">
                <a:solidFill>
                  <a:srgbClr val="FFFFCC"/>
                </a:solidFill>
                <a:latin typeface="Trebuchet MS" pitchFamily="34" charset="0"/>
              </a:rPr>
              <a:t>Riverine</a:t>
            </a:r>
          </a:p>
          <a:p>
            <a:pPr lvl="2">
              <a:lnSpc>
                <a:spcPct val="90000"/>
              </a:lnSpc>
              <a:defRPr/>
            </a:pPr>
            <a:r>
              <a:rPr lang="en-US" sz="2000">
                <a:solidFill>
                  <a:srgbClr val="FFFFCC"/>
                </a:solidFill>
                <a:latin typeface="Trebuchet MS" pitchFamily="34" charset="0"/>
              </a:rPr>
              <a:t>Lacustrine</a:t>
            </a:r>
          </a:p>
          <a:p>
            <a:pPr lvl="1">
              <a:lnSpc>
                <a:spcPct val="90000"/>
              </a:lnSpc>
              <a:defRPr/>
            </a:pPr>
            <a:r>
              <a:rPr lang="en-US" sz="2400">
                <a:solidFill>
                  <a:srgbClr val="FFFFCC"/>
                </a:solidFill>
                <a:latin typeface="Trebuchet MS" pitchFamily="34" charset="0"/>
              </a:rPr>
              <a:t>Marine</a:t>
            </a:r>
          </a:p>
          <a:p>
            <a:pPr lvl="2">
              <a:lnSpc>
                <a:spcPct val="90000"/>
              </a:lnSpc>
              <a:defRPr/>
            </a:pPr>
            <a:r>
              <a:rPr lang="en-US" sz="2000">
                <a:solidFill>
                  <a:srgbClr val="FFFFCC"/>
                </a:solidFill>
                <a:latin typeface="Trebuchet MS" pitchFamily="34" charset="0"/>
              </a:rPr>
              <a:t>Estuarine</a:t>
            </a:r>
          </a:p>
          <a:p>
            <a:pPr lvl="2">
              <a:lnSpc>
                <a:spcPct val="90000"/>
              </a:lnSpc>
              <a:defRPr/>
            </a:pPr>
            <a:r>
              <a:rPr lang="en-US" sz="2000">
                <a:solidFill>
                  <a:srgbClr val="FFFFCC"/>
                </a:solidFill>
                <a:latin typeface="Trebuchet MS" pitchFamily="34" charset="0"/>
              </a:rPr>
              <a:t>Nearshore</a:t>
            </a:r>
          </a:p>
          <a:p>
            <a:pPr lvl="2">
              <a:lnSpc>
                <a:spcPct val="90000"/>
              </a:lnSpc>
              <a:defRPr/>
            </a:pPr>
            <a:r>
              <a:rPr lang="en-US" sz="2000">
                <a:solidFill>
                  <a:srgbClr val="FFFFCC"/>
                </a:solidFill>
                <a:latin typeface="Trebuchet MS" pitchFamily="34" charset="0"/>
              </a:rPr>
              <a:t>Deep Ocean</a:t>
            </a:r>
          </a:p>
          <a:p>
            <a:pPr>
              <a:lnSpc>
                <a:spcPct val="90000"/>
              </a:lnSpc>
              <a:buFont typeface="Monotype Sorts" charset="2"/>
              <a:buNone/>
              <a:defRPr/>
            </a:pPr>
            <a:endParaRPr lang="en-US" sz="2800">
              <a:solidFill>
                <a:srgbClr val="FFFFCC"/>
              </a:solidFill>
              <a:latin typeface="Trebuchet MS" pitchFamily="34" charset="0"/>
            </a:endParaRPr>
          </a:p>
        </p:txBody>
      </p:sp>
      <p:sp>
        <p:nvSpPr>
          <p:cNvPr id="867332" name="Line 4"/>
          <p:cNvSpPr>
            <a:spLocks noChangeShapeType="1"/>
          </p:cNvSpPr>
          <p:nvPr/>
        </p:nvSpPr>
        <p:spPr bwMode="auto">
          <a:xfrm>
            <a:off x="914400" y="1524000"/>
            <a:ext cx="7178675" cy="0"/>
          </a:xfrm>
          <a:prstGeom prst="line">
            <a:avLst/>
          </a:prstGeom>
          <a:noFill/>
          <a:ln w="28575">
            <a:solidFill>
              <a:schemeClr val="tx2"/>
            </a:solidFill>
            <a:round/>
            <a:headEnd/>
            <a:tailEnd/>
          </a:ln>
          <a:effectLst>
            <a:outerShdw dist="17961" dir="2700000" algn="ctr" rotWithShape="0">
              <a:srgbClr val="A2C1FE"/>
            </a:outerShdw>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pic>
        <p:nvPicPr>
          <p:cNvPr id="867333" name="Picture 5" descr="Aquatic Ecosystem"/>
          <p:cNvPicPr>
            <a:picLocks noChangeAspect="1" noChangeArrowheads="1"/>
          </p:cNvPicPr>
          <p:nvPr/>
        </p:nvPicPr>
        <p:blipFill>
          <a:blip r:embed="rId3" cstate="print"/>
          <a:srcRect/>
          <a:stretch>
            <a:fillRect/>
          </a:stretch>
        </p:blipFill>
        <p:spPr bwMode="auto">
          <a:xfrm>
            <a:off x="4648200" y="3276600"/>
            <a:ext cx="2590800" cy="1739900"/>
          </a:xfrm>
          <a:prstGeom prst="rect">
            <a:avLst/>
          </a:prstGeom>
          <a:noFill/>
          <a:effectLst>
            <a:outerShdw dist="35921" dir="2700000" algn="ctr" rotWithShape="0">
              <a:schemeClr val="tx1"/>
            </a:outerShdw>
          </a:effectLst>
        </p:spPr>
      </p:pic>
      <p:pic>
        <p:nvPicPr>
          <p:cNvPr id="29702" name="Picture 6" descr="brain3s">
            <a:hlinkClick r:id="rId4"/>
          </p:cNvPr>
          <p:cNvPicPr>
            <a:picLocks noChangeAspect="1" noChangeArrowheads="1"/>
          </p:cNvPicPr>
          <p:nvPr/>
        </p:nvPicPr>
        <p:blipFill>
          <a:blip r:embed="rId5" cstate="print"/>
          <a:srcRect/>
          <a:stretch>
            <a:fillRect/>
          </a:stretch>
        </p:blipFill>
        <p:spPr bwMode="auto">
          <a:xfrm>
            <a:off x="4648200" y="4876800"/>
            <a:ext cx="2590800" cy="1828800"/>
          </a:xfrm>
          <a:prstGeom prst="rect">
            <a:avLst/>
          </a:prstGeom>
          <a:noFill/>
          <a:ln w="9525">
            <a:noFill/>
            <a:miter lim="800000"/>
            <a:headEnd/>
            <a:tailEnd/>
          </a:ln>
        </p:spPr>
      </p:pic>
      <p:sp>
        <p:nvSpPr>
          <p:cNvPr id="867335" name="Rectangle 7"/>
          <p:cNvSpPr>
            <a:spLocks noChangeArrowheads="1"/>
          </p:cNvSpPr>
          <p:nvPr/>
        </p:nvSpPr>
        <p:spPr bwMode="auto">
          <a:xfrm>
            <a:off x="457200" y="3352800"/>
            <a:ext cx="3048000" cy="1600200"/>
          </a:xfrm>
          <a:prstGeom prst="rect">
            <a:avLst/>
          </a:prstGeom>
          <a:noFill/>
          <a:ln w="38100">
            <a:solidFill>
              <a:schemeClr val="hlink"/>
            </a:solidFill>
            <a:miter lim="800000"/>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pic>
        <p:nvPicPr>
          <p:cNvPr id="29704" name="Picture 8" descr="PICT0256"/>
          <p:cNvPicPr>
            <a:picLocks noChangeAspect="1" noChangeArrowheads="1"/>
          </p:cNvPicPr>
          <p:nvPr/>
        </p:nvPicPr>
        <p:blipFill>
          <a:blip r:embed="rId6" cstate="print"/>
          <a:srcRect/>
          <a:stretch>
            <a:fillRect/>
          </a:stretch>
        </p:blipFill>
        <p:spPr bwMode="auto">
          <a:xfrm>
            <a:off x="4648200" y="1676400"/>
            <a:ext cx="2590800" cy="1676400"/>
          </a:xfrm>
          <a:prstGeom prst="rect">
            <a:avLst/>
          </a:prstGeom>
          <a:noFill/>
          <a:ln w="9525">
            <a:noFill/>
            <a:miter lim="800000"/>
            <a:headEnd/>
            <a:tailEnd/>
          </a:ln>
        </p:spPr>
      </p:pic>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867335"/>
                                        </p:tgtEl>
                                        <p:attrNameLst>
                                          <p:attrName>style.visibility</p:attrName>
                                        </p:attrNameLst>
                                      </p:cBhvr>
                                      <p:to>
                                        <p:strVal val="visible"/>
                                      </p:to>
                                    </p:set>
                                    <p:animEffect transition="in" filter="dissolve">
                                      <p:cBhvr>
                                        <p:cTn id="7" dur="500"/>
                                        <p:tgtEl>
                                          <p:spTgt spid="867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7335"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3474" name="Rectangle 2"/>
          <p:cNvSpPr>
            <a:spLocks noChangeArrowheads="1"/>
          </p:cNvSpPr>
          <p:nvPr/>
        </p:nvSpPr>
        <p:spPr bwMode="auto">
          <a:xfrm>
            <a:off x="284163" y="2601913"/>
            <a:ext cx="8770937" cy="2836862"/>
          </a:xfrm>
          <a:prstGeom prst="rect">
            <a:avLst/>
          </a:prstGeom>
          <a:noFill/>
          <a:ln w="9525">
            <a:noFill/>
            <a:miter lim="800000"/>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75" name="Freeform 3"/>
          <p:cNvSpPr>
            <a:spLocks/>
          </p:cNvSpPr>
          <p:nvPr/>
        </p:nvSpPr>
        <p:spPr bwMode="auto">
          <a:xfrm>
            <a:off x="284163" y="487363"/>
            <a:ext cx="8658225" cy="2351087"/>
          </a:xfrm>
          <a:custGeom>
            <a:avLst/>
            <a:gdLst/>
            <a:ahLst/>
            <a:cxnLst>
              <a:cxn ang="0">
                <a:pos x="0" y="1432"/>
              </a:cxn>
              <a:cxn ang="0">
                <a:pos x="922" y="632"/>
              </a:cxn>
              <a:cxn ang="0">
                <a:pos x="2098" y="178"/>
              </a:cxn>
              <a:cxn ang="0">
                <a:pos x="3287" y="562"/>
              </a:cxn>
              <a:cxn ang="0">
                <a:pos x="4134" y="381"/>
              </a:cxn>
              <a:cxn ang="0">
                <a:pos x="4535" y="281"/>
              </a:cxn>
              <a:cxn ang="0">
                <a:pos x="4980" y="99"/>
              </a:cxn>
              <a:cxn ang="0">
                <a:pos x="5520" y="45"/>
              </a:cxn>
              <a:cxn ang="0">
                <a:pos x="5827" y="210"/>
              </a:cxn>
              <a:cxn ang="0">
                <a:pos x="5809" y="1306"/>
              </a:cxn>
            </a:cxnLst>
            <a:rect l="0" t="0" r="r" b="b"/>
            <a:pathLst>
              <a:path w="5875" h="1432">
                <a:moveTo>
                  <a:pt x="0" y="1432"/>
                </a:moveTo>
                <a:cubicBezTo>
                  <a:pt x="154" y="1299"/>
                  <a:pt x="572" y="841"/>
                  <a:pt x="922" y="632"/>
                </a:cubicBezTo>
                <a:cubicBezTo>
                  <a:pt x="1272" y="423"/>
                  <a:pt x="1704" y="189"/>
                  <a:pt x="2098" y="178"/>
                </a:cubicBezTo>
                <a:cubicBezTo>
                  <a:pt x="2492" y="167"/>
                  <a:pt x="2948" y="528"/>
                  <a:pt x="3287" y="562"/>
                </a:cubicBezTo>
                <a:cubicBezTo>
                  <a:pt x="3626" y="596"/>
                  <a:pt x="3926" y="428"/>
                  <a:pt x="4134" y="381"/>
                </a:cubicBezTo>
                <a:cubicBezTo>
                  <a:pt x="4342" y="334"/>
                  <a:pt x="4394" y="328"/>
                  <a:pt x="4535" y="281"/>
                </a:cubicBezTo>
                <a:cubicBezTo>
                  <a:pt x="4676" y="234"/>
                  <a:pt x="4816" y="138"/>
                  <a:pt x="4980" y="99"/>
                </a:cubicBezTo>
                <a:cubicBezTo>
                  <a:pt x="5144" y="60"/>
                  <a:pt x="5379" y="27"/>
                  <a:pt x="5520" y="45"/>
                </a:cubicBezTo>
                <a:cubicBezTo>
                  <a:pt x="5661" y="63"/>
                  <a:pt x="5779" y="0"/>
                  <a:pt x="5827" y="210"/>
                </a:cubicBezTo>
                <a:cubicBezTo>
                  <a:pt x="5875" y="420"/>
                  <a:pt x="5813" y="1078"/>
                  <a:pt x="5809" y="1306"/>
                </a:cubicBezTo>
              </a:path>
            </a:pathLst>
          </a:custGeom>
          <a:solidFill>
            <a:srgbClr val="DDDDDD"/>
          </a:solidFill>
          <a:ln w="44450">
            <a:no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76" name="Freeform 4"/>
          <p:cNvSpPr>
            <a:spLocks/>
          </p:cNvSpPr>
          <p:nvPr/>
        </p:nvSpPr>
        <p:spPr bwMode="auto">
          <a:xfrm>
            <a:off x="142875" y="2690813"/>
            <a:ext cx="8702675" cy="4167187"/>
          </a:xfrm>
          <a:custGeom>
            <a:avLst/>
            <a:gdLst/>
            <a:ahLst/>
            <a:cxnLst>
              <a:cxn ang="0">
                <a:pos x="0" y="252"/>
              </a:cxn>
              <a:cxn ang="0">
                <a:pos x="1026" y="0"/>
              </a:cxn>
              <a:cxn ang="0">
                <a:pos x="2574" y="525"/>
              </a:cxn>
              <a:cxn ang="0">
                <a:pos x="2838" y="449"/>
              </a:cxn>
              <a:cxn ang="0">
                <a:pos x="3157" y="203"/>
              </a:cxn>
              <a:cxn ang="0">
                <a:pos x="3768" y="101"/>
              </a:cxn>
              <a:cxn ang="0">
                <a:pos x="3899" y="142"/>
              </a:cxn>
              <a:cxn ang="0">
                <a:pos x="4020" y="121"/>
              </a:cxn>
              <a:cxn ang="0">
                <a:pos x="4107" y="61"/>
              </a:cxn>
              <a:cxn ang="0">
                <a:pos x="4513" y="14"/>
              </a:cxn>
              <a:cxn ang="0">
                <a:pos x="5905" y="484"/>
              </a:cxn>
              <a:cxn ang="0">
                <a:pos x="5879" y="2537"/>
              </a:cxn>
              <a:cxn ang="0">
                <a:pos x="96" y="2517"/>
              </a:cxn>
              <a:cxn ang="0">
                <a:pos x="98" y="1197"/>
              </a:cxn>
            </a:cxnLst>
            <a:rect l="0" t="0" r="r" b="b"/>
            <a:pathLst>
              <a:path w="5905" h="2537">
                <a:moveTo>
                  <a:pt x="0" y="252"/>
                </a:moveTo>
                <a:lnTo>
                  <a:pt x="1026" y="0"/>
                </a:lnTo>
                <a:cubicBezTo>
                  <a:pt x="1455" y="45"/>
                  <a:pt x="2272" y="450"/>
                  <a:pt x="2574" y="525"/>
                </a:cubicBezTo>
                <a:cubicBezTo>
                  <a:pt x="2879" y="601"/>
                  <a:pt x="2741" y="503"/>
                  <a:pt x="2838" y="449"/>
                </a:cubicBezTo>
                <a:cubicBezTo>
                  <a:pt x="2935" y="395"/>
                  <a:pt x="3002" y="261"/>
                  <a:pt x="3157" y="203"/>
                </a:cubicBezTo>
                <a:cubicBezTo>
                  <a:pt x="3356" y="132"/>
                  <a:pt x="3644" y="110"/>
                  <a:pt x="3768" y="101"/>
                </a:cubicBezTo>
                <a:cubicBezTo>
                  <a:pt x="3786" y="99"/>
                  <a:pt x="3882" y="148"/>
                  <a:pt x="3899" y="142"/>
                </a:cubicBezTo>
                <a:cubicBezTo>
                  <a:pt x="3922" y="136"/>
                  <a:pt x="3997" y="128"/>
                  <a:pt x="4020" y="121"/>
                </a:cubicBezTo>
                <a:cubicBezTo>
                  <a:pt x="4058" y="110"/>
                  <a:pt x="4069" y="76"/>
                  <a:pt x="4107" y="61"/>
                </a:cubicBezTo>
                <a:cubicBezTo>
                  <a:pt x="4137" y="50"/>
                  <a:pt x="4513" y="14"/>
                  <a:pt x="4513" y="14"/>
                </a:cubicBezTo>
                <a:cubicBezTo>
                  <a:pt x="4813" y="85"/>
                  <a:pt x="5677" y="63"/>
                  <a:pt x="5905" y="484"/>
                </a:cubicBezTo>
                <a:lnTo>
                  <a:pt x="5879" y="2537"/>
                </a:lnTo>
                <a:lnTo>
                  <a:pt x="96" y="2517"/>
                </a:lnTo>
                <a:lnTo>
                  <a:pt x="98" y="1197"/>
                </a:lnTo>
              </a:path>
            </a:pathLst>
          </a:custGeom>
          <a:solidFill>
            <a:srgbClr val="DDDDDD"/>
          </a:solidFill>
          <a:ln w="9525">
            <a:no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77" name="Freeform 5"/>
          <p:cNvSpPr>
            <a:spLocks/>
          </p:cNvSpPr>
          <p:nvPr/>
        </p:nvSpPr>
        <p:spPr bwMode="auto">
          <a:xfrm>
            <a:off x="284163" y="0"/>
            <a:ext cx="5688012" cy="3221038"/>
          </a:xfrm>
          <a:custGeom>
            <a:avLst/>
            <a:gdLst/>
            <a:ahLst/>
            <a:cxnLst>
              <a:cxn ang="0">
                <a:pos x="0" y="1688"/>
              </a:cxn>
              <a:cxn ang="0">
                <a:pos x="1008" y="153"/>
              </a:cxn>
              <a:cxn ang="0">
                <a:pos x="1982" y="772"/>
              </a:cxn>
              <a:cxn ang="0">
                <a:pos x="2705" y="864"/>
              </a:cxn>
              <a:cxn ang="0">
                <a:pos x="3574" y="1215"/>
              </a:cxn>
              <a:cxn ang="0">
                <a:pos x="3846" y="1350"/>
              </a:cxn>
              <a:cxn ang="0">
                <a:pos x="3660" y="1428"/>
              </a:cxn>
              <a:cxn ang="0">
                <a:pos x="3402" y="1506"/>
              </a:cxn>
              <a:cxn ang="0">
                <a:pos x="3246" y="1578"/>
              </a:cxn>
              <a:cxn ang="0">
                <a:pos x="3087" y="1639"/>
              </a:cxn>
              <a:cxn ang="0">
                <a:pos x="3054" y="1926"/>
              </a:cxn>
              <a:cxn ang="0">
                <a:pos x="2826" y="1848"/>
              </a:cxn>
            </a:cxnLst>
            <a:rect l="0" t="0" r="r" b="b"/>
            <a:pathLst>
              <a:path w="3860" h="1961">
                <a:moveTo>
                  <a:pt x="0" y="1688"/>
                </a:moveTo>
                <a:cubicBezTo>
                  <a:pt x="167" y="1434"/>
                  <a:pt x="678" y="304"/>
                  <a:pt x="1008" y="153"/>
                </a:cubicBezTo>
                <a:cubicBezTo>
                  <a:pt x="1338" y="0"/>
                  <a:pt x="1699" y="653"/>
                  <a:pt x="1982" y="772"/>
                </a:cubicBezTo>
                <a:cubicBezTo>
                  <a:pt x="2265" y="891"/>
                  <a:pt x="2440" y="791"/>
                  <a:pt x="2705" y="864"/>
                </a:cubicBezTo>
                <a:cubicBezTo>
                  <a:pt x="2970" y="938"/>
                  <a:pt x="3384" y="1134"/>
                  <a:pt x="3574" y="1215"/>
                </a:cubicBezTo>
                <a:cubicBezTo>
                  <a:pt x="3764" y="1296"/>
                  <a:pt x="3832" y="1315"/>
                  <a:pt x="3846" y="1350"/>
                </a:cubicBezTo>
                <a:cubicBezTo>
                  <a:pt x="3860" y="1385"/>
                  <a:pt x="3734" y="1402"/>
                  <a:pt x="3660" y="1428"/>
                </a:cubicBezTo>
                <a:cubicBezTo>
                  <a:pt x="3586" y="1454"/>
                  <a:pt x="3471" y="1481"/>
                  <a:pt x="3402" y="1506"/>
                </a:cubicBezTo>
                <a:cubicBezTo>
                  <a:pt x="3333" y="1531"/>
                  <a:pt x="3299" y="1556"/>
                  <a:pt x="3246" y="1578"/>
                </a:cubicBezTo>
                <a:lnTo>
                  <a:pt x="3087" y="1639"/>
                </a:lnTo>
                <a:cubicBezTo>
                  <a:pt x="3055" y="1697"/>
                  <a:pt x="3097" y="1891"/>
                  <a:pt x="3054" y="1926"/>
                </a:cubicBezTo>
                <a:cubicBezTo>
                  <a:pt x="3011" y="1961"/>
                  <a:pt x="2874" y="1864"/>
                  <a:pt x="2826" y="1848"/>
                </a:cubicBezTo>
              </a:path>
            </a:pathLst>
          </a:custGeom>
          <a:solidFill>
            <a:srgbClr val="B2B2B2"/>
          </a:solidFill>
          <a:ln w="28575">
            <a:no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78" name="Freeform 6"/>
          <p:cNvSpPr>
            <a:spLocks/>
          </p:cNvSpPr>
          <p:nvPr/>
        </p:nvSpPr>
        <p:spPr bwMode="auto">
          <a:xfrm>
            <a:off x="5730875" y="5124450"/>
            <a:ext cx="354013" cy="473075"/>
          </a:xfrm>
          <a:custGeom>
            <a:avLst/>
            <a:gdLst/>
            <a:ahLst/>
            <a:cxnLst>
              <a:cxn ang="0">
                <a:pos x="240" y="0"/>
              </a:cxn>
              <a:cxn ang="0">
                <a:pos x="48" y="48"/>
              </a:cxn>
              <a:cxn ang="0">
                <a:pos x="48" y="144"/>
              </a:cxn>
              <a:cxn ang="0">
                <a:pos x="0" y="240"/>
              </a:cxn>
            </a:cxnLst>
            <a:rect l="0" t="0" r="r" b="b"/>
            <a:pathLst>
              <a:path w="240" h="240">
                <a:moveTo>
                  <a:pt x="240" y="0"/>
                </a:moveTo>
                <a:cubicBezTo>
                  <a:pt x="160" y="12"/>
                  <a:pt x="80" y="24"/>
                  <a:pt x="48" y="48"/>
                </a:cubicBezTo>
                <a:cubicBezTo>
                  <a:pt x="16" y="72"/>
                  <a:pt x="56" y="112"/>
                  <a:pt x="48" y="144"/>
                </a:cubicBezTo>
                <a:cubicBezTo>
                  <a:pt x="40" y="176"/>
                  <a:pt x="20" y="208"/>
                  <a:pt x="0" y="240"/>
                </a:cubicBezTo>
              </a:path>
            </a:pathLst>
          </a:custGeom>
          <a:noFill/>
          <a:ln w="22225">
            <a:solidFill>
              <a:srgbClr val="009999"/>
            </a:solid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79" name="Freeform 7"/>
          <p:cNvSpPr>
            <a:spLocks/>
          </p:cNvSpPr>
          <p:nvPr/>
        </p:nvSpPr>
        <p:spPr bwMode="auto">
          <a:xfrm>
            <a:off x="6045200" y="5267325"/>
            <a:ext cx="111125" cy="250825"/>
          </a:xfrm>
          <a:custGeom>
            <a:avLst/>
            <a:gdLst/>
            <a:ahLst/>
            <a:cxnLst>
              <a:cxn ang="0">
                <a:pos x="0" y="0"/>
              </a:cxn>
              <a:cxn ang="0">
                <a:pos x="27" y="105"/>
              </a:cxn>
              <a:cxn ang="0">
                <a:pos x="75" y="153"/>
              </a:cxn>
            </a:cxnLst>
            <a:rect l="0" t="0" r="r" b="b"/>
            <a:pathLst>
              <a:path w="75" h="153">
                <a:moveTo>
                  <a:pt x="0" y="0"/>
                </a:moveTo>
                <a:cubicBezTo>
                  <a:pt x="4" y="18"/>
                  <a:pt x="15" y="79"/>
                  <a:pt x="27" y="105"/>
                </a:cubicBezTo>
                <a:cubicBezTo>
                  <a:pt x="39" y="131"/>
                  <a:pt x="59" y="141"/>
                  <a:pt x="75" y="153"/>
                </a:cubicBezTo>
              </a:path>
            </a:pathLst>
          </a:custGeom>
          <a:noFill/>
          <a:ln w="22225">
            <a:solidFill>
              <a:srgbClr val="009999"/>
            </a:solid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80" name="Freeform 8"/>
          <p:cNvSpPr>
            <a:spLocks/>
          </p:cNvSpPr>
          <p:nvPr/>
        </p:nvSpPr>
        <p:spPr bwMode="auto">
          <a:xfrm>
            <a:off x="5868988" y="5256213"/>
            <a:ext cx="176212" cy="419100"/>
          </a:xfrm>
          <a:custGeom>
            <a:avLst/>
            <a:gdLst/>
            <a:ahLst/>
            <a:cxnLst>
              <a:cxn ang="0">
                <a:pos x="120" y="0"/>
              </a:cxn>
              <a:cxn ang="0">
                <a:pos x="17" y="95"/>
              </a:cxn>
              <a:cxn ang="0">
                <a:pos x="17" y="255"/>
              </a:cxn>
            </a:cxnLst>
            <a:rect l="0" t="0" r="r" b="b"/>
            <a:pathLst>
              <a:path w="120" h="255">
                <a:moveTo>
                  <a:pt x="120" y="0"/>
                </a:moveTo>
                <a:cubicBezTo>
                  <a:pt x="102" y="16"/>
                  <a:pt x="34" y="53"/>
                  <a:pt x="17" y="95"/>
                </a:cubicBezTo>
                <a:cubicBezTo>
                  <a:pt x="0" y="137"/>
                  <a:pt x="10" y="195"/>
                  <a:pt x="17" y="255"/>
                </a:cubicBezTo>
              </a:path>
            </a:pathLst>
          </a:custGeom>
          <a:noFill/>
          <a:ln w="22225">
            <a:solidFill>
              <a:srgbClr val="009999"/>
            </a:solid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81" name="Freeform 9"/>
          <p:cNvSpPr>
            <a:spLocks/>
          </p:cNvSpPr>
          <p:nvPr/>
        </p:nvSpPr>
        <p:spPr bwMode="auto">
          <a:xfrm>
            <a:off x="214313" y="5360988"/>
            <a:ext cx="8896350" cy="1497012"/>
          </a:xfrm>
          <a:custGeom>
            <a:avLst/>
            <a:gdLst/>
            <a:ahLst/>
            <a:cxnLst>
              <a:cxn ang="0">
                <a:pos x="4" y="257"/>
              </a:cxn>
              <a:cxn ang="0">
                <a:pos x="178" y="262"/>
              </a:cxn>
              <a:cxn ang="0">
                <a:pos x="875" y="118"/>
              </a:cxn>
              <a:cxn ang="0">
                <a:pos x="2051" y="266"/>
              </a:cxn>
              <a:cxn ang="0">
                <a:pos x="2962" y="153"/>
              </a:cxn>
              <a:cxn ang="0">
                <a:pos x="3097" y="170"/>
              </a:cxn>
              <a:cxn ang="0">
                <a:pos x="3266" y="213"/>
              </a:cxn>
              <a:cxn ang="0">
                <a:pos x="3586" y="22"/>
              </a:cxn>
              <a:cxn ang="0">
                <a:pos x="3713" y="40"/>
              </a:cxn>
              <a:cxn ang="0">
                <a:pos x="3830" y="31"/>
              </a:cxn>
              <a:cxn ang="0">
                <a:pos x="3914" y="5"/>
              </a:cxn>
              <a:cxn ang="0">
                <a:pos x="4075" y="48"/>
              </a:cxn>
              <a:cxn ang="0">
                <a:pos x="4715" y="179"/>
              </a:cxn>
              <a:cxn ang="0">
                <a:pos x="4850" y="222"/>
              </a:cxn>
              <a:cxn ang="0">
                <a:pos x="5052" y="318"/>
              </a:cxn>
              <a:cxn ang="0">
                <a:pos x="5857" y="326"/>
              </a:cxn>
              <a:cxn ang="0">
                <a:pos x="5996" y="561"/>
              </a:cxn>
              <a:cxn ang="0">
                <a:pos x="4875" y="387"/>
              </a:cxn>
              <a:cxn ang="0">
                <a:pos x="4488" y="231"/>
              </a:cxn>
              <a:cxn ang="0">
                <a:pos x="3830" y="161"/>
              </a:cxn>
              <a:cxn ang="0">
                <a:pos x="3578" y="187"/>
              </a:cxn>
              <a:cxn ang="0">
                <a:pos x="3460" y="318"/>
              </a:cxn>
              <a:cxn ang="0">
                <a:pos x="2735" y="257"/>
              </a:cxn>
              <a:cxn ang="0">
                <a:pos x="2069" y="335"/>
              </a:cxn>
              <a:cxn ang="0">
                <a:pos x="1419" y="396"/>
              </a:cxn>
              <a:cxn ang="0">
                <a:pos x="628" y="292"/>
              </a:cxn>
              <a:cxn ang="0">
                <a:pos x="29" y="500"/>
              </a:cxn>
            </a:cxnLst>
            <a:rect l="0" t="0" r="r" b="b"/>
            <a:pathLst>
              <a:path w="6038" h="561">
                <a:moveTo>
                  <a:pt x="4" y="257"/>
                </a:moveTo>
                <a:cubicBezTo>
                  <a:pt x="0" y="259"/>
                  <a:pt x="181" y="260"/>
                  <a:pt x="178" y="262"/>
                </a:cubicBezTo>
                <a:lnTo>
                  <a:pt x="875" y="118"/>
                </a:lnTo>
                <a:cubicBezTo>
                  <a:pt x="1569" y="238"/>
                  <a:pt x="1552" y="266"/>
                  <a:pt x="2051" y="266"/>
                </a:cubicBezTo>
                <a:cubicBezTo>
                  <a:pt x="2752" y="123"/>
                  <a:pt x="2447" y="138"/>
                  <a:pt x="2962" y="153"/>
                </a:cubicBezTo>
                <a:cubicBezTo>
                  <a:pt x="2983" y="155"/>
                  <a:pt x="3072" y="163"/>
                  <a:pt x="3097" y="170"/>
                </a:cubicBezTo>
                <a:cubicBezTo>
                  <a:pt x="3161" y="187"/>
                  <a:pt x="3199" y="204"/>
                  <a:pt x="3266" y="213"/>
                </a:cubicBezTo>
                <a:cubicBezTo>
                  <a:pt x="3395" y="210"/>
                  <a:pt x="3457" y="27"/>
                  <a:pt x="3586" y="22"/>
                </a:cubicBezTo>
                <a:cubicBezTo>
                  <a:pt x="3603" y="21"/>
                  <a:pt x="3696" y="43"/>
                  <a:pt x="3713" y="40"/>
                </a:cubicBezTo>
                <a:cubicBezTo>
                  <a:pt x="3735" y="37"/>
                  <a:pt x="3807" y="34"/>
                  <a:pt x="3830" y="31"/>
                </a:cubicBezTo>
                <a:cubicBezTo>
                  <a:pt x="3867" y="26"/>
                  <a:pt x="3877" y="11"/>
                  <a:pt x="3914" y="5"/>
                </a:cubicBezTo>
                <a:cubicBezTo>
                  <a:pt x="3943" y="0"/>
                  <a:pt x="4075" y="48"/>
                  <a:pt x="4075" y="48"/>
                </a:cubicBezTo>
                <a:cubicBezTo>
                  <a:pt x="4325" y="64"/>
                  <a:pt x="4467" y="146"/>
                  <a:pt x="4715" y="179"/>
                </a:cubicBezTo>
                <a:cubicBezTo>
                  <a:pt x="4760" y="193"/>
                  <a:pt x="4813" y="193"/>
                  <a:pt x="4850" y="222"/>
                </a:cubicBezTo>
                <a:cubicBezTo>
                  <a:pt x="4915" y="272"/>
                  <a:pt x="4974" y="295"/>
                  <a:pt x="5052" y="318"/>
                </a:cubicBezTo>
                <a:cubicBezTo>
                  <a:pt x="5184" y="356"/>
                  <a:pt x="5719" y="319"/>
                  <a:pt x="5857" y="326"/>
                </a:cubicBezTo>
                <a:cubicBezTo>
                  <a:pt x="5851" y="401"/>
                  <a:pt x="6038" y="502"/>
                  <a:pt x="5996" y="561"/>
                </a:cubicBezTo>
                <a:cubicBezTo>
                  <a:pt x="5793" y="541"/>
                  <a:pt x="5144" y="449"/>
                  <a:pt x="4875" y="387"/>
                </a:cubicBezTo>
                <a:cubicBezTo>
                  <a:pt x="4634" y="330"/>
                  <a:pt x="4663" y="269"/>
                  <a:pt x="4488" y="231"/>
                </a:cubicBezTo>
                <a:cubicBezTo>
                  <a:pt x="4313" y="193"/>
                  <a:pt x="3981" y="168"/>
                  <a:pt x="3830" y="161"/>
                </a:cubicBezTo>
                <a:cubicBezTo>
                  <a:pt x="3720" y="170"/>
                  <a:pt x="3640" y="161"/>
                  <a:pt x="3578" y="187"/>
                </a:cubicBezTo>
                <a:cubicBezTo>
                  <a:pt x="3515" y="213"/>
                  <a:pt x="3600" y="306"/>
                  <a:pt x="3460" y="318"/>
                </a:cubicBezTo>
                <a:cubicBezTo>
                  <a:pt x="3319" y="330"/>
                  <a:pt x="2966" y="254"/>
                  <a:pt x="2735" y="257"/>
                </a:cubicBezTo>
                <a:cubicBezTo>
                  <a:pt x="2496" y="245"/>
                  <a:pt x="2288" y="312"/>
                  <a:pt x="2069" y="335"/>
                </a:cubicBezTo>
                <a:cubicBezTo>
                  <a:pt x="1850" y="358"/>
                  <a:pt x="1660" y="403"/>
                  <a:pt x="1419" y="396"/>
                </a:cubicBezTo>
                <a:cubicBezTo>
                  <a:pt x="1074" y="390"/>
                  <a:pt x="973" y="314"/>
                  <a:pt x="628" y="292"/>
                </a:cubicBezTo>
                <a:cubicBezTo>
                  <a:pt x="424" y="298"/>
                  <a:pt x="47" y="436"/>
                  <a:pt x="29" y="500"/>
                </a:cubicBezTo>
              </a:path>
            </a:pathLst>
          </a:custGeom>
          <a:solidFill>
            <a:srgbClr val="009999"/>
          </a:solidFill>
          <a:ln w="9525">
            <a:solidFill>
              <a:srgbClr val="009999"/>
            </a:solid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82" name="Freeform 10"/>
          <p:cNvSpPr>
            <a:spLocks/>
          </p:cNvSpPr>
          <p:nvPr/>
        </p:nvSpPr>
        <p:spPr bwMode="auto">
          <a:xfrm>
            <a:off x="6657975" y="920750"/>
            <a:ext cx="1020763" cy="269875"/>
          </a:xfrm>
          <a:custGeom>
            <a:avLst/>
            <a:gdLst/>
            <a:ahLst/>
            <a:cxnLst>
              <a:cxn ang="0">
                <a:pos x="692" y="0"/>
              </a:cxn>
              <a:cxn ang="0">
                <a:pos x="370" y="139"/>
              </a:cxn>
              <a:cxn ang="0">
                <a:pos x="0" y="157"/>
              </a:cxn>
            </a:cxnLst>
            <a:rect l="0" t="0" r="r" b="b"/>
            <a:pathLst>
              <a:path w="692" h="165">
                <a:moveTo>
                  <a:pt x="692" y="0"/>
                </a:moveTo>
                <a:cubicBezTo>
                  <a:pt x="637" y="23"/>
                  <a:pt x="485" y="113"/>
                  <a:pt x="370" y="139"/>
                </a:cubicBezTo>
                <a:cubicBezTo>
                  <a:pt x="255" y="165"/>
                  <a:pt x="77" y="153"/>
                  <a:pt x="0" y="157"/>
                </a:cubicBezTo>
              </a:path>
            </a:pathLst>
          </a:custGeom>
          <a:noFill/>
          <a:ln w="15875" cap="flat" cmpd="sng">
            <a:solidFill>
              <a:srgbClr val="009999"/>
            </a:solidFill>
            <a:prstDash val="dashDot"/>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83" name="Freeform 11"/>
          <p:cNvSpPr>
            <a:spLocks/>
          </p:cNvSpPr>
          <p:nvPr/>
        </p:nvSpPr>
        <p:spPr bwMode="auto">
          <a:xfrm>
            <a:off x="5448300" y="1635125"/>
            <a:ext cx="473075" cy="469900"/>
          </a:xfrm>
          <a:custGeom>
            <a:avLst/>
            <a:gdLst/>
            <a:ahLst/>
            <a:cxnLst>
              <a:cxn ang="0">
                <a:pos x="0" y="0"/>
              </a:cxn>
              <a:cxn ang="0">
                <a:pos x="195" y="108"/>
              </a:cxn>
              <a:cxn ang="0">
                <a:pos x="322" y="286"/>
              </a:cxn>
            </a:cxnLst>
            <a:rect l="0" t="0" r="r" b="b"/>
            <a:pathLst>
              <a:path w="322" h="286">
                <a:moveTo>
                  <a:pt x="0" y="0"/>
                </a:moveTo>
                <a:cubicBezTo>
                  <a:pt x="32" y="18"/>
                  <a:pt x="141" y="60"/>
                  <a:pt x="195" y="108"/>
                </a:cubicBezTo>
                <a:cubicBezTo>
                  <a:pt x="249" y="156"/>
                  <a:pt x="296" y="249"/>
                  <a:pt x="322" y="286"/>
                </a:cubicBezTo>
              </a:path>
            </a:pathLst>
          </a:custGeom>
          <a:noFill/>
          <a:ln w="22225" cap="flat" cmpd="sng">
            <a:solidFill>
              <a:srgbClr val="009999"/>
            </a:solidFill>
            <a:prstDash val="solid"/>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84" name="Freeform 12"/>
          <p:cNvSpPr>
            <a:spLocks/>
          </p:cNvSpPr>
          <p:nvPr/>
        </p:nvSpPr>
        <p:spPr bwMode="auto">
          <a:xfrm>
            <a:off x="6159500" y="1112838"/>
            <a:ext cx="195263" cy="247650"/>
          </a:xfrm>
          <a:custGeom>
            <a:avLst/>
            <a:gdLst/>
            <a:ahLst/>
            <a:cxnLst>
              <a:cxn ang="0">
                <a:pos x="132" y="0"/>
              </a:cxn>
              <a:cxn ang="0">
                <a:pos x="54" y="48"/>
              </a:cxn>
              <a:cxn ang="0">
                <a:pos x="42" y="108"/>
              </a:cxn>
              <a:cxn ang="0">
                <a:pos x="0" y="150"/>
              </a:cxn>
            </a:cxnLst>
            <a:rect l="0" t="0" r="r" b="b"/>
            <a:pathLst>
              <a:path w="132" h="150">
                <a:moveTo>
                  <a:pt x="132" y="0"/>
                </a:moveTo>
                <a:cubicBezTo>
                  <a:pt x="120" y="8"/>
                  <a:pt x="69" y="30"/>
                  <a:pt x="54" y="48"/>
                </a:cubicBezTo>
                <a:cubicBezTo>
                  <a:pt x="39" y="66"/>
                  <a:pt x="51" y="91"/>
                  <a:pt x="42" y="108"/>
                </a:cubicBezTo>
                <a:cubicBezTo>
                  <a:pt x="33" y="125"/>
                  <a:pt x="9" y="141"/>
                  <a:pt x="0" y="150"/>
                </a:cubicBezTo>
              </a:path>
            </a:pathLst>
          </a:custGeom>
          <a:noFill/>
          <a:ln w="15875" cap="flat" cmpd="sng">
            <a:solidFill>
              <a:srgbClr val="009999"/>
            </a:solidFill>
            <a:prstDash val="dashDot"/>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85" name="Freeform 13"/>
          <p:cNvSpPr>
            <a:spLocks/>
          </p:cNvSpPr>
          <p:nvPr/>
        </p:nvSpPr>
        <p:spPr bwMode="auto">
          <a:xfrm>
            <a:off x="1176338" y="1379538"/>
            <a:ext cx="495300" cy="365125"/>
          </a:xfrm>
          <a:custGeom>
            <a:avLst/>
            <a:gdLst/>
            <a:ahLst/>
            <a:cxnLst>
              <a:cxn ang="0">
                <a:pos x="0" y="0"/>
              </a:cxn>
              <a:cxn ang="0">
                <a:pos x="114" y="168"/>
              </a:cxn>
              <a:cxn ang="0">
                <a:pos x="336" y="222"/>
              </a:cxn>
            </a:cxnLst>
            <a:rect l="0" t="0" r="r" b="b"/>
            <a:pathLst>
              <a:path w="336" h="222">
                <a:moveTo>
                  <a:pt x="0" y="0"/>
                </a:moveTo>
                <a:cubicBezTo>
                  <a:pt x="19" y="28"/>
                  <a:pt x="58" y="131"/>
                  <a:pt x="114" y="168"/>
                </a:cubicBezTo>
                <a:cubicBezTo>
                  <a:pt x="170" y="205"/>
                  <a:pt x="290" y="211"/>
                  <a:pt x="336" y="222"/>
                </a:cubicBezTo>
              </a:path>
            </a:pathLst>
          </a:custGeom>
          <a:noFill/>
          <a:ln w="15875" cap="flat" cmpd="sng">
            <a:solidFill>
              <a:srgbClr val="009999"/>
            </a:solidFill>
            <a:prstDash val="dashDot"/>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86" name="Freeform 14"/>
          <p:cNvSpPr>
            <a:spLocks/>
          </p:cNvSpPr>
          <p:nvPr/>
        </p:nvSpPr>
        <p:spPr bwMode="auto">
          <a:xfrm>
            <a:off x="1663700" y="1281113"/>
            <a:ext cx="96838" cy="442912"/>
          </a:xfrm>
          <a:custGeom>
            <a:avLst/>
            <a:gdLst/>
            <a:ahLst/>
            <a:cxnLst>
              <a:cxn ang="0">
                <a:pos x="66" y="0"/>
              </a:cxn>
              <a:cxn ang="0">
                <a:pos x="24" y="132"/>
              </a:cxn>
              <a:cxn ang="0">
                <a:pos x="0" y="270"/>
              </a:cxn>
            </a:cxnLst>
            <a:rect l="0" t="0" r="r" b="b"/>
            <a:pathLst>
              <a:path w="66" h="270">
                <a:moveTo>
                  <a:pt x="66" y="0"/>
                </a:moveTo>
                <a:cubicBezTo>
                  <a:pt x="59" y="23"/>
                  <a:pt x="35" y="87"/>
                  <a:pt x="24" y="132"/>
                </a:cubicBezTo>
                <a:cubicBezTo>
                  <a:pt x="13" y="177"/>
                  <a:pt x="5" y="241"/>
                  <a:pt x="0" y="270"/>
                </a:cubicBezTo>
              </a:path>
            </a:pathLst>
          </a:custGeom>
          <a:noFill/>
          <a:ln w="15875" cap="flat" cmpd="sng">
            <a:solidFill>
              <a:srgbClr val="009999"/>
            </a:solidFill>
            <a:prstDash val="dashDot"/>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87" name="Freeform 15"/>
          <p:cNvSpPr>
            <a:spLocks/>
          </p:cNvSpPr>
          <p:nvPr/>
        </p:nvSpPr>
        <p:spPr bwMode="auto">
          <a:xfrm>
            <a:off x="2481263" y="1728788"/>
            <a:ext cx="195262" cy="363537"/>
          </a:xfrm>
          <a:custGeom>
            <a:avLst/>
            <a:gdLst/>
            <a:ahLst/>
            <a:cxnLst>
              <a:cxn ang="0">
                <a:pos x="0" y="0"/>
              </a:cxn>
              <a:cxn ang="0">
                <a:pos x="70" y="191"/>
              </a:cxn>
              <a:cxn ang="0">
                <a:pos x="234" y="396"/>
              </a:cxn>
            </a:cxnLst>
            <a:rect l="0" t="0" r="r" b="b"/>
            <a:pathLst>
              <a:path w="234" h="396">
                <a:moveTo>
                  <a:pt x="0" y="0"/>
                </a:moveTo>
                <a:cubicBezTo>
                  <a:pt x="12" y="32"/>
                  <a:pt x="31" y="125"/>
                  <a:pt x="70" y="191"/>
                </a:cubicBezTo>
                <a:cubicBezTo>
                  <a:pt x="109" y="257"/>
                  <a:pt x="200" y="353"/>
                  <a:pt x="234" y="396"/>
                </a:cubicBezTo>
              </a:path>
            </a:pathLst>
          </a:custGeom>
          <a:noFill/>
          <a:ln w="15875" cap="flat" cmpd="sng">
            <a:solidFill>
              <a:srgbClr val="009999"/>
            </a:solidFill>
            <a:prstDash val="solid"/>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88" name="Freeform 16"/>
          <p:cNvSpPr>
            <a:spLocks/>
          </p:cNvSpPr>
          <p:nvPr/>
        </p:nvSpPr>
        <p:spPr bwMode="auto">
          <a:xfrm>
            <a:off x="2986088" y="1655763"/>
            <a:ext cx="728662" cy="171450"/>
          </a:xfrm>
          <a:custGeom>
            <a:avLst/>
            <a:gdLst/>
            <a:ahLst/>
            <a:cxnLst>
              <a:cxn ang="0">
                <a:pos x="0" y="105"/>
              </a:cxn>
              <a:cxn ang="0">
                <a:pos x="60" y="68"/>
              </a:cxn>
              <a:cxn ang="0">
                <a:pos x="297" y="35"/>
              </a:cxn>
              <a:cxn ang="0">
                <a:pos x="495" y="0"/>
              </a:cxn>
            </a:cxnLst>
            <a:rect l="0" t="0" r="r" b="b"/>
            <a:pathLst>
              <a:path w="495" h="105">
                <a:moveTo>
                  <a:pt x="0" y="105"/>
                </a:moveTo>
                <a:cubicBezTo>
                  <a:pt x="10" y="99"/>
                  <a:pt x="11" y="80"/>
                  <a:pt x="60" y="68"/>
                </a:cubicBezTo>
                <a:cubicBezTo>
                  <a:pt x="109" y="56"/>
                  <a:pt x="225" y="46"/>
                  <a:pt x="297" y="35"/>
                </a:cubicBezTo>
                <a:cubicBezTo>
                  <a:pt x="369" y="24"/>
                  <a:pt x="454" y="7"/>
                  <a:pt x="495" y="0"/>
                </a:cubicBezTo>
              </a:path>
            </a:pathLst>
          </a:custGeom>
          <a:noFill/>
          <a:ln w="15875" cap="flat" cmpd="sng">
            <a:solidFill>
              <a:srgbClr val="009999"/>
            </a:solidFill>
            <a:prstDash val="dashDot"/>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89" name="Freeform 17"/>
          <p:cNvSpPr>
            <a:spLocks/>
          </p:cNvSpPr>
          <p:nvPr/>
        </p:nvSpPr>
        <p:spPr bwMode="auto">
          <a:xfrm>
            <a:off x="7065963" y="898525"/>
            <a:ext cx="117475" cy="263525"/>
          </a:xfrm>
          <a:custGeom>
            <a:avLst/>
            <a:gdLst/>
            <a:ahLst/>
            <a:cxnLst>
              <a:cxn ang="0">
                <a:pos x="80" y="0"/>
              </a:cxn>
              <a:cxn ang="0">
                <a:pos x="8" y="82"/>
              </a:cxn>
              <a:cxn ang="0">
                <a:pos x="34" y="161"/>
              </a:cxn>
            </a:cxnLst>
            <a:rect l="0" t="0" r="r" b="b"/>
            <a:pathLst>
              <a:path w="80" h="161">
                <a:moveTo>
                  <a:pt x="80" y="0"/>
                </a:moveTo>
                <a:cubicBezTo>
                  <a:pt x="68" y="14"/>
                  <a:pt x="16" y="55"/>
                  <a:pt x="8" y="82"/>
                </a:cubicBezTo>
                <a:cubicBezTo>
                  <a:pt x="0" y="109"/>
                  <a:pt x="29" y="145"/>
                  <a:pt x="34" y="161"/>
                </a:cubicBezTo>
              </a:path>
            </a:pathLst>
          </a:custGeom>
          <a:noFill/>
          <a:ln w="15875" cap="flat" cmpd="sng">
            <a:solidFill>
              <a:srgbClr val="009999"/>
            </a:solidFill>
            <a:prstDash val="dashDot"/>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90" name="Freeform 18"/>
          <p:cNvSpPr>
            <a:spLocks/>
          </p:cNvSpPr>
          <p:nvPr/>
        </p:nvSpPr>
        <p:spPr bwMode="auto">
          <a:xfrm>
            <a:off x="2627313" y="2636838"/>
            <a:ext cx="2887662" cy="2867025"/>
          </a:xfrm>
          <a:custGeom>
            <a:avLst/>
            <a:gdLst/>
            <a:ahLst/>
            <a:cxnLst>
              <a:cxn ang="0">
                <a:pos x="1605" y="2"/>
              </a:cxn>
              <a:cxn ang="0">
                <a:pos x="1386" y="128"/>
              </a:cxn>
              <a:cxn ang="0">
                <a:pos x="1446" y="224"/>
              </a:cxn>
              <a:cxn ang="0">
                <a:pos x="1368" y="296"/>
              </a:cxn>
              <a:cxn ang="0">
                <a:pos x="150" y="558"/>
              </a:cxn>
              <a:cxn ang="0">
                <a:pos x="333" y="1022"/>
              </a:cxn>
              <a:cxn ang="0">
                <a:pos x="242" y="1450"/>
              </a:cxn>
              <a:cxn ang="0">
                <a:pos x="511" y="1745"/>
              </a:cxn>
              <a:cxn ang="0">
                <a:pos x="1353" y="1710"/>
              </a:cxn>
              <a:cxn ang="0">
                <a:pos x="967" y="924"/>
              </a:cxn>
              <a:cxn ang="0">
                <a:pos x="1317" y="746"/>
              </a:cxn>
              <a:cxn ang="0">
                <a:pos x="1155" y="513"/>
              </a:cxn>
              <a:cxn ang="0">
                <a:pos x="1551" y="344"/>
              </a:cxn>
              <a:cxn ang="0">
                <a:pos x="1951" y="79"/>
              </a:cxn>
              <a:cxn ang="0">
                <a:pos x="1605" y="2"/>
              </a:cxn>
            </a:cxnLst>
            <a:rect l="0" t="0" r="r" b="b"/>
            <a:pathLst>
              <a:path w="1960" h="1745">
                <a:moveTo>
                  <a:pt x="1605" y="2"/>
                </a:moveTo>
                <a:cubicBezTo>
                  <a:pt x="1502" y="0"/>
                  <a:pt x="1422" y="96"/>
                  <a:pt x="1386" y="128"/>
                </a:cubicBezTo>
                <a:cubicBezTo>
                  <a:pt x="1360" y="165"/>
                  <a:pt x="1407" y="191"/>
                  <a:pt x="1446" y="224"/>
                </a:cubicBezTo>
                <a:cubicBezTo>
                  <a:pt x="1485" y="257"/>
                  <a:pt x="1584" y="240"/>
                  <a:pt x="1368" y="296"/>
                </a:cubicBezTo>
                <a:cubicBezTo>
                  <a:pt x="1152" y="352"/>
                  <a:pt x="323" y="437"/>
                  <a:pt x="150" y="558"/>
                </a:cubicBezTo>
                <a:cubicBezTo>
                  <a:pt x="0" y="693"/>
                  <a:pt x="333" y="891"/>
                  <a:pt x="333" y="1022"/>
                </a:cubicBezTo>
                <a:cubicBezTo>
                  <a:pt x="333" y="1154"/>
                  <a:pt x="238" y="1330"/>
                  <a:pt x="242" y="1450"/>
                </a:cubicBezTo>
                <a:cubicBezTo>
                  <a:pt x="250" y="1571"/>
                  <a:pt x="326" y="1702"/>
                  <a:pt x="511" y="1745"/>
                </a:cubicBezTo>
                <a:lnTo>
                  <a:pt x="1353" y="1710"/>
                </a:lnTo>
                <a:cubicBezTo>
                  <a:pt x="1428" y="1574"/>
                  <a:pt x="973" y="1084"/>
                  <a:pt x="967" y="924"/>
                </a:cubicBezTo>
                <a:cubicBezTo>
                  <a:pt x="886" y="775"/>
                  <a:pt x="1287" y="815"/>
                  <a:pt x="1317" y="746"/>
                </a:cubicBezTo>
                <a:cubicBezTo>
                  <a:pt x="1348" y="677"/>
                  <a:pt x="1115" y="580"/>
                  <a:pt x="1155" y="513"/>
                </a:cubicBezTo>
                <a:cubicBezTo>
                  <a:pt x="1209" y="391"/>
                  <a:pt x="1418" y="416"/>
                  <a:pt x="1551" y="344"/>
                </a:cubicBezTo>
                <a:cubicBezTo>
                  <a:pt x="1684" y="272"/>
                  <a:pt x="1942" y="136"/>
                  <a:pt x="1951" y="79"/>
                </a:cubicBezTo>
                <a:cubicBezTo>
                  <a:pt x="1960" y="22"/>
                  <a:pt x="1708" y="4"/>
                  <a:pt x="1605" y="2"/>
                </a:cubicBezTo>
                <a:close/>
              </a:path>
            </a:pathLst>
          </a:custGeom>
          <a:solidFill>
            <a:srgbClr val="DDDDDD"/>
          </a:solidFill>
          <a:ln w="9525">
            <a:no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91" name="Freeform 19"/>
          <p:cNvSpPr>
            <a:spLocks/>
          </p:cNvSpPr>
          <p:nvPr/>
        </p:nvSpPr>
        <p:spPr bwMode="auto">
          <a:xfrm>
            <a:off x="4122738" y="1271588"/>
            <a:ext cx="1333500" cy="374650"/>
          </a:xfrm>
          <a:custGeom>
            <a:avLst/>
            <a:gdLst/>
            <a:ahLst/>
            <a:cxnLst>
              <a:cxn ang="0">
                <a:pos x="0" y="0"/>
              </a:cxn>
              <a:cxn ang="0">
                <a:pos x="216" y="42"/>
              </a:cxn>
              <a:cxn ang="0">
                <a:pos x="396" y="90"/>
              </a:cxn>
              <a:cxn ang="0">
                <a:pos x="585" y="186"/>
              </a:cxn>
              <a:cxn ang="0">
                <a:pos x="906" y="228"/>
              </a:cxn>
            </a:cxnLst>
            <a:rect l="0" t="0" r="r" b="b"/>
            <a:pathLst>
              <a:path w="906" h="228">
                <a:moveTo>
                  <a:pt x="0" y="0"/>
                </a:moveTo>
                <a:cubicBezTo>
                  <a:pt x="36" y="7"/>
                  <a:pt x="150" y="27"/>
                  <a:pt x="216" y="42"/>
                </a:cubicBezTo>
                <a:cubicBezTo>
                  <a:pt x="282" y="57"/>
                  <a:pt x="334" y="66"/>
                  <a:pt x="396" y="90"/>
                </a:cubicBezTo>
                <a:cubicBezTo>
                  <a:pt x="458" y="114"/>
                  <a:pt x="500" y="163"/>
                  <a:pt x="585" y="186"/>
                </a:cubicBezTo>
                <a:cubicBezTo>
                  <a:pt x="670" y="209"/>
                  <a:pt x="839" y="219"/>
                  <a:pt x="906" y="228"/>
                </a:cubicBezTo>
              </a:path>
            </a:pathLst>
          </a:custGeom>
          <a:noFill/>
          <a:ln w="9525" cap="flat" cmpd="sng">
            <a:solidFill>
              <a:srgbClr val="009999"/>
            </a:solidFill>
            <a:prstDash val="solid"/>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92" name="Freeform 20" descr="Dashed horizontal"/>
          <p:cNvSpPr>
            <a:spLocks/>
          </p:cNvSpPr>
          <p:nvPr/>
        </p:nvSpPr>
        <p:spPr bwMode="auto">
          <a:xfrm>
            <a:off x="2689225" y="3546475"/>
            <a:ext cx="1557338" cy="788988"/>
          </a:xfrm>
          <a:custGeom>
            <a:avLst/>
            <a:gdLst/>
            <a:ahLst/>
            <a:cxnLst>
              <a:cxn ang="0">
                <a:pos x="441" y="0"/>
              </a:cxn>
              <a:cxn ang="0">
                <a:pos x="855" y="75"/>
              </a:cxn>
              <a:cxn ang="0">
                <a:pos x="964" y="256"/>
              </a:cxn>
              <a:cxn ang="0">
                <a:pos x="973" y="401"/>
              </a:cxn>
              <a:cxn ang="0">
                <a:pos x="855" y="572"/>
              </a:cxn>
              <a:cxn ang="0">
                <a:pos x="690" y="672"/>
              </a:cxn>
              <a:cxn ang="0">
                <a:pos x="358" y="672"/>
              </a:cxn>
              <a:cxn ang="0">
                <a:pos x="151" y="448"/>
              </a:cxn>
              <a:cxn ang="0">
                <a:pos x="28" y="256"/>
              </a:cxn>
              <a:cxn ang="0">
                <a:pos x="69" y="75"/>
              </a:cxn>
              <a:cxn ang="0">
                <a:pos x="441" y="0"/>
              </a:cxn>
            </a:cxnLst>
            <a:rect l="0" t="0" r="r" b="b"/>
            <a:pathLst>
              <a:path w="985" h="672">
                <a:moveTo>
                  <a:pt x="441" y="0"/>
                </a:moveTo>
                <a:cubicBezTo>
                  <a:pt x="441" y="0"/>
                  <a:pt x="786" y="29"/>
                  <a:pt x="855" y="75"/>
                </a:cubicBezTo>
                <a:cubicBezTo>
                  <a:pt x="924" y="121"/>
                  <a:pt x="985" y="202"/>
                  <a:pt x="964" y="256"/>
                </a:cubicBezTo>
                <a:cubicBezTo>
                  <a:pt x="943" y="310"/>
                  <a:pt x="973" y="351"/>
                  <a:pt x="973" y="401"/>
                </a:cubicBezTo>
                <a:cubicBezTo>
                  <a:pt x="973" y="451"/>
                  <a:pt x="862" y="527"/>
                  <a:pt x="855" y="572"/>
                </a:cubicBezTo>
                <a:cubicBezTo>
                  <a:pt x="849" y="618"/>
                  <a:pt x="773" y="655"/>
                  <a:pt x="690" y="672"/>
                </a:cubicBezTo>
                <a:lnTo>
                  <a:pt x="358" y="672"/>
                </a:lnTo>
                <a:cubicBezTo>
                  <a:pt x="269" y="635"/>
                  <a:pt x="206" y="517"/>
                  <a:pt x="151" y="448"/>
                </a:cubicBezTo>
                <a:cubicBezTo>
                  <a:pt x="131" y="373"/>
                  <a:pt x="42" y="318"/>
                  <a:pt x="28" y="256"/>
                </a:cubicBezTo>
                <a:cubicBezTo>
                  <a:pt x="14" y="194"/>
                  <a:pt x="0" y="118"/>
                  <a:pt x="69" y="75"/>
                </a:cubicBezTo>
                <a:cubicBezTo>
                  <a:pt x="138" y="32"/>
                  <a:pt x="441" y="0"/>
                  <a:pt x="441" y="0"/>
                </a:cubicBezTo>
                <a:close/>
              </a:path>
            </a:pathLst>
          </a:custGeom>
          <a:pattFill prst="dashHorz">
            <a:fgClr>
              <a:srgbClr val="336600"/>
            </a:fgClr>
            <a:bgClr>
              <a:srgbClr val="33CCCC"/>
            </a:bgClr>
          </a:pattFill>
          <a:ln w="9525">
            <a:no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93" name="Freeform 21"/>
          <p:cNvSpPr>
            <a:spLocks/>
          </p:cNvSpPr>
          <p:nvPr/>
        </p:nvSpPr>
        <p:spPr bwMode="auto">
          <a:xfrm>
            <a:off x="1668463" y="1733550"/>
            <a:ext cx="603250" cy="487363"/>
          </a:xfrm>
          <a:custGeom>
            <a:avLst/>
            <a:gdLst/>
            <a:ahLst/>
            <a:cxnLst>
              <a:cxn ang="0">
                <a:pos x="0" y="0"/>
              </a:cxn>
              <a:cxn ang="0">
                <a:pos x="209" y="174"/>
              </a:cxn>
              <a:cxn ang="0">
                <a:pos x="409" y="296"/>
              </a:cxn>
            </a:cxnLst>
            <a:rect l="0" t="0" r="r" b="b"/>
            <a:pathLst>
              <a:path w="409" h="296">
                <a:moveTo>
                  <a:pt x="0" y="0"/>
                </a:moveTo>
                <a:cubicBezTo>
                  <a:pt x="35" y="29"/>
                  <a:pt x="141" y="125"/>
                  <a:pt x="209" y="174"/>
                </a:cubicBezTo>
                <a:cubicBezTo>
                  <a:pt x="277" y="223"/>
                  <a:pt x="367" y="271"/>
                  <a:pt x="409" y="296"/>
                </a:cubicBezTo>
              </a:path>
            </a:pathLst>
          </a:custGeom>
          <a:noFill/>
          <a:ln w="22225" cap="flat" cmpd="sng">
            <a:solidFill>
              <a:srgbClr val="009999"/>
            </a:solidFill>
            <a:prstDash val="solid"/>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94" name="Freeform 22"/>
          <p:cNvSpPr>
            <a:spLocks/>
          </p:cNvSpPr>
          <p:nvPr/>
        </p:nvSpPr>
        <p:spPr bwMode="auto">
          <a:xfrm>
            <a:off x="5094288" y="4098925"/>
            <a:ext cx="1925637" cy="315913"/>
          </a:xfrm>
          <a:custGeom>
            <a:avLst/>
            <a:gdLst/>
            <a:ahLst/>
            <a:cxnLst>
              <a:cxn ang="0">
                <a:pos x="535" y="141"/>
              </a:cxn>
              <a:cxn ang="0">
                <a:pos x="22" y="63"/>
              </a:cxn>
              <a:cxn ang="0">
                <a:pos x="665" y="2"/>
              </a:cxn>
              <a:cxn ang="0">
                <a:pos x="1022" y="54"/>
              </a:cxn>
              <a:cxn ang="0">
                <a:pos x="535" y="141"/>
              </a:cxn>
            </a:cxnLst>
            <a:rect l="0" t="0" r="r" b="b"/>
            <a:pathLst>
              <a:path w="1044" h="160">
                <a:moveTo>
                  <a:pt x="535" y="141"/>
                </a:moveTo>
                <a:cubicBezTo>
                  <a:pt x="368" y="142"/>
                  <a:pt x="0" y="86"/>
                  <a:pt x="22" y="63"/>
                </a:cubicBezTo>
                <a:cubicBezTo>
                  <a:pt x="134" y="31"/>
                  <a:pt x="498" y="4"/>
                  <a:pt x="665" y="2"/>
                </a:cubicBezTo>
                <a:cubicBezTo>
                  <a:pt x="832" y="0"/>
                  <a:pt x="1044" y="31"/>
                  <a:pt x="1022" y="54"/>
                </a:cubicBezTo>
                <a:cubicBezTo>
                  <a:pt x="910" y="86"/>
                  <a:pt x="699" y="160"/>
                  <a:pt x="535" y="141"/>
                </a:cubicBezTo>
                <a:close/>
              </a:path>
            </a:pathLst>
          </a:custGeom>
          <a:solidFill>
            <a:srgbClr val="C0C0C0"/>
          </a:solidFill>
          <a:ln w="9525">
            <a:no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95" name="Freeform 23"/>
          <p:cNvSpPr>
            <a:spLocks/>
          </p:cNvSpPr>
          <p:nvPr/>
        </p:nvSpPr>
        <p:spPr bwMode="auto">
          <a:xfrm>
            <a:off x="6013450" y="4335463"/>
            <a:ext cx="696913" cy="1339850"/>
          </a:xfrm>
          <a:custGeom>
            <a:avLst/>
            <a:gdLst/>
            <a:ahLst/>
            <a:cxnLst>
              <a:cxn ang="0">
                <a:pos x="48" y="0"/>
              </a:cxn>
              <a:cxn ang="0">
                <a:pos x="432" y="48"/>
              </a:cxn>
              <a:cxn ang="0">
                <a:pos x="288" y="288"/>
              </a:cxn>
              <a:cxn ang="0">
                <a:pos x="48" y="432"/>
              </a:cxn>
              <a:cxn ang="0">
                <a:pos x="0" y="720"/>
              </a:cxn>
            </a:cxnLst>
            <a:rect l="0" t="0" r="r" b="b"/>
            <a:pathLst>
              <a:path w="472" h="720">
                <a:moveTo>
                  <a:pt x="48" y="0"/>
                </a:moveTo>
                <a:cubicBezTo>
                  <a:pt x="220" y="0"/>
                  <a:pt x="392" y="0"/>
                  <a:pt x="432" y="48"/>
                </a:cubicBezTo>
                <a:cubicBezTo>
                  <a:pt x="472" y="96"/>
                  <a:pt x="352" y="224"/>
                  <a:pt x="288" y="288"/>
                </a:cubicBezTo>
                <a:cubicBezTo>
                  <a:pt x="224" y="352"/>
                  <a:pt x="96" y="360"/>
                  <a:pt x="48" y="432"/>
                </a:cubicBezTo>
                <a:cubicBezTo>
                  <a:pt x="0" y="504"/>
                  <a:pt x="0" y="612"/>
                  <a:pt x="0" y="720"/>
                </a:cubicBezTo>
              </a:path>
            </a:pathLst>
          </a:custGeom>
          <a:noFill/>
          <a:ln w="25400">
            <a:solidFill>
              <a:srgbClr val="009999"/>
            </a:solid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96" name="Freeform 24"/>
          <p:cNvSpPr>
            <a:spLocks/>
          </p:cNvSpPr>
          <p:nvPr/>
        </p:nvSpPr>
        <p:spPr bwMode="auto">
          <a:xfrm>
            <a:off x="5232400" y="1409700"/>
            <a:ext cx="133350" cy="176213"/>
          </a:xfrm>
          <a:custGeom>
            <a:avLst/>
            <a:gdLst/>
            <a:ahLst/>
            <a:cxnLst>
              <a:cxn ang="0">
                <a:pos x="0" y="0"/>
              </a:cxn>
              <a:cxn ang="0">
                <a:pos x="90" y="24"/>
              </a:cxn>
              <a:cxn ang="0">
                <a:pos x="3" y="108"/>
              </a:cxn>
            </a:cxnLst>
            <a:rect l="0" t="0" r="r" b="b"/>
            <a:pathLst>
              <a:path w="91" h="108">
                <a:moveTo>
                  <a:pt x="0" y="0"/>
                </a:moveTo>
                <a:cubicBezTo>
                  <a:pt x="14" y="4"/>
                  <a:pt x="89" y="6"/>
                  <a:pt x="90" y="24"/>
                </a:cubicBezTo>
                <a:cubicBezTo>
                  <a:pt x="91" y="42"/>
                  <a:pt x="21" y="90"/>
                  <a:pt x="3" y="108"/>
                </a:cubicBezTo>
              </a:path>
            </a:pathLst>
          </a:custGeom>
          <a:noFill/>
          <a:ln w="9525" cap="flat" cmpd="sng">
            <a:solidFill>
              <a:srgbClr val="009999"/>
            </a:solidFill>
            <a:prstDash val="solid"/>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97" name="Freeform 25"/>
          <p:cNvSpPr>
            <a:spLocks/>
          </p:cNvSpPr>
          <p:nvPr/>
        </p:nvSpPr>
        <p:spPr bwMode="auto">
          <a:xfrm>
            <a:off x="3116263" y="1119188"/>
            <a:ext cx="1014412" cy="204787"/>
          </a:xfrm>
          <a:custGeom>
            <a:avLst/>
            <a:gdLst/>
            <a:ahLst/>
            <a:cxnLst>
              <a:cxn ang="0">
                <a:pos x="0" y="0"/>
              </a:cxn>
              <a:cxn ang="0">
                <a:pos x="484" y="110"/>
              </a:cxn>
              <a:cxn ang="0">
                <a:pos x="688" y="86"/>
              </a:cxn>
            </a:cxnLst>
            <a:rect l="0" t="0" r="r" b="b"/>
            <a:pathLst>
              <a:path w="688" h="124">
                <a:moveTo>
                  <a:pt x="0" y="0"/>
                </a:moveTo>
                <a:cubicBezTo>
                  <a:pt x="81" y="18"/>
                  <a:pt x="369" y="96"/>
                  <a:pt x="484" y="110"/>
                </a:cubicBezTo>
                <a:cubicBezTo>
                  <a:pt x="599" y="124"/>
                  <a:pt x="646" y="91"/>
                  <a:pt x="688" y="86"/>
                </a:cubicBezTo>
              </a:path>
            </a:pathLst>
          </a:custGeom>
          <a:noFill/>
          <a:ln w="15875" cap="flat" cmpd="sng">
            <a:solidFill>
              <a:srgbClr val="009999"/>
            </a:solidFill>
            <a:prstDash val="dashDot"/>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98" name="Freeform 26"/>
          <p:cNvSpPr>
            <a:spLocks/>
          </p:cNvSpPr>
          <p:nvPr/>
        </p:nvSpPr>
        <p:spPr bwMode="auto">
          <a:xfrm>
            <a:off x="2981325" y="2236788"/>
            <a:ext cx="1766888" cy="630237"/>
          </a:xfrm>
          <a:custGeom>
            <a:avLst/>
            <a:gdLst/>
            <a:ahLst/>
            <a:cxnLst>
              <a:cxn ang="0">
                <a:pos x="0" y="0"/>
              </a:cxn>
              <a:cxn ang="0">
                <a:pos x="600" y="162"/>
              </a:cxn>
              <a:cxn ang="0">
                <a:pos x="1008" y="264"/>
              </a:cxn>
              <a:cxn ang="0">
                <a:pos x="1200" y="384"/>
              </a:cxn>
            </a:cxnLst>
            <a:rect l="0" t="0" r="r" b="b"/>
            <a:pathLst>
              <a:path w="1200" h="384">
                <a:moveTo>
                  <a:pt x="0" y="0"/>
                </a:moveTo>
                <a:cubicBezTo>
                  <a:pt x="100" y="27"/>
                  <a:pt x="432" y="118"/>
                  <a:pt x="600" y="162"/>
                </a:cubicBezTo>
                <a:cubicBezTo>
                  <a:pt x="768" y="206"/>
                  <a:pt x="908" y="227"/>
                  <a:pt x="1008" y="264"/>
                </a:cubicBezTo>
                <a:cubicBezTo>
                  <a:pt x="1108" y="301"/>
                  <a:pt x="1168" y="364"/>
                  <a:pt x="1200" y="384"/>
                </a:cubicBezTo>
              </a:path>
            </a:pathLst>
          </a:custGeom>
          <a:noFill/>
          <a:ln w="22225" cap="flat" cmpd="sng">
            <a:solidFill>
              <a:srgbClr val="009999"/>
            </a:solidFill>
            <a:prstDash val="solid"/>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99" name="Freeform 27"/>
          <p:cNvSpPr>
            <a:spLocks/>
          </p:cNvSpPr>
          <p:nvPr/>
        </p:nvSpPr>
        <p:spPr bwMode="auto">
          <a:xfrm>
            <a:off x="2406650" y="1812925"/>
            <a:ext cx="592138" cy="393700"/>
          </a:xfrm>
          <a:custGeom>
            <a:avLst/>
            <a:gdLst/>
            <a:ahLst/>
            <a:cxnLst>
              <a:cxn ang="0">
                <a:pos x="0" y="239"/>
              </a:cxn>
              <a:cxn ang="0">
                <a:pos x="280" y="131"/>
              </a:cxn>
              <a:cxn ang="0">
                <a:pos x="401" y="0"/>
              </a:cxn>
            </a:cxnLst>
            <a:rect l="0" t="0" r="r" b="b"/>
            <a:pathLst>
              <a:path w="401" h="239">
                <a:moveTo>
                  <a:pt x="0" y="239"/>
                </a:moveTo>
                <a:cubicBezTo>
                  <a:pt x="47" y="222"/>
                  <a:pt x="213" y="171"/>
                  <a:pt x="280" y="131"/>
                </a:cubicBezTo>
                <a:cubicBezTo>
                  <a:pt x="347" y="91"/>
                  <a:pt x="376" y="27"/>
                  <a:pt x="401" y="0"/>
                </a:cubicBezTo>
              </a:path>
            </a:pathLst>
          </a:custGeom>
          <a:noFill/>
          <a:ln w="22225" cap="flat" cmpd="sng">
            <a:solidFill>
              <a:srgbClr val="009999"/>
            </a:solidFill>
            <a:prstDash val="solid"/>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500" name="Freeform 28"/>
          <p:cNvSpPr>
            <a:spLocks/>
          </p:cNvSpPr>
          <p:nvPr/>
        </p:nvSpPr>
        <p:spPr bwMode="auto">
          <a:xfrm>
            <a:off x="7277100" y="1149350"/>
            <a:ext cx="1692275" cy="604838"/>
          </a:xfrm>
          <a:custGeom>
            <a:avLst/>
            <a:gdLst/>
            <a:ahLst/>
            <a:cxnLst>
              <a:cxn ang="0">
                <a:pos x="1148" y="258"/>
              </a:cxn>
              <a:cxn ang="0">
                <a:pos x="704" y="0"/>
              </a:cxn>
              <a:cxn ang="0">
                <a:pos x="196" y="258"/>
              </a:cxn>
              <a:cxn ang="0">
                <a:pos x="0" y="368"/>
              </a:cxn>
            </a:cxnLst>
            <a:rect l="0" t="0" r="r" b="b"/>
            <a:pathLst>
              <a:path w="1148" h="368">
                <a:moveTo>
                  <a:pt x="1148" y="258"/>
                </a:moveTo>
                <a:cubicBezTo>
                  <a:pt x="1005" y="129"/>
                  <a:pt x="863" y="0"/>
                  <a:pt x="704" y="0"/>
                </a:cubicBezTo>
                <a:cubicBezTo>
                  <a:pt x="545" y="0"/>
                  <a:pt x="313" y="197"/>
                  <a:pt x="196" y="258"/>
                </a:cubicBezTo>
                <a:cubicBezTo>
                  <a:pt x="79" y="319"/>
                  <a:pt x="41" y="345"/>
                  <a:pt x="0" y="368"/>
                </a:cubicBezTo>
              </a:path>
            </a:pathLst>
          </a:custGeom>
          <a:noFill/>
          <a:ln w="28575">
            <a:solidFill>
              <a:srgbClr val="C0C0C0"/>
            </a:solid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501" name="Freeform 29"/>
          <p:cNvSpPr>
            <a:spLocks/>
          </p:cNvSpPr>
          <p:nvPr/>
        </p:nvSpPr>
        <p:spPr bwMode="auto">
          <a:xfrm>
            <a:off x="3846513" y="949325"/>
            <a:ext cx="311150" cy="311150"/>
          </a:xfrm>
          <a:custGeom>
            <a:avLst/>
            <a:gdLst/>
            <a:ahLst/>
            <a:cxnLst>
              <a:cxn ang="0">
                <a:pos x="0" y="0"/>
              </a:cxn>
              <a:cxn ang="0">
                <a:pos x="139" y="156"/>
              </a:cxn>
              <a:cxn ang="0">
                <a:pos x="210" y="190"/>
              </a:cxn>
            </a:cxnLst>
            <a:rect l="0" t="0" r="r" b="b"/>
            <a:pathLst>
              <a:path w="210" h="190">
                <a:moveTo>
                  <a:pt x="0" y="0"/>
                </a:moveTo>
                <a:cubicBezTo>
                  <a:pt x="23" y="27"/>
                  <a:pt x="104" y="124"/>
                  <a:pt x="139" y="156"/>
                </a:cubicBezTo>
                <a:cubicBezTo>
                  <a:pt x="174" y="188"/>
                  <a:pt x="195" y="183"/>
                  <a:pt x="210" y="190"/>
                </a:cubicBezTo>
              </a:path>
            </a:pathLst>
          </a:custGeom>
          <a:noFill/>
          <a:ln w="15875" cap="flat" cmpd="sng">
            <a:solidFill>
              <a:srgbClr val="009999"/>
            </a:solidFill>
            <a:prstDash val="dashDot"/>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502" name="Freeform 30" descr="Dashed horizontal"/>
          <p:cNvSpPr>
            <a:spLocks/>
          </p:cNvSpPr>
          <p:nvPr/>
        </p:nvSpPr>
        <p:spPr bwMode="auto">
          <a:xfrm>
            <a:off x="5024438" y="1525588"/>
            <a:ext cx="473075" cy="160337"/>
          </a:xfrm>
          <a:custGeom>
            <a:avLst/>
            <a:gdLst/>
            <a:ahLst/>
            <a:cxnLst>
              <a:cxn ang="0">
                <a:pos x="276" y="40"/>
              </a:cxn>
              <a:cxn ang="0">
                <a:pos x="321" y="61"/>
              </a:cxn>
              <a:cxn ang="0">
                <a:pos x="274" y="96"/>
              </a:cxn>
              <a:cxn ang="0">
                <a:pos x="130" y="90"/>
              </a:cxn>
              <a:cxn ang="0">
                <a:pos x="11" y="49"/>
              </a:cxn>
              <a:cxn ang="0">
                <a:pos x="229" y="24"/>
              </a:cxn>
            </a:cxnLst>
            <a:rect l="0" t="0" r="r" b="b"/>
            <a:pathLst>
              <a:path w="321" h="98">
                <a:moveTo>
                  <a:pt x="276" y="40"/>
                </a:moveTo>
                <a:cubicBezTo>
                  <a:pt x="275" y="43"/>
                  <a:pt x="321" y="52"/>
                  <a:pt x="321" y="61"/>
                </a:cubicBezTo>
                <a:cubicBezTo>
                  <a:pt x="321" y="70"/>
                  <a:pt x="306" y="91"/>
                  <a:pt x="274" y="96"/>
                </a:cubicBezTo>
                <a:cubicBezTo>
                  <a:pt x="226" y="94"/>
                  <a:pt x="177" y="98"/>
                  <a:pt x="130" y="90"/>
                </a:cubicBezTo>
                <a:cubicBezTo>
                  <a:pt x="101" y="84"/>
                  <a:pt x="0" y="87"/>
                  <a:pt x="11" y="49"/>
                </a:cubicBezTo>
                <a:cubicBezTo>
                  <a:pt x="26" y="0"/>
                  <a:pt x="185" y="38"/>
                  <a:pt x="229" y="24"/>
                </a:cubicBezTo>
              </a:path>
            </a:pathLst>
          </a:custGeom>
          <a:pattFill prst="dashHorz">
            <a:fgClr>
              <a:srgbClr val="336600"/>
            </a:fgClr>
            <a:bgClr>
              <a:srgbClr val="33CCCC"/>
            </a:bgClr>
          </a:pattFill>
          <a:ln w="9525">
            <a:no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30751" name="Text Box 31"/>
          <p:cNvSpPr txBox="1">
            <a:spLocks noChangeArrowheads="1"/>
          </p:cNvSpPr>
          <p:nvPr/>
        </p:nvSpPr>
        <p:spPr bwMode="auto">
          <a:xfrm>
            <a:off x="2954338" y="1387475"/>
            <a:ext cx="1308100" cy="823913"/>
          </a:xfrm>
          <a:prstGeom prst="rect">
            <a:avLst/>
          </a:prstGeom>
          <a:noFill/>
          <a:ln w="9525">
            <a:noFill/>
            <a:miter lim="800000"/>
            <a:headEnd/>
            <a:tailEnd/>
          </a:ln>
        </p:spPr>
        <p:txBody>
          <a:bodyPr wrap="none" anchor="ctr">
            <a:spAutoFit/>
          </a:bodyPr>
          <a:lstStyle/>
          <a:p>
            <a:pPr algn="ctr" eaLnBrk="0" hangingPunct="0">
              <a:spcBef>
                <a:spcPct val="50000"/>
              </a:spcBef>
            </a:pPr>
            <a:r>
              <a:rPr lang="en-US" sz="1200">
                <a:solidFill>
                  <a:schemeClr val="bg2"/>
                </a:solidFill>
                <a:latin typeface="Arial" charset="0"/>
              </a:rPr>
              <a:t>mid elevation</a:t>
            </a:r>
          </a:p>
          <a:p>
            <a:pPr algn="ctr" eaLnBrk="0" hangingPunct="0">
              <a:spcBef>
                <a:spcPct val="50000"/>
              </a:spcBef>
            </a:pPr>
            <a:r>
              <a:rPr lang="en-US" sz="1200">
                <a:solidFill>
                  <a:schemeClr val="bg2"/>
                </a:solidFill>
                <a:latin typeface="Arial" charset="0"/>
              </a:rPr>
              <a:t>acidic flat </a:t>
            </a:r>
          </a:p>
          <a:p>
            <a:pPr algn="ctr" eaLnBrk="0" hangingPunct="0">
              <a:spcBef>
                <a:spcPct val="50000"/>
              </a:spcBef>
            </a:pPr>
            <a:r>
              <a:rPr lang="en-US" sz="1200">
                <a:solidFill>
                  <a:schemeClr val="bg2"/>
                </a:solidFill>
                <a:latin typeface="Arial" charset="0"/>
              </a:rPr>
              <a:t>1-2 order stream</a:t>
            </a:r>
          </a:p>
        </p:txBody>
      </p:sp>
      <p:sp>
        <p:nvSpPr>
          <p:cNvPr id="30752" name="Text Box 32"/>
          <p:cNvSpPr txBox="1">
            <a:spLocks noChangeArrowheads="1"/>
          </p:cNvSpPr>
          <p:nvPr/>
        </p:nvSpPr>
        <p:spPr bwMode="auto">
          <a:xfrm>
            <a:off x="838200" y="1143000"/>
            <a:ext cx="1249363" cy="457200"/>
          </a:xfrm>
          <a:prstGeom prst="rect">
            <a:avLst/>
          </a:prstGeom>
          <a:noFill/>
          <a:ln w="9525">
            <a:noFill/>
            <a:miter lim="800000"/>
            <a:headEnd/>
            <a:tailEnd/>
          </a:ln>
        </p:spPr>
        <p:txBody>
          <a:bodyPr anchor="ctr">
            <a:spAutoFit/>
          </a:bodyPr>
          <a:lstStyle/>
          <a:p>
            <a:pPr algn="ctr" eaLnBrk="0" hangingPunct="0">
              <a:spcBef>
                <a:spcPct val="50000"/>
              </a:spcBef>
            </a:pPr>
            <a:r>
              <a:rPr lang="en-US" sz="1200">
                <a:solidFill>
                  <a:schemeClr val="bg2"/>
                </a:solidFill>
                <a:latin typeface="Arial" charset="0"/>
              </a:rPr>
              <a:t>Intermittent Stream</a:t>
            </a:r>
          </a:p>
        </p:txBody>
      </p:sp>
      <p:sp>
        <p:nvSpPr>
          <p:cNvPr id="30753" name="Text Box 33"/>
          <p:cNvSpPr txBox="1">
            <a:spLocks noChangeArrowheads="1"/>
          </p:cNvSpPr>
          <p:nvPr/>
        </p:nvSpPr>
        <p:spPr bwMode="auto">
          <a:xfrm>
            <a:off x="942975" y="3773488"/>
            <a:ext cx="1935163" cy="623887"/>
          </a:xfrm>
          <a:prstGeom prst="rect">
            <a:avLst/>
          </a:prstGeom>
          <a:noFill/>
          <a:ln w="9525">
            <a:noFill/>
            <a:miter lim="800000"/>
            <a:headEnd/>
            <a:tailEnd/>
          </a:ln>
        </p:spPr>
        <p:txBody>
          <a:bodyPr wrap="none" anchor="ctr">
            <a:spAutoFit/>
          </a:bodyPr>
          <a:lstStyle/>
          <a:p>
            <a:pPr algn="ctr" eaLnBrk="0" hangingPunct="0">
              <a:spcBef>
                <a:spcPct val="50000"/>
              </a:spcBef>
            </a:pPr>
            <a:r>
              <a:rPr lang="en-US" sz="1400">
                <a:solidFill>
                  <a:schemeClr val="bg2"/>
                </a:solidFill>
                <a:latin typeface="Arial" charset="0"/>
              </a:rPr>
              <a:t>3-5 order meandering </a:t>
            </a:r>
          </a:p>
          <a:p>
            <a:pPr algn="ctr" eaLnBrk="0" hangingPunct="0">
              <a:spcBef>
                <a:spcPct val="50000"/>
              </a:spcBef>
            </a:pPr>
            <a:r>
              <a:rPr lang="en-US" sz="1400">
                <a:solidFill>
                  <a:schemeClr val="bg2"/>
                </a:solidFill>
                <a:latin typeface="Arial" charset="0"/>
              </a:rPr>
              <a:t>stream on till</a:t>
            </a:r>
          </a:p>
        </p:txBody>
      </p:sp>
      <p:sp>
        <p:nvSpPr>
          <p:cNvPr id="873506" name="Freeform 34"/>
          <p:cNvSpPr>
            <a:spLocks/>
          </p:cNvSpPr>
          <p:nvPr/>
        </p:nvSpPr>
        <p:spPr bwMode="auto">
          <a:xfrm>
            <a:off x="1628775" y="5991225"/>
            <a:ext cx="647700" cy="236538"/>
          </a:xfrm>
          <a:custGeom>
            <a:avLst/>
            <a:gdLst/>
            <a:ahLst/>
            <a:cxnLst>
              <a:cxn ang="0">
                <a:pos x="152" y="168"/>
              </a:cxn>
              <a:cxn ang="0">
                <a:pos x="8" y="24"/>
              </a:cxn>
              <a:cxn ang="0">
                <a:pos x="200" y="24"/>
              </a:cxn>
              <a:cxn ang="0">
                <a:pos x="296" y="120"/>
              </a:cxn>
              <a:cxn ang="0">
                <a:pos x="152" y="168"/>
              </a:cxn>
            </a:cxnLst>
            <a:rect l="0" t="0" r="r" b="b"/>
            <a:pathLst>
              <a:path w="304" h="184">
                <a:moveTo>
                  <a:pt x="152" y="168"/>
                </a:moveTo>
                <a:cubicBezTo>
                  <a:pt x="104" y="152"/>
                  <a:pt x="0" y="48"/>
                  <a:pt x="8" y="24"/>
                </a:cubicBezTo>
                <a:cubicBezTo>
                  <a:pt x="16" y="0"/>
                  <a:pt x="152" y="8"/>
                  <a:pt x="200" y="24"/>
                </a:cubicBezTo>
                <a:cubicBezTo>
                  <a:pt x="248" y="40"/>
                  <a:pt x="304" y="96"/>
                  <a:pt x="296" y="120"/>
                </a:cubicBezTo>
                <a:cubicBezTo>
                  <a:pt x="288" y="144"/>
                  <a:pt x="200" y="184"/>
                  <a:pt x="152" y="168"/>
                </a:cubicBezTo>
                <a:close/>
              </a:path>
            </a:pathLst>
          </a:custGeom>
          <a:solidFill>
            <a:srgbClr val="DDDDDD"/>
          </a:solidFill>
          <a:ln w="9525" cap="flat" cmpd="sng">
            <a:noFill/>
            <a:prstDash val="solid"/>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30755" name="Text Box 35"/>
          <p:cNvSpPr txBox="1">
            <a:spLocks noChangeArrowheads="1"/>
          </p:cNvSpPr>
          <p:nvPr/>
        </p:nvSpPr>
        <p:spPr bwMode="auto">
          <a:xfrm>
            <a:off x="4114800" y="5334000"/>
            <a:ext cx="1219200" cy="517525"/>
          </a:xfrm>
          <a:prstGeom prst="rect">
            <a:avLst/>
          </a:prstGeom>
          <a:noFill/>
          <a:ln w="9525">
            <a:noFill/>
            <a:miter lim="800000"/>
            <a:headEnd/>
            <a:tailEnd/>
          </a:ln>
        </p:spPr>
        <p:txBody>
          <a:bodyPr anchor="ctr">
            <a:spAutoFit/>
          </a:bodyPr>
          <a:lstStyle/>
          <a:p>
            <a:pPr algn="ctr" eaLnBrk="0" hangingPunct="0"/>
            <a:r>
              <a:rPr lang="en-US" sz="1400">
                <a:solidFill>
                  <a:schemeClr val="bg2"/>
                </a:solidFill>
                <a:latin typeface="Arial" charset="0"/>
              </a:rPr>
              <a:t>6+ River</a:t>
            </a:r>
          </a:p>
          <a:p>
            <a:pPr algn="ctr" eaLnBrk="0" hangingPunct="0"/>
            <a:r>
              <a:rPr lang="en-US" sz="1400">
                <a:solidFill>
                  <a:schemeClr val="bg2"/>
                </a:solidFill>
                <a:latin typeface="Arial" charset="0"/>
              </a:rPr>
              <a:t>(monotropic)</a:t>
            </a:r>
          </a:p>
        </p:txBody>
      </p:sp>
      <p:sp>
        <p:nvSpPr>
          <p:cNvPr id="30756" name="Text Box 36"/>
          <p:cNvSpPr txBox="1">
            <a:spLocks noChangeArrowheads="1"/>
          </p:cNvSpPr>
          <p:nvPr/>
        </p:nvSpPr>
        <p:spPr bwMode="auto">
          <a:xfrm>
            <a:off x="2878138" y="3657600"/>
            <a:ext cx="777875" cy="274638"/>
          </a:xfrm>
          <a:prstGeom prst="rect">
            <a:avLst/>
          </a:prstGeom>
          <a:noFill/>
          <a:ln w="9525">
            <a:noFill/>
            <a:miter lim="800000"/>
            <a:headEnd/>
            <a:tailEnd/>
          </a:ln>
        </p:spPr>
        <p:txBody>
          <a:bodyPr wrap="none" anchor="ctr">
            <a:spAutoFit/>
          </a:bodyPr>
          <a:lstStyle/>
          <a:p>
            <a:pPr algn="ctr" eaLnBrk="0" hangingPunct="0">
              <a:spcBef>
                <a:spcPct val="50000"/>
              </a:spcBef>
            </a:pPr>
            <a:r>
              <a:rPr lang="en-US" sz="1200" b="1">
                <a:solidFill>
                  <a:schemeClr val="bg2"/>
                </a:solidFill>
                <a:latin typeface="Arial" charset="0"/>
              </a:rPr>
              <a:t>Wetland</a:t>
            </a:r>
          </a:p>
        </p:txBody>
      </p:sp>
      <p:sp>
        <p:nvSpPr>
          <p:cNvPr id="30757" name="Text Box 37"/>
          <p:cNvSpPr txBox="1">
            <a:spLocks noChangeArrowheads="1"/>
          </p:cNvSpPr>
          <p:nvPr/>
        </p:nvSpPr>
        <p:spPr bwMode="auto">
          <a:xfrm>
            <a:off x="3962400" y="1828800"/>
            <a:ext cx="1695450" cy="823913"/>
          </a:xfrm>
          <a:prstGeom prst="rect">
            <a:avLst/>
          </a:prstGeom>
          <a:noFill/>
          <a:ln w="9525">
            <a:noFill/>
            <a:miter lim="800000"/>
            <a:headEnd/>
            <a:tailEnd/>
          </a:ln>
        </p:spPr>
        <p:txBody>
          <a:bodyPr anchor="ctr">
            <a:spAutoFit/>
          </a:bodyPr>
          <a:lstStyle/>
          <a:p>
            <a:pPr algn="ctr" eaLnBrk="0" hangingPunct="0">
              <a:spcBef>
                <a:spcPct val="50000"/>
              </a:spcBef>
            </a:pPr>
            <a:r>
              <a:rPr lang="en-US" sz="1200">
                <a:solidFill>
                  <a:schemeClr val="bg2"/>
                </a:solidFill>
                <a:latin typeface="Arial" charset="0"/>
              </a:rPr>
              <a:t>3-5 order </a:t>
            </a:r>
          </a:p>
          <a:p>
            <a:pPr algn="ctr" eaLnBrk="0" hangingPunct="0">
              <a:spcBef>
                <a:spcPct val="50000"/>
              </a:spcBef>
            </a:pPr>
            <a:r>
              <a:rPr lang="en-US" sz="1200">
                <a:solidFill>
                  <a:schemeClr val="bg2"/>
                </a:solidFill>
                <a:latin typeface="Arial" charset="0"/>
              </a:rPr>
              <a:t>confined channel</a:t>
            </a:r>
          </a:p>
          <a:p>
            <a:pPr algn="ctr" eaLnBrk="0" hangingPunct="0">
              <a:spcBef>
                <a:spcPct val="50000"/>
              </a:spcBef>
            </a:pPr>
            <a:r>
              <a:rPr lang="en-US" sz="1200">
                <a:solidFill>
                  <a:schemeClr val="bg2"/>
                </a:solidFill>
                <a:latin typeface="Arial" charset="0"/>
              </a:rPr>
              <a:t> stream</a:t>
            </a:r>
          </a:p>
        </p:txBody>
      </p:sp>
      <p:sp>
        <p:nvSpPr>
          <p:cNvPr id="30758" name="Text Box 38"/>
          <p:cNvSpPr txBox="1">
            <a:spLocks noChangeArrowheads="1"/>
          </p:cNvSpPr>
          <p:nvPr/>
        </p:nvSpPr>
        <p:spPr bwMode="auto">
          <a:xfrm>
            <a:off x="4343400" y="304800"/>
            <a:ext cx="1308100" cy="823913"/>
          </a:xfrm>
          <a:prstGeom prst="rect">
            <a:avLst/>
          </a:prstGeom>
          <a:noFill/>
          <a:ln w="9525">
            <a:noFill/>
            <a:miter lim="800000"/>
            <a:headEnd/>
            <a:tailEnd/>
          </a:ln>
        </p:spPr>
        <p:txBody>
          <a:bodyPr wrap="none" anchor="ctr">
            <a:spAutoFit/>
          </a:bodyPr>
          <a:lstStyle/>
          <a:p>
            <a:pPr algn="ctr" eaLnBrk="0" hangingPunct="0">
              <a:spcBef>
                <a:spcPct val="50000"/>
              </a:spcBef>
            </a:pPr>
            <a:r>
              <a:rPr lang="en-US" sz="1200">
                <a:latin typeface="Arial" charset="0"/>
              </a:rPr>
              <a:t>high elevation </a:t>
            </a:r>
          </a:p>
          <a:p>
            <a:pPr algn="ctr" eaLnBrk="0" hangingPunct="0">
              <a:spcBef>
                <a:spcPct val="50000"/>
              </a:spcBef>
            </a:pPr>
            <a:r>
              <a:rPr lang="en-US" sz="1200">
                <a:latin typeface="Arial" charset="0"/>
              </a:rPr>
              <a:t>calcareous flat</a:t>
            </a:r>
          </a:p>
          <a:p>
            <a:pPr algn="ctr" eaLnBrk="0" hangingPunct="0">
              <a:spcBef>
                <a:spcPct val="50000"/>
              </a:spcBef>
            </a:pPr>
            <a:r>
              <a:rPr lang="en-US" sz="1200">
                <a:latin typeface="Arial" charset="0"/>
              </a:rPr>
              <a:t>1-2 order stream</a:t>
            </a:r>
          </a:p>
        </p:txBody>
      </p:sp>
      <p:sp>
        <p:nvSpPr>
          <p:cNvPr id="873511" name="Freeform 39"/>
          <p:cNvSpPr>
            <a:spLocks/>
          </p:cNvSpPr>
          <p:nvPr/>
        </p:nvSpPr>
        <p:spPr bwMode="auto">
          <a:xfrm>
            <a:off x="5024438" y="1260475"/>
            <a:ext cx="141287" cy="315913"/>
          </a:xfrm>
          <a:custGeom>
            <a:avLst/>
            <a:gdLst/>
            <a:ahLst/>
            <a:cxnLst>
              <a:cxn ang="0">
                <a:pos x="0" y="0"/>
              </a:cxn>
              <a:cxn ang="0">
                <a:pos x="138" y="261"/>
              </a:cxn>
            </a:cxnLst>
            <a:rect l="0" t="0" r="r" b="b"/>
            <a:pathLst>
              <a:path w="138" h="261">
                <a:moveTo>
                  <a:pt x="0" y="0"/>
                </a:moveTo>
                <a:lnTo>
                  <a:pt x="138" y="261"/>
                </a:lnTo>
              </a:path>
            </a:pathLst>
          </a:custGeom>
          <a:noFill/>
          <a:ln w="9525">
            <a:solidFill>
              <a:schemeClr val="tx1"/>
            </a:solid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512" name="Freeform 40"/>
          <p:cNvSpPr>
            <a:spLocks/>
          </p:cNvSpPr>
          <p:nvPr/>
        </p:nvSpPr>
        <p:spPr bwMode="auto">
          <a:xfrm>
            <a:off x="5802313" y="1714500"/>
            <a:ext cx="155575" cy="177800"/>
          </a:xfrm>
          <a:custGeom>
            <a:avLst/>
            <a:gdLst/>
            <a:ahLst/>
            <a:cxnLst>
              <a:cxn ang="0">
                <a:pos x="105" y="0"/>
              </a:cxn>
              <a:cxn ang="0">
                <a:pos x="0" y="108"/>
              </a:cxn>
            </a:cxnLst>
            <a:rect l="0" t="0" r="r" b="b"/>
            <a:pathLst>
              <a:path w="105" h="108">
                <a:moveTo>
                  <a:pt x="105" y="0"/>
                </a:moveTo>
                <a:lnTo>
                  <a:pt x="0" y="108"/>
                </a:lnTo>
              </a:path>
            </a:pathLst>
          </a:custGeom>
          <a:noFill/>
          <a:ln w="9525">
            <a:solidFill>
              <a:schemeClr val="tx1"/>
            </a:solid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513" name="Freeform 41"/>
          <p:cNvSpPr>
            <a:spLocks/>
          </p:cNvSpPr>
          <p:nvPr/>
        </p:nvSpPr>
        <p:spPr bwMode="auto">
          <a:xfrm>
            <a:off x="5321300" y="1370013"/>
            <a:ext cx="285750" cy="127000"/>
          </a:xfrm>
          <a:custGeom>
            <a:avLst/>
            <a:gdLst/>
            <a:ahLst/>
            <a:cxnLst>
              <a:cxn ang="0">
                <a:pos x="0" y="78"/>
              </a:cxn>
              <a:cxn ang="0">
                <a:pos x="135" y="48"/>
              </a:cxn>
              <a:cxn ang="0">
                <a:pos x="195" y="0"/>
              </a:cxn>
            </a:cxnLst>
            <a:rect l="0" t="0" r="r" b="b"/>
            <a:pathLst>
              <a:path w="195" h="78">
                <a:moveTo>
                  <a:pt x="0" y="78"/>
                </a:moveTo>
                <a:lnTo>
                  <a:pt x="135" y="48"/>
                </a:lnTo>
                <a:lnTo>
                  <a:pt x="195" y="0"/>
                </a:lnTo>
              </a:path>
            </a:pathLst>
          </a:custGeom>
          <a:noFill/>
          <a:ln w="9525" cap="flat" cmpd="sng">
            <a:solidFill>
              <a:srgbClr val="009999"/>
            </a:solidFill>
            <a:prstDash val="dashDot"/>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514" name="Freeform 42" descr="Dashed horizontal"/>
          <p:cNvSpPr>
            <a:spLocks/>
          </p:cNvSpPr>
          <p:nvPr/>
        </p:nvSpPr>
        <p:spPr bwMode="auto">
          <a:xfrm>
            <a:off x="2193925" y="2128838"/>
            <a:ext cx="946150" cy="236537"/>
          </a:xfrm>
          <a:custGeom>
            <a:avLst/>
            <a:gdLst/>
            <a:ahLst/>
            <a:cxnLst>
              <a:cxn ang="0">
                <a:pos x="547" y="102"/>
              </a:cxn>
              <a:cxn ang="0">
                <a:pos x="438" y="142"/>
              </a:cxn>
              <a:cxn ang="0">
                <a:pos x="208" y="132"/>
              </a:cxn>
              <a:cxn ang="0">
                <a:pos x="18" y="72"/>
              </a:cxn>
              <a:cxn ang="0">
                <a:pos x="366" y="35"/>
              </a:cxn>
              <a:cxn ang="0">
                <a:pos x="594" y="33"/>
              </a:cxn>
              <a:cxn ang="0">
                <a:pos x="642" y="48"/>
              </a:cxn>
            </a:cxnLst>
            <a:rect l="0" t="0" r="r" b="b"/>
            <a:pathLst>
              <a:path w="642" h="144">
                <a:moveTo>
                  <a:pt x="547" y="102"/>
                </a:moveTo>
                <a:cubicBezTo>
                  <a:pt x="485" y="102"/>
                  <a:pt x="493" y="130"/>
                  <a:pt x="438" y="142"/>
                </a:cubicBezTo>
                <a:cubicBezTo>
                  <a:pt x="362" y="138"/>
                  <a:pt x="283" y="144"/>
                  <a:pt x="208" y="132"/>
                </a:cubicBezTo>
                <a:cubicBezTo>
                  <a:pt x="162" y="124"/>
                  <a:pt x="0" y="128"/>
                  <a:pt x="18" y="72"/>
                </a:cubicBezTo>
                <a:cubicBezTo>
                  <a:pt x="42" y="0"/>
                  <a:pt x="296" y="56"/>
                  <a:pt x="366" y="35"/>
                </a:cubicBezTo>
                <a:cubicBezTo>
                  <a:pt x="462" y="31"/>
                  <a:pt x="548" y="31"/>
                  <a:pt x="594" y="33"/>
                </a:cubicBezTo>
                <a:cubicBezTo>
                  <a:pt x="640" y="35"/>
                  <a:pt x="632" y="45"/>
                  <a:pt x="642" y="48"/>
                </a:cubicBezTo>
              </a:path>
            </a:pathLst>
          </a:custGeom>
          <a:pattFill prst="dashHorz">
            <a:fgClr>
              <a:srgbClr val="336600"/>
            </a:fgClr>
            <a:bgClr>
              <a:srgbClr val="33CCCC"/>
            </a:bgClr>
          </a:pattFill>
          <a:ln w="9525">
            <a:no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515" name="Freeform 43"/>
          <p:cNvSpPr>
            <a:spLocks/>
          </p:cNvSpPr>
          <p:nvPr/>
        </p:nvSpPr>
        <p:spPr bwMode="auto">
          <a:xfrm>
            <a:off x="0" y="1812925"/>
            <a:ext cx="5008563" cy="2386013"/>
          </a:xfrm>
          <a:custGeom>
            <a:avLst/>
            <a:gdLst/>
            <a:ahLst/>
            <a:cxnLst>
              <a:cxn ang="0">
                <a:pos x="49" y="864"/>
              </a:cxn>
              <a:cxn ang="0">
                <a:pos x="694" y="57"/>
              </a:cxn>
              <a:cxn ang="0">
                <a:pos x="1458" y="522"/>
              </a:cxn>
              <a:cxn ang="0">
                <a:pos x="2204" y="403"/>
              </a:cxn>
              <a:cxn ang="0">
                <a:pos x="3241" y="798"/>
              </a:cxn>
              <a:cxn ang="0">
                <a:pos x="3151" y="876"/>
              </a:cxn>
              <a:cxn ang="0">
                <a:pos x="3051" y="905"/>
              </a:cxn>
              <a:cxn ang="0">
                <a:pos x="2809" y="954"/>
              </a:cxn>
              <a:cxn ang="0">
                <a:pos x="2467" y="912"/>
              </a:cxn>
              <a:cxn ang="0">
                <a:pos x="2191" y="966"/>
              </a:cxn>
              <a:cxn ang="0">
                <a:pos x="1296" y="823"/>
              </a:cxn>
              <a:cxn ang="0">
                <a:pos x="9" y="1296"/>
              </a:cxn>
            </a:cxnLst>
            <a:rect l="0" t="0" r="r" b="b"/>
            <a:pathLst>
              <a:path w="3399" h="1453">
                <a:moveTo>
                  <a:pt x="49" y="864"/>
                </a:moveTo>
                <a:cubicBezTo>
                  <a:pt x="157" y="728"/>
                  <a:pt x="459" y="114"/>
                  <a:pt x="694" y="57"/>
                </a:cubicBezTo>
                <a:cubicBezTo>
                  <a:pt x="929" y="0"/>
                  <a:pt x="1207" y="464"/>
                  <a:pt x="1458" y="522"/>
                </a:cubicBezTo>
                <a:cubicBezTo>
                  <a:pt x="1709" y="580"/>
                  <a:pt x="1907" y="357"/>
                  <a:pt x="2204" y="403"/>
                </a:cubicBezTo>
                <a:cubicBezTo>
                  <a:pt x="2501" y="449"/>
                  <a:pt x="3083" y="719"/>
                  <a:pt x="3241" y="798"/>
                </a:cubicBezTo>
                <a:cubicBezTo>
                  <a:pt x="3399" y="877"/>
                  <a:pt x="3183" y="858"/>
                  <a:pt x="3151" y="876"/>
                </a:cubicBezTo>
                <a:cubicBezTo>
                  <a:pt x="3119" y="894"/>
                  <a:pt x="3108" y="892"/>
                  <a:pt x="3051" y="905"/>
                </a:cubicBezTo>
                <a:cubicBezTo>
                  <a:pt x="2994" y="918"/>
                  <a:pt x="2906" y="953"/>
                  <a:pt x="2809" y="954"/>
                </a:cubicBezTo>
                <a:cubicBezTo>
                  <a:pt x="2712" y="955"/>
                  <a:pt x="2570" y="910"/>
                  <a:pt x="2467" y="912"/>
                </a:cubicBezTo>
                <a:cubicBezTo>
                  <a:pt x="2364" y="914"/>
                  <a:pt x="2386" y="981"/>
                  <a:pt x="2191" y="966"/>
                </a:cubicBezTo>
                <a:cubicBezTo>
                  <a:pt x="1996" y="951"/>
                  <a:pt x="1659" y="768"/>
                  <a:pt x="1296" y="823"/>
                </a:cubicBezTo>
                <a:cubicBezTo>
                  <a:pt x="933" y="878"/>
                  <a:pt x="0" y="1453"/>
                  <a:pt x="9" y="1296"/>
                </a:cubicBezTo>
              </a:path>
            </a:pathLst>
          </a:custGeom>
          <a:solidFill>
            <a:schemeClr val="folHlink"/>
          </a:solidFill>
          <a:ln w="28575">
            <a:solidFill>
              <a:srgbClr val="C0C0C0"/>
            </a:solid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516" name="Freeform 44"/>
          <p:cNvSpPr>
            <a:spLocks/>
          </p:cNvSpPr>
          <p:nvPr/>
        </p:nvSpPr>
        <p:spPr bwMode="auto">
          <a:xfrm>
            <a:off x="5672138" y="1182688"/>
            <a:ext cx="977900" cy="630237"/>
          </a:xfrm>
          <a:custGeom>
            <a:avLst/>
            <a:gdLst/>
            <a:ahLst/>
            <a:cxnLst>
              <a:cxn ang="0">
                <a:pos x="664" y="0"/>
              </a:cxn>
              <a:cxn ang="0">
                <a:pos x="541" y="72"/>
              </a:cxn>
              <a:cxn ang="0">
                <a:pos x="280" y="144"/>
              </a:cxn>
              <a:cxn ang="0">
                <a:pos x="40" y="315"/>
              </a:cxn>
              <a:cxn ang="0">
                <a:pos x="40" y="384"/>
              </a:cxn>
            </a:cxnLst>
            <a:rect l="0" t="0" r="r" b="b"/>
            <a:pathLst>
              <a:path w="664" h="384">
                <a:moveTo>
                  <a:pt x="664" y="0"/>
                </a:moveTo>
                <a:cubicBezTo>
                  <a:pt x="644" y="12"/>
                  <a:pt x="605" y="48"/>
                  <a:pt x="541" y="72"/>
                </a:cubicBezTo>
                <a:cubicBezTo>
                  <a:pt x="477" y="96"/>
                  <a:pt x="363" y="104"/>
                  <a:pt x="280" y="144"/>
                </a:cubicBezTo>
                <a:cubicBezTo>
                  <a:pt x="197" y="184"/>
                  <a:pt x="80" y="275"/>
                  <a:pt x="40" y="315"/>
                </a:cubicBezTo>
                <a:cubicBezTo>
                  <a:pt x="0" y="355"/>
                  <a:pt x="40" y="370"/>
                  <a:pt x="40" y="384"/>
                </a:cubicBezTo>
              </a:path>
            </a:pathLst>
          </a:custGeom>
          <a:noFill/>
          <a:ln w="9525" cap="flat" cmpd="sng">
            <a:solidFill>
              <a:srgbClr val="009999"/>
            </a:solidFill>
            <a:prstDash val="solid"/>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30765" name="Text Box 45"/>
          <p:cNvSpPr txBox="1">
            <a:spLocks noChangeArrowheads="1"/>
          </p:cNvSpPr>
          <p:nvPr/>
        </p:nvSpPr>
        <p:spPr bwMode="auto">
          <a:xfrm>
            <a:off x="5791200" y="152400"/>
            <a:ext cx="1439863" cy="823913"/>
          </a:xfrm>
          <a:prstGeom prst="rect">
            <a:avLst/>
          </a:prstGeom>
          <a:noFill/>
          <a:ln w="9525">
            <a:noFill/>
            <a:miter lim="800000"/>
            <a:headEnd/>
            <a:tailEnd/>
          </a:ln>
        </p:spPr>
        <p:txBody>
          <a:bodyPr wrap="none" anchor="ctr">
            <a:spAutoFit/>
          </a:bodyPr>
          <a:lstStyle/>
          <a:p>
            <a:pPr algn="ctr" eaLnBrk="0" hangingPunct="0">
              <a:spcBef>
                <a:spcPct val="50000"/>
              </a:spcBef>
            </a:pPr>
            <a:r>
              <a:rPr lang="en-US" sz="1200">
                <a:latin typeface="Arial" charset="0"/>
              </a:rPr>
              <a:t>high elevation </a:t>
            </a:r>
          </a:p>
          <a:p>
            <a:pPr algn="ctr" eaLnBrk="0" hangingPunct="0">
              <a:spcBef>
                <a:spcPct val="50000"/>
              </a:spcBef>
            </a:pPr>
            <a:r>
              <a:rPr lang="en-US" sz="1200">
                <a:latin typeface="Arial" charset="0"/>
              </a:rPr>
              <a:t>calcareous sloping</a:t>
            </a:r>
          </a:p>
          <a:p>
            <a:pPr algn="ctr" eaLnBrk="0" hangingPunct="0">
              <a:spcBef>
                <a:spcPct val="50000"/>
              </a:spcBef>
            </a:pPr>
            <a:r>
              <a:rPr lang="en-US" sz="1200">
                <a:latin typeface="Arial" charset="0"/>
              </a:rPr>
              <a:t>1-2 order stream</a:t>
            </a:r>
          </a:p>
        </p:txBody>
      </p:sp>
      <p:sp>
        <p:nvSpPr>
          <p:cNvPr id="30766" name="Text Box 46"/>
          <p:cNvSpPr txBox="1">
            <a:spLocks noChangeArrowheads="1"/>
          </p:cNvSpPr>
          <p:nvPr/>
        </p:nvSpPr>
        <p:spPr bwMode="auto">
          <a:xfrm>
            <a:off x="1582738" y="92075"/>
            <a:ext cx="1308100" cy="823913"/>
          </a:xfrm>
          <a:prstGeom prst="rect">
            <a:avLst/>
          </a:prstGeom>
          <a:noFill/>
          <a:ln w="9525">
            <a:noFill/>
            <a:miter lim="800000"/>
            <a:headEnd/>
            <a:tailEnd/>
          </a:ln>
        </p:spPr>
        <p:txBody>
          <a:bodyPr wrap="none" anchor="ctr">
            <a:spAutoFit/>
          </a:bodyPr>
          <a:lstStyle/>
          <a:p>
            <a:pPr algn="ctr" eaLnBrk="0" hangingPunct="0">
              <a:spcBef>
                <a:spcPct val="50000"/>
              </a:spcBef>
            </a:pPr>
            <a:r>
              <a:rPr lang="en-US" sz="1200">
                <a:latin typeface="Arial" charset="0"/>
              </a:rPr>
              <a:t>high elevation</a:t>
            </a:r>
          </a:p>
          <a:p>
            <a:pPr algn="ctr" eaLnBrk="0" hangingPunct="0">
              <a:spcBef>
                <a:spcPct val="50000"/>
              </a:spcBef>
            </a:pPr>
            <a:r>
              <a:rPr lang="en-US" sz="1200">
                <a:latin typeface="Arial" charset="0"/>
              </a:rPr>
              <a:t>acidic sloping</a:t>
            </a:r>
          </a:p>
          <a:p>
            <a:pPr algn="ctr" eaLnBrk="0" hangingPunct="0">
              <a:spcBef>
                <a:spcPct val="50000"/>
              </a:spcBef>
            </a:pPr>
            <a:r>
              <a:rPr lang="en-US" sz="1200">
                <a:latin typeface="Arial" charset="0"/>
              </a:rPr>
              <a:t>1-2 order stream</a:t>
            </a:r>
          </a:p>
        </p:txBody>
      </p:sp>
      <p:grpSp>
        <p:nvGrpSpPr>
          <p:cNvPr id="30767" name="Group 47"/>
          <p:cNvGrpSpPr>
            <a:grpSpLocks/>
          </p:cNvGrpSpPr>
          <p:nvPr/>
        </p:nvGrpSpPr>
        <p:grpSpPr bwMode="auto">
          <a:xfrm>
            <a:off x="1770063" y="473075"/>
            <a:ext cx="708025" cy="1508125"/>
            <a:chOff x="1008" y="672"/>
            <a:chExt cx="480" cy="678"/>
          </a:xfrm>
        </p:grpSpPr>
        <p:sp>
          <p:nvSpPr>
            <p:cNvPr id="873520" name="Freeform 48"/>
            <p:cNvSpPr>
              <a:spLocks/>
            </p:cNvSpPr>
            <p:nvPr/>
          </p:nvSpPr>
          <p:spPr bwMode="auto">
            <a:xfrm>
              <a:off x="1054" y="912"/>
              <a:ext cx="314" cy="438"/>
            </a:xfrm>
            <a:custGeom>
              <a:avLst/>
              <a:gdLst/>
              <a:ahLst/>
              <a:cxnLst>
                <a:cxn ang="0">
                  <a:pos x="276" y="0"/>
                </a:cxn>
                <a:cxn ang="0">
                  <a:pos x="276" y="123"/>
                </a:cxn>
                <a:cxn ang="0">
                  <a:pos x="38" y="270"/>
                </a:cxn>
                <a:cxn ang="0">
                  <a:pos x="50" y="438"/>
                </a:cxn>
              </a:cxnLst>
              <a:rect l="0" t="0" r="r" b="b"/>
              <a:pathLst>
                <a:path w="316" h="438">
                  <a:moveTo>
                    <a:pt x="276" y="0"/>
                  </a:moveTo>
                  <a:cubicBezTo>
                    <a:pt x="307" y="38"/>
                    <a:pt x="316" y="78"/>
                    <a:pt x="276" y="123"/>
                  </a:cubicBezTo>
                  <a:cubicBezTo>
                    <a:pt x="236" y="168"/>
                    <a:pt x="76" y="218"/>
                    <a:pt x="38" y="270"/>
                  </a:cubicBezTo>
                  <a:cubicBezTo>
                    <a:pt x="0" y="322"/>
                    <a:pt x="48" y="403"/>
                    <a:pt x="50" y="438"/>
                  </a:cubicBezTo>
                </a:path>
              </a:pathLst>
            </a:custGeom>
            <a:noFill/>
            <a:ln w="15875" cap="flat" cmpd="sng">
              <a:solidFill>
                <a:srgbClr val="009999"/>
              </a:solidFill>
              <a:prstDash val="solid"/>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521" name="Freeform 49"/>
            <p:cNvSpPr>
              <a:spLocks/>
            </p:cNvSpPr>
            <p:nvPr/>
          </p:nvSpPr>
          <p:spPr bwMode="auto">
            <a:xfrm>
              <a:off x="1008" y="672"/>
              <a:ext cx="336" cy="240"/>
            </a:xfrm>
            <a:custGeom>
              <a:avLst/>
              <a:gdLst/>
              <a:ahLst/>
              <a:cxnLst>
                <a:cxn ang="0">
                  <a:pos x="336" y="240"/>
                </a:cxn>
                <a:cxn ang="0">
                  <a:pos x="144" y="192"/>
                </a:cxn>
                <a:cxn ang="0">
                  <a:pos x="48" y="96"/>
                </a:cxn>
                <a:cxn ang="0">
                  <a:pos x="0" y="0"/>
                </a:cxn>
              </a:cxnLst>
              <a:rect l="0" t="0" r="r" b="b"/>
              <a:pathLst>
                <a:path w="336" h="240">
                  <a:moveTo>
                    <a:pt x="336" y="240"/>
                  </a:moveTo>
                  <a:cubicBezTo>
                    <a:pt x="264" y="228"/>
                    <a:pt x="192" y="216"/>
                    <a:pt x="144" y="192"/>
                  </a:cubicBezTo>
                  <a:cubicBezTo>
                    <a:pt x="96" y="168"/>
                    <a:pt x="72" y="128"/>
                    <a:pt x="48" y="96"/>
                  </a:cubicBezTo>
                  <a:cubicBezTo>
                    <a:pt x="24" y="64"/>
                    <a:pt x="12" y="32"/>
                    <a:pt x="0" y="0"/>
                  </a:cubicBezTo>
                </a:path>
              </a:pathLst>
            </a:custGeom>
            <a:noFill/>
            <a:ln w="9525" cap="flat" cmpd="sng">
              <a:solidFill>
                <a:srgbClr val="009999"/>
              </a:solidFill>
              <a:prstDash val="dashDot"/>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522" name="Freeform 50"/>
            <p:cNvSpPr>
              <a:spLocks/>
            </p:cNvSpPr>
            <p:nvPr/>
          </p:nvSpPr>
          <p:spPr bwMode="auto">
            <a:xfrm flipH="1">
              <a:off x="1344" y="768"/>
              <a:ext cx="144" cy="143"/>
            </a:xfrm>
            <a:custGeom>
              <a:avLst/>
              <a:gdLst/>
              <a:ahLst/>
              <a:cxnLst>
                <a:cxn ang="0">
                  <a:pos x="336" y="240"/>
                </a:cxn>
                <a:cxn ang="0">
                  <a:pos x="144" y="192"/>
                </a:cxn>
                <a:cxn ang="0">
                  <a:pos x="48" y="96"/>
                </a:cxn>
                <a:cxn ang="0">
                  <a:pos x="0" y="0"/>
                </a:cxn>
              </a:cxnLst>
              <a:rect l="0" t="0" r="r" b="b"/>
              <a:pathLst>
                <a:path w="336" h="240">
                  <a:moveTo>
                    <a:pt x="336" y="240"/>
                  </a:moveTo>
                  <a:cubicBezTo>
                    <a:pt x="264" y="228"/>
                    <a:pt x="192" y="216"/>
                    <a:pt x="144" y="192"/>
                  </a:cubicBezTo>
                  <a:cubicBezTo>
                    <a:pt x="96" y="168"/>
                    <a:pt x="72" y="128"/>
                    <a:pt x="48" y="96"/>
                  </a:cubicBezTo>
                  <a:cubicBezTo>
                    <a:pt x="24" y="64"/>
                    <a:pt x="12" y="32"/>
                    <a:pt x="0" y="0"/>
                  </a:cubicBezTo>
                </a:path>
              </a:pathLst>
            </a:custGeom>
            <a:noFill/>
            <a:ln w="9525" cap="flat" cmpd="sng">
              <a:solidFill>
                <a:srgbClr val="009999"/>
              </a:solidFill>
              <a:prstDash val="dashDot"/>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grpSp>
      <p:sp>
        <p:nvSpPr>
          <p:cNvPr id="873523" name="Freeform 51" descr="Dashed horizontal"/>
          <p:cNvSpPr>
            <a:spLocks/>
          </p:cNvSpPr>
          <p:nvPr/>
        </p:nvSpPr>
        <p:spPr bwMode="auto">
          <a:xfrm>
            <a:off x="5340350" y="4114800"/>
            <a:ext cx="1538288" cy="263525"/>
          </a:xfrm>
          <a:custGeom>
            <a:avLst/>
            <a:gdLst/>
            <a:ahLst/>
            <a:cxnLst>
              <a:cxn ang="0">
                <a:pos x="535" y="141"/>
              </a:cxn>
              <a:cxn ang="0">
                <a:pos x="22" y="63"/>
              </a:cxn>
              <a:cxn ang="0">
                <a:pos x="665" y="2"/>
              </a:cxn>
              <a:cxn ang="0">
                <a:pos x="1022" y="54"/>
              </a:cxn>
              <a:cxn ang="0">
                <a:pos x="535" y="141"/>
              </a:cxn>
            </a:cxnLst>
            <a:rect l="0" t="0" r="r" b="b"/>
            <a:pathLst>
              <a:path w="1044" h="160">
                <a:moveTo>
                  <a:pt x="535" y="141"/>
                </a:moveTo>
                <a:cubicBezTo>
                  <a:pt x="368" y="142"/>
                  <a:pt x="0" y="86"/>
                  <a:pt x="22" y="63"/>
                </a:cubicBezTo>
                <a:cubicBezTo>
                  <a:pt x="134" y="31"/>
                  <a:pt x="498" y="4"/>
                  <a:pt x="665" y="2"/>
                </a:cubicBezTo>
                <a:cubicBezTo>
                  <a:pt x="832" y="0"/>
                  <a:pt x="1044" y="31"/>
                  <a:pt x="1022" y="54"/>
                </a:cubicBezTo>
                <a:cubicBezTo>
                  <a:pt x="910" y="86"/>
                  <a:pt x="699" y="160"/>
                  <a:pt x="535" y="141"/>
                </a:cubicBezTo>
                <a:close/>
              </a:path>
            </a:pathLst>
          </a:custGeom>
          <a:pattFill prst="dashHorz">
            <a:fgClr>
              <a:srgbClr val="336600"/>
            </a:fgClr>
            <a:bgClr>
              <a:srgbClr val="33CCCC"/>
            </a:bgClr>
          </a:pattFill>
          <a:ln w="9525">
            <a:no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30769" name="Text Box 52"/>
          <p:cNvSpPr txBox="1">
            <a:spLocks noChangeArrowheads="1"/>
          </p:cNvSpPr>
          <p:nvPr/>
        </p:nvSpPr>
        <p:spPr bwMode="auto">
          <a:xfrm>
            <a:off x="709613" y="2546350"/>
            <a:ext cx="1165225" cy="517525"/>
          </a:xfrm>
          <a:prstGeom prst="rect">
            <a:avLst/>
          </a:prstGeom>
          <a:noFill/>
          <a:ln w="9525">
            <a:noFill/>
            <a:miter lim="800000"/>
            <a:headEnd/>
            <a:tailEnd/>
          </a:ln>
        </p:spPr>
        <p:txBody>
          <a:bodyPr anchor="ctr">
            <a:spAutoFit/>
          </a:bodyPr>
          <a:lstStyle/>
          <a:p>
            <a:pPr algn="ctr" eaLnBrk="0" hangingPunct="0"/>
            <a:r>
              <a:rPr lang="en-US" sz="1400" b="1">
                <a:solidFill>
                  <a:schemeClr val="bg2"/>
                </a:solidFill>
                <a:latin typeface="Berkeley" pitchFamily="18" charset="0"/>
              </a:rPr>
              <a:t>Acidic Bedrock</a:t>
            </a:r>
          </a:p>
        </p:txBody>
      </p:sp>
      <p:sp>
        <p:nvSpPr>
          <p:cNvPr id="873525" name="Freeform 53"/>
          <p:cNvSpPr>
            <a:spLocks/>
          </p:cNvSpPr>
          <p:nvPr/>
        </p:nvSpPr>
        <p:spPr bwMode="auto">
          <a:xfrm>
            <a:off x="3159125" y="2286000"/>
            <a:ext cx="2774950" cy="3513138"/>
          </a:xfrm>
          <a:custGeom>
            <a:avLst/>
            <a:gdLst/>
            <a:ahLst/>
            <a:cxnLst>
              <a:cxn ang="0">
                <a:pos x="1883" y="0"/>
              </a:cxn>
              <a:cxn ang="0">
                <a:pos x="1501" y="148"/>
              </a:cxn>
              <a:cxn ang="0">
                <a:pos x="1074" y="348"/>
              </a:cxn>
              <a:cxn ang="0">
                <a:pos x="1318" y="478"/>
              </a:cxn>
              <a:cxn ang="0">
                <a:pos x="1184" y="594"/>
              </a:cxn>
              <a:cxn ang="0">
                <a:pos x="982" y="627"/>
              </a:cxn>
              <a:cxn ang="0">
                <a:pos x="1109" y="696"/>
              </a:cxn>
              <a:cxn ang="0">
                <a:pos x="1223" y="738"/>
              </a:cxn>
              <a:cxn ang="0">
                <a:pos x="1157" y="786"/>
              </a:cxn>
              <a:cxn ang="0">
                <a:pos x="935" y="792"/>
              </a:cxn>
              <a:cxn ang="0">
                <a:pos x="923" y="696"/>
              </a:cxn>
              <a:cxn ang="0">
                <a:pos x="772" y="693"/>
              </a:cxn>
              <a:cxn ang="0">
                <a:pos x="875" y="882"/>
              </a:cxn>
              <a:cxn ang="0">
                <a:pos x="749" y="858"/>
              </a:cxn>
              <a:cxn ang="0">
                <a:pos x="695" y="762"/>
              </a:cxn>
              <a:cxn ang="0">
                <a:pos x="479" y="729"/>
              </a:cxn>
              <a:cxn ang="0">
                <a:pos x="57" y="764"/>
              </a:cxn>
              <a:cxn ang="0">
                <a:pos x="135" y="848"/>
              </a:cxn>
              <a:cxn ang="0">
                <a:pos x="253" y="830"/>
              </a:cxn>
              <a:cxn ang="0">
                <a:pos x="389" y="894"/>
              </a:cxn>
              <a:cxn ang="0">
                <a:pos x="547" y="948"/>
              </a:cxn>
              <a:cxn ang="0">
                <a:pos x="471" y="1082"/>
              </a:cxn>
              <a:cxn ang="0">
                <a:pos x="194" y="1010"/>
              </a:cxn>
              <a:cxn ang="0">
                <a:pos x="100" y="1061"/>
              </a:cxn>
              <a:cxn ang="0">
                <a:pos x="61" y="1170"/>
              </a:cxn>
              <a:cxn ang="0">
                <a:pos x="248" y="1226"/>
              </a:cxn>
              <a:cxn ang="0">
                <a:pos x="340" y="1201"/>
              </a:cxn>
              <a:cxn ang="0">
                <a:pos x="535" y="1156"/>
              </a:cxn>
              <a:cxn ang="0">
                <a:pos x="587" y="1356"/>
              </a:cxn>
              <a:cxn ang="0">
                <a:pos x="1135" y="1504"/>
              </a:cxn>
              <a:cxn ang="0">
                <a:pos x="605" y="1600"/>
              </a:cxn>
              <a:cxn ang="0">
                <a:pos x="544" y="1756"/>
              </a:cxn>
              <a:cxn ang="0">
                <a:pos x="66" y="1922"/>
              </a:cxn>
              <a:cxn ang="0">
                <a:pos x="248" y="2096"/>
              </a:cxn>
              <a:cxn ang="0">
                <a:pos x="646" y="2139"/>
              </a:cxn>
            </a:cxnLst>
            <a:rect l="0" t="0" r="r" b="b"/>
            <a:pathLst>
              <a:path w="1883" h="2139">
                <a:moveTo>
                  <a:pt x="1883" y="0"/>
                </a:moveTo>
                <a:cubicBezTo>
                  <a:pt x="1819" y="25"/>
                  <a:pt x="1636" y="90"/>
                  <a:pt x="1501" y="148"/>
                </a:cubicBezTo>
                <a:cubicBezTo>
                  <a:pt x="1366" y="206"/>
                  <a:pt x="1104" y="293"/>
                  <a:pt x="1074" y="348"/>
                </a:cubicBezTo>
                <a:cubicBezTo>
                  <a:pt x="1044" y="403"/>
                  <a:pt x="1300" y="437"/>
                  <a:pt x="1318" y="478"/>
                </a:cubicBezTo>
                <a:cubicBezTo>
                  <a:pt x="1336" y="519"/>
                  <a:pt x="1240" y="569"/>
                  <a:pt x="1184" y="594"/>
                </a:cubicBezTo>
                <a:cubicBezTo>
                  <a:pt x="1128" y="619"/>
                  <a:pt x="995" y="610"/>
                  <a:pt x="982" y="627"/>
                </a:cubicBezTo>
                <a:cubicBezTo>
                  <a:pt x="969" y="644"/>
                  <a:pt x="1069" y="678"/>
                  <a:pt x="1109" y="696"/>
                </a:cubicBezTo>
                <a:cubicBezTo>
                  <a:pt x="1149" y="714"/>
                  <a:pt x="1215" y="723"/>
                  <a:pt x="1223" y="738"/>
                </a:cubicBezTo>
                <a:cubicBezTo>
                  <a:pt x="1231" y="753"/>
                  <a:pt x="1205" y="777"/>
                  <a:pt x="1157" y="786"/>
                </a:cubicBezTo>
                <a:cubicBezTo>
                  <a:pt x="1109" y="795"/>
                  <a:pt x="974" y="807"/>
                  <a:pt x="935" y="792"/>
                </a:cubicBezTo>
                <a:cubicBezTo>
                  <a:pt x="896" y="777"/>
                  <a:pt x="950" y="712"/>
                  <a:pt x="923" y="696"/>
                </a:cubicBezTo>
                <a:cubicBezTo>
                  <a:pt x="896" y="680"/>
                  <a:pt x="780" y="662"/>
                  <a:pt x="772" y="693"/>
                </a:cubicBezTo>
                <a:cubicBezTo>
                  <a:pt x="764" y="724"/>
                  <a:pt x="879" y="855"/>
                  <a:pt x="875" y="882"/>
                </a:cubicBezTo>
                <a:cubicBezTo>
                  <a:pt x="871" y="909"/>
                  <a:pt x="779" y="878"/>
                  <a:pt x="749" y="858"/>
                </a:cubicBezTo>
                <a:cubicBezTo>
                  <a:pt x="719" y="838"/>
                  <a:pt x="740" y="783"/>
                  <a:pt x="695" y="762"/>
                </a:cubicBezTo>
                <a:cubicBezTo>
                  <a:pt x="650" y="741"/>
                  <a:pt x="585" y="729"/>
                  <a:pt x="479" y="729"/>
                </a:cubicBezTo>
                <a:cubicBezTo>
                  <a:pt x="373" y="729"/>
                  <a:pt x="114" y="744"/>
                  <a:pt x="57" y="764"/>
                </a:cubicBezTo>
                <a:cubicBezTo>
                  <a:pt x="0" y="784"/>
                  <a:pt x="102" y="837"/>
                  <a:pt x="135" y="848"/>
                </a:cubicBezTo>
                <a:cubicBezTo>
                  <a:pt x="168" y="859"/>
                  <a:pt x="211" y="822"/>
                  <a:pt x="253" y="830"/>
                </a:cubicBezTo>
                <a:cubicBezTo>
                  <a:pt x="295" y="838"/>
                  <a:pt x="340" y="874"/>
                  <a:pt x="389" y="894"/>
                </a:cubicBezTo>
                <a:cubicBezTo>
                  <a:pt x="438" y="914"/>
                  <a:pt x="533" y="917"/>
                  <a:pt x="547" y="948"/>
                </a:cubicBezTo>
                <a:cubicBezTo>
                  <a:pt x="561" y="979"/>
                  <a:pt x="530" y="1072"/>
                  <a:pt x="471" y="1082"/>
                </a:cubicBezTo>
                <a:cubicBezTo>
                  <a:pt x="412" y="1092"/>
                  <a:pt x="256" y="1013"/>
                  <a:pt x="194" y="1010"/>
                </a:cubicBezTo>
                <a:cubicBezTo>
                  <a:pt x="132" y="1007"/>
                  <a:pt x="122" y="1034"/>
                  <a:pt x="100" y="1061"/>
                </a:cubicBezTo>
                <a:cubicBezTo>
                  <a:pt x="78" y="1088"/>
                  <a:pt x="36" y="1142"/>
                  <a:pt x="61" y="1170"/>
                </a:cubicBezTo>
                <a:cubicBezTo>
                  <a:pt x="86" y="1198"/>
                  <a:pt x="202" y="1221"/>
                  <a:pt x="248" y="1226"/>
                </a:cubicBezTo>
                <a:cubicBezTo>
                  <a:pt x="294" y="1231"/>
                  <a:pt x="292" y="1213"/>
                  <a:pt x="340" y="1201"/>
                </a:cubicBezTo>
                <a:cubicBezTo>
                  <a:pt x="388" y="1189"/>
                  <a:pt x="494" y="1130"/>
                  <a:pt x="535" y="1156"/>
                </a:cubicBezTo>
                <a:cubicBezTo>
                  <a:pt x="576" y="1182"/>
                  <a:pt x="487" y="1298"/>
                  <a:pt x="587" y="1356"/>
                </a:cubicBezTo>
                <a:cubicBezTo>
                  <a:pt x="687" y="1414"/>
                  <a:pt x="1132" y="1463"/>
                  <a:pt x="1135" y="1504"/>
                </a:cubicBezTo>
                <a:cubicBezTo>
                  <a:pt x="1138" y="1545"/>
                  <a:pt x="703" y="1558"/>
                  <a:pt x="605" y="1600"/>
                </a:cubicBezTo>
                <a:cubicBezTo>
                  <a:pt x="507" y="1642"/>
                  <a:pt x="634" y="1702"/>
                  <a:pt x="544" y="1756"/>
                </a:cubicBezTo>
                <a:cubicBezTo>
                  <a:pt x="454" y="1810"/>
                  <a:pt x="115" y="1865"/>
                  <a:pt x="66" y="1922"/>
                </a:cubicBezTo>
                <a:cubicBezTo>
                  <a:pt x="17" y="1979"/>
                  <a:pt x="151" y="2060"/>
                  <a:pt x="248" y="2096"/>
                </a:cubicBezTo>
                <a:cubicBezTo>
                  <a:pt x="345" y="2132"/>
                  <a:pt x="563" y="2130"/>
                  <a:pt x="646" y="2139"/>
                </a:cubicBezTo>
              </a:path>
            </a:pathLst>
          </a:custGeom>
          <a:noFill/>
          <a:ln w="60325">
            <a:solidFill>
              <a:srgbClr val="009999"/>
            </a:solid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grpSp>
        <p:nvGrpSpPr>
          <p:cNvPr id="30771" name="Group 54"/>
          <p:cNvGrpSpPr>
            <a:grpSpLocks/>
          </p:cNvGrpSpPr>
          <p:nvPr/>
        </p:nvGrpSpPr>
        <p:grpSpPr bwMode="auto">
          <a:xfrm>
            <a:off x="4838700" y="788988"/>
            <a:ext cx="4305300" cy="2886075"/>
            <a:chOff x="3091" y="624"/>
            <a:chExt cx="2921" cy="1758"/>
          </a:xfrm>
        </p:grpSpPr>
        <p:sp>
          <p:nvSpPr>
            <p:cNvPr id="873527" name="Freeform 55"/>
            <p:cNvSpPr>
              <a:spLocks/>
            </p:cNvSpPr>
            <p:nvPr/>
          </p:nvSpPr>
          <p:spPr bwMode="auto">
            <a:xfrm>
              <a:off x="3091" y="624"/>
              <a:ext cx="2921" cy="1758"/>
            </a:xfrm>
            <a:custGeom>
              <a:avLst/>
              <a:gdLst/>
              <a:ahLst/>
              <a:cxnLst>
                <a:cxn ang="0">
                  <a:pos x="1614" y="1594"/>
                </a:cxn>
                <a:cxn ang="0">
                  <a:pos x="2718" y="1735"/>
                </a:cxn>
                <a:cxn ang="0">
                  <a:pos x="2831" y="1547"/>
                </a:cxn>
                <a:cxn ang="0">
                  <a:pos x="2816" y="470"/>
                </a:cxn>
                <a:cxn ang="0">
                  <a:pos x="2311" y="25"/>
                </a:cxn>
                <a:cxn ang="0">
                  <a:pos x="1412" y="622"/>
                </a:cxn>
                <a:cxn ang="0">
                  <a:pos x="995" y="636"/>
                </a:cxn>
                <a:cxn ang="0">
                  <a:pos x="135" y="1210"/>
                </a:cxn>
                <a:cxn ang="0">
                  <a:pos x="266" y="1405"/>
                </a:cxn>
                <a:cxn ang="0">
                  <a:pos x="134" y="1578"/>
                </a:cxn>
                <a:cxn ang="0">
                  <a:pos x="1070" y="1668"/>
                </a:cxn>
                <a:cxn ang="0">
                  <a:pos x="1610" y="1593"/>
                </a:cxn>
              </a:cxnLst>
              <a:rect l="0" t="0" r="r" b="b"/>
              <a:pathLst>
                <a:path w="2921" h="1758">
                  <a:moveTo>
                    <a:pt x="1614" y="1594"/>
                  </a:moveTo>
                  <a:cubicBezTo>
                    <a:pt x="1797" y="1616"/>
                    <a:pt x="2515" y="1743"/>
                    <a:pt x="2718" y="1735"/>
                  </a:cubicBezTo>
                  <a:cubicBezTo>
                    <a:pt x="2921" y="1726"/>
                    <a:pt x="2815" y="1758"/>
                    <a:pt x="2831" y="1547"/>
                  </a:cubicBezTo>
                  <a:cubicBezTo>
                    <a:pt x="2847" y="1336"/>
                    <a:pt x="2903" y="723"/>
                    <a:pt x="2816" y="470"/>
                  </a:cubicBezTo>
                  <a:cubicBezTo>
                    <a:pt x="2729" y="216"/>
                    <a:pt x="2546" y="0"/>
                    <a:pt x="2311" y="25"/>
                  </a:cubicBezTo>
                  <a:cubicBezTo>
                    <a:pt x="2078" y="50"/>
                    <a:pt x="1631" y="520"/>
                    <a:pt x="1412" y="622"/>
                  </a:cubicBezTo>
                  <a:cubicBezTo>
                    <a:pt x="1193" y="724"/>
                    <a:pt x="1208" y="538"/>
                    <a:pt x="995" y="636"/>
                  </a:cubicBezTo>
                  <a:cubicBezTo>
                    <a:pt x="782" y="734"/>
                    <a:pt x="256" y="1082"/>
                    <a:pt x="135" y="1210"/>
                  </a:cubicBezTo>
                  <a:cubicBezTo>
                    <a:pt x="14" y="1338"/>
                    <a:pt x="266" y="1344"/>
                    <a:pt x="266" y="1405"/>
                  </a:cubicBezTo>
                  <a:cubicBezTo>
                    <a:pt x="266" y="1466"/>
                    <a:pt x="0" y="1534"/>
                    <a:pt x="134" y="1578"/>
                  </a:cubicBezTo>
                  <a:cubicBezTo>
                    <a:pt x="268" y="1622"/>
                    <a:pt x="824" y="1666"/>
                    <a:pt x="1070" y="1668"/>
                  </a:cubicBezTo>
                  <a:cubicBezTo>
                    <a:pt x="1316" y="1670"/>
                    <a:pt x="1649" y="1585"/>
                    <a:pt x="1610" y="1593"/>
                  </a:cubicBezTo>
                </a:path>
              </a:pathLst>
            </a:custGeom>
            <a:solidFill>
              <a:schemeClr val="folHlink"/>
            </a:solidFill>
            <a:ln w="28575">
              <a:solidFill>
                <a:srgbClr val="C0C0C0"/>
              </a:solid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528" name="Freeform 56"/>
            <p:cNvSpPr>
              <a:spLocks/>
            </p:cNvSpPr>
            <p:nvPr/>
          </p:nvSpPr>
          <p:spPr bwMode="auto">
            <a:xfrm>
              <a:off x="4271" y="1200"/>
              <a:ext cx="737" cy="312"/>
            </a:xfrm>
            <a:custGeom>
              <a:avLst/>
              <a:gdLst/>
              <a:ahLst/>
              <a:cxnLst>
                <a:cxn ang="0">
                  <a:pos x="0" y="314"/>
                </a:cxn>
                <a:cxn ang="0">
                  <a:pos x="164" y="132"/>
                </a:cxn>
                <a:cxn ang="0">
                  <a:pos x="396" y="5"/>
                </a:cxn>
                <a:cxn ang="0">
                  <a:pos x="736" y="159"/>
                </a:cxn>
              </a:cxnLst>
              <a:rect l="0" t="0" r="r" b="b"/>
              <a:pathLst>
                <a:path w="736" h="314">
                  <a:moveTo>
                    <a:pt x="0" y="314"/>
                  </a:moveTo>
                  <a:cubicBezTo>
                    <a:pt x="27" y="284"/>
                    <a:pt x="98" y="184"/>
                    <a:pt x="164" y="132"/>
                  </a:cubicBezTo>
                  <a:cubicBezTo>
                    <a:pt x="230" y="80"/>
                    <a:pt x="301" y="0"/>
                    <a:pt x="396" y="5"/>
                  </a:cubicBezTo>
                  <a:cubicBezTo>
                    <a:pt x="491" y="10"/>
                    <a:pt x="627" y="69"/>
                    <a:pt x="736" y="159"/>
                  </a:cubicBezTo>
                </a:path>
              </a:pathLst>
            </a:custGeom>
            <a:noFill/>
            <a:ln w="28575">
              <a:solidFill>
                <a:srgbClr val="C0C0C0"/>
              </a:solid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529" name="Freeform 57"/>
            <p:cNvSpPr>
              <a:spLocks/>
            </p:cNvSpPr>
            <p:nvPr/>
          </p:nvSpPr>
          <p:spPr bwMode="auto">
            <a:xfrm>
              <a:off x="4818" y="1403"/>
              <a:ext cx="1132" cy="161"/>
            </a:xfrm>
            <a:custGeom>
              <a:avLst/>
              <a:gdLst/>
              <a:ahLst/>
              <a:cxnLst>
                <a:cxn ang="0">
                  <a:pos x="0" y="152"/>
                </a:cxn>
                <a:cxn ang="0">
                  <a:pos x="528" y="8"/>
                </a:cxn>
                <a:cxn ang="0">
                  <a:pos x="816" y="104"/>
                </a:cxn>
              </a:cxnLst>
              <a:rect l="0" t="0" r="r" b="b"/>
              <a:pathLst>
                <a:path w="816" h="152">
                  <a:moveTo>
                    <a:pt x="0" y="152"/>
                  </a:moveTo>
                  <a:cubicBezTo>
                    <a:pt x="196" y="84"/>
                    <a:pt x="392" y="16"/>
                    <a:pt x="528" y="8"/>
                  </a:cubicBezTo>
                  <a:cubicBezTo>
                    <a:pt x="664" y="0"/>
                    <a:pt x="740" y="52"/>
                    <a:pt x="816" y="104"/>
                  </a:cubicBezTo>
                </a:path>
              </a:pathLst>
            </a:custGeom>
            <a:noFill/>
            <a:ln w="28575">
              <a:solidFill>
                <a:srgbClr val="C0C0C0"/>
              </a:solid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grpSp>
      <p:sp>
        <p:nvSpPr>
          <p:cNvPr id="30772" name="Text Box 58"/>
          <p:cNvSpPr txBox="1">
            <a:spLocks noChangeArrowheads="1"/>
          </p:cNvSpPr>
          <p:nvPr/>
        </p:nvSpPr>
        <p:spPr bwMode="auto">
          <a:xfrm>
            <a:off x="5791200" y="1295400"/>
            <a:ext cx="1308100" cy="823913"/>
          </a:xfrm>
          <a:prstGeom prst="rect">
            <a:avLst/>
          </a:prstGeom>
          <a:noFill/>
          <a:ln w="9525">
            <a:noFill/>
            <a:miter lim="800000"/>
            <a:headEnd/>
            <a:tailEnd/>
          </a:ln>
        </p:spPr>
        <p:txBody>
          <a:bodyPr wrap="none" anchor="ctr">
            <a:spAutoFit/>
          </a:bodyPr>
          <a:lstStyle/>
          <a:p>
            <a:pPr algn="ctr" eaLnBrk="0" hangingPunct="0">
              <a:spcBef>
                <a:spcPct val="50000"/>
              </a:spcBef>
            </a:pPr>
            <a:r>
              <a:rPr lang="en-US" sz="1200">
                <a:solidFill>
                  <a:schemeClr val="bg2"/>
                </a:solidFill>
                <a:latin typeface="Arial" charset="0"/>
              </a:rPr>
              <a:t>mid elevation </a:t>
            </a:r>
          </a:p>
          <a:p>
            <a:pPr algn="ctr" eaLnBrk="0" hangingPunct="0">
              <a:spcBef>
                <a:spcPct val="50000"/>
              </a:spcBef>
            </a:pPr>
            <a:r>
              <a:rPr lang="en-US" sz="1200">
                <a:solidFill>
                  <a:schemeClr val="bg2"/>
                </a:solidFill>
                <a:latin typeface="Arial" charset="0"/>
              </a:rPr>
              <a:t>calcareous flat</a:t>
            </a:r>
          </a:p>
          <a:p>
            <a:pPr algn="ctr" eaLnBrk="0" hangingPunct="0">
              <a:spcBef>
                <a:spcPct val="50000"/>
              </a:spcBef>
            </a:pPr>
            <a:r>
              <a:rPr lang="en-US" sz="1200">
                <a:solidFill>
                  <a:schemeClr val="bg2"/>
                </a:solidFill>
                <a:latin typeface="Arial" charset="0"/>
              </a:rPr>
              <a:t>1-2 order stream</a:t>
            </a:r>
          </a:p>
        </p:txBody>
      </p:sp>
      <p:sp>
        <p:nvSpPr>
          <p:cNvPr id="30773" name="Text Box 59"/>
          <p:cNvSpPr txBox="1">
            <a:spLocks noChangeArrowheads="1"/>
          </p:cNvSpPr>
          <p:nvPr/>
        </p:nvSpPr>
        <p:spPr bwMode="auto">
          <a:xfrm>
            <a:off x="7499350" y="528638"/>
            <a:ext cx="1165225" cy="457200"/>
          </a:xfrm>
          <a:prstGeom prst="rect">
            <a:avLst/>
          </a:prstGeom>
          <a:noFill/>
          <a:ln w="9525">
            <a:noFill/>
            <a:miter lim="800000"/>
            <a:headEnd/>
            <a:tailEnd/>
          </a:ln>
        </p:spPr>
        <p:txBody>
          <a:bodyPr anchor="ctr">
            <a:spAutoFit/>
          </a:bodyPr>
          <a:lstStyle/>
          <a:p>
            <a:pPr algn="ctr" eaLnBrk="0" hangingPunct="0"/>
            <a:r>
              <a:rPr lang="en-US" sz="1200" b="1">
                <a:solidFill>
                  <a:schemeClr val="bg2"/>
                </a:solidFill>
                <a:latin typeface="Berkeley" pitchFamily="18" charset="0"/>
              </a:rPr>
              <a:t>Calcareous bedrock</a:t>
            </a:r>
          </a:p>
        </p:txBody>
      </p:sp>
      <p:sp>
        <p:nvSpPr>
          <p:cNvPr id="30774" name="Text Box 60"/>
          <p:cNvSpPr txBox="1">
            <a:spLocks noChangeArrowheads="1"/>
          </p:cNvSpPr>
          <p:nvPr/>
        </p:nvSpPr>
        <p:spPr bwMode="auto">
          <a:xfrm>
            <a:off x="6553200" y="3810000"/>
            <a:ext cx="1955800" cy="942975"/>
          </a:xfrm>
          <a:prstGeom prst="rect">
            <a:avLst/>
          </a:prstGeom>
          <a:noFill/>
          <a:ln w="9525">
            <a:noFill/>
            <a:miter lim="800000"/>
            <a:headEnd/>
            <a:tailEnd/>
          </a:ln>
        </p:spPr>
        <p:txBody>
          <a:bodyPr wrap="none" anchor="ctr">
            <a:spAutoFit/>
          </a:bodyPr>
          <a:lstStyle/>
          <a:p>
            <a:pPr algn="ctr" eaLnBrk="0" hangingPunct="0">
              <a:spcBef>
                <a:spcPct val="50000"/>
              </a:spcBef>
            </a:pPr>
            <a:r>
              <a:rPr lang="en-US" sz="1400">
                <a:solidFill>
                  <a:schemeClr val="bg2"/>
                </a:solidFill>
                <a:latin typeface="Arial" charset="0"/>
              </a:rPr>
              <a:t>very low elevation</a:t>
            </a:r>
          </a:p>
          <a:p>
            <a:pPr algn="ctr" eaLnBrk="0" hangingPunct="0">
              <a:spcBef>
                <a:spcPct val="50000"/>
              </a:spcBef>
            </a:pPr>
            <a:r>
              <a:rPr lang="en-US" sz="1400">
                <a:solidFill>
                  <a:schemeClr val="bg2"/>
                </a:solidFill>
                <a:latin typeface="Arial" charset="0"/>
              </a:rPr>
              <a:t>calcareous flat</a:t>
            </a:r>
          </a:p>
          <a:p>
            <a:pPr algn="ctr" eaLnBrk="0" hangingPunct="0">
              <a:spcBef>
                <a:spcPct val="50000"/>
              </a:spcBef>
            </a:pPr>
            <a:r>
              <a:rPr lang="en-US" sz="1400">
                <a:solidFill>
                  <a:schemeClr val="bg2"/>
                </a:solidFill>
                <a:latin typeface="Arial" charset="0"/>
              </a:rPr>
              <a:t>1-2 order stream on till</a:t>
            </a:r>
          </a:p>
        </p:txBody>
      </p:sp>
    </p:spTree>
  </p:cSld>
  <p:clrMapOvr>
    <a:masterClrMapping/>
  </p:clrMapOvr>
  <p:transition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8" name="Rectangle 2"/>
          <p:cNvSpPr>
            <a:spLocks noGrp="1" noChangeArrowheads="1"/>
          </p:cNvSpPr>
          <p:nvPr>
            <p:ph type="title"/>
          </p:nvPr>
        </p:nvSpPr>
        <p:spPr>
          <a:xfrm>
            <a:off x="381000" y="304800"/>
            <a:ext cx="8077200" cy="1143000"/>
          </a:xfrm>
        </p:spPr>
        <p:txBody>
          <a:bodyPr/>
          <a:lstStyle/>
          <a:p>
            <a:pPr>
              <a:defRPr/>
            </a:pPr>
            <a:r>
              <a:rPr lang="en-US" sz="4000">
                <a:solidFill>
                  <a:srgbClr val="FFFF99"/>
                </a:solidFill>
                <a:effectLst>
                  <a:outerShdw blurRad="38100" dist="38100" dir="2700000" algn="tl">
                    <a:srgbClr val="000000"/>
                  </a:outerShdw>
                </a:effectLst>
                <a:latin typeface="Trebuchet MS" pitchFamily="34" charset="0"/>
              </a:rPr>
              <a:t>Internationally Standardized Ecological Classifications</a:t>
            </a:r>
          </a:p>
        </p:txBody>
      </p:sp>
      <p:sp>
        <p:nvSpPr>
          <p:cNvPr id="869379" name="Rectangle 3"/>
          <p:cNvSpPr>
            <a:spLocks noGrp="1" noChangeArrowheads="1"/>
          </p:cNvSpPr>
          <p:nvPr>
            <p:ph type="body" idx="1"/>
          </p:nvPr>
        </p:nvSpPr>
        <p:spPr>
          <a:xfrm>
            <a:off x="685800" y="1676400"/>
            <a:ext cx="7772400" cy="4114800"/>
          </a:xfrm>
        </p:spPr>
        <p:txBody>
          <a:bodyPr/>
          <a:lstStyle/>
          <a:p>
            <a:pPr>
              <a:lnSpc>
                <a:spcPct val="90000"/>
              </a:lnSpc>
              <a:defRPr/>
            </a:pPr>
            <a:r>
              <a:rPr lang="en-US" sz="2800">
                <a:solidFill>
                  <a:srgbClr val="FFFFCC"/>
                </a:solidFill>
                <a:latin typeface="Trebuchet MS" pitchFamily="34" charset="0"/>
              </a:rPr>
              <a:t>Terrestrial</a:t>
            </a:r>
          </a:p>
          <a:p>
            <a:pPr lvl="1">
              <a:lnSpc>
                <a:spcPct val="90000"/>
              </a:lnSpc>
              <a:defRPr/>
            </a:pPr>
            <a:r>
              <a:rPr lang="en-US" sz="2400">
                <a:solidFill>
                  <a:srgbClr val="FFFFCC"/>
                </a:solidFill>
                <a:latin typeface="Trebuchet MS" pitchFamily="34" charset="0"/>
              </a:rPr>
              <a:t>Uplands</a:t>
            </a:r>
          </a:p>
          <a:p>
            <a:pPr lvl="1">
              <a:lnSpc>
                <a:spcPct val="90000"/>
              </a:lnSpc>
              <a:defRPr/>
            </a:pPr>
            <a:r>
              <a:rPr lang="en-US" sz="2400">
                <a:solidFill>
                  <a:srgbClr val="FFFFCC"/>
                </a:solidFill>
                <a:latin typeface="Trebuchet MS" pitchFamily="34" charset="0"/>
              </a:rPr>
              <a:t>Wetlands</a:t>
            </a:r>
          </a:p>
          <a:p>
            <a:pPr lvl="1">
              <a:lnSpc>
                <a:spcPct val="90000"/>
              </a:lnSpc>
              <a:defRPr/>
            </a:pPr>
            <a:r>
              <a:rPr lang="en-US" sz="2400">
                <a:solidFill>
                  <a:srgbClr val="FFFFCC"/>
                </a:solidFill>
                <a:latin typeface="Trebuchet MS" pitchFamily="34" charset="0"/>
              </a:rPr>
              <a:t>Subterranean</a:t>
            </a:r>
          </a:p>
          <a:p>
            <a:pPr>
              <a:lnSpc>
                <a:spcPct val="90000"/>
              </a:lnSpc>
              <a:defRPr/>
            </a:pPr>
            <a:r>
              <a:rPr lang="en-US" sz="2800">
                <a:solidFill>
                  <a:srgbClr val="FFFFCC"/>
                </a:solidFill>
                <a:latin typeface="Trebuchet MS" pitchFamily="34" charset="0"/>
              </a:rPr>
              <a:t> Aquatic</a:t>
            </a:r>
          </a:p>
          <a:p>
            <a:pPr lvl="1">
              <a:lnSpc>
                <a:spcPct val="90000"/>
              </a:lnSpc>
              <a:defRPr/>
            </a:pPr>
            <a:r>
              <a:rPr lang="en-US" sz="2400">
                <a:solidFill>
                  <a:srgbClr val="FFFFCC"/>
                </a:solidFill>
                <a:latin typeface="Trebuchet MS" pitchFamily="34" charset="0"/>
              </a:rPr>
              <a:t>Freshwater</a:t>
            </a:r>
          </a:p>
          <a:p>
            <a:pPr lvl="2">
              <a:lnSpc>
                <a:spcPct val="90000"/>
              </a:lnSpc>
              <a:defRPr/>
            </a:pPr>
            <a:r>
              <a:rPr lang="en-US" sz="2000">
                <a:solidFill>
                  <a:srgbClr val="FFFFCC"/>
                </a:solidFill>
                <a:latin typeface="Trebuchet MS" pitchFamily="34" charset="0"/>
              </a:rPr>
              <a:t>Riverine</a:t>
            </a:r>
          </a:p>
          <a:p>
            <a:pPr lvl="2">
              <a:lnSpc>
                <a:spcPct val="90000"/>
              </a:lnSpc>
              <a:defRPr/>
            </a:pPr>
            <a:r>
              <a:rPr lang="en-US" sz="2000">
                <a:solidFill>
                  <a:srgbClr val="FFFFCC"/>
                </a:solidFill>
                <a:latin typeface="Trebuchet MS" pitchFamily="34" charset="0"/>
              </a:rPr>
              <a:t>Lacustrine</a:t>
            </a:r>
          </a:p>
          <a:p>
            <a:pPr lvl="1">
              <a:lnSpc>
                <a:spcPct val="90000"/>
              </a:lnSpc>
              <a:defRPr/>
            </a:pPr>
            <a:r>
              <a:rPr lang="en-US" sz="2400">
                <a:solidFill>
                  <a:srgbClr val="FFFFCC"/>
                </a:solidFill>
                <a:latin typeface="Trebuchet MS" pitchFamily="34" charset="0"/>
              </a:rPr>
              <a:t>Marine</a:t>
            </a:r>
          </a:p>
          <a:p>
            <a:pPr lvl="2">
              <a:lnSpc>
                <a:spcPct val="90000"/>
              </a:lnSpc>
              <a:defRPr/>
            </a:pPr>
            <a:r>
              <a:rPr lang="en-US" sz="2000">
                <a:solidFill>
                  <a:srgbClr val="FFFFCC"/>
                </a:solidFill>
                <a:latin typeface="Trebuchet MS" pitchFamily="34" charset="0"/>
              </a:rPr>
              <a:t>Estuarine</a:t>
            </a:r>
          </a:p>
          <a:p>
            <a:pPr lvl="2">
              <a:lnSpc>
                <a:spcPct val="90000"/>
              </a:lnSpc>
              <a:defRPr/>
            </a:pPr>
            <a:r>
              <a:rPr lang="en-US" sz="2000">
                <a:solidFill>
                  <a:srgbClr val="FFFFCC"/>
                </a:solidFill>
                <a:latin typeface="Trebuchet MS" pitchFamily="34" charset="0"/>
              </a:rPr>
              <a:t>Nearshore</a:t>
            </a:r>
          </a:p>
          <a:p>
            <a:pPr lvl="2">
              <a:lnSpc>
                <a:spcPct val="90000"/>
              </a:lnSpc>
              <a:defRPr/>
            </a:pPr>
            <a:r>
              <a:rPr lang="en-US" sz="2000">
                <a:solidFill>
                  <a:srgbClr val="FFFFCC"/>
                </a:solidFill>
                <a:latin typeface="Trebuchet MS" pitchFamily="34" charset="0"/>
              </a:rPr>
              <a:t>Deep Ocean</a:t>
            </a:r>
          </a:p>
          <a:p>
            <a:pPr>
              <a:lnSpc>
                <a:spcPct val="90000"/>
              </a:lnSpc>
              <a:buFont typeface="Monotype Sorts" charset="2"/>
              <a:buNone/>
              <a:defRPr/>
            </a:pPr>
            <a:endParaRPr lang="en-US" sz="2800">
              <a:solidFill>
                <a:srgbClr val="FFFFCC"/>
              </a:solidFill>
              <a:latin typeface="Trebuchet MS" pitchFamily="34" charset="0"/>
            </a:endParaRPr>
          </a:p>
        </p:txBody>
      </p:sp>
      <p:sp>
        <p:nvSpPr>
          <p:cNvPr id="869380" name="Line 4"/>
          <p:cNvSpPr>
            <a:spLocks noChangeShapeType="1"/>
          </p:cNvSpPr>
          <p:nvPr/>
        </p:nvSpPr>
        <p:spPr bwMode="auto">
          <a:xfrm>
            <a:off x="914400" y="1524000"/>
            <a:ext cx="7178675" cy="0"/>
          </a:xfrm>
          <a:prstGeom prst="line">
            <a:avLst/>
          </a:prstGeom>
          <a:noFill/>
          <a:ln w="28575">
            <a:solidFill>
              <a:schemeClr val="tx2"/>
            </a:solidFill>
            <a:round/>
            <a:headEnd/>
            <a:tailEnd/>
          </a:ln>
          <a:effectLst>
            <a:outerShdw dist="17961" dir="2700000" algn="ctr" rotWithShape="0">
              <a:srgbClr val="A2C1FE"/>
            </a:outerShdw>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pic>
        <p:nvPicPr>
          <p:cNvPr id="869381" name="Picture 5" descr="Aquatic Ecosystem"/>
          <p:cNvPicPr>
            <a:picLocks noChangeAspect="1" noChangeArrowheads="1"/>
          </p:cNvPicPr>
          <p:nvPr/>
        </p:nvPicPr>
        <p:blipFill>
          <a:blip r:embed="rId3" cstate="print"/>
          <a:srcRect/>
          <a:stretch>
            <a:fillRect/>
          </a:stretch>
        </p:blipFill>
        <p:spPr bwMode="auto">
          <a:xfrm>
            <a:off x="4648200" y="3276600"/>
            <a:ext cx="2590800" cy="1739900"/>
          </a:xfrm>
          <a:prstGeom prst="rect">
            <a:avLst/>
          </a:prstGeom>
          <a:noFill/>
          <a:effectLst>
            <a:outerShdw dist="35921" dir="2700000" algn="ctr" rotWithShape="0">
              <a:schemeClr val="tx1"/>
            </a:outerShdw>
          </a:effectLst>
        </p:spPr>
      </p:pic>
      <p:pic>
        <p:nvPicPr>
          <p:cNvPr id="31750" name="Picture 6" descr="brain3s">
            <a:hlinkClick r:id="rId4"/>
          </p:cNvPr>
          <p:cNvPicPr>
            <a:picLocks noChangeAspect="1" noChangeArrowheads="1"/>
          </p:cNvPicPr>
          <p:nvPr/>
        </p:nvPicPr>
        <p:blipFill>
          <a:blip r:embed="rId5" cstate="print"/>
          <a:srcRect/>
          <a:stretch>
            <a:fillRect/>
          </a:stretch>
        </p:blipFill>
        <p:spPr bwMode="auto">
          <a:xfrm>
            <a:off x="4648200" y="4876800"/>
            <a:ext cx="2590800" cy="1828800"/>
          </a:xfrm>
          <a:prstGeom prst="rect">
            <a:avLst/>
          </a:prstGeom>
          <a:noFill/>
          <a:ln w="9525">
            <a:noFill/>
            <a:miter lim="800000"/>
            <a:headEnd/>
            <a:tailEnd/>
          </a:ln>
        </p:spPr>
      </p:pic>
      <p:sp>
        <p:nvSpPr>
          <p:cNvPr id="869383" name="Rectangle 7"/>
          <p:cNvSpPr>
            <a:spLocks noChangeArrowheads="1"/>
          </p:cNvSpPr>
          <p:nvPr/>
        </p:nvSpPr>
        <p:spPr bwMode="auto">
          <a:xfrm>
            <a:off x="609600" y="4876800"/>
            <a:ext cx="3048000" cy="1447800"/>
          </a:xfrm>
          <a:prstGeom prst="rect">
            <a:avLst/>
          </a:prstGeom>
          <a:noFill/>
          <a:ln w="38100">
            <a:solidFill>
              <a:schemeClr val="hlink"/>
            </a:solidFill>
            <a:miter lim="800000"/>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pic>
        <p:nvPicPr>
          <p:cNvPr id="31752" name="Picture 8" descr="PICT0256"/>
          <p:cNvPicPr>
            <a:picLocks noChangeAspect="1" noChangeArrowheads="1"/>
          </p:cNvPicPr>
          <p:nvPr/>
        </p:nvPicPr>
        <p:blipFill>
          <a:blip r:embed="rId6" cstate="print"/>
          <a:srcRect/>
          <a:stretch>
            <a:fillRect/>
          </a:stretch>
        </p:blipFill>
        <p:spPr bwMode="auto">
          <a:xfrm>
            <a:off x="4648200" y="1676400"/>
            <a:ext cx="2590800" cy="1676400"/>
          </a:xfrm>
          <a:prstGeom prst="rect">
            <a:avLst/>
          </a:prstGeom>
          <a:noFill/>
          <a:ln w="9525">
            <a:noFill/>
            <a:miter lim="800000"/>
            <a:headEnd/>
            <a:tailEnd/>
          </a:ln>
        </p:spPr>
      </p:pic>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869383"/>
                                        </p:tgtEl>
                                        <p:attrNameLst>
                                          <p:attrName>style.visibility</p:attrName>
                                        </p:attrNameLst>
                                      </p:cBhvr>
                                      <p:to>
                                        <p:strVal val="visible"/>
                                      </p:to>
                                    </p:set>
                                    <p:animEffect transition="in" filter="dissolve">
                                      <p:cBhvr>
                                        <p:cTn id="7" dur="500"/>
                                        <p:tgtEl>
                                          <p:spTgt spid="8693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938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2"/>
          <p:cNvGrpSpPr>
            <a:grpSpLocks/>
          </p:cNvGrpSpPr>
          <p:nvPr/>
        </p:nvGrpSpPr>
        <p:grpSpPr bwMode="auto">
          <a:xfrm>
            <a:off x="1524000" y="1676400"/>
            <a:ext cx="6445250" cy="376238"/>
            <a:chOff x="960" y="1056"/>
            <a:chExt cx="4060" cy="237"/>
          </a:xfrm>
        </p:grpSpPr>
        <p:sp>
          <p:nvSpPr>
            <p:cNvPr id="32791" name="Text Box 2"/>
            <p:cNvSpPr txBox="1">
              <a:spLocks noChangeArrowheads="1"/>
            </p:cNvSpPr>
            <p:nvPr/>
          </p:nvSpPr>
          <p:spPr bwMode="auto">
            <a:xfrm>
              <a:off x="960" y="1056"/>
              <a:ext cx="1132" cy="237"/>
            </a:xfrm>
            <a:prstGeom prst="rect">
              <a:avLst/>
            </a:prstGeom>
            <a:noFill/>
            <a:ln w="9525">
              <a:solidFill>
                <a:schemeClr val="tx1"/>
              </a:solidFill>
              <a:miter lim="800000"/>
              <a:headEnd/>
              <a:tailEnd/>
            </a:ln>
          </p:spPr>
          <p:txBody>
            <a:bodyPr>
              <a:spAutoFit/>
            </a:bodyPr>
            <a:lstStyle/>
            <a:p>
              <a:pPr algn="ctr">
                <a:spcBef>
                  <a:spcPct val="50000"/>
                </a:spcBef>
              </a:pPr>
              <a:r>
                <a:rPr lang="en-US" sz="1800">
                  <a:latin typeface="Arial" charset="0"/>
                </a:rPr>
                <a:t>Level 1 Regime</a:t>
              </a:r>
            </a:p>
          </p:txBody>
        </p:sp>
        <p:sp>
          <p:nvSpPr>
            <p:cNvPr id="32792" name="Text Box 14"/>
            <p:cNvSpPr txBox="1">
              <a:spLocks noChangeArrowheads="1"/>
            </p:cNvSpPr>
            <p:nvPr/>
          </p:nvSpPr>
          <p:spPr bwMode="auto">
            <a:xfrm>
              <a:off x="3888" y="1056"/>
              <a:ext cx="1132" cy="237"/>
            </a:xfrm>
            <a:prstGeom prst="rect">
              <a:avLst/>
            </a:prstGeom>
            <a:noFill/>
            <a:ln w="9525">
              <a:solidFill>
                <a:schemeClr val="tx1"/>
              </a:solidFill>
              <a:miter lim="800000"/>
              <a:headEnd/>
              <a:tailEnd/>
            </a:ln>
          </p:spPr>
          <p:txBody>
            <a:bodyPr>
              <a:spAutoFit/>
            </a:bodyPr>
            <a:lstStyle/>
            <a:p>
              <a:pPr algn="ctr">
                <a:spcBef>
                  <a:spcPct val="50000"/>
                </a:spcBef>
              </a:pPr>
              <a:r>
                <a:rPr lang="en-US" sz="1800">
                  <a:latin typeface="Arial" charset="0"/>
                </a:rPr>
                <a:t>Estuarine</a:t>
              </a:r>
            </a:p>
          </p:txBody>
        </p:sp>
      </p:grpSp>
      <p:grpSp>
        <p:nvGrpSpPr>
          <p:cNvPr id="3" name="Group 33"/>
          <p:cNvGrpSpPr>
            <a:grpSpLocks/>
          </p:cNvGrpSpPr>
          <p:nvPr/>
        </p:nvGrpSpPr>
        <p:grpSpPr bwMode="auto">
          <a:xfrm>
            <a:off x="1524000" y="2362200"/>
            <a:ext cx="6445250" cy="650875"/>
            <a:chOff x="960" y="1488"/>
            <a:chExt cx="4060" cy="410"/>
          </a:xfrm>
        </p:grpSpPr>
        <p:sp>
          <p:nvSpPr>
            <p:cNvPr id="32789" name="Text Box 6"/>
            <p:cNvSpPr txBox="1">
              <a:spLocks noChangeArrowheads="1"/>
            </p:cNvSpPr>
            <p:nvPr/>
          </p:nvSpPr>
          <p:spPr bwMode="auto">
            <a:xfrm>
              <a:off x="960" y="1488"/>
              <a:ext cx="1132" cy="410"/>
            </a:xfrm>
            <a:prstGeom prst="rect">
              <a:avLst/>
            </a:prstGeom>
            <a:noFill/>
            <a:ln w="9525">
              <a:solidFill>
                <a:schemeClr val="tx1"/>
              </a:solidFill>
              <a:miter lim="800000"/>
              <a:headEnd/>
              <a:tailEnd/>
            </a:ln>
          </p:spPr>
          <p:txBody>
            <a:bodyPr>
              <a:spAutoFit/>
            </a:bodyPr>
            <a:lstStyle/>
            <a:p>
              <a:pPr algn="ctr">
                <a:spcBef>
                  <a:spcPct val="50000"/>
                </a:spcBef>
              </a:pPr>
              <a:r>
                <a:rPr lang="en-US" sz="1800">
                  <a:latin typeface="Arial" charset="0"/>
                </a:rPr>
                <a:t>Level 2 Formation</a:t>
              </a:r>
            </a:p>
          </p:txBody>
        </p:sp>
        <p:sp>
          <p:nvSpPr>
            <p:cNvPr id="32790" name="Text Box 15"/>
            <p:cNvSpPr txBox="1">
              <a:spLocks noChangeArrowheads="1"/>
            </p:cNvSpPr>
            <p:nvPr/>
          </p:nvSpPr>
          <p:spPr bwMode="auto">
            <a:xfrm>
              <a:off x="3888" y="1488"/>
              <a:ext cx="1132" cy="237"/>
            </a:xfrm>
            <a:prstGeom prst="rect">
              <a:avLst/>
            </a:prstGeom>
            <a:noFill/>
            <a:ln w="9525">
              <a:solidFill>
                <a:schemeClr val="tx1"/>
              </a:solidFill>
              <a:miter lim="800000"/>
              <a:headEnd/>
              <a:tailEnd/>
            </a:ln>
          </p:spPr>
          <p:txBody>
            <a:bodyPr>
              <a:spAutoFit/>
            </a:bodyPr>
            <a:lstStyle/>
            <a:p>
              <a:pPr algn="ctr">
                <a:spcBef>
                  <a:spcPct val="50000"/>
                </a:spcBef>
              </a:pPr>
              <a:r>
                <a:rPr lang="en-US" sz="1800">
                  <a:latin typeface="Arial" charset="0"/>
                </a:rPr>
                <a:t>Lagoon</a:t>
              </a:r>
            </a:p>
          </p:txBody>
        </p:sp>
      </p:grpSp>
      <p:grpSp>
        <p:nvGrpSpPr>
          <p:cNvPr id="4" name="Group 39"/>
          <p:cNvGrpSpPr>
            <a:grpSpLocks/>
          </p:cNvGrpSpPr>
          <p:nvPr/>
        </p:nvGrpSpPr>
        <p:grpSpPr bwMode="auto">
          <a:xfrm>
            <a:off x="1524000" y="3276600"/>
            <a:ext cx="6445250" cy="381000"/>
            <a:chOff x="960" y="2064"/>
            <a:chExt cx="4060" cy="240"/>
          </a:xfrm>
        </p:grpSpPr>
        <p:sp>
          <p:nvSpPr>
            <p:cNvPr id="32787" name="Text Box 7"/>
            <p:cNvSpPr txBox="1">
              <a:spLocks noChangeArrowheads="1"/>
            </p:cNvSpPr>
            <p:nvPr/>
          </p:nvSpPr>
          <p:spPr bwMode="auto">
            <a:xfrm>
              <a:off x="960" y="2064"/>
              <a:ext cx="1132" cy="237"/>
            </a:xfrm>
            <a:prstGeom prst="rect">
              <a:avLst/>
            </a:prstGeom>
            <a:noFill/>
            <a:ln w="9525">
              <a:solidFill>
                <a:schemeClr val="tx1"/>
              </a:solidFill>
              <a:miter lim="800000"/>
              <a:headEnd/>
              <a:tailEnd/>
            </a:ln>
          </p:spPr>
          <p:txBody>
            <a:bodyPr>
              <a:spAutoFit/>
            </a:bodyPr>
            <a:lstStyle/>
            <a:p>
              <a:pPr algn="ctr">
                <a:spcBef>
                  <a:spcPct val="50000"/>
                </a:spcBef>
              </a:pPr>
              <a:r>
                <a:rPr lang="en-US" sz="1800">
                  <a:latin typeface="Arial" charset="0"/>
                </a:rPr>
                <a:t>Level 3 Zone</a:t>
              </a:r>
            </a:p>
          </p:txBody>
        </p:sp>
        <p:sp>
          <p:nvSpPr>
            <p:cNvPr id="32788" name="Text Box 16"/>
            <p:cNvSpPr txBox="1">
              <a:spLocks noChangeArrowheads="1"/>
            </p:cNvSpPr>
            <p:nvPr/>
          </p:nvSpPr>
          <p:spPr bwMode="auto">
            <a:xfrm>
              <a:off x="3888" y="2067"/>
              <a:ext cx="1132" cy="237"/>
            </a:xfrm>
            <a:prstGeom prst="rect">
              <a:avLst/>
            </a:prstGeom>
            <a:noFill/>
            <a:ln w="9525">
              <a:solidFill>
                <a:schemeClr val="tx1"/>
              </a:solidFill>
              <a:miter lim="800000"/>
              <a:headEnd/>
              <a:tailEnd/>
            </a:ln>
          </p:spPr>
          <p:txBody>
            <a:bodyPr>
              <a:spAutoFit/>
            </a:bodyPr>
            <a:lstStyle/>
            <a:p>
              <a:pPr algn="ctr">
                <a:spcBef>
                  <a:spcPct val="50000"/>
                </a:spcBef>
              </a:pPr>
              <a:r>
                <a:rPr lang="en-US" sz="1800">
                  <a:latin typeface="Arial" charset="0"/>
                </a:rPr>
                <a:t>Bottom</a:t>
              </a:r>
            </a:p>
          </p:txBody>
        </p:sp>
      </p:grpSp>
      <p:grpSp>
        <p:nvGrpSpPr>
          <p:cNvPr id="5" name="Group 38"/>
          <p:cNvGrpSpPr>
            <a:grpSpLocks/>
          </p:cNvGrpSpPr>
          <p:nvPr/>
        </p:nvGrpSpPr>
        <p:grpSpPr bwMode="auto">
          <a:xfrm>
            <a:off x="1524000" y="4038600"/>
            <a:ext cx="6445250" cy="650875"/>
            <a:chOff x="960" y="2544"/>
            <a:chExt cx="4060" cy="410"/>
          </a:xfrm>
        </p:grpSpPr>
        <p:sp>
          <p:nvSpPr>
            <p:cNvPr id="32785" name="Text Box 11"/>
            <p:cNvSpPr txBox="1">
              <a:spLocks noChangeArrowheads="1"/>
            </p:cNvSpPr>
            <p:nvPr/>
          </p:nvSpPr>
          <p:spPr bwMode="auto">
            <a:xfrm>
              <a:off x="960" y="2544"/>
              <a:ext cx="1132" cy="410"/>
            </a:xfrm>
            <a:prstGeom prst="rect">
              <a:avLst/>
            </a:prstGeom>
            <a:noFill/>
            <a:ln w="9525">
              <a:solidFill>
                <a:schemeClr val="tx1"/>
              </a:solidFill>
              <a:miter lim="800000"/>
              <a:headEnd/>
              <a:tailEnd/>
            </a:ln>
          </p:spPr>
          <p:txBody>
            <a:bodyPr>
              <a:spAutoFit/>
            </a:bodyPr>
            <a:lstStyle/>
            <a:p>
              <a:pPr algn="ctr">
                <a:spcBef>
                  <a:spcPct val="50000"/>
                </a:spcBef>
              </a:pPr>
              <a:r>
                <a:rPr lang="en-US" sz="1800">
                  <a:latin typeface="Arial" charset="0"/>
                </a:rPr>
                <a:t>Level 4 Macrohabitat</a:t>
              </a:r>
            </a:p>
          </p:txBody>
        </p:sp>
        <p:sp>
          <p:nvSpPr>
            <p:cNvPr id="32786" name="Text Box 17"/>
            <p:cNvSpPr txBox="1">
              <a:spLocks noChangeArrowheads="1"/>
            </p:cNvSpPr>
            <p:nvPr/>
          </p:nvSpPr>
          <p:spPr bwMode="auto">
            <a:xfrm>
              <a:off x="3888" y="2544"/>
              <a:ext cx="1132" cy="410"/>
            </a:xfrm>
            <a:prstGeom prst="rect">
              <a:avLst/>
            </a:prstGeom>
            <a:noFill/>
            <a:ln w="9525">
              <a:solidFill>
                <a:schemeClr val="tx1"/>
              </a:solidFill>
              <a:miter lim="800000"/>
              <a:headEnd/>
              <a:tailEnd/>
            </a:ln>
          </p:spPr>
          <p:txBody>
            <a:bodyPr>
              <a:spAutoFit/>
            </a:bodyPr>
            <a:lstStyle/>
            <a:p>
              <a:pPr algn="ctr">
                <a:spcBef>
                  <a:spcPct val="50000"/>
                </a:spcBef>
              </a:pPr>
              <a:r>
                <a:rPr lang="en-US" sz="1800">
                  <a:latin typeface="Arial" charset="0"/>
                </a:rPr>
                <a:t>Vegetated Softbottom</a:t>
              </a:r>
            </a:p>
          </p:txBody>
        </p:sp>
      </p:grpSp>
      <p:grpSp>
        <p:nvGrpSpPr>
          <p:cNvPr id="6" name="Group 36"/>
          <p:cNvGrpSpPr>
            <a:grpSpLocks/>
          </p:cNvGrpSpPr>
          <p:nvPr/>
        </p:nvGrpSpPr>
        <p:grpSpPr bwMode="auto">
          <a:xfrm>
            <a:off x="1524000" y="4953000"/>
            <a:ext cx="6445250" cy="376238"/>
            <a:chOff x="960" y="3120"/>
            <a:chExt cx="4060" cy="237"/>
          </a:xfrm>
        </p:grpSpPr>
        <p:sp>
          <p:nvSpPr>
            <p:cNvPr id="32783" name="Text Box 12"/>
            <p:cNvSpPr txBox="1">
              <a:spLocks noChangeArrowheads="1"/>
            </p:cNvSpPr>
            <p:nvPr/>
          </p:nvSpPr>
          <p:spPr bwMode="auto">
            <a:xfrm>
              <a:off x="960" y="3120"/>
              <a:ext cx="1132" cy="237"/>
            </a:xfrm>
            <a:prstGeom prst="rect">
              <a:avLst/>
            </a:prstGeom>
            <a:noFill/>
            <a:ln w="9525">
              <a:solidFill>
                <a:schemeClr val="tx1"/>
              </a:solidFill>
              <a:miter lim="800000"/>
              <a:headEnd/>
              <a:tailEnd/>
            </a:ln>
          </p:spPr>
          <p:txBody>
            <a:bodyPr>
              <a:spAutoFit/>
            </a:bodyPr>
            <a:lstStyle/>
            <a:p>
              <a:pPr algn="ctr">
                <a:spcBef>
                  <a:spcPct val="50000"/>
                </a:spcBef>
              </a:pPr>
              <a:r>
                <a:rPr lang="en-US" sz="1800">
                  <a:latin typeface="Arial" charset="0"/>
                </a:rPr>
                <a:t>Level 5 Habitat</a:t>
              </a:r>
            </a:p>
          </p:txBody>
        </p:sp>
        <p:sp>
          <p:nvSpPr>
            <p:cNvPr id="32784" name="Text Box 18"/>
            <p:cNvSpPr txBox="1">
              <a:spLocks noChangeArrowheads="1"/>
            </p:cNvSpPr>
            <p:nvPr/>
          </p:nvSpPr>
          <p:spPr bwMode="auto">
            <a:xfrm>
              <a:off x="3888" y="3120"/>
              <a:ext cx="1132" cy="237"/>
            </a:xfrm>
            <a:prstGeom prst="rect">
              <a:avLst/>
            </a:prstGeom>
            <a:noFill/>
            <a:ln w="9525">
              <a:solidFill>
                <a:schemeClr val="tx1"/>
              </a:solidFill>
              <a:miter lim="800000"/>
              <a:headEnd/>
              <a:tailEnd/>
            </a:ln>
          </p:spPr>
          <p:txBody>
            <a:bodyPr>
              <a:spAutoFit/>
            </a:bodyPr>
            <a:lstStyle/>
            <a:p>
              <a:pPr algn="ctr">
                <a:spcBef>
                  <a:spcPct val="50000"/>
                </a:spcBef>
              </a:pPr>
              <a:r>
                <a:rPr lang="en-US" sz="1800">
                  <a:latin typeface="Arial" charset="0"/>
                </a:rPr>
                <a:t>Seagrass Bed</a:t>
              </a:r>
            </a:p>
          </p:txBody>
        </p:sp>
      </p:grpSp>
      <p:grpSp>
        <p:nvGrpSpPr>
          <p:cNvPr id="7" name="Group 37"/>
          <p:cNvGrpSpPr>
            <a:grpSpLocks/>
          </p:cNvGrpSpPr>
          <p:nvPr/>
        </p:nvGrpSpPr>
        <p:grpSpPr bwMode="auto">
          <a:xfrm>
            <a:off x="1524000" y="5638800"/>
            <a:ext cx="6445250" cy="650875"/>
            <a:chOff x="960" y="3552"/>
            <a:chExt cx="4060" cy="410"/>
          </a:xfrm>
        </p:grpSpPr>
        <p:sp>
          <p:nvSpPr>
            <p:cNvPr id="32781" name="Text Box 13"/>
            <p:cNvSpPr txBox="1">
              <a:spLocks noChangeArrowheads="1"/>
            </p:cNvSpPr>
            <p:nvPr/>
          </p:nvSpPr>
          <p:spPr bwMode="auto">
            <a:xfrm>
              <a:off x="960" y="3600"/>
              <a:ext cx="1132" cy="237"/>
            </a:xfrm>
            <a:prstGeom prst="rect">
              <a:avLst/>
            </a:prstGeom>
            <a:noFill/>
            <a:ln w="9525">
              <a:solidFill>
                <a:schemeClr val="tx1"/>
              </a:solidFill>
              <a:miter lim="800000"/>
              <a:headEnd/>
              <a:tailEnd/>
            </a:ln>
          </p:spPr>
          <p:txBody>
            <a:bodyPr>
              <a:spAutoFit/>
            </a:bodyPr>
            <a:lstStyle/>
            <a:p>
              <a:pPr algn="ctr">
                <a:spcBef>
                  <a:spcPct val="50000"/>
                </a:spcBef>
              </a:pPr>
              <a:r>
                <a:rPr lang="en-US" sz="1800">
                  <a:latin typeface="Arial" charset="0"/>
                </a:rPr>
                <a:t>Level 6 Biotope</a:t>
              </a:r>
            </a:p>
          </p:txBody>
        </p:sp>
        <p:sp>
          <p:nvSpPr>
            <p:cNvPr id="32782" name="Text Box 19"/>
            <p:cNvSpPr txBox="1">
              <a:spLocks noChangeArrowheads="1"/>
            </p:cNvSpPr>
            <p:nvPr/>
          </p:nvSpPr>
          <p:spPr bwMode="auto">
            <a:xfrm>
              <a:off x="3888" y="3552"/>
              <a:ext cx="1132" cy="410"/>
            </a:xfrm>
            <a:prstGeom prst="rect">
              <a:avLst/>
            </a:prstGeom>
            <a:noFill/>
            <a:ln w="9525">
              <a:solidFill>
                <a:schemeClr val="tx1"/>
              </a:solidFill>
              <a:miter lim="800000"/>
              <a:headEnd/>
              <a:tailEnd/>
            </a:ln>
          </p:spPr>
          <p:txBody>
            <a:bodyPr>
              <a:spAutoFit/>
            </a:bodyPr>
            <a:lstStyle/>
            <a:p>
              <a:pPr algn="ctr">
                <a:spcBef>
                  <a:spcPct val="50000"/>
                </a:spcBef>
              </a:pPr>
              <a:r>
                <a:rPr lang="en-US" sz="1800">
                  <a:latin typeface="Arial" charset="0"/>
                </a:rPr>
                <a:t>Sand ripples-</a:t>
              </a:r>
              <a:r>
                <a:rPr lang="en-US" sz="1800" i="1">
                  <a:latin typeface="Arial" charset="0"/>
                </a:rPr>
                <a:t>Thalassia</a:t>
              </a:r>
            </a:p>
          </p:txBody>
        </p:sp>
      </p:grpSp>
      <p:sp>
        <p:nvSpPr>
          <p:cNvPr id="32776" name="Text Box 20"/>
          <p:cNvSpPr txBox="1">
            <a:spLocks noChangeArrowheads="1"/>
          </p:cNvSpPr>
          <p:nvPr/>
        </p:nvSpPr>
        <p:spPr bwMode="auto">
          <a:xfrm>
            <a:off x="990600" y="228600"/>
            <a:ext cx="7696200" cy="457200"/>
          </a:xfrm>
          <a:prstGeom prst="rect">
            <a:avLst/>
          </a:prstGeom>
          <a:noFill/>
          <a:ln w="9525">
            <a:noFill/>
            <a:miter lim="800000"/>
            <a:headEnd/>
            <a:tailEnd/>
          </a:ln>
        </p:spPr>
        <p:txBody>
          <a:bodyPr>
            <a:spAutoFit/>
          </a:bodyPr>
          <a:lstStyle/>
          <a:p>
            <a:pPr algn="ctr">
              <a:spcBef>
                <a:spcPct val="50000"/>
              </a:spcBef>
            </a:pPr>
            <a:r>
              <a:rPr lang="en-US" b="1">
                <a:latin typeface="Arial" charset="0"/>
              </a:rPr>
              <a:t>Coastal Marine Ecological Classification Standard</a:t>
            </a:r>
          </a:p>
        </p:txBody>
      </p:sp>
      <p:sp>
        <p:nvSpPr>
          <p:cNvPr id="875541" name="Line 21"/>
          <p:cNvSpPr>
            <a:spLocks noChangeShapeType="1"/>
          </p:cNvSpPr>
          <p:nvPr/>
        </p:nvSpPr>
        <p:spPr bwMode="auto">
          <a:xfrm>
            <a:off x="4714875" y="885825"/>
            <a:ext cx="0" cy="5619750"/>
          </a:xfrm>
          <a:prstGeom prst="line">
            <a:avLst/>
          </a:prstGeom>
          <a:noFill/>
          <a:ln w="9525">
            <a:solidFill>
              <a:schemeClr val="tx1"/>
            </a:solidFill>
            <a:round/>
            <a:headEnd/>
            <a:tailEnd/>
          </a:ln>
          <a:effectLst/>
        </p:spPr>
        <p:txBody>
          <a:bodyPr/>
          <a:lstStyle/>
          <a:p>
            <a:pPr eaLnBrk="0" hangingPunct="0">
              <a:defRPr/>
            </a:pPr>
            <a:endParaRPr lang="en-US" sz="1800">
              <a:effectLst>
                <a:outerShdw blurRad="38100" dist="38100" dir="2700000" algn="tl">
                  <a:srgbClr val="000000">
                    <a:alpha val="43137"/>
                  </a:srgbClr>
                </a:outerShdw>
              </a:effectLst>
            </a:endParaRPr>
          </a:p>
        </p:txBody>
      </p:sp>
      <p:grpSp>
        <p:nvGrpSpPr>
          <p:cNvPr id="32778" name="Group 31"/>
          <p:cNvGrpSpPr>
            <a:grpSpLocks/>
          </p:cNvGrpSpPr>
          <p:nvPr/>
        </p:nvGrpSpPr>
        <p:grpSpPr bwMode="auto">
          <a:xfrm>
            <a:off x="1524000" y="1066800"/>
            <a:ext cx="6445250" cy="376238"/>
            <a:chOff x="960" y="672"/>
            <a:chExt cx="4060" cy="237"/>
          </a:xfrm>
        </p:grpSpPr>
        <p:sp>
          <p:nvSpPr>
            <p:cNvPr id="32779" name="Text Box 29"/>
            <p:cNvSpPr txBox="1">
              <a:spLocks noChangeArrowheads="1"/>
            </p:cNvSpPr>
            <p:nvPr/>
          </p:nvSpPr>
          <p:spPr bwMode="auto">
            <a:xfrm>
              <a:off x="960" y="672"/>
              <a:ext cx="1132" cy="237"/>
            </a:xfrm>
            <a:prstGeom prst="rect">
              <a:avLst/>
            </a:prstGeom>
            <a:noFill/>
            <a:ln w="9525">
              <a:solidFill>
                <a:schemeClr val="tx1"/>
              </a:solidFill>
              <a:miter lim="800000"/>
              <a:headEnd/>
              <a:tailEnd/>
            </a:ln>
          </p:spPr>
          <p:txBody>
            <a:bodyPr>
              <a:spAutoFit/>
            </a:bodyPr>
            <a:lstStyle/>
            <a:p>
              <a:pPr algn="ctr">
                <a:spcBef>
                  <a:spcPct val="50000"/>
                </a:spcBef>
              </a:pPr>
              <a:r>
                <a:rPr lang="en-US" sz="1800" b="1">
                  <a:solidFill>
                    <a:schemeClr val="tx2"/>
                  </a:solidFill>
                  <a:latin typeface="Arial" charset="0"/>
                </a:rPr>
                <a:t>Hierarchy</a:t>
              </a:r>
            </a:p>
          </p:txBody>
        </p:sp>
        <p:sp>
          <p:nvSpPr>
            <p:cNvPr id="32780" name="Text Box 30"/>
            <p:cNvSpPr txBox="1">
              <a:spLocks noChangeArrowheads="1"/>
            </p:cNvSpPr>
            <p:nvPr/>
          </p:nvSpPr>
          <p:spPr bwMode="auto">
            <a:xfrm>
              <a:off x="3888" y="672"/>
              <a:ext cx="1132" cy="237"/>
            </a:xfrm>
            <a:prstGeom prst="rect">
              <a:avLst/>
            </a:prstGeom>
            <a:noFill/>
            <a:ln w="9525">
              <a:solidFill>
                <a:schemeClr val="tx1"/>
              </a:solidFill>
              <a:miter lim="800000"/>
              <a:headEnd/>
              <a:tailEnd/>
            </a:ln>
          </p:spPr>
          <p:txBody>
            <a:bodyPr>
              <a:spAutoFit/>
            </a:bodyPr>
            <a:lstStyle/>
            <a:p>
              <a:pPr algn="ctr">
                <a:spcBef>
                  <a:spcPct val="50000"/>
                </a:spcBef>
              </a:pPr>
              <a:r>
                <a:rPr lang="en-US" sz="1800" b="1">
                  <a:solidFill>
                    <a:schemeClr val="tx2"/>
                  </a:solidFill>
                  <a:latin typeface="Arial" charset="0"/>
                </a:rPr>
                <a:t>Example</a:t>
              </a:r>
            </a:p>
          </p:txBody>
        </p:sp>
      </p:gr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2" presetClass="entr" presetSubtype="8" fill="hold" nodeType="after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000"/>
                                        <p:tgtEl>
                                          <p:spTgt spid="3"/>
                                        </p:tgtEl>
                                      </p:cBhvr>
                                    </p:animEffect>
                                  </p:childTnLst>
                                </p:cTn>
                              </p:par>
                            </p:childTnLst>
                          </p:cTn>
                        </p:par>
                        <p:par>
                          <p:cTn id="12" fill="hold">
                            <p:stCondLst>
                              <p:cond delay="3000"/>
                            </p:stCondLst>
                            <p:childTnLst>
                              <p:par>
                                <p:cTn id="13" presetID="22" presetClass="entr" presetSubtype="8" fill="hold" nodeType="afterEffect">
                                  <p:stCondLst>
                                    <p:cond delay="50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1000"/>
                                        <p:tgtEl>
                                          <p:spTgt spid="4"/>
                                        </p:tgtEl>
                                      </p:cBhvr>
                                    </p:animEffect>
                                  </p:childTnLst>
                                </p:cTn>
                              </p:par>
                            </p:childTnLst>
                          </p:cTn>
                        </p:par>
                        <p:par>
                          <p:cTn id="16" fill="hold">
                            <p:stCondLst>
                              <p:cond delay="4500"/>
                            </p:stCondLst>
                            <p:childTnLst>
                              <p:par>
                                <p:cTn id="17" presetID="22" presetClass="entr" presetSubtype="8" fill="hold" nodeType="afterEffect">
                                  <p:stCondLst>
                                    <p:cond delay="50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1000"/>
                                        <p:tgtEl>
                                          <p:spTgt spid="5"/>
                                        </p:tgtEl>
                                      </p:cBhvr>
                                    </p:animEffect>
                                  </p:childTnLst>
                                </p:cTn>
                              </p:par>
                            </p:childTnLst>
                          </p:cTn>
                        </p:par>
                        <p:par>
                          <p:cTn id="20" fill="hold">
                            <p:stCondLst>
                              <p:cond delay="6000"/>
                            </p:stCondLst>
                            <p:childTnLst>
                              <p:par>
                                <p:cTn id="21" presetID="22" presetClass="entr" presetSubtype="8" fill="hold" nodeType="afterEffect">
                                  <p:stCondLst>
                                    <p:cond delay="50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1000"/>
                                        <p:tgtEl>
                                          <p:spTgt spid="6"/>
                                        </p:tgtEl>
                                      </p:cBhvr>
                                    </p:animEffect>
                                  </p:childTnLst>
                                </p:cTn>
                              </p:par>
                            </p:childTnLst>
                          </p:cTn>
                        </p:par>
                        <p:par>
                          <p:cTn id="24" fill="hold">
                            <p:stCondLst>
                              <p:cond delay="7500"/>
                            </p:stCondLst>
                            <p:childTnLst>
                              <p:par>
                                <p:cTn id="25" presetID="22" presetClass="entr" presetSubtype="8" fill="hold" nodeType="afterEffect">
                                  <p:stCondLst>
                                    <p:cond delay="50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6" name="Rectangle 2"/>
          <p:cNvSpPr>
            <a:spLocks noGrp="1" noChangeArrowheads="1"/>
          </p:cNvSpPr>
          <p:nvPr>
            <p:ph type="title"/>
          </p:nvPr>
        </p:nvSpPr>
        <p:spPr>
          <a:xfrm>
            <a:off x="304800" y="0"/>
            <a:ext cx="8534400" cy="1143000"/>
          </a:xfrm>
        </p:spPr>
        <p:txBody>
          <a:bodyPr/>
          <a:lstStyle/>
          <a:p>
            <a:pPr>
              <a:defRPr/>
            </a:pPr>
            <a:r>
              <a:rPr lang="en-US" sz="3200" dirty="0">
                <a:solidFill>
                  <a:srgbClr val="FFFF99"/>
                </a:solidFill>
                <a:effectLst>
                  <a:outerShdw blurRad="38100" dist="38100" dir="2700000" algn="tl">
                    <a:srgbClr val="000000"/>
                  </a:outerShdw>
                </a:effectLst>
                <a:latin typeface="Trebuchet MS" pitchFamily="34" charset="0"/>
              </a:rPr>
              <a:t>NatureServe Terrestrial Ecology Department</a:t>
            </a:r>
            <a:r>
              <a:rPr lang="en-US" sz="4000" dirty="0">
                <a:solidFill>
                  <a:srgbClr val="FFFF99"/>
                </a:solidFill>
              </a:rPr>
              <a:t> </a:t>
            </a:r>
          </a:p>
        </p:txBody>
      </p:sp>
      <p:graphicFrame>
        <p:nvGraphicFramePr>
          <p:cNvPr id="1026" name="Rectangle 3"/>
          <p:cNvGraphicFramePr>
            <a:graphicFrameLocks/>
          </p:cNvGraphicFramePr>
          <p:nvPr/>
        </p:nvGraphicFramePr>
        <p:xfrm>
          <a:off x="1524000" y="1397000"/>
          <a:ext cx="6096000" cy="4064000"/>
        </p:xfrm>
        <a:graphic>
          <a:graphicData uri="http://schemas.openxmlformats.org/presentationml/2006/ole">
            <p:oleObj spid="_x0000_s1026" name="OrgPlus6" r:id="rId4" imgW="0" imgH="0" progId="">
              <p:embed/>
            </p:oleObj>
          </a:graphicData>
        </a:graphic>
      </p:graphicFrame>
      <p:graphicFrame>
        <p:nvGraphicFramePr>
          <p:cNvPr id="5" name="Diagram 4"/>
          <p:cNvGraphicFramePr/>
          <p:nvPr/>
        </p:nvGraphicFramePr>
        <p:xfrm>
          <a:off x="-381000" y="914400"/>
          <a:ext cx="9677400" cy="6096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ransition>
    <p:cut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cstate="print"/>
          <a:srcRect/>
          <a:stretch>
            <a:fillRect/>
          </a:stretch>
        </p:blipFill>
        <p:spPr bwMode="auto">
          <a:xfrm>
            <a:off x="6619875" y="2938463"/>
            <a:ext cx="1095375" cy="2305050"/>
          </a:xfrm>
          <a:prstGeom prst="rect">
            <a:avLst/>
          </a:prstGeom>
          <a:noFill/>
          <a:ln w="9525">
            <a:noFill/>
            <a:miter lim="800000"/>
            <a:headEnd/>
            <a:tailEnd/>
          </a:ln>
        </p:spPr>
      </p:pic>
      <p:sp>
        <p:nvSpPr>
          <p:cNvPr id="34819" name="Text Box 3"/>
          <p:cNvSpPr txBox="1">
            <a:spLocks noChangeArrowheads="1"/>
          </p:cNvSpPr>
          <p:nvPr/>
        </p:nvSpPr>
        <p:spPr bwMode="auto">
          <a:xfrm>
            <a:off x="1419225" y="219075"/>
            <a:ext cx="6305550" cy="1004888"/>
          </a:xfrm>
          <a:prstGeom prst="rect">
            <a:avLst/>
          </a:prstGeom>
          <a:noFill/>
          <a:ln w="9525">
            <a:noFill/>
            <a:miter lim="800000"/>
            <a:headEnd/>
            <a:tailEnd/>
          </a:ln>
        </p:spPr>
        <p:txBody>
          <a:bodyPr>
            <a:spAutoFit/>
          </a:bodyPr>
          <a:lstStyle/>
          <a:p>
            <a:pPr algn="ctr">
              <a:spcBef>
                <a:spcPct val="50000"/>
              </a:spcBef>
            </a:pPr>
            <a:r>
              <a:rPr lang="en-US">
                <a:latin typeface="Arial" charset="0"/>
              </a:rPr>
              <a:t>Florida Bay Bottom Types</a:t>
            </a:r>
          </a:p>
          <a:p>
            <a:pPr algn="ctr">
              <a:spcBef>
                <a:spcPct val="50000"/>
              </a:spcBef>
            </a:pPr>
            <a:r>
              <a:rPr lang="en-US">
                <a:latin typeface="Arial" charset="0"/>
              </a:rPr>
              <a:t>CMECS Level 4 Macrohabitat</a:t>
            </a:r>
          </a:p>
        </p:txBody>
      </p:sp>
      <p:sp>
        <p:nvSpPr>
          <p:cNvPr id="34820" name="Rectangle 4"/>
          <p:cNvSpPr>
            <a:spLocks noChangeArrowheads="1"/>
          </p:cNvSpPr>
          <p:nvPr/>
        </p:nvSpPr>
        <p:spPr bwMode="auto">
          <a:xfrm>
            <a:off x="4673600" y="6491288"/>
            <a:ext cx="4146550" cy="366712"/>
          </a:xfrm>
          <a:prstGeom prst="rect">
            <a:avLst/>
          </a:prstGeom>
          <a:noFill/>
          <a:ln w="9525">
            <a:noFill/>
            <a:miter lim="800000"/>
            <a:headEnd/>
            <a:tailEnd/>
          </a:ln>
        </p:spPr>
        <p:txBody>
          <a:bodyPr wrap="none">
            <a:spAutoFit/>
          </a:bodyPr>
          <a:lstStyle/>
          <a:p>
            <a:pPr>
              <a:spcBef>
                <a:spcPct val="50000"/>
              </a:spcBef>
            </a:pPr>
            <a:r>
              <a:rPr lang="en-US" sz="1800">
                <a:latin typeface="Arial" charset="0"/>
              </a:rPr>
              <a:t>(adapted from Prager and Halley 1997)</a:t>
            </a:r>
          </a:p>
        </p:txBody>
      </p:sp>
      <p:grpSp>
        <p:nvGrpSpPr>
          <p:cNvPr id="34821" name="Group 5"/>
          <p:cNvGrpSpPr>
            <a:grpSpLocks/>
          </p:cNvGrpSpPr>
          <p:nvPr/>
        </p:nvGrpSpPr>
        <p:grpSpPr bwMode="auto">
          <a:xfrm>
            <a:off x="533400" y="1295400"/>
            <a:ext cx="8229600" cy="5181600"/>
            <a:chOff x="816" y="978"/>
            <a:chExt cx="4277" cy="2748"/>
          </a:xfrm>
        </p:grpSpPr>
        <p:pic>
          <p:nvPicPr>
            <p:cNvPr id="34822" name="Picture 6"/>
            <p:cNvPicPr>
              <a:picLocks noChangeAspect="1" noChangeArrowheads="1"/>
            </p:cNvPicPr>
            <p:nvPr/>
          </p:nvPicPr>
          <p:blipFill>
            <a:blip r:embed="rId4" cstate="print"/>
            <a:srcRect/>
            <a:stretch>
              <a:fillRect/>
            </a:stretch>
          </p:blipFill>
          <p:spPr bwMode="auto">
            <a:xfrm>
              <a:off x="816" y="978"/>
              <a:ext cx="4277" cy="2748"/>
            </a:xfrm>
            <a:prstGeom prst="rect">
              <a:avLst/>
            </a:prstGeom>
            <a:noFill/>
            <a:ln w="9525">
              <a:noFill/>
              <a:miter lim="800000"/>
              <a:headEnd/>
              <a:tailEnd/>
            </a:ln>
          </p:spPr>
        </p:pic>
        <p:pic>
          <p:nvPicPr>
            <p:cNvPr id="34823" name="Picture 7"/>
            <p:cNvPicPr>
              <a:picLocks noChangeAspect="1" noChangeArrowheads="1"/>
            </p:cNvPicPr>
            <p:nvPr/>
          </p:nvPicPr>
          <p:blipFill>
            <a:blip r:embed="rId5" cstate="print"/>
            <a:srcRect/>
            <a:stretch>
              <a:fillRect/>
            </a:stretch>
          </p:blipFill>
          <p:spPr bwMode="auto">
            <a:xfrm>
              <a:off x="4183" y="1881"/>
              <a:ext cx="663" cy="1428"/>
            </a:xfrm>
            <a:prstGeom prst="rect">
              <a:avLst/>
            </a:prstGeom>
            <a:noFill/>
            <a:ln w="9525">
              <a:noFill/>
              <a:miter lim="800000"/>
              <a:headEnd/>
              <a:tailEnd/>
            </a:ln>
          </p:spPr>
        </p:pic>
      </p:grpSp>
    </p:spTree>
  </p:cSld>
  <p:clrMapOvr>
    <a:masterClrMapping/>
  </p:clrMapOvr>
  <p:transition>
    <p:cut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2"/>
          <p:cNvSpPr>
            <a:spLocks noGrp="1" noChangeArrowheads="1"/>
          </p:cNvSpPr>
          <p:nvPr>
            <p:ph type="title"/>
          </p:nvPr>
        </p:nvSpPr>
        <p:spPr>
          <a:xfrm>
            <a:off x="609600" y="381000"/>
            <a:ext cx="8001000" cy="1143000"/>
          </a:xfrm>
        </p:spPr>
        <p:txBody>
          <a:bodyPr/>
          <a:lstStyle/>
          <a:p>
            <a:pPr>
              <a:defRPr/>
            </a:pPr>
            <a:r>
              <a:rPr lang="en-US">
                <a:solidFill>
                  <a:srgbClr val="FFFF99"/>
                </a:solidFill>
                <a:effectLst>
                  <a:outerShdw blurRad="38100" dist="38100" dir="2700000" algn="tl">
                    <a:srgbClr val="000000"/>
                  </a:outerShdw>
                </a:effectLst>
                <a:latin typeface="Trebuchet MS" pitchFamily="34" charset="0"/>
              </a:rPr>
              <a:t>Core NatureServe Methodology</a:t>
            </a:r>
          </a:p>
        </p:txBody>
      </p:sp>
      <p:sp>
        <p:nvSpPr>
          <p:cNvPr id="816131" name="Rectangle 3"/>
          <p:cNvSpPr>
            <a:spLocks noGrp="1" noChangeArrowheads="1"/>
          </p:cNvSpPr>
          <p:nvPr>
            <p:ph type="body" idx="1"/>
          </p:nvPr>
        </p:nvSpPr>
        <p:spPr>
          <a:xfrm>
            <a:off x="685800" y="1981200"/>
            <a:ext cx="8153400" cy="4114800"/>
          </a:xfrm>
        </p:spPr>
        <p:txBody>
          <a:bodyPr/>
          <a:lstStyle/>
          <a:p>
            <a:pPr>
              <a:defRPr/>
            </a:pPr>
            <a:r>
              <a:rPr lang="en-US" sz="4000"/>
              <a:t> </a:t>
            </a:r>
            <a:r>
              <a:rPr lang="en-US" sz="4000">
                <a:latin typeface="Trebuchet MS" pitchFamily="34" charset="0"/>
              </a:rPr>
              <a:t>What is it? </a:t>
            </a:r>
            <a:endParaRPr lang="en-US" sz="2800">
              <a:latin typeface="Trebuchet MS" pitchFamily="34" charset="0"/>
            </a:endParaRPr>
          </a:p>
          <a:p>
            <a:pPr>
              <a:defRPr/>
            </a:pPr>
            <a:r>
              <a:rPr lang="en-US" sz="4000">
                <a:latin typeface="Trebuchet MS" pitchFamily="34" charset="0"/>
              </a:rPr>
              <a:t> Where is it? </a:t>
            </a:r>
            <a:endParaRPr lang="en-US">
              <a:latin typeface="Trebuchet MS" pitchFamily="34" charset="0"/>
            </a:endParaRPr>
          </a:p>
          <a:p>
            <a:pPr>
              <a:defRPr/>
            </a:pPr>
            <a:r>
              <a:rPr lang="en-US" sz="4000">
                <a:latin typeface="Trebuchet MS" pitchFamily="34" charset="0"/>
              </a:rPr>
              <a:t> What are status and trends of each (element) type? </a:t>
            </a:r>
          </a:p>
          <a:p>
            <a:pPr>
              <a:defRPr/>
            </a:pPr>
            <a:r>
              <a:rPr lang="en-US" sz="4000">
                <a:latin typeface="Trebuchet MS" pitchFamily="34" charset="0"/>
              </a:rPr>
              <a:t>What is the quality/condition of each occurrence?  </a:t>
            </a:r>
          </a:p>
        </p:txBody>
      </p:sp>
      <p:sp>
        <p:nvSpPr>
          <p:cNvPr id="816132" name="Line 4"/>
          <p:cNvSpPr>
            <a:spLocks noChangeShapeType="1"/>
          </p:cNvSpPr>
          <p:nvPr/>
        </p:nvSpPr>
        <p:spPr bwMode="auto">
          <a:xfrm>
            <a:off x="914400" y="1600200"/>
            <a:ext cx="7178675" cy="0"/>
          </a:xfrm>
          <a:prstGeom prst="line">
            <a:avLst/>
          </a:prstGeom>
          <a:noFill/>
          <a:ln w="28575">
            <a:solidFill>
              <a:srgbClr val="FFFF99"/>
            </a:solidFill>
            <a:round/>
            <a:headEnd/>
            <a:tailEnd/>
          </a:ln>
          <a:effectLst>
            <a:outerShdw dist="17961" dir="2700000" algn="ctr" rotWithShape="0">
              <a:srgbClr val="A2C1FE"/>
            </a:outerShdw>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16133" name="Text Box 5"/>
          <p:cNvSpPr txBox="1">
            <a:spLocks noChangeArrowheads="1"/>
          </p:cNvSpPr>
          <p:nvPr/>
        </p:nvSpPr>
        <p:spPr bwMode="auto">
          <a:xfrm>
            <a:off x="3962400" y="2133600"/>
            <a:ext cx="4419600" cy="519113"/>
          </a:xfrm>
          <a:prstGeom prst="rect">
            <a:avLst/>
          </a:prstGeom>
          <a:noFill/>
          <a:ln w="12700">
            <a:noFill/>
            <a:miter lim="800000"/>
            <a:headEnd/>
            <a:tailEnd/>
          </a:ln>
          <a:effectLst/>
        </p:spPr>
        <p:txBody>
          <a:bodyPr>
            <a:spAutoFit/>
          </a:bodyPr>
          <a:lstStyle/>
          <a:p>
            <a:pPr eaLnBrk="0" hangingPunct="0">
              <a:spcBef>
                <a:spcPct val="50000"/>
              </a:spcBef>
              <a:defRPr/>
            </a:pPr>
            <a:r>
              <a:rPr lang="en-US" sz="2800">
                <a:solidFill>
                  <a:srgbClr val="FFFF99"/>
                </a:solidFill>
                <a:effectLst>
                  <a:outerShdw blurRad="38100" dist="38100" dir="2700000" algn="tl">
                    <a:srgbClr val="000000"/>
                  </a:outerShdw>
                </a:effectLst>
                <a:latin typeface="Trebuchet MS" pitchFamily="34" charset="0"/>
              </a:rPr>
              <a:t>(ecological  classification)</a:t>
            </a:r>
          </a:p>
        </p:txBody>
      </p:sp>
      <p:sp>
        <p:nvSpPr>
          <p:cNvPr id="816134" name="Text Box 6"/>
          <p:cNvSpPr txBox="1">
            <a:spLocks noChangeArrowheads="1"/>
          </p:cNvSpPr>
          <p:nvPr/>
        </p:nvSpPr>
        <p:spPr bwMode="auto">
          <a:xfrm>
            <a:off x="3962400" y="2819400"/>
            <a:ext cx="5410200" cy="519113"/>
          </a:xfrm>
          <a:prstGeom prst="rect">
            <a:avLst/>
          </a:prstGeom>
          <a:noFill/>
          <a:ln w="12700">
            <a:noFill/>
            <a:miter lim="800000"/>
            <a:headEnd/>
            <a:tailEnd/>
          </a:ln>
          <a:effectLst/>
        </p:spPr>
        <p:txBody>
          <a:bodyPr>
            <a:spAutoFit/>
          </a:bodyPr>
          <a:lstStyle/>
          <a:p>
            <a:pPr eaLnBrk="0" hangingPunct="0">
              <a:spcBef>
                <a:spcPct val="50000"/>
              </a:spcBef>
              <a:defRPr/>
            </a:pPr>
            <a:r>
              <a:rPr lang="en-US" sz="2800">
                <a:solidFill>
                  <a:srgbClr val="FFFF99"/>
                </a:solidFill>
                <a:effectLst>
                  <a:outerShdw blurRad="38100" dist="38100" dir="2700000" algn="tl">
                    <a:srgbClr val="000000"/>
                  </a:outerShdw>
                </a:effectLst>
                <a:latin typeface="Trebuchet MS" pitchFamily="34" charset="0"/>
              </a:rPr>
              <a:t>(element mapping/ occurrence)</a:t>
            </a:r>
          </a:p>
        </p:txBody>
      </p:sp>
      <p:sp>
        <p:nvSpPr>
          <p:cNvPr id="816136" name="Text Box 8"/>
          <p:cNvSpPr txBox="1">
            <a:spLocks noChangeArrowheads="1"/>
          </p:cNvSpPr>
          <p:nvPr/>
        </p:nvSpPr>
        <p:spPr bwMode="auto">
          <a:xfrm>
            <a:off x="6019800" y="4191000"/>
            <a:ext cx="3124200" cy="457200"/>
          </a:xfrm>
          <a:prstGeom prst="rect">
            <a:avLst/>
          </a:prstGeom>
          <a:noFill/>
          <a:ln w="12700">
            <a:noFill/>
            <a:miter lim="800000"/>
            <a:headEnd/>
            <a:tailEnd/>
          </a:ln>
          <a:effectLst/>
        </p:spPr>
        <p:txBody>
          <a:bodyPr>
            <a:spAutoFit/>
          </a:bodyPr>
          <a:lstStyle/>
          <a:p>
            <a:pPr eaLnBrk="0" hangingPunct="0">
              <a:spcBef>
                <a:spcPct val="50000"/>
              </a:spcBef>
              <a:defRPr/>
            </a:pPr>
            <a:r>
              <a:rPr lang="en-US">
                <a:solidFill>
                  <a:srgbClr val="FFFF99"/>
                </a:solidFill>
                <a:effectLst>
                  <a:outerShdw blurRad="38100" dist="38100" dir="2700000" algn="tl">
                    <a:srgbClr val="000000"/>
                  </a:outerShdw>
                </a:effectLst>
                <a:latin typeface="Trebuchet MS" pitchFamily="34" charset="0"/>
              </a:rPr>
              <a:t>(G/N/S Status ranks)</a:t>
            </a:r>
          </a:p>
        </p:txBody>
      </p:sp>
      <p:sp>
        <p:nvSpPr>
          <p:cNvPr id="816137" name="Rectangle 9"/>
          <p:cNvSpPr>
            <a:spLocks noChangeArrowheads="1"/>
          </p:cNvSpPr>
          <p:nvPr/>
        </p:nvSpPr>
        <p:spPr bwMode="auto">
          <a:xfrm>
            <a:off x="381000" y="3429000"/>
            <a:ext cx="8610600" cy="1371600"/>
          </a:xfrm>
          <a:prstGeom prst="rect">
            <a:avLst/>
          </a:prstGeom>
          <a:noFill/>
          <a:ln w="38100">
            <a:solidFill>
              <a:schemeClr val="hlink"/>
            </a:solidFill>
            <a:miter lim="800000"/>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Tree>
  </p:cSld>
  <p:clrMapOvr>
    <a:masterClrMapping/>
  </p:clrMapOvr>
  <p:transition>
    <p:cut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24_2462w"/>
          <p:cNvPicPr>
            <a:picLocks noChangeAspect="1" noChangeArrowheads="1"/>
          </p:cNvPicPr>
          <p:nvPr/>
        </p:nvPicPr>
        <p:blipFill>
          <a:blip r:embed="rId3" cstate="print"/>
          <a:srcRect/>
          <a:stretch>
            <a:fillRect/>
          </a:stretch>
        </p:blipFill>
        <p:spPr bwMode="auto">
          <a:xfrm>
            <a:off x="5257800" y="4343400"/>
            <a:ext cx="965200" cy="1447800"/>
          </a:xfrm>
          <a:prstGeom prst="rect">
            <a:avLst/>
          </a:prstGeom>
          <a:noFill/>
        </p:spPr>
      </p:pic>
      <p:pic>
        <p:nvPicPr>
          <p:cNvPr id="10" name="Picture 9" descr="Image 12037"/>
          <p:cNvPicPr>
            <a:picLocks noChangeAspect="1" noChangeArrowheads="1"/>
          </p:cNvPicPr>
          <p:nvPr/>
        </p:nvPicPr>
        <p:blipFill>
          <a:blip r:embed="rId4" cstate="print"/>
          <a:srcRect/>
          <a:stretch>
            <a:fillRect/>
          </a:stretch>
        </p:blipFill>
        <p:spPr bwMode="auto">
          <a:xfrm>
            <a:off x="6248400" y="4343400"/>
            <a:ext cx="1346597" cy="990600"/>
          </a:xfrm>
          <a:prstGeom prst="rect">
            <a:avLst/>
          </a:prstGeom>
          <a:noFill/>
        </p:spPr>
      </p:pic>
      <p:pic>
        <p:nvPicPr>
          <p:cNvPr id="11" name="Picture 10" descr="Image 11479"/>
          <p:cNvPicPr>
            <a:picLocks noChangeAspect="1" noChangeArrowheads="1"/>
          </p:cNvPicPr>
          <p:nvPr/>
        </p:nvPicPr>
        <p:blipFill>
          <a:blip r:embed="rId5" cstate="print"/>
          <a:srcRect/>
          <a:stretch>
            <a:fillRect/>
          </a:stretch>
        </p:blipFill>
        <p:spPr bwMode="auto">
          <a:xfrm>
            <a:off x="7620000" y="4343400"/>
            <a:ext cx="1371600" cy="990600"/>
          </a:xfrm>
          <a:prstGeom prst="rect">
            <a:avLst/>
          </a:prstGeom>
          <a:noFill/>
        </p:spPr>
      </p:pic>
      <p:pic>
        <p:nvPicPr>
          <p:cNvPr id="779267" name="Picture 3" descr="NCookInlet1193"/>
          <p:cNvPicPr>
            <a:picLocks noChangeAspect="1" noChangeArrowheads="1"/>
          </p:cNvPicPr>
          <p:nvPr/>
        </p:nvPicPr>
        <p:blipFill>
          <a:blip r:embed="rId6" cstate="print"/>
          <a:srcRect/>
          <a:stretch>
            <a:fillRect/>
          </a:stretch>
        </p:blipFill>
        <p:spPr bwMode="auto">
          <a:xfrm>
            <a:off x="5257800" y="1524000"/>
            <a:ext cx="3733800" cy="2800350"/>
          </a:xfrm>
          <a:prstGeom prst="rect">
            <a:avLst/>
          </a:prstGeom>
          <a:noFill/>
        </p:spPr>
      </p:pic>
      <p:sp>
        <p:nvSpPr>
          <p:cNvPr id="779268" name="Text Box 4"/>
          <p:cNvSpPr txBox="1">
            <a:spLocks noChangeArrowheads="1"/>
          </p:cNvSpPr>
          <p:nvPr/>
        </p:nvSpPr>
        <p:spPr bwMode="auto">
          <a:xfrm>
            <a:off x="152400" y="0"/>
            <a:ext cx="8839200" cy="1239838"/>
          </a:xfrm>
          <a:prstGeom prst="rect">
            <a:avLst/>
          </a:prstGeom>
          <a:noFill/>
          <a:ln w="9525">
            <a:noFill/>
            <a:miter lim="800000"/>
            <a:headEnd/>
            <a:tailEnd/>
          </a:ln>
          <a:effectLst/>
        </p:spPr>
        <p:txBody>
          <a:bodyPr>
            <a:spAutoFit/>
          </a:bodyPr>
          <a:lstStyle/>
          <a:p>
            <a:pPr algn="ctr">
              <a:lnSpc>
                <a:spcPct val="90000"/>
              </a:lnSpc>
              <a:spcBef>
                <a:spcPct val="50000"/>
              </a:spcBef>
            </a:pPr>
            <a:r>
              <a:rPr lang="en-US" sz="4000" dirty="0">
                <a:solidFill>
                  <a:srgbClr val="FFFF99"/>
                </a:solidFill>
                <a:effectLst>
                  <a:outerShdw blurRad="38100" dist="38100" dir="2700000" algn="tl">
                    <a:srgbClr val="000000"/>
                  </a:outerShdw>
                </a:effectLst>
                <a:latin typeface="Trebuchet MS" pitchFamily="34" charset="0"/>
              </a:rPr>
              <a:t>NatureServe</a:t>
            </a:r>
          </a:p>
          <a:p>
            <a:pPr algn="ctr">
              <a:lnSpc>
                <a:spcPct val="90000"/>
              </a:lnSpc>
              <a:spcBef>
                <a:spcPct val="50000"/>
              </a:spcBef>
            </a:pPr>
            <a:r>
              <a:rPr lang="en-US" sz="2800" dirty="0">
                <a:solidFill>
                  <a:srgbClr val="FFFF99"/>
                </a:solidFill>
                <a:effectLst>
                  <a:outerShdw blurRad="38100" dist="38100" dir="2700000" algn="tl">
                    <a:srgbClr val="000000"/>
                  </a:outerShdw>
                </a:effectLst>
                <a:latin typeface="Trebuchet MS" pitchFamily="34" charset="0"/>
              </a:rPr>
              <a:t>Factors and Categories of Conservation Status</a:t>
            </a:r>
          </a:p>
        </p:txBody>
      </p:sp>
      <p:sp>
        <p:nvSpPr>
          <p:cNvPr id="779269" name="Rectangle 5"/>
          <p:cNvSpPr>
            <a:spLocks noChangeArrowheads="1"/>
          </p:cNvSpPr>
          <p:nvPr/>
        </p:nvSpPr>
        <p:spPr bwMode="auto">
          <a:xfrm>
            <a:off x="609600" y="1524000"/>
            <a:ext cx="6934200" cy="5539978"/>
          </a:xfrm>
          <a:prstGeom prst="rect">
            <a:avLst/>
          </a:prstGeom>
          <a:noFill/>
          <a:ln w="9525">
            <a:noFill/>
            <a:miter lim="800000"/>
            <a:headEnd/>
            <a:tailEnd/>
          </a:ln>
          <a:effectLst/>
        </p:spPr>
        <p:txBody>
          <a:bodyPr>
            <a:spAutoFit/>
          </a:bodyPr>
          <a:lstStyle/>
          <a:p>
            <a:pPr marL="457200" indent="-457200"/>
            <a:r>
              <a:rPr lang="en-US" sz="2400" dirty="0">
                <a:solidFill>
                  <a:schemeClr val="tx2"/>
                </a:solidFill>
                <a:latin typeface="Trebuchet MS" pitchFamily="34" charset="0"/>
                <a:cs typeface="Arial" charset="0"/>
              </a:rPr>
              <a:t>Number of </a:t>
            </a:r>
            <a:r>
              <a:rPr lang="en-US" sz="2400" dirty="0" smtClean="0">
                <a:solidFill>
                  <a:schemeClr val="tx2"/>
                </a:solidFill>
                <a:latin typeface="Trebuchet MS" pitchFamily="34" charset="0"/>
                <a:cs typeface="Arial" charset="0"/>
              </a:rPr>
              <a:t>Occurrences/Area</a:t>
            </a:r>
            <a:endParaRPr lang="en-US" sz="2400" dirty="0">
              <a:solidFill>
                <a:schemeClr val="tx2"/>
              </a:solidFill>
              <a:latin typeface="Trebuchet MS" pitchFamily="34" charset="0"/>
              <a:cs typeface="Times New Roman" pitchFamily="18" charset="0"/>
            </a:endParaRPr>
          </a:p>
          <a:p>
            <a:pPr marL="457200" indent="-457200"/>
            <a:r>
              <a:rPr lang="en-US" sz="2400" dirty="0">
                <a:solidFill>
                  <a:schemeClr val="tx2"/>
                </a:solidFill>
                <a:latin typeface="Trebuchet MS" pitchFamily="34" charset="0"/>
                <a:cs typeface="Arial" charset="0"/>
              </a:rPr>
              <a:t> </a:t>
            </a:r>
            <a:endParaRPr lang="en-US" sz="2400" dirty="0">
              <a:solidFill>
                <a:schemeClr val="tx2"/>
              </a:solidFill>
              <a:latin typeface="Trebuchet MS" pitchFamily="34" charset="0"/>
              <a:cs typeface="Times New Roman" pitchFamily="18" charset="0"/>
            </a:endParaRPr>
          </a:p>
          <a:p>
            <a:pPr marL="457200" indent="-457200"/>
            <a:r>
              <a:rPr lang="en-US" sz="2400" dirty="0">
                <a:solidFill>
                  <a:schemeClr val="tx2"/>
                </a:solidFill>
                <a:latin typeface="Trebuchet MS" pitchFamily="34" charset="0"/>
                <a:cs typeface="Arial" charset="0"/>
              </a:rPr>
              <a:t>Number of </a:t>
            </a:r>
            <a:r>
              <a:rPr lang="en-US" sz="2400" dirty="0" smtClean="0">
                <a:solidFill>
                  <a:schemeClr val="tx2"/>
                </a:solidFill>
                <a:latin typeface="Trebuchet MS" pitchFamily="34" charset="0"/>
                <a:cs typeface="Arial" charset="0"/>
              </a:rPr>
              <a:t>Occurrences/Area </a:t>
            </a:r>
          </a:p>
          <a:p>
            <a:pPr marL="457200" indent="-457200"/>
            <a:r>
              <a:rPr lang="en-US" sz="2400" dirty="0" smtClean="0">
                <a:solidFill>
                  <a:schemeClr val="tx2"/>
                </a:solidFill>
                <a:latin typeface="Trebuchet MS" pitchFamily="34" charset="0"/>
                <a:cs typeface="Arial" charset="0"/>
              </a:rPr>
              <a:t>w/Good Quality</a:t>
            </a:r>
            <a:endParaRPr lang="en-US" sz="2400" dirty="0">
              <a:solidFill>
                <a:schemeClr val="tx2"/>
              </a:solidFill>
              <a:latin typeface="Trebuchet MS" pitchFamily="34" charset="0"/>
              <a:cs typeface="Times New Roman" pitchFamily="18" charset="0"/>
            </a:endParaRPr>
          </a:p>
          <a:p>
            <a:pPr marL="457200" indent="-457200"/>
            <a:r>
              <a:rPr lang="en-US" sz="2400" dirty="0">
                <a:solidFill>
                  <a:schemeClr val="tx2"/>
                </a:solidFill>
                <a:latin typeface="Trebuchet MS" pitchFamily="34" charset="0"/>
                <a:cs typeface="Arial" charset="0"/>
              </a:rPr>
              <a:t> </a:t>
            </a:r>
            <a:endParaRPr lang="en-US" sz="2400" dirty="0">
              <a:solidFill>
                <a:schemeClr val="tx2"/>
              </a:solidFill>
              <a:latin typeface="Trebuchet MS" pitchFamily="34" charset="0"/>
              <a:cs typeface="Times New Roman" pitchFamily="18" charset="0"/>
            </a:endParaRPr>
          </a:p>
          <a:p>
            <a:pPr marL="457200" indent="-457200"/>
            <a:r>
              <a:rPr lang="en-US" sz="2400" dirty="0">
                <a:solidFill>
                  <a:schemeClr val="tx2"/>
                </a:solidFill>
                <a:latin typeface="Trebuchet MS" pitchFamily="34" charset="0"/>
                <a:cs typeface="Arial" charset="0"/>
              </a:rPr>
              <a:t>Range Extent</a:t>
            </a:r>
            <a:endParaRPr lang="en-US" sz="2400" dirty="0">
              <a:solidFill>
                <a:schemeClr val="tx2"/>
              </a:solidFill>
              <a:latin typeface="Trebuchet MS" pitchFamily="34" charset="0"/>
              <a:cs typeface="Times New Roman" pitchFamily="18" charset="0"/>
            </a:endParaRPr>
          </a:p>
          <a:p>
            <a:pPr marL="457200" indent="-457200"/>
            <a:r>
              <a:rPr lang="en-US" sz="2400" dirty="0">
                <a:solidFill>
                  <a:schemeClr val="tx2"/>
                </a:solidFill>
                <a:latin typeface="Trebuchet MS" pitchFamily="34" charset="0"/>
                <a:cs typeface="Arial" charset="0"/>
              </a:rPr>
              <a:t> </a:t>
            </a:r>
            <a:endParaRPr lang="en-US" sz="2400" dirty="0">
              <a:solidFill>
                <a:schemeClr val="tx2"/>
              </a:solidFill>
              <a:latin typeface="Trebuchet MS" pitchFamily="34" charset="0"/>
              <a:cs typeface="Times New Roman" pitchFamily="18" charset="0"/>
            </a:endParaRPr>
          </a:p>
          <a:p>
            <a:pPr marL="457200" indent="-457200"/>
            <a:r>
              <a:rPr lang="en-US" sz="2400" dirty="0">
                <a:solidFill>
                  <a:schemeClr val="tx2"/>
                </a:solidFill>
                <a:latin typeface="Trebuchet MS" pitchFamily="34" charset="0"/>
                <a:cs typeface="Arial" charset="0"/>
              </a:rPr>
              <a:t>Area of Occupancy</a:t>
            </a:r>
            <a:endParaRPr lang="en-US" sz="2400" dirty="0">
              <a:solidFill>
                <a:schemeClr val="tx2"/>
              </a:solidFill>
              <a:latin typeface="Trebuchet MS" pitchFamily="34" charset="0"/>
              <a:cs typeface="Times New Roman" pitchFamily="18" charset="0"/>
            </a:endParaRPr>
          </a:p>
          <a:p>
            <a:pPr marL="457200" indent="-457200"/>
            <a:r>
              <a:rPr lang="en-US" sz="2400" dirty="0">
                <a:solidFill>
                  <a:schemeClr val="tx2"/>
                </a:solidFill>
                <a:latin typeface="Trebuchet MS" pitchFamily="34" charset="0"/>
                <a:cs typeface="Arial" charset="0"/>
              </a:rPr>
              <a:t> </a:t>
            </a:r>
            <a:endParaRPr lang="en-US" sz="2400" dirty="0">
              <a:solidFill>
                <a:schemeClr val="tx2"/>
              </a:solidFill>
              <a:latin typeface="Trebuchet MS" pitchFamily="34" charset="0"/>
              <a:cs typeface="Times New Roman" pitchFamily="18" charset="0"/>
            </a:endParaRPr>
          </a:p>
          <a:p>
            <a:pPr marL="457200" indent="-457200"/>
            <a:r>
              <a:rPr lang="en-US" sz="2400" dirty="0">
                <a:solidFill>
                  <a:schemeClr val="tx2"/>
                </a:solidFill>
                <a:latin typeface="Trebuchet MS" pitchFamily="34" charset="0"/>
                <a:cs typeface="Arial" charset="0"/>
              </a:rPr>
              <a:t>Long-term Trend</a:t>
            </a:r>
            <a:endParaRPr lang="en-US" sz="2400" dirty="0">
              <a:solidFill>
                <a:schemeClr val="tx2"/>
              </a:solidFill>
              <a:latin typeface="Trebuchet MS" pitchFamily="34" charset="0"/>
              <a:cs typeface="Times New Roman" pitchFamily="18" charset="0"/>
            </a:endParaRPr>
          </a:p>
          <a:p>
            <a:pPr marL="457200" indent="-457200"/>
            <a:r>
              <a:rPr lang="en-US" sz="2400" dirty="0">
                <a:solidFill>
                  <a:schemeClr val="tx2"/>
                </a:solidFill>
                <a:latin typeface="Trebuchet MS" pitchFamily="34" charset="0"/>
                <a:cs typeface="Arial" charset="0"/>
              </a:rPr>
              <a:t> </a:t>
            </a:r>
            <a:endParaRPr lang="en-US" sz="2400" dirty="0">
              <a:solidFill>
                <a:schemeClr val="tx2"/>
              </a:solidFill>
              <a:latin typeface="Trebuchet MS" pitchFamily="34" charset="0"/>
              <a:cs typeface="Times New Roman" pitchFamily="18" charset="0"/>
            </a:endParaRPr>
          </a:p>
          <a:p>
            <a:pPr marL="457200" indent="-457200"/>
            <a:r>
              <a:rPr lang="en-US" sz="2400" dirty="0">
                <a:solidFill>
                  <a:schemeClr val="tx2"/>
                </a:solidFill>
                <a:latin typeface="Trebuchet MS" pitchFamily="34" charset="0"/>
                <a:cs typeface="Arial" charset="0"/>
              </a:rPr>
              <a:t>Short-term Trend</a:t>
            </a:r>
            <a:endParaRPr lang="en-US" sz="2400" dirty="0">
              <a:solidFill>
                <a:schemeClr val="tx2"/>
              </a:solidFill>
              <a:latin typeface="Trebuchet MS" pitchFamily="34" charset="0"/>
              <a:cs typeface="Times New Roman" pitchFamily="18" charset="0"/>
            </a:endParaRPr>
          </a:p>
          <a:p>
            <a:pPr marL="457200" indent="-457200"/>
            <a:r>
              <a:rPr lang="en-US" sz="2400" dirty="0">
                <a:solidFill>
                  <a:schemeClr val="tx2"/>
                </a:solidFill>
                <a:latin typeface="Trebuchet MS" pitchFamily="34" charset="0"/>
                <a:cs typeface="Arial" charset="0"/>
              </a:rPr>
              <a:t> </a:t>
            </a:r>
            <a:endParaRPr lang="en-US" sz="2400" dirty="0">
              <a:solidFill>
                <a:schemeClr val="tx2"/>
              </a:solidFill>
              <a:latin typeface="Trebuchet MS" pitchFamily="34" charset="0"/>
              <a:cs typeface="Times New Roman" pitchFamily="18" charset="0"/>
            </a:endParaRPr>
          </a:p>
          <a:p>
            <a:pPr marL="457200" indent="-457200"/>
            <a:r>
              <a:rPr lang="en-US" sz="2400" dirty="0">
                <a:solidFill>
                  <a:schemeClr val="tx2"/>
                </a:solidFill>
                <a:latin typeface="Trebuchet MS" pitchFamily="34" charset="0"/>
                <a:cs typeface="Arial" charset="0"/>
              </a:rPr>
              <a:t>Threats (Severity, Scope, and Immediacy)</a:t>
            </a:r>
            <a:endParaRPr lang="en-US" sz="2400" dirty="0">
              <a:solidFill>
                <a:schemeClr val="tx2"/>
              </a:solidFill>
              <a:latin typeface="Trebuchet MS" pitchFamily="34" charset="0"/>
              <a:cs typeface="Times New Roman" pitchFamily="18" charset="0"/>
            </a:endParaRPr>
          </a:p>
          <a:p>
            <a:pPr marL="457200" indent="-457200"/>
            <a:r>
              <a:rPr lang="en-US" b="1" dirty="0">
                <a:solidFill>
                  <a:schemeClr val="tx2"/>
                </a:solidFill>
                <a:effectLst/>
                <a:latin typeface="Trebuchet MS" pitchFamily="34" charset="0"/>
                <a:cs typeface="Arial" charset="0"/>
              </a:rPr>
              <a:t> </a:t>
            </a:r>
            <a:endParaRPr lang="en-US" b="1" dirty="0">
              <a:solidFill>
                <a:schemeClr val="tx2"/>
              </a:solidFill>
              <a:effectLst/>
              <a:latin typeface="Trebuchet MS" pitchFamily="34" charset="0"/>
              <a:cs typeface="Times New Roman" pitchFamily="18" charset="0"/>
            </a:endParaRPr>
          </a:p>
        </p:txBody>
      </p:sp>
      <p:sp>
        <p:nvSpPr>
          <p:cNvPr id="779270" name="Line 6"/>
          <p:cNvSpPr>
            <a:spLocks noChangeShapeType="1"/>
          </p:cNvSpPr>
          <p:nvPr/>
        </p:nvSpPr>
        <p:spPr bwMode="auto">
          <a:xfrm>
            <a:off x="838200" y="1371600"/>
            <a:ext cx="7180263" cy="0"/>
          </a:xfrm>
          <a:prstGeom prst="line">
            <a:avLst/>
          </a:prstGeom>
          <a:noFill/>
          <a:ln w="28575">
            <a:solidFill>
              <a:schemeClr val="tx2"/>
            </a:solidFill>
            <a:round/>
            <a:headEnd/>
            <a:tailEnd/>
          </a:ln>
          <a:effectLst>
            <a:outerShdw dist="17961" dir="2700000" algn="ctr" rotWithShape="0">
              <a:srgbClr val="A2C1FE"/>
            </a:outerShdw>
          </a:effectLst>
        </p:spPr>
        <p:txBody>
          <a:bodyPr wrap="none" anchor="ctr"/>
          <a:lstStyle/>
          <a:p>
            <a:endParaRPr lang="en-US"/>
          </a:p>
        </p:txBody>
      </p:sp>
      <p:sp>
        <p:nvSpPr>
          <p:cNvPr id="779271" name="Text Box 7"/>
          <p:cNvSpPr txBox="1">
            <a:spLocks noChangeArrowheads="1"/>
          </p:cNvSpPr>
          <p:nvPr/>
        </p:nvSpPr>
        <p:spPr bwMode="auto">
          <a:xfrm>
            <a:off x="5181600" y="1600200"/>
            <a:ext cx="3962400" cy="2677656"/>
          </a:xfrm>
          <a:prstGeom prst="rect">
            <a:avLst/>
          </a:prstGeom>
          <a:noFill/>
          <a:ln w="12700">
            <a:noFill/>
            <a:miter lim="800000"/>
            <a:headEnd/>
            <a:tailEnd/>
          </a:ln>
          <a:effectLst/>
        </p:spPr>
        <p:txBody>
          <a:bodyPr>
            <a:spAutoFit/>
          </a:bodyPr>
          <a:lstStyle/>
          <a:p>
            <a:pPr>
              <a:spcBef>
                <a:spcPct val="50000"/>
              </a:spcBef>
            </a:pPr>
            <a:r>
              <a:rPr lang="en-US" sz="2400" dirty="0">
                <a:solidFill>
                  <a:schemeClr val="tx2"/>
                </a:solidFill>
                <a:effectLst>
                  <a:outerShdw blurRad="38100" dist="38100" dir="2700000" algn="tl">
                    <a:srgbClr val="000000"/>
                  </a:outerShdw>
                </a:effectLst>
                <a:latin typeface="Trebuchet MS" pitchFamily="34" charset="0"/>
              </a:rPr>
              <a:t>G1 Critically Imperiled</a:t>
            </a:r>
          </a:p>
          <a:p>
            <a:pPr>
              <a:spcBef>
                <a:spcPct val="50000"/>
              </a:spcBef>
            </a:pPr>
            <a:r>
              <a:rPr lang="en-US" sz="2400" dirty="0">
                <a:solidFill>
                  <a:schemeClr val="tx2"/>
                </a:solidFill>
                <a:effectLst>
                  <a:outerShdw blurRad="38100" dist="38100" dir="2700000" algn="tl">
                    <a:srgbClr val="000000"/>
                  </a:outerShdw>
                </a:effectLst>
                <a:latin typeface="Trebuchet MS" pitchFamily="34" charset="0"/>
              </a:rPr>
              <a:t>G2 Imperiled</a:t>
            </a:r>
          </a:p>
          <a:p>
            <a:pPr>
              <a:spcBef>
                <a:spcPct val="50000"/>
              </a:spcBef>
            </a:pPr>
            <a:r>
              <a:rPr lang="en-US" sz="2400" dirty="0">
                <a:solidFill>
                  <a:schemeClr val="tx2"/>
                </a:solidFill>
                <a:effectLst>
                  <a:outerShdw blurRad="38100" dist="38100" dir="2700000" algn="tl">
                    <a:srgbClr val="000000"/>
                  </a:outerShdw>
                </a:effectLst>
                <a:latin typeface="Trebuchet MS" pitchFamily="34" charset="0"/>
              </a:rPr>
              <a:t>G3 Vulnerable</a:t>
            </a:r>
          </a:p>
          <a:p>
            <a:pPr>
              <a:spcBef>
                <a:spcPct val="50000"/>
              </a:spcBef>
            </a:pPr>
            <a:r>
              <a:rPr lang="en-US" sz="2400" dirty="0">
                <a:solidFill>
                  <a:schemeClr val="tx2"/>
                </a:solidFill>
                <a:effectLst>
                  <a:outerShdw blurRad="38100" dist="38100" dir="2700000" algn="tl">
                    <a:srgbClr val="000000"/>
                  </a:outerShdw>
                </a:effectLst>
                <a:latin typeface="Trebuchet MS" pitchFamily="34" charset="0"/>
              </a:rPr>
              <a:t>G4 Apparently Secure</a:t>
            </a:r>
          </a:p>
          <a:p>
            <a:pPr>
              <a:spcBef>
                <a:spcPct val="50000"/>
              </a:spcBef>
            </a:pPr>
            <a:r>
              <a:rPr lang="en-US" sz="2400" dirty="0">
                <a:solidFill>
                  <a:schemeClr val="tx2"/>
                </a:solidFill>
                <a:effectLst>
                  <a:outerShdw blurRad="38100" dist="38100" dir="2700000" algn="tl">
                    <a:srgbClr val="000000"/>
                  </a:outerShdw>
                </a:effectLst>
                <a:latin typeface="Trebuchet MS" pitchFamily="34" charset="0"/>
              </a:rPr>
              <a:t>G5 Demonstrably Secure</a:t>
            </a:r>
          </a:p>
        </p:txBody>
      </p:sp>
      <p:sp>
        <p:nvSpPr>
          <p:cNvPr id="779272" name="Text Box 8"/>
          <p:cNvSpPr txBox="1">
            <a:spLocks noChangeArrowheads="1"/>
          </p:cNvSpPr>
          <p:nvPr/>
        </p:nvSpPr>
        <p:spPr bwMode="auto">
          <a:xfrm>
            <a:off x="5181600" y="1524000"/>
            <a:ext cx="3962400" cy="4601260"/>
          </a:xfrm>
          <a:prstGeom prst="rect">
            <a:avLst/>
          </a:prstGeom>
          <a:solidFill>
            <a:schemeClr val="tx1"/>
          </a:solidFill>
          <a:ln w="12700">
            <a:solidFill>
              <a:schemeClr val="bg2"/>
            </a:solidFill>
            <a:miter lim="800000"/>
            <a:headEnd/>
            <a:tailEnd/>
          </a:ln>
          <a:effectLst/>
        </p:spPr>
        <p:txBody>
          <a:bodyPr wrap="square">
            <a:spAutoFit/>
          </a:bodyPr>
          <a:lstStyle/>
          <a:p>
            <a:pPr>
              <a:spcBef>
                <a:spcPct val="50000"/>
              </a:spcBef>
            </a:pPr>
            <a:r>
              <a:rPr lang="en-US" sz="2400" dirty="0">
                <a:solidFill>
                  <a:schemeClr val="bg2"/>
                </a:solidFill>
                <a:effectLst>
                  <a:outerShdw blurRad="38100" dist="38100" dir="2700000" algn="tl">
                    <a:srgbClr val="C0C0C0"/>
                  </a:outerShdw>
                </a:effectLst>
                <a:latin typeface="Trebuchet MS" pitchFamily="34" charset="0"/>
              </a:rPr>
              <a:t>Apply to portion of range; e.g., N = Nation S=</a:t>
            </a:r>
            <a:r>
              <a:rPr lang="en-US" sz="2400" dirty="0" err="1">
                <a:solidFill>
                  <a:schemeClr val="bg2"/>
                </a:solidFill>
                <a:effectLst>
                  <a:outerShdw blurRad="38100" dist="38100" dir="2700000" algn="tl">
                    <a:srgbClr val="C0C0C0"/>
                  </a:outerShdw>
                </a:effectLst>
                <a:latin typeface="Trebuchet MS" pitchFamily="34" charset="0"/>
              </a:rPr>
              <a:t>Subnation</a:t>
            </a:r>
            <a:endParaRPr lang="en-US" sz="2400" dirty="0">
              <a:solidFill>
                <a:schemeClr val="bg2"/>
              </a:solidFill>
              <a:effectLst>
                <a:outerShdw blurRad="38100" dist="38100" dir="2700000" algn="tl">
                  <a:srgbClr val="C0C0C0"/>
                </a:outerShdw>
              </a:effectLst>
              <a:latin typeface="Trebuchet MS" pitchFamily="34" charset="0"/>
            </a:endParaRPr>
          </a:p>
          <a:p>
            <a:pPr>
              <a:spcBef>
                <a:spcPct val="50000"/>
              </a:spcBef>
            </a:pPr>
            <a:r>
              <a:rPr lang="en-US" sz="2600" dirty="0">
                <a:solidFill>
                  <a:schemeClr val="bg2"/>
                </a:solidFill>
                <a:effectLst>
                  <a:outerShdw blurRad="38100" dist="38100" dir="2700000" algn="tl">
                    <a:srgbClr val="C0C0C0"/>
                  </a:outerShdw>
                </a:effectLst>
                <a:latin typeface="Trebuchet MS" pitchFamily="34" charset="0"/>
              </a:rPr>
              <a:t>N/S1 Critically Imperiled</a:t>
            </a:r>
          </a:p>
          <a:p>
            <a:pPr>
              <a:spcBef>
                <a:spcPct val="50000"/>
              </a:spcBef>
            </a:pPr>
            <a:r>
              <a:rPr lang="en-US" sz="2600" dirty="0">
                <a:solidFill>
                  <a:schemeClr val="bg2"/>
                </a:solidFill>
                <a:effectLst>
                  <a:outerShdw blurRad="38100" dist="38100" dir="2700000" algn="tl">
                    <a:srgbClr val="C0C0C0"/>
                  </a:outerShdw>
                </a:effectLst>
                <a:latin typeface="Trebuchet MS" pitchFamily="34" charset="0"/>
              </a:rPr>
              <a:t>N/S2 Imperiled</a:t>
            </a:r>
          </a:p>
          <a:p>
            <a:pPr>
              <a:spcBef>
                <a:spcPct val="50000"/>
              </a:spcBef>
            </a:pPr>
            <a:r>
              <a:rPr lang="en-US" sz="2600" dirty="0">
                <a:solidFill>
                  <a:schemeClr val="bg2"/>
                </a:solidFill>
                <a:effectLst>
                  <a:outerShdw blurRad="38100" dist="38100" dir="2700000" algn="tl">
                    <a:srgbClr val="C0C0C0"/>
                  </a:outerShdw>
                </a:effectLst>
                <a:latin typeface="Trebuchet MS" pitchFamily="34" charset="0"/>
              </a:rPr>
              <a:t>N/S3 Vulnerable</a:t>
            </a:r>
          </a:p>
          <a:p>
            <a:pPr>
              <a:spcBef>
                <a:spcPct val="50000"/>
              </a:spcBef>
            </a:pPr>
            <a:r>
              <a:rPr lang="en-US" sz="2600" dirty="0">
                <a:solidFill>
                  <a:schemeClr val="bg2"/>
                </a:solidFill>
                <a:effectLst>
                  <a:outerShdw blurRad="38100" dist="38100" dir="2700000" algn="tl">
                    <a:srgbClr val="C0C0C0"/>
                  </a:outerShdw>
                </a:effectLst>
                <a:latin typeface="Trebuchet MS" pitchFamily="34" charset="0"/>
              </a:rPr>
              <a:t>N/S4 Apparently Secure</a:t>
            </a:r>
          </a:p>
          <a:p>
            <a:pPr>
              <a:spcBef>
                <a:spcPct val="50000"/>
              </a:spcBef>
            </a:pPr>
            <a:r>
              <a:rPr lang="en-US" sz="2600" dirty="0">
                <a:solidFill>
                  <a:schemeClr val="bg2"/>
                </a:solidFill>
                <a:effectLst>
                  <a:outerShdw blurRad="38100" dist="38100" dir="2700000" algn="tl">
                    <a:srgbClr val="C0C0C0"/>
                  </a:outerShdw>
                </a:effectLst>
                <a:latin typeface="Trebuchet MS" pitchFamily="34" charset="0"/>
              </a:rPr>
              <a:t>N/S5 Demonstrably </a:t>
            </a:r>
            <a:r>
              <a:rPr lang="en-US" sz="2600" dirty="0" smtClean="0">
                <a:solidFill>
                  <a:schemeClr val="bg2"/>
                </a:solidFill>
                <a:effectLst>
                  <a:outerShdw blurRad="38100" dist="38100" dir="2700000" algn="tl">
                    <a:srgbClr val="C0C0C0"/>
                  </a:outerShdw>
                </a:effectLst>
                <a:latin typeface="Trebuchet MS" pitchFamily="34" charset="0"/>
              </a:rPr>
              <a:t>	Secure</a:t>
            </a:r>
            <a:endParaRPr lang="en-US" sz="2000" dirty="0">
              <a:solidFill>
                <a:schemeClr val="bg2"/>
              </a:solidFill>
              <a:effectLst>
                <a:outerShdw blurRad="38100" dist="38100" dir="2700000" algn="tl">
                  <a:srgbClr val="C0C0C0"/>
                </a:outerShdw>
              </a:effectLst>
              <a:latin typeface="Trebuchet MS" pitchFamily="34" charset="0"/>
            </a:endParaRPr>
          </a:p>
        </p:txBody>
      </p:sp>
      <p:pic>
        <p:nvPicPr>
          <p:cNvPr id="13" name="Picture 12" descr="RankMethodology_Cover.jpg"/>
          <p:cNvPicPr>
            <a:picLocks noChangeAspect="1"/>
          </p:cNvPicPr>
          <p:nvPr/>
        </p:nvPicPr>
        <p:blipFill>
          <a:blip r:embed="rId7" cstate="print"/>
          <a:stretch>
            <a:fillRect/>
          </a:stretch>
        </p:blipFill>
        <p:spPr>
          <a:xfrm>
            <a:off x="8084127" y="5486399"/>
            <a:ext cx="1059874" cy="1371601"/>
          </a:xfrm>
          <a:prstGeom prst="rect">
            <a:avLst/>
          </a:prstGeom>
        </p:spPr>
      </p:pic>
      <p:pic>
        <p:nvPicPr>
          <p:cNvPr id="12" name="Picture 11" descr="StatusFactors_Cover.jpg"/>
          <p:cNvPicPr>
            <a:picLocks noChangeAspect="1"/>
          </p:cNvPicPr>
          <p:nvPr/>
        </p:nvPicPr>
        <p:blipFill>
          <a:blip r:embed="rId8" cstate="print"/>
          <a:stretch>
            <a:fillRect/>
          </a:stretch>
        </p:blipFill>
        <p:spPr>
          <a:xfrm>
            <a:off x="3338946" y="2895601"/>
            <a:ext cx="1842654" cy="2384612"/>
          </a:xfrm>
          <a:prstGeom prst="rect">
            <a:avLst/>
          </a:prstGeom>
        </p:spPr>
      </p:pic>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779271"/>
                                        </p:tgtEl>
                                        <p:attrNameLst>
                                          <p:attrName>style.visibility</p:attrName>
                                        </p:attrNameLst>
                                      </p:cBhvr>
                                      <p:to>
                                        <p:strVal val="visible"/>
                                      </p:to>
                                    </p:set>
                                    <p:animEffect transition="in" filter="dissolve">
                                      <p:cBhvr>
                                        <p:cTn id="7" dur="500"/>
                                        <p:tgtEl>
                                          <p:spTgt spid="77927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79272"/>
                                        </p:tgtEl>
                                        <p:attrNameLst>
                                          <p:attrName>style.visibility</p:attrName>
                                        </p:attrNameLst>
                                      </p:cBhvr>
                                      <p:to>
                                        <p:strVal val="visible"/>
                                      </p:to>
                                    </p:set>
                                    <p:animEffect transition="in" filter="dissolve">
                                      <p:cBhvr>
                                        <p:cTn id="12" dur="500"/>
                                        <p:tgtEl>
                                          <p:spTgt spid="779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9271" grpId="0" autoUpdateAnimBg="0"/>
      <p:bldP spid="779272"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dirty="0" smtClean="0">
                <a:solidFill>
                  <a:srgbClr val="FFFF99"/>
                </a:solidFill>
                <a:effectLst>
                  <a:outerShdw blurRad="38100" dist="38100" dir="2700000" algn="tl">
                    <a:srgbClr val="000000">
                      <a:alpha val="43137"/>
                    </a:srgbClr>
                  </a:outerShdw>
                </a:effectLst>
                <a:latin typeface="Trebuchet MS" pitchFamily="34" charset="0"/>
                <a:ea typeface="ＭＳ Ｐゴシック" pitchFamily="-65" charset="-128"/>
              </a:rPr>
              <a:t>Long-Term Trend in Extent</a:t>
            </a:r>
          </a:p>
        </p:txBody>
      </p:sp>
      <p:sp>
        <p:nvSpPr>
          <p:cNvPr id="18435" name="Content Placeholder 2"/>
          <p:cNvSpPr>
            <a:spLocks noGrp="1"/>
          </p:cNvSpPr>
          <p:nvPr>
            <p:ph idx="1"/>
          </p:nvPr>
        </p:nvSpPr>
        <p:spPr>
          <a:xfrm>
            <a:off x="4924425" y="5599113"/>
            <a:ext cx="3670300" cy="492125"/>
          </a:xfrm>
        </p:spPr>
        <p:txBody>
          <a:bodyPr/>
          <a:lstStyle/>
          <a:p>
            <a:pPr algn="ctr">
              <a:buFontTx/>
              <a:buNone/>
            </a:pPr>
            <a:r>
              <a:rPr lang="en-US" sz="2400" dirty="0" smtClean="0">
                <a:latin typeface="Trebuchet MS" pitchFamily="34" charset="0"/>
                <a:ea typeface="ＭＳ Ｐゴシック" pitchFamily="-65" charset="-128"/>
              </a:rPr>
              <a:t>Current Extent Estimate</a:t>
            </a:r>
          </a:p>
        </p:txBody>
      </p:sp>
      <p:sp>
        <p:nvSpPr>
          <p:cNvPr id="18436" name="Slide Number Placeholder 3"/>
          <p:cNvSpPr>
            <a:spLocks noGrp="1"/>
          </p:cNvSpPr>
          <p:nvPr>
            <p:ph type="sldNum" sz="quarter" idx="4294967295"/>
          </p:nvPr>
        </p:nvSpPr>
        <p:spPr>
          <a:xfrm>
            <a:off x="6553200" y="6356350"/>
            <a:ext cx="2133600" cy="365125"/>
          </a:xfrm>
          <a:prstGeom prst="rect">
            <a:avLst/>
          </a:prstGeom>
          <a:noFill/>
        </p:spPr>
        <p:txBody>
          <a:bodyPr/>
          <a:lstStyle/>
          <a:p>
            <a:fld id="{530D0E5E-D337-4409-AE50-24E434CC77C5}" type="slidenum">
              <a:rPr lang="en-US" smtClean="0">
                <a:latin typeface="Arial" pitchFamily="34" charset="0"/>
              </a:rPr>
              <a:pPr/>
              <a:t>33</a:t>
            </a:fld>
            <a:endParaRPr lang="en-US" smtClean="0">
              <a:latin typeface="Arial" pitchFamily="34" charset="0"/>
            </a:endParaRPr>
          </a:p>
        </p:txBody>
      </p:sp>
      <p:sp>
        <p:nvSpPr>
          <p:cNvPr id="18437" name="Content Placeholder 2"/>
          <p:cNvSpPr txBox="1">
            <a:spLocks/>
          </p:cNvSpPr>
          <p:nvPr/>
        </p:nvSpPr>
        <p:spPr bwMode="auto">
          <a:xfrm>
            <a:off x="349250" y="5610225"/>
            <a:ext cx="3997325" cy="492125"/>
          </a:xfrm>
          <a:prstGeom prst="rect">
            <a:avLst/>
          </a:prstGeom>
          <a:noFill/>
          <a:ln w="9525">
            <a:noFill/>
            <a:miter lim="800000"/>
            <a:headEnd/>
            <a:tailEnd/>
          </a:ln>
        </p:spPr>
        <p:txBody>
          <a:bodyPr/>
          <a:lstStyle/>
          <a:p>
            <a:pPr marL="342900" indent="-342900" algn="ctr" eaLnBrk="0" hangingPunct="0">
              <a:spcBef>
                <a:spcPct val="20000"/>
              </a:spcBef>
            </a:pPr>
            <a:r>
              <a:rPr lang="en-US" sz="2400" dirty="0">
                <a:latin typeface="Trebuchet MS" pitchFamily="34" charset="0"/>
              </a:rPr>
              <a:t>Unaltered Extent Estimate</a:t>
            </a:r>
          </a:p>
        </p:txBody>
      </p:sp>
      <p:pic>
        <p:nvPicPr>
          <p:cNvPr id="18438" name="Picture 7" descr="systems.jpg"/>
          <p:cNvPicPr>
            <a:picLocks noChangeAspect="1"/>
          </p:cNvPicPr>
          <p:nvPr/>
        </p:nvPicPr>
        <p:blipFill>
          <a:blip r:embed="rId3" cstate="print"/>
          <a:srcRect/>
          <a:stretch>
            <a:fillRect/>
          </a:stretch>
        </p:blipFill>
        <p:spPr bwMode="auto">
          <a:xfrm>
            <a:off x="4495800" y="1889125"/>
            <a:ext cx="4597400" cy="3553107"/>
          </a:xfrm>
          <a:prstGeom prst="rect">
            <a:avLst/>
          </a:prstGeom>
          <a:noFill/>
          <a:ln w="9525">
            <a:noFill/>
            <a:miter lim="800000"/>
            <a:headEnd/>
            <a:tailEnd/>
          </a:ln>
        </p:spPr>
      </p:pic>
      <p:pic>
        <p:nvPicPr>
          <p:cNvPr id="18439" name="Picture 7" descr="BPSsystems.jpg"/>
          <p:cNvPicPr>
            <a:picLocks noChangeAspect="1"/>
          </p:cNvPicPr>
          <p:nvPr/>
        </p:nvPicPr>
        <p:blipFill>
          <a:blip r:embed="rId4" cstate="print"/>
          <a:srcRect/>
          <a:stretch>
            <a:fillRect/>
          </a:stretch>
        </p:blipFill>
        <p:spPr bwMode="auto">
          <a:xfrm>
            <a:off x="-53975" y="1893888"/>
            <a:ext cx="4519613" cy="3492500"/>
          </a:xfrm>
          <a:prstGeom prst="rect">
            <a:avLst/>
          </a:prstGeom>
          <a:noFill/>
          <a:ln w="9525">
            <a:noFill/>
            <a:miter lim="800000"/>
            <a:headEnd/>
            <a:tailEnd/>
          </a:ln>
        </p:spPr>
      </p:pic>
    </p:spTree>
  </p:cSld>
  <p:clrMapOvr>
    <a:masterClrMapping/>
  </p:clrMapOvr>
  <p:transition>
    <p:cut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50" name="Rectangle 2"/>
          <p:cNvSpPr>
            <a:spLocks noGrp="1" noChangeArrowheads="1"/>
          </p:cNvSpPr>
          <p:nvPr>
            <p:ph type="title"/>
          </p:nvPr>
        </p:nvSpPr>
        <p:spPr>
          <a:xfrm>
            <a:off x="457200" y="0"/>
            <a:ext cx="8261350" cy="758825"/>
          </a:xfrm>
        </p:spPr>
        <p:txBody>
          <a:bodyPr>
            <a:spAutoFit/>
          </a:bodyPr>
          <a:lstStyle/>
          <a:p>
            <a:pPr>
              <a:defRPr/>
            </a:pPr>
            <a:r>
              <a:rPr lang="en-US">
                <a:solidFill>
                  <a:srgbClr val="FFFF99"/>
                </a:solidFill>
                <a:effectLst>
                  <a:outerShdw blurRad="38100" dist="38100" dir="2700000" algn="tl">
                    <a:srgbClr val="000000"/>
                  </a:outerShdw>
                </a:effectLst>
                <a:latin typeface="Trebuchet MS" pitchFamily="34" charset="0"/>
              </a:rPr>
              <a:t>Gauging Ecological Integrity</a:t>
            </a:r>
          </a:p>
        </p:txBody>
      </p:sp>
      <p:graphicFrame>
        <p:nvGraphicFramePr>
          <p:cNvPr id="5122" name="Object 3"/>
          <p:cNvGraphicFramePr>
            <a:graphicFrameLocks noChangeAspect="1"/>
          </p:cNvGraphicFramePr>
          <p:nvPr/>
        </p:nvGraphicFramePr>
        <p:xfrm>
          <a:off x="1066800" y="990600"/>
          <a:ext cx="2971800" cy="2228850"/>
        </p:xfrm>
        <a:graphic>
          <a:graphicData uri="http://schemas.openxmlformats.org/presentationml/2006/ole">
            <p:oleObj spid="_x0000_s5122" name="Slide" r:id="rId4" imgW="4572000" imgH="3429000" progId="PowerPoint.Slide.8">
              <p:embed/>
            </p:oleObj>
          </a:graphicData>
        </a:graphic>
      </p:graphicFrame>
      <p:pic>
        <p:nvPicPr>
          <p:cNvPr id="5124" name="Picture 4"/>
          <p:cNvPicPr>
            <a:picLocks noChangeArrowheads="1"/>
          </p:cNvPicPr>
          <p:nvPr/>
        </p:nvPicPr>
        <p:blipFill>
          <a:blip r:embed="rId5" cstate="print"/>
          <a:srcRect/>
          <a:stretch>
            <a:fillRect/>
          </a:stretch>
        </p:blipFill>
        <p:spPr bwMode="auto">
          <a:xfrm>
            <a:off x="4800600" y="990600"/>
            <a:ext cx="3048000" cy="2209800"/>
          </a:xfrm>
          <a:prstGeom prst="rect">
            <a:avLst/>
          </a:prstGeom>
          <a:noFill/>
          <a:ln w="12700">
            <a:solidFill>
              <a:schemeClr val="bg2"/>
            </a:solidFill>
            <a:miter lim="800000"/>
            <a:headEnd/>
            <a:tailEnd/>
          </a:ln>
        </p:spPr>
      </p:pic>
      <p:sp>
        <p:nvSpPr>
          <p:cNvPr id="795653" name="Line 5"/>
          <p:cNvSpPr>
            <a:spLocks noChangeShapeType="1"/>
          </p:cNvSpPr>
          <p:nvPr/>
        </p:nvSpPr>
        <p:spPr bwMode="auto">
          <a:xfrm>
            <a:off x="914400" y="838200"/>
            <a:ext cx="7180263" cy="0"/>
          </a:xfrm>
          <a:prstGeom prst="line">
            <a:avLst/>
          </a:prstGeom>
          <a:noFill/>
          <a:ln w="28575">
            <a:solidFill>
              <a:schemeClr val="tx2"/>
            </a:solidFill>
            <a:round/>
            <a:headEnd/>
            <a:tailEnd/>
          </a:ln>
          <a:effectLst>
            <a:outerShdw dist="17961" dir="2700000" algn="ctr" rotWithShape="0">
              <a:srgbClr val="A2C1FE"/>
            </a:outerShdw>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795654" name="Rectangle 6"/>
          <p:cNvSpPr>
            <a:spLocks noChangeArrowheads="1"/>
          </p:cNvSpPr>
          <p:nvPr/>
        </p:nvSpPr>
        <p:spPr bwMode="auto">
          <a:xfrm>
            <a:off x="304800" y="3276600"/>
            <a:ext cx="8610600" cy="4114800"/>
          </a:xfrm>
          <a:prstGeom prst="rect">
            <a:avLst/>
          </a:prstGeom>
          <a:noFill/>
          <a:ln w="12700">
            <a:noFill/>
            <a:miter lim="800000"/>
            <a:headEnd/>
            <a:tailEnd/>
          </a:ln>
          <a:effectLst/>
        </p:spPr>
        <p:txBody>
          <a:bodyPr lIns="90488" tIns="44450" rIns="90488" bIns="44450"/>
          <a:lstStyle/>
          <a:p>
            <a:pPr marL="342900" indent="-342900" eaLnBrk="0" hangingPunct="0">
              <a:spcBef>
                <a:spcPct val="40000"/>
              </a:spcBef>
              <a:spcAft>
                <a:spcPct val="30000"/>
              </a:spcAft>
              <a:buClr>
                <a:schemeClr val="tx2"/>
              </a:buClr>
              <a:buSzPct val="75000"/>
              <a:buFont typeface="Monotype Sorts" charset="2"/>
              <a:buChar char="u"/>
              <a:defRPr/>
            </a:pPr>
            <a:r>
              <a:rPr lang="en-US" sz="2300">
                <a:effectLst>
                  <a:outerShdw blurRad="38100" dist="38100" dir="2700000" algn="tl">
                    <a:srgbClr val="000000"/>
                  </a:outerShdw>
                </a:effectLst>
                <a:latin typeface="Trebuchet MS" pitchFamily="34" charset="0"/>
              </a:rPr>
              <a:t>Provide an estimate of </a:t>
            </a:r>
            <a:r>
              <a:rPr lang="en-US" sz="2300" b="1">
                <a:solidFill>
                  <a:schemeClr val="tx2"/>
                </a:solidFill>
                <a:effectLst>
                  <a:outerShdw blurRad="38100" dist="38100" dir="2700000" algn="tl">
                    <a:srgbClr val="000000"/>
                  </a:outerShdw>
                </a:effectLst>
                <a:latin typeface="Trebuchet MS" pitchFamily="34" charset="0"/>
              </a:rPr>
              <a:t>curren</a:t>
            </a:r>
            <a:r>
              <a:rPr lang="en-US" sz="2300">
                <a:solidFill>
                  <a:schemeClr val="tx2"/>
                </a:solidFill>
                <a:effectLst>
                  <a:outerShdw blurRad="38100" dist="38100" dir="2700000" algn="tl">
                    <a:srgbClr val="000000"/>
                  </a:outerShdw>
                </a:effectLst>
                <a:latin typeface="Trebuchet MS" pitchFamily="34" charset="0"/>
              </a:rPr>
              <a:t>t</a:t>
            </a:r>
            <a:r>
              <a:rPr lang="en-US" sz="2300">
                <a:effectLst>
                  <a:outerShdw blurRad="38100" dist="38100" dir="2700000" algn="tl">
                    <a:srgbClr val="000000"/>
                  </a:outerShdw>
                </a:effectLst>
                <a:latin typeface="Trebuchet MS" pitchFamily="34" charset="0"/>
              </a:rPr>
              <a:t> ecological integrity </a:t>
            </a:r>
          </a:p>
          <a:p>
            <a:pPr marL="342900" indent="-342900" eaLnBrk="0" hangingPunct="0">
              <a:spcBef>
                <a:spcPct val="40000"/>
              </a:spcBef>
              <a:spcAft>
                <a:spcPct val="30000"/>
              </a:spcAft>
              <a:buClr>
                <a:schemeClr val="tx2"/>
              </a:buClr>
              <a:buSzPct val="75000"/>
              <a:buFont typeface="Monotype Sorts" charset="2"/>
              <a:buChar char="u"/>
              <a:defRPr/>
            </a:pPr>
            <a:r>
              <a:rPr lang="en-US" sz="2300">
                <a:effectLst>
                  <a:outerShdw blurRad="38100" dist="38100" dir="2700000" algn="tl">
                    <a:srgbClr val="000000"/>
                  </a:outerShdw>
                </a:effectLst>
                <a:latin typeface="Trebuchet MS" pitchFamily="34" charset="0"/>
              </a:rPr>
              <a:t>Help </a:t>
            </a:r>
            <a:r>
              <a:rPr lang="en-US" sz="2300" b="1">
                <a:solidFill>
                  <a:schemeClr val="tx2"/>
                </a:solidFill>
                <a:effectLst>
                  <a:outerShdw blurRad="38100" dist="38100" dir="2700000" algn="tl">
                    <a:srgbClr val="000000"/>
                  </a:outerShdw>
                </a:effectLst>
                <a:latin typeface="Trebuchet MS" pitchFamily="34" charset="0"/>
              </a:rPr>
              <a:t>prioritize</a:t>
            </a:r>
            <a:r>
              <a:rPr lang="en-US" sz="2300">
                <a:effectLst>
                  <a:outerShdw blurRad="38100" dist="38100" dir="2700000" algn="tl">
                    <a:srgbClr val="000000"/>
                  </a:outerShdw>
                </a:effectLst>
                <a:latin typeface="Trebuchet MS" pitchFamily="34" charset="0"/>
              </a:rPr>
              <a:t> occurrences/sites for conservation attention </a:t>
            </a:r>
          </a:p>
          <a:p>
            <a:pPr marL="342900" indent="-342900" eaLnBrk="0" hangingPunct="0">
              <a:spcBef>
                <a:spcPct val="80000"/>
              </a:spcBef>
              <a:spcAft>
                <a:spcPct val="30000"/>
              </a:spcAft>
              <a:buClr>
                <a:schemeClr val="tx2"/>
              </a:buClr>
              <a:buSzPct val="75000"/>
              <a:buFont typeface="Monotype Sorts" charset="2"/>
              <a:buChar char="u"/>
              <a:defRPr/>
            </a:pPr>
            <a:r>
              <a:rPr lang="en-US" sz="2300">
                <a:effectLst>
                  <a:outerShdw blurRad="38100" dist="38100" dir="2700000" algn="tl">
                    <a:srgbClr val="000000"/>
                  </a:outerShdw>
                </a:effectLst>
                <a:latin typeface="Trebuchet MS" pitchFamily="34" charset="0"/>
              </a:rPr>
              <a:t>Highlight </a:t>
            </a:r>
            <a:r>
              <a:rPr lang="en-US" sz="2300" b="1">
                <a:solidFill>
                  <a:schemeClr val="tx2"/>
                </a:solidFill>
                <a:effectLst>
                  <a:outerShdw blurRad="38100" dist="38100" dir="2700000" algn="tl">
                    <a:srgbClr val="000000"/>
                  </a:outerShdw>
                </a:effectLst>
                <a:latin typeface="Trebuchet MS" pitchFamily="34" charset="0"/>
              </a:rPr>
              <a:t>indicators</a:t>
            </a:r>
            <a:r>
              <a:rPr lang="en-US" sz="2300">
                <a:effectLst>
                  <a:outerShdw blurRad="38100" dist="38100" dir="2700000" algn="tl">
                    <a:srgbClr val="000000"/>
                  </a:outerShdw>
                </a:effectLst>
                <a:latin typeface="Trebuchet MS" pitchFamily="34" charset="0"/>
              </a:rPr>
              <a:t> to be used in management and monitoring</a:t>
            </a:r>
          </a:p>
          <a:p>
            <a:pPr marL="342900" indent="-342900" eaLnBrk="0" hangingPunct="0">
              <a:spcBef>
                <a:spcPct val="80000"/>
              </a:spcBef>
              <a:spcAft>
                <a:spcPct val="30000"/>
              </a:spcAft>
              <a:buClr>
                <a:schemeClr val="tx2"/>
              </a:buClr>
              <a:buSzPct val="75000"/>
              <a:buFont typeface="Monotype Sorts" charset="2"/>
              <a:buChar char="u"/>
              <a:defRPr/>
            </a:pPr>
            <a:r>
              <a:rPr lang="en-US" sz="2300">
                <a:effectLst>
                  <a:outerShdw blurRad="38100" dist="38100" dir="2700000" algn="tl">
                    <a:srgbClr val="000000"/>
                  </a:outerShdw>
                </a:effectLst>
                <a:latin typeface="Trebuchet MS" pitchFamily="34" charset="0"/>
              </a:rPr>
              <a:t>Provides basis for describing relative </a:t>
            </a:r>
            <a:r>
              <a:rPr lang="en-US" sz="2300" b="1">
                <a:solidFill>
                  <a:schemeClr val="tx2"/>
                </a:solidFill>
                <a:effectLst>
                  <a:outerShdw blurRad="38100" dist="38100" dir="2700000" algn="tl">
                    <a:srgbClr val="000000"/>
                  </a:outerShdw>
                </a:effectLst>
                <a:latin typeface="Trebuchet MS" pitchFamily="34" charset="0"/>
              </a:rPr>
              <a:t>compatibilities</a:t>
            </a:r>
            <a:r>
              <a:rPr lang="en-US" sz="2300">
                <a:effectLst>
                  <a:outerShdw blurRad="38100" dist="38100" dir="2700000" algn="tl">
                    <a:srgbClr val="000000"/>
                  </a:outerShdw>
                </a:effectLst>
                <a:latin typeface="Trebuchet MS" pitchFamily="34" charset="0"/>
              </a:rPr>
              <a:t> between land uses/management practices with ecological requirements</a:t>
            </a:r>
          </a:p>
        </p:txBody>
      </p:sp>
    </p:spTree>
  </p:cSld>
  <p:clrMapOvr>
    <a:masterClrMapping/>
  </p:clrMapOvr>
  <p:transition>
    <p:cut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ChangeArrowheads="1"/>
          </p:cNvSpPr>
          <p:nvPr>
            <p:ph type="title"/>
          </p:nvPr>
        </p:nvSpPr>
        <p:spPr>
          <a:xfrm>
            <a:off x="685800" y="304800"/>
            <a:ext cx="7543800" cy="1143000"/>
          </a:xfrm>
          <a:noFill/>
        </p:spPr>
        <p:txBody>
          <a:bodyPr lIns="90488" tIns="44450" rIns="90488" bIns="44450" anchor="b"/>
          <a:lstStyle/>
          <a:p>
            <a:pPr eaLnBrk="1" hangingPunct="1"/>
            <a:r>
              <a:rPr lang="en-US" dirty="0" smtClean="0">
                <a:solidFill>
                  <a:srgbClr val="FFFF99"/>
                </a:solidFill>
                <a:effectLst>
                  <a:outerShdw blurRad="38100" dist="38100" dir="2700000" algn="tl">
                    <a:srgbClr val="000000">
                      <a:alpha val="43137"/>
                    </a:srgbClr>
                  </a:outerShdw>
                </a:effectLst>
                <a:latin typeface="Trebuchet MS" pitchFamily="34" charset="0"/>
              </a:rPr>
              <a:t>Organizing Factors that Affect Integrity</a:t>
            </a:r>
          </a:p>
        </p:txBody>
      </p:sp>
      <p:sp>
        <p:nvSpPr>
          <p:cNvPr id="786435" name="Rectangle 3"/>
          <p:cNvSpPr>
            <a:spLocks noGrp="1" noChangeArrowheads="1"/>
          </p:cNvSpPr>
          <p:nvPr>
            <p:ph idx="1"/>
          </p:nvPr>
        </p:nvSpPr>
        <p:spPr>
          <a:xfrm>
            <a:off x="685800" y="1600200"/>
            <a:ext cx="8001000" cy="4038600"/>
          </a:xfrm>
        </p:spPr>
        <p:txBody>
          <a:bodyPr lIns="90488" tIns="44450" rIns="90488" bIns="44450"/>
          <a:lstStyle/>
          <a:p>
            <a:pPr marL="1417638" indent="-1804988" eaLnBrk="1" hangingPunct="1">
              <a:lnSpc>
                <a:spcPct val="90000"/>
              </a:lnSpc>
              <a:buFontTx/>
              <a:buNone/>
              <a:defRPr/>
            </a:pPr>
            <a:r>
              <a:rPr lang="en-US" sz="2600" b="1" i="1" dirty="0" smtClean="0">
                <a:latin typeface="Trebuchet MS" pitchFamily="34" charset="0"/>
              </a:rPr>
              <a:t>  </a:t>
            </a:r>
            <a:r>
              <a:rPr lang="en-US" sz="2800" b="1" i="1" dirty="0" smtClean="0">
                <a:solidFill>
                  <a:srgbClr val="FFFF00"/>
                </a:solidFill>
                <a:latin typeface="Trebuchet MS" pitchFamily="34" charset="0"/>
              </a:rPr>
              <a:t>Condition</a:t>
            </a:r>
            <a:r>
              <a:rPr lang="en-US" sz="3200" b="1" i="1" dirty="0" smtClean="0">
                <a:latin typeface="Trebuchet MS" pitchFamily="34" charset="0"/>
              </a:rPr>
              <a:t> </a:t>
            </a:r>
            <a:r>
              <a:rPr lang="en-US" sz="2500" i="1" dirty="0" smtClean="0">
                <a:latin typeface="Trebuchet MS" pitchFamily="34" charset="0"/>
              </a:rPr>
              <a:t>–</a:t>
            </a:r>
            <a:r>
              <a:rPr lang="en-US" sz="2500" b="1" i="1" dirty="0" smtClean="0">
                <a:latin typeface="Trebuchet MS" pitchFamily="34" charset="0"/>
              </a:rPr>
              <a:t> </a:t>
            </a:r>
            <a:r>
              <a:rPr lang="en-US" sz="2500" dirty="0" smtClean="0">
                <a:latin typeface="Trebuchet MS" pitchFamily="34" charset="0"/>
              </a:rPr>
              <a:t>assessment of reproduction/ health, maturity, composition and structure, ecological processes, abiotic physical/chemical processes, etc. </a:t>
            </a:r>
            <a:endParaRPr lang="en-US" sz="2500" b="1" i="1" dirty="0" smtClean="0">
              <a:latin typeface="Trebuchet MS" pitchFamily="34" charset="0"/>
            </a:endParaRPr>
          </a:p>
          <a:p>
            <a:pPr marL="1481138" indent="-1481138" eaLnBrk="1" hangingPunct="1">
              <a:lnSpc>
                <a:spcPct val="90000"/>
              </a:lnSpc>
              <a:spcBef>
                <a:spcPct val="30000"/>
              </a:spcBef>
              <a:buFontTx/>
              <a:buNone/>
              <a:defRPr/>
            </a:pPr>
            <a:r>
              <a:rPr lang="en-US" sz="3000" b="1" i="1" dirty="0" smtClean="0">
                <a:latin typeface="Trebuchet MS" pitchFamily="34" charset="0"/>
              </a:rPr>
              <a:t>+ </a:t>
            </a:r>
            <a:r>
              <a:rPr lang="en-US" sz="2800" b="1" i="1" dirty="0" smtClean="0">
                <a:solidFill>
                  <a:srgbClr val="FFFF00"/>
                </a:solidFill>
                <a:latin typeface="Trebuchet MS" pitchFamily="34" charset="0"/>
              </a:rPr>
              <a:t>Landscape Context </a:t>
            </a:r>
            <a:r>
              <a:rPr lang="en-US" sz="2800" i="1" dirty="0" smtClean="0">
                <a:latin typeface="Trebuchet MS" pitchFamily="34" charset="0"/>
              </a:rPr>
              <a:t>-</a:t>
            </a:r>
            <a:r>
              <a:rPr lang="en-US" sz="2800" dirty="0" smtClean="0">
                <a:latin typeface="Trebuchet MS" pitchFamily="34" charset="0"/>
              </a:rPr>
              <a:t> </a:t>
            </a:r>
            <a:r>
              <a:rPr lang="en-US" sz="2500" dirty="0" smtClean="0">
                <a:latin typeface="Trebuchet MS" pitchFamily="34" charset="0"/>
              </a:rPr>
              <a:t>assessment of spatial patterns of occurrence (fragmentation / connectivity) and supporting landscape</a:t>
            </a:r>
          </a:p>
          <a:p>
            <a:pPr marL="1481138" indent="-1481138" eaLnBrk="1" hangingPunct="1">
              <a:lnSpc>
                <a:spcPct val="70000"/>
              </a:lnSpc>
              <a:spcBef>
                <a:spcPts val="0"/>
              </a:spcBef>
              <a:buFontTx/>
              <a:buNone/>
              <a:defRPr/>
            </a:pPr>
            <a:r>
              <a:rPr lang="en-US" sz="2500" dirty="0" smtClean="0">
                <a:latin typeface="Trebuchet MS" pitchFamily="34" charset="0"/>
              </a:rPr>
              <a:t>                                                                           </a:t>
            </a:r>
            <a:endParaRPr lang="en-US" sz="1800" dirty="0" smtClean="0">
              <a:latin typeface="Trebuchet MS" pitchFamily="34" charset="0"/>
              <a:sym typeface="Symbol" pitchFamily="18" charset="2"/>
            </a:endParaRPr>
          </a:p>
          <a:p>
            <a:pPr marL="1481138" indent="-1481138" eaLnBrk="1" hangingPunct="1">
              <a:lnSpc>
                <a:spcPct val="90000"/>
              </a:lnSpc>
              <a:spcBef>
                <a:spcPts val="600"/>
              </a:spcBef>
              <a:spcAft>
                <a:spcPts val="600"/>
              </a:spcAft>
              <a:buFontTx/>
              <a:buNone/>
              <a:defRPr/>
            </a:pPr>
            <a:r>
              <a:rPr lang="en-US" sz="3000" b="1" i="1" dirty="0" smtClean="0">
                <a:latin typeface="Trebuchet MS" pitchFamily="34" charset="0"/>
              </a:rPr>
              <a:t>+</a:t>
            </a:r>
            <a:r>
              <a:rPr lang="en-US" sz="2800" b="1" i="1" dirty="0" smtClean="0">
                <a:latin typeface="Trebuchet MS" pitchFamily="34" charset="0"/>
              </a:rPr>
              <a:t> </a:t>
            </a:r>
            <a:r>
              <a:rPr lang="en-US" sz="2800" b="1" i="1" dirty="0" smtClean="0">
                <a:solidFill>
                  <a:srgbClr val="FFFF00"/>
                </a:solidFill>
                <a:latin typeface="Trebuchet MS" pitchFamily="34" charset="0"/>
              </a:rPr>
              <a:t>Size</a:t>
            </a:r>
            <a:r>
              <a:rPr lang="en-US" sz="2900" b="1" i="1" dirty="0" smtClean="0">
                <a:latin typeface="Trebuchet MS" pitchFamily="34" charset="0"/>
              </a:rPr>
              <a:t> </a:t>
            </a:r>
            <a:r>
              <a:rPr lang="en-US" sz="2800" i="1" dirty="0" smtClean="0">
                <a:latin typeface="Trebuchet MS" pitchFamily="34" charset="0"/>
              </a:rPr>
              <a:t>-</a:t>
            </a:r>
            <a:r>
              <a:rPr lang="en-US" sz="2800" dirty="0" smtClean="0">
                <a:latin typeface="Trebuchet MS" pitchFamily="34" charset="0"/>
              </a:rPr>
              <a:t>  </a:t>
            </a:r>
            <a:r>
              <a:rPr lang="en-US" sz="2500" dirty="0" smtClean="0">
                <a:latin typeface="Trebuchet MS" pitchFamily="34" charset="0"/>
              </a:rPr>
              <a:t>quantitative measure of patch size, area of occupancy, abundance, density, etc.</a:t>
            </a:r>
            <a:endParaRPr lang="en-US" sz="2500" b="1" i="1" dirty="0" smtClean="0">
              <a:latin typeface="Trebuchet MS" pitchFamily="34" charset="0"/>
            </a:endParaRPr>
          </a:p>
          <a:p>
            <a:pPr marL="1481138" indent="-1481138" eaLnBrk="1" hangingPunct="1">
              <a:lnSpc>
                <a:spcPct val="90000"/>
              </a:lnSpc>
              <a:spcBef>
                <a:spcPts val="2400"/>
              </a:spcBef>
              <a:buFontTx/>
              <a:buNone/>
              <a:defRPr/>
            </a:pPr>
            <a:r>
              <a:rPr lang="en-US" sz="2800" b="1" i="1" dirty="0" smtClean="0">
                <a:latin typeface="Trebuchet MS" pitchFamily="34" charset="0"/>
              </a:rPr>
              <a:t>	</a:t>
            </a:r>
            <a:r>
              <a:rPr lang="en-US" sz="2800" b="1" i="1" dirty="0" smtClean="0">
                <a:solidFill>
                  <a:srgbClr val="FFFF00"/>
                </a:solidFill>
                <a:latin typeface="Trebuchet MS" pitchFamily="34" charset="0"/>
              </a:rPr>
              <a:t>Estimated Integrity </a:t>
            </a:r>
          </a:p>
        </p:txBody>
      </p:sp>
      <p:cxnSp>
        <p:nvCxnSpPr>
          <p:cNvPr id="12292" name="Straight Connector 4"/>
          <p:cNvCxnSpPr>
            <a:cxnSpLocks noChangeShapeType="1"/>
          </p:cNvCxnSpPr>
          <p:nvPr/>
        </p:nvCxnSpPr>
        <p:spPr bwMode="auto">
          <a:xfrm>
            <a:off x="533400" y="5638800"/>
            <a:ext cx="3810000" cy="1588"/>
          </a:xfrm>
          <a:prstGeom prst="line">
            <a:avLst/>
          </a:prstGeom>
          <a:noFill/>
          <a:ln w="22225" algn="ctr">
            <a:solidFill>
              <a:srgbClr val="004182"/>
            </a:solidFill>
            <a:round/>
            <a:headEnd/>
            <a:tailEnd/>
          </a:ln>
        </p:spPr>
      </p:cxnSp>
      <p:sp>
        <p:nvSpPr>
          <p:cNvPr id="5" name="Right Arrow 4"/>
          <p:cNvSpPr/>
          <p:nvPr/>
        </p:nvSpPr>
        <p:spPr bwMode="auto">
          <a:xfrm>
            <a:off x="762000" y="5867400"/>
            <a:ext cx="1447800" cy="228600"/>
          </a:xfrm>
          <a:prstGeom prst="rightArrow">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95010" name="Group 34"/>
          <p:cNvGraphicFramePr>
            <a:graphicFrameLocks noGrp="1"/>
          </p:cNvGraphicFramePr>
          <p:nvPr>
            <p:ph sz="half" idx="1"/>
          </p:nvPr>
        </p:nvGraphicFramePr>
        <p:xfrm>
          <a:off x="457200" y="1600200"/>
          <a:ext cx="8382000" cy="4572000"/>
        </p:xfrm>
        <a:graphic>
          <a:graphicData uri="http://schemas.openxmlformats.org/drawingml/2006/table">
            <a:tbl>
              <a:tblPr/>
              <a:tblGrid>
                <a:gridCol w="1127125"/>
                <a:gridCol w="1352550"/>
                <a:gridCol w="2479675"/>
                <a:gridCol w="3052763"/>
                <a:gridCol w="369887"/>
              </a:tblGrid>
              <a:tr h="180975">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endParaRPr kumimoji="0" lang="es-ES" sz="20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endParaRPr kumimoji="0" lang="es-ES" sz="20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txBody>
                  <a:tcPr horzOverflow="overflow">
                    <a:lnL>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Assessment / EIA</a:t>
                      </a:r>
                    </a:p>
                  </a:txBody>
                  <a:tcPr horzOverflow="overflow">
                    <a:lnL>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Applications</a:t>
                      </a:r>
                    </a:p>
                  </a:txBody>
                  <a:tcPr horzOverflow="overflow">
                    <a:lnL>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endParaRPr kumimoji="0" lang="es-ES" sz="20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87425">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600" b="1"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Level 1 – </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600" b="1"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Remote</a:t>
                      </a:r>
                    </a:p>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600" b="1"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Sensing</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6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Landscape around patches </a:t>
                      </a:r>
                    </a:p>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6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On-site indicators visible remotely</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Char char="u"/>
                        <a:tabLst/>
                      </a:pPr>
                      <a:r>
                        <a:rPr kumimoji="0" lang="en-US" sz="16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Level 1 EO Rank </a:t>
                      </a:r>
                    </a:p>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Char char="u"/>
                        <a:tabLst/>
                      </a:pPr>
                      <a:r>
                        <a:rPr kumimoji="0" lang="en-US" sz="16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Support Status and Trends</a:t>
                      </a:r>
                    </a:p>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Char char="u"/>
                        <a:tabLst/>
                      </a:pPr>
                      <a:r>
                        <a:rPr kumimoji="0" lang="en-US" sz="16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Implementation monitoring</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endParaRPr kumimoji="0" lang="es-ES" sz="20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303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600" b="1"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Level 2 -</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600" b="1"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Rapid Field Observation</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6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Relatively simple field indicators (stressor / condition metrics) </a:t>
                      </a:r>
                    </a:p>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endParaRPr kumimoji="0" lang="en-US" sz="16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endParaRPr kumimoji="0" lang="en-US" sz="16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Char char="u"/>
                        <a:tabLst/>
                      </a:pPr>
                      <a:r>
                        <a:rPr kumimoji="0" lang="en-US" sz="16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Level 2 EO Rank</a:t>
                      </a:r>
                      <a:endParaRPr kumimoji="0" lang="en-US" sz="18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Char char="u"/>
                        <a:tabLst/>
                      </a:pPr>
                      <a:r>
                        <a:rPr kumimoji="0" lang="en-US" sz="16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Conservation planning </a:t>
                      </a:r>
                    </a:p>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Char char="u"/>
                        <a:tabLst/>
                      </a:pPr>
                      <a:r>
                        <a:rPr kumimoji="0" lang="en-US" sz="16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Integrated scorecard</a:t>
                      </a:r>
                    </a:p>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Char char="u"/>
                        <a:tabLst/>
                      </a:pPr>
                      <a:r>
                        <a:rPr kumimoji="0" lang="en-US" sz="16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Restoration, mitigation, and management monitoring </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endParaRPr kumimoji="0" lang="es-ES" sz="20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31888">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600" b="1"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Level 3 -</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600" b="1"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Intensive sampling</a:t>
                      </a:r>
                    </a:p>
                  </a:txBody>
                  <a:tcPr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6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Detailed quantitative field indicators. </a:t>
                      </a:r>
                    </a:p>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6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Calibrated indicators (e.g., indices of biotic or ecological integrity, FQA). </a:t>
                      </a:r>
                    </a:p>
                  </a:txBody>
                  <a:tcPr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Char char="u"/>
                        <a:tabLst/>
                      </a:pPr>
                      <a:r>
                        <a:rPr kumimoji="0" lang="en-US" sz="16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Level 3 EO Rank</a:t>
                      </a:r>
                    </a:p>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Char char="u"/>
                        <a:tabLst/>
                      </a:pPr>
                      <a:r>
                        <a:rPr kumimoji="0" lang="en-US" sz="16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Reference Sites for specific indicators</a:t>
                      </a:r>
                    </a:p>
                  </a:txBody>
                  <a:tcPr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endParaRPr kumimoji="0" lang="es-ES" sz="20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895006" name="Rectangle 30"/>
          <p:cNvSpPr>
            <a:spLocks noGrp="1" noChangeArrowheads="1"/>
          </p:cNvSpPr>
          <p:nvPr>
            <p:ph type="title"/>
          </p:nvPr>
        </p:nvSpPr>
        <p:spPr>
          <a:xfrm>
            <a:off x="457200" y="381000"/>
            <a:ext cx="8229600" cy="1143000"/>
          </a:xfrm>
        </p:spPr>
        <p:txBody>
          <a:bodyPr/>
          <a:lstStyle/>
          <a:p>
            <a:pPr>
              <a:defRPr/>
            </a:pPr>
            <a:r>
              <a:rPr lang="en-US" sz="3600">
                <a:solidFill>
                  <a:srgbClr val="FFFF99"/>
                </a:solidFill>
                <a:effectLst>
                  <a:outerShdw blurRad="38100" dist="38100" dir="2700000" algn="tl">
                    <a:srgbClr val="000000"/>
                  </a:outerShdw>
                </a:effectLst>
                <a:latin typeface="Trebuchet MS" pitchFamily="34" charset="0"/>
              </a:rPr>
              <a:t>Integrated Tasks Across Scales for Ecological  Assessments</a:t>
            </a:r>
          </a:p>
        </p:txBody>
      </p:sp>
      <p:sp>
        <p:nvSpPr>
          <p:cNvPr id="895007" name="AutoShape 31"/>
          <p:cNvSpPr>
            <a:spLocks noChangeArrowheads="1"/>
          </p:cNvSpPr>
          <p:nvPr/>
        </p:nvSpPr>
        <p:spPr bwMode="auto">
          <a:xfrm>
            <a:off x="8153400" y="2438400"/>
            <a:ext cx="609600" cy="3505200"/>
          </a:xfrm>
          <a:prstGeom prst="upDownArrow">
            <a:avLst>
              <a:gd name="adj1" fmla="val 50000"/>
              <a:gd name="adj2" fmla="val 115000"/>
            </a:avLst>
          </a:prstGeom>
          <a:solidFill>
            <a:schemeClr val="accent1"/>
          </a:solidFill>
          <a:ln w="12700">
            <a:solidFill>
              <a:schemeClr val="tx1"/>
            </a:solidFill>
            <a:miter lim="800000"/>
            <a:headEnd/>
            <a:tailEnd/>
          </a:ln>
          <a:effectLst/>
        </p:spPr>
        <p:txBody>
          <a:bodyPr vert="eaVert"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95008" name="Text Box 32"/>
          <p:cNvSpPr txBox="1">
            <a:spLocks noChangeArrowheads="1"/>
          </p:cNvSpPr>
          <p:nvPr/>
        </p:nvSpPr>
        <p:spPr bwMode="auto">
          <a:xfrm>
            <a:off x="8305800" y="2819400"/>
            <a:ext cx="228600" cy="2781300"/>
          </a:xfrm>
          <a:prstGeom prst="rect">
            <a:avLst/>
          </a:prstGeom>
          <a:noFill/>
          <a:ln w="12700">
            <a:noFill/>
            <a:miter lim="800000"/>
            <a:headEnd/>
            <a:tailEnd/>
          </a:ln>
          <a:effectLst/>
        </p:spPr>
        <p:txBody>
          <a:bodyPr>
            <a:spAutoFit/>
          </a:bodyPr>
          <a:lstStyle/>
          <a:p>
            <a:pPr eaLnBrk="0" hangingPunct="0">
              <a:spcBef>
                <a:spcPct val="50000"/>
              </a:spcBef>
              <a:defRPr/>
            </a:pPr>
            <a:r>
              <a:rPr lang="en-US" sz="1600">
                <a:solidFill>
                  <a:schemeClr val="bg1"/>
                </a:solidFill>
                <a:effectLst>
                  <a:outerShdw blurRad="38100" dist="38100" dir="2700000" algn="tl">
                    <a:srgbClr val="000000"/>
                  </a:outerShdw>
                </a:effectLst>
              </a:rPr>
              <a:t>Integration</a:t>
            </a:r>
          </a:p>
        </p:txBody>
      </p:sp>
    </p:spTree>
  </p:cSld>
  <p:clrMapOvr>
    <a:masterClrMapping/>
  </p:clrMapOvr>
  <p:transition>
    <p:cut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02" name="Rectangle 2"/>
          <p:cNvSpPr>
            <a:spLocks noGrp="1" noChangeArrowheads="1"/>
          </p:cNvSpPr>
          <p:nvPr>
            <p:ph type="body" idx="1"/>
          </p:nvPr>
        </p:nvSpPr>
        <p:spPr>
          <a:xfrm>
            <a:off x="381000" y="1447800"/>
            <a:ext cx="8534400" cy="4267200"/>
          </a:xfrm>
        </p:spPr>
        <p:txBody>
          <a:bodyPr/>
          <a:lstStyle/>
          <a:p>
            <a:pPr>
              <a:defRPr/>
            </a:pPr>
            <a:r>
              <a:rPr lang="en-US">
                <a:latin typeface="Trebuchet MS" pitchFamily="34" charset="0"/>
              </a:rPr>
              <a:t>Implementation of revised </a:t>
            </a:r>
            <a:r>
              <a:rPr lang="en-US">
                <a:solidFill>
                  <a:srgbClr val="FFFF99"/>
                </a:solidFill>
                <a:latin typeface="Trebuchet MS" pitchFamily="34" charset="0"/>
              </a:rPr>
              <a:t>international vegetation classification</a:t>
            </a:r>
            <a:r>
              <a:rPr lang="en-US">
                <a:latin typeface="Trebuchet MS" pitchFamily="34" charset="0"/>
              </a:rPr>
              <a:t> in US and Canada </a:t>
            </a:r>
          </a:p>
          <a:p>
            <a:pPr>
              <a:defRPr/>
            </a:pPr>
            <a:r>
              <a:rPr lang="en-US">
                <a:solidFill>
                  <a:srgbClr val="FFFF99"/>
                </a:solidFill>
                <a:latin typeface="Trebuchet MS" pitchFamily="34" charset="0"/>
              </a:rPr>
              <a:t>Terrestrial Ecological Systems map(s)</a:t>
            </a:r>
            <a:r>
              <a:rPr lang="en-US">
                <a:latin typeface="Trebuchet MS" pitchFamily="34" charset="0"/>
              </a:rPr>
              <a:t> for the United States, Canada, and Latin America</a:t>
            </a:r>
          </a:p>
          <a:p>
            <a:pPr>
              <a:defRPr/>
            </a:pPr>
            <a:r>
              <a:rPr lang="en-US">
                <a:latin typeface="Trebuchet MS" pitchFamily="34" charset="0"/>
              </a:rPr>
              <a:t>Complete </a:t>
            </a:r>
            <a:r>
              <a:rPr lang="en-US">
                <a:solidFill>
                  <a:srgbClr val="FFFF99"/>
                </a:solidFill>
                <a:latin typeface="Trebuchet MS" pitchFamily="34" charset="0"/>
              </a:rPr>
              <a:t>Status Ranking</a:t>
            </a:r>
            <a:r>
              <a:rPr lang="en-US">
                <a:latin typeface="Trebuchet MS" pitchFamily="34" charset="0"/>
              </a:rPr>
              <a:t> of terrestrial systems across the Americas</a:t>
            </a:r>
          </a:p>
          <a:p>
            <a:pPr>
              <a:defRPr/>
            </a:pPr>
            <a:r>
              <a:rPr lang="en-US">
                <a:latin typeface="Trebuchet MS" pitchFamily="34" charset="0"/>
              </a:rPr>
              <a:t>Complete initial </a:t>
            </a:r>
            <a:r>
              <a:rPr lang="en-US">
                <a:solidFill>
                  <a:srgbClr val="FFFF99"/>
                </a:solidFill>
                <a:latin typeface="Trebuchet MS" pitchFamily="34" charset="0"/>
              </a:rPr>
              <a:t>Ecological Integrity Criteria</a:t>
            </a:r>
            <a:r>
              <a:rPr lang="en-US">
                <a:latin typeface="Trebuchet MS" pitchFamily="34" charset="0"/>
              </a:rPr>
              <a:t> for terrestrial ecological systems</a:t>
            </a:r>
          </a:p>
        </p:txBody>
      </p:sp>
      <p:sp>
        <p:nvSpPr>
          <p:cNvPr id="768003" name="Rectangle 3"/>
          <p:cNvSpPr>
            <a:spLocks noChangeArrowheads="1"/>
          </p:cNvSpPr>
          <p:nvPr/>
        </p:nvSpPr>
        <p:spPr bwMode="auto">
          <a:xfrm>
            <a:off x="762000" y="228600"/>
            <a:ext cx="7772400" cy="762000"/>
          </a:xfrm>
          <a:prstGeom prst="rect">
            <a:avLst/>
          </a:prstGeom>
          <a:noFill/>
          <a:ln w="12700">
            <a:noFill/>
            <a:miter lim="800000"/>
            <a:headEnd/>
            <a:tailEnd/>
          </a:ln>
          <a:effectLst/>
        </p:spPr>
        <p:txBody>
          <a:bodyPr lIns="90488" tIns="44450" rIns="90488" bIns="44450" anchor="ctr"/>
          <a:lstStyle/>
          <a:p>
            <a:pPr algn="ctr" eaLnBrk="0" hangingPunct="0">
              <a:defRPr/>
            </a:pPr>
            <a:r>
              <a:rPr lang="en-US" sz="3600">
                <a:solidFill>
                  <a:srgbClr val="FFFF99"/>
                </a:solidFill>
                <a:effectLst>
                  <a:outerShdw blurRad="38100" dist="38100" dir="2700000" algn="tl">
                    <a:srgbClr val="000000"/>
                  </a:outerShdw>
                </a:effectLst>
                <a:latin typeface="Trebuchet MS" pitchFamily="34" charset="0"/>
              </a:rPr>
              <a:t>Where should we be in 5 years?</a:t>
            </a:r>
          </a:p>
        </p:txBody>
      </p:sp>
      <p:sp>
        <p:nvSpPr>
          <p:cNvPr id="768004" name="Line 4"/>
          <p:cNvSpPr>
            <a:spLocks noChangeShapeType="1"/>
          </p:cNvSpPr>
          <p:nvPr/>
        </p:nvSpPr>
        <p:spPr bwMode="auto">
          <a:xfrm>
            <a:off x="914400" y="1066800"/>
            <a:ext cx="7180263" cy="0"/>
          </a:xfrm>
          <a:prstGeom prst="line">
            <a:avLst/>
          </a:prstGeom>
          <a:noFill/>
          <a:ln w="28575">
            <a:solidFill>
              <a:srgbClr val="FFFF99"/>
            </a:solidFill>
            <a:round/>
            <a:headEnd/>
            <a:tailEnd/>
          </a:ln>
          <a:effectLst>
            <a:outerShdw dist="17961" dir="2700000" algn="ctr" rotWithShape="0">
              <a:srgbClr val="A2C1FE"/>
            </a:outerShdw>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Tree>
  </p:cSld>
  <p:clrMapOvr>
    <a:masterClrMapping/>
  </p:clrMapOvr>
  <p:transition>
    <p:cut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Yell09040266"/>
          <p:cNvPicPr>
            <a:picLocks noChangeAspect="1" noChangeArrowheads="1"/>
          </p:cNvPicPr>
          <p:nvPr/>
        </p:nvPicPr>
        <p:blipFill>
          <a:blip r:embed="rId3" cstate="print"/>
          <a:srcRect/>
          <a:stretch>
            <a:fillRect/>
          </a:stretch>
        </p:blipFill>
        <p:spPr bwMode="auto">
          <a:xfrm>
            <a:off x="4419600" y="3352800"/>
            <a:ext cx="4724400" cy="3543300"/>
          </a:xfrm>
          <a:prstGeom prst="rect">
            <a:avLst/>
          </a:prstGeom>
          <a:noFill/>
          <a:ln w="9525">
            <a:noFill/>
            <a:miter lim="800000"/>
            <a:headEnd/>
            <a:tailEnd/>
          </a:ln>
        </p:spPr>
      </p:pic>
      <p:sp>
        <p:nvSpPr>
          <p:cNvPr id="51203" name="Text Box 3"/>
          <p:cNvSpPr txBox="1">
            <a:spLocks noChangeArrowheads="1"/>
          </p:cNvSpPr>
          <p:nvPr/>
        </p:nvSpPr>
        <p:spPr bwMode="auto">
          <a:xfrm>
            <a:off x="2524125" y="1463675"/>
            <a:ext cx="5983288" cy="762000"/>
          </a:xfrm>
          <a:prstGeom prst="rect">
            <a:avLst/>
          </a:prstGeom>
          <a:noFill/>
          <a:ln w="9525">
            <a:noFill/>
            <a:miter lim="800000"/>
            <a:headEnd/>
            <a:tailEnd/>
          </a:ln>
        </p:spPr>
        <p:txBody>
          <a:bodyPr lIns="92075" tIns="46038" rIns="92075" bIns="46038" anchor="b">
            <a:spAutoFit/>
          </a:bodyPr>
          <a:lstStyle/>
          <a:p>
            <a:pPr>
              <a:spcBef>
                <a:spcPct val="50000"/>
              </a:spcBef>
            </a:pPr>
            <a:endParaRPr lang="es-ES" sz="4400" i="1">
              <a:solidFill>
                <a:schemeClr val="tx2"/>
              </a:solidFill>
            </a:endParaRPr>
          </a:p>
        </p:txBody>
      </p:sp>
      <p:pic>
        <p:nvPicPr>
          <p:cNvPr id="51204" name="Picture 4" descr="MIXED"/>
          <p:cNvPicPr preferRelativeResize="0">
            <a:picLocks noChangeArrowheads="1"/>
          </p:cNvPicPr>
          <p:nvPr/>
        </p:nvPicPr>
        <p:blipFill>
          <a:blip r:embed="rId4" cstate="print"/>
          <a:srcRect/>
          <a:stretch>
            <a:fillRect/>
          </a:stretch>
        </p:blipFill>
        <p:spPr bwMode="auto">
          <a:xfrm>
            <a:off x="0" y="0"/>
            <a:ext cx="4343400" cy="3276600"/>
          </a:xfrm>
          <a:prstGeom prst="rect">
            <a:avLst/>
          </a:prstGeom>
          <a:noFill/>
          <a:ln w="9525">
            <a:noFill/>
            <a:miter lim="800000"/>
            <a:headEnd/>
            <a:tailEnd/>
          </a:ln>
        </p:spPr>
      </p:pic>
      <p:pic>
        <p:nvPicPr>
          <p:cNvPr id="51205" name="Picture 5" descr="NCookInlet1157"/>
          <p:cNvPicPr>
            <a:picLocks noChangeAspect="1" noChangeArrowheads="1"/>
          </p:cNvPicPr>
          <p:nvPr/>
        </p:nvPicPr>
        <p:blipFill>
          <a:blip r:embed="rId5" cstate="print"/>
          <a:srcRect/>
          <a:stretch>
            <a:fillRect/>
          </a:stretch>
        </p:blipFill>
        <p:spPr bwMode="auto">
          <a:xfrm>
            <a:off x="4419600" y="0"/>
            <a:ext cx="4724400" cy="3276600"/>
          </a:xfrm>
          <a:prstGeom prst="rect">
            <a:avLst/>
          </a:prstGeom>
          <a:noFill/>
          <a:ln w="9525">
            <a:noFill/>
            <a:miter lim="800000"/>
            <a:headEnd/>
            <a:tailEnd/>
          </a:ln>
        </p:spPr>
      </p:pic>
      <p:pic>
        <p:nvPicPr>
          <p:cNvPr id="51206" name="Picture 6" descr="Yunque0040"/>
          <p:cNvPicPr>
            <a:picLocks noChangeAspect="1" noChangeArrowheads="1"/>
          </p:cNvPicPr>
          <p:nvPr/>
        </p:nvPicPr>
        <p:blipFill>
          <a:blip r:embed="rId6" cstate="print"/>
          <a:srcRect/>
          <a:stretch>
            <a:fillRect/>
          </a:stretch>
        </p:blipFill>
        <p:spPr bwMode="auto">
          <a:xfrm>
            <a:off x="0" y="3352800"/>
            <a:ext cx="4343400" cy="3505200"/>
          </a:xfrm>
          <a:prstGeom prst="rect">
            <a:avLst/>
          </a:prstGeom>
          <a:noFill/>
          <a:ln w="9525">
            <a:noFill/>
            <a:miter lim="800000"/>
            <a:headEnd/>
            <a:tailEnd/>
          </a:ln>
        </p:spPr>
      </p:pic>
      <p:pic>
        <p:nvPicPr>
          <p:cNvPr id="51207" name="Picture 7" descr="NSlogoColorNoTag"/>
          <p:cNvPicPr>
            <a:picLocks noChangeAspect="1" noChangeArrowheads="1"/>
          </p:cNvPicPr>
          <p:nvPr/>
        </p:nvPicPr>
        <p:blipFill>
          <a:blip r:embed="rId7" cstate="print"/>
          <a:srcRect/>
          <a:stretch>
            <a:fillRect/>
          </a:stretch>
        </p:blipFill>
        <p:spPr bwMode="auto">
          <a:xfrm>
            <a:off x="2743200" y="2743200"/>
            <a:ext cx="3276600" cy="1560513"/>
          </a:xfrm>
          <a:prstGeom prst="rect">
            <a:avLst/>
          </a:prstGeom>
          <a:solidFill>
            <a:schemeClr val="tx1"/>
          </a:solidFill>
          <a:ln w="9525">
            <a:solidFill>
              <a:schemeClr val="bg2"/>
            </a:solidFill>
            <a:miter lim="800000"/>
            <a:headEnd/>
            <a:tailEnd/>
          </a:ln>
        </p:spPr>
      </p:pic>
    </p:spTree>
  </p:cSld>
  <p:clrMapOvr>
    <a:masterClrMapping/>
  </p:clrMapOvr>
  <p:transition>
    <p:cut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2"/>
          <p:cNvGrpSpPr>
            <a:grpSpLocks/>
          </p:cNvGrpSpPr>
          <p:nvPr/>
        </p:nvGrpSpPr>
        <p:grpSpPr bwMode="auto">
          <a:xfrm>
            <a:off x="2528888" y="1471613"/>
            <a:ext cx="3973512" cy="3916362"/>
            <a:chOff x="0" y="0"/>
            <a:chExt cx="2816" cy="2467"/>
          </a:xfrm>
        </p:grpSpPr>
        <p:sp>
          <p:nvSpPr>
            <p:cNvPr id="256003" name="Rectangle 3"/>
            <p:cNvSpPr>
              <a:spLocks noChangeArrowheads="1"/>
            </p:cNvSpPr>
            <p:nvPr/>
          </p:nvSpPr>
          <p:spPr bwMode="auto">
            <a:xfrm>
              <a:off x="0" y="0"/>
              <a:ext cx="2816" cy="0"/>
            </a:xfrm>
            <a:prstGeom prst="rect">
              <a:avLst/>
            </a:prstGeom>
            <a:noFill/>
            <a:ln w="12700">
              <a:noFill/>
              <a:miter lim="800000"/>
              <a:headEnd/>
              <a:tailEnd/>
            </a:ln>
            <a:effectLst>
              <a:outerShdw dist="17961" dir="2700000" algn="ctr" rotWithShape="0">
                <a:srgbClr val="A2C1FE"/>
              </a:outerShdw>
            </a:effectLst>
          </p:spPr>
          <p:txBody>
            <a:bodyPr>
              <a:spAutoFit/>
            </a:bodyPr>
            <a:lstStyle/>
            <a:p>
              <a:pPr eaLnBrk="0" hangingPunct="0">
                <a:defRPr/>
              </a:pPr>
              <a:endParaRPr lang="en-US" sz="1800">
                <a:effectLst>
                  <a:outerShdw blurRad="38100" dist="38100" dir="2700000" algn="tl">
                    <a:srgbClr val="000000">
                      <a:alpha val="43137"/>
                    </a:srgbClr>
                  </a:outerShdw>
                </a:effectLst>
              </a:endParaRPr>
            </a:p>
          </p:txBody>
        </p:sp>
        <p:sp>
          <p:nvSpPr>
            <p:cNvPr id="256004" name="Rectangle 4"/>
            <p:cNvSpPr>
              <a:spLocks noChangeArrowheads="1"/>
            </p:cNvSpPr>
            <p:nvPr/>
          </p:nvSpPr>
          <p:spPr bwMode="auto">
            <a:xfrm>
              <a:off x="0" y="0"/>
              <a:ext cx="2468" cy="2467"/>
            </a:xfrm>
            <a:prstGeom prst="rect">
              <a:avLst/>
            </a:prstGeom>
            <a:noFill/>
            <a:ln w="12700">
              <a:noFill/>
              <a:miter lim="800000"/>
              <a:headEnd/>
              <a:tailEnd/>
            </a:ln>
            <a:effectLst>
              <a:outerShdw dist="17961" dir="2700000" algn="ctr" rotWithShape="0">
                <a:srgbClr val="A2C1FE"/>
              </a:outerShdw>
            </a:effectLst>
          </p:spPr>
          <p:txBody>
            <a:bodyPr/>
            <a:lstStyle/>
            <a:p>
              <a:pPr marL="515938" indent="-338138" eaLnBrk="0" hangingPunct="0">
                <a:tabLst>
                  <a:tab pos="3200400" algn="l"/>
                </a:tabLst>
                <a:defRPr/>
              </a:pPr>
              <a:r>
                <a:rPr lang="en-US"/>
                <a:t>  </a:t>
              </a:r>
              <a:r>
                <a:rPr lang="en-US" sz="20300"/>
                <a:t> </a:t>
              </a:r>
              <a:r>
                <a:rPr lang="en-US"/>
                <a:t>                                                      </a:t>
              </a:r>
            </a:p>
            <a:p>
              <a:pPr marL="515938" indent="-338138" eaLnBrk="0" hangingPunct="0">
                <a:tabLst>
                  <a:tab pos="3200400" algn="l"/>
                </a:tabLst>
                <a:defRPr/>
              </a:pPr>
              <a:endParaRPr lang="en-US"/>
            </a:p>
          </p:txBody>
        </p:sp>
      </p:grpSp>
      <p:sp>
        <p:nvSpPr>
          <p:cNvPr id="256010" name="Text Box 10"/>
          <p:cNvSpPr txBox="1">
            <a:spLocks noChangeArrowheads="1"/>
          </p:cNvSpPr>
          <p:nvPr/>
        </p:nvSpPr>
        <p:spPr bwMode="auto">
          <a:xfrm>
            <a:off x="228600" y="457200"/>
            <a:ext cx="8686800" cy="1311275"/>
          </a:xfrm>
          <a:prstGeom prst="rect">
            <a:avLst/>
          </a:prstGeom>
          <a:noFill/>
          <a:ln w="12700">
            <a:noFill/>
            <a:miter lim="800000"/>
            <a:headEnd/>
            <a:tailEnd/>
          </a:ln>
          <a:effectLst>
            <a:outerShdw dist="17961" dir="2700000" algn="ctr" rotWithShape="0">
              <a:srgbClr val="A2C1FE"/>
            </a:outerShdw>
          </a:effectLst>
        </p:spPr>
        <p:txBody>
          <a:bodyPr>
            <a:spAutoFit/>
          </a:bodyPr>
          <a:lstStyle/>
          <a:p>
            <a:pPr marL="515938" indent="-338138" algn="ctr" eaLnBrk="0" hangingPunct="0">
              <a:spcBef>
                <a:spcPct val="50000"/>
              </a:spcBef>
              <a:tabLst>
                <a:tab pos="3200400" algn="l"/>
              </a:tabLst>
              <a:defRPr/>
            </a:pPr>
            <a:r>
              <a:rPr lang="en-US" sz="4000">
                <a:solidFill>
                  <a:srgbClr val="F5F99B"/>
                </a:solidFill>
                <a:effectLst>
                  <a:outerShdw blurRad="38100" dist="38100" dir="2700000" algn="tl">
                    <a:srgbClr val="000000"/>
                  </a:outerShdw>
                </a:effectLst>
                <a:latin typeface="Trebuchet MS" pitchFamily="34" charset="0"/>
              </a:rPr>
              <a:t>Approaches to Biodiversity Conservation</a:t>
            </a:r>
          </a:p>
        </p:txBody>
      </p:sp>
      <p:sp>
        <p:nvSpPr>
          <p:cNvPr id="256011" name="Rectangle 11"/>
          <p:cNvSpPr>
            <a:spLocks noChangeArrowheads="1"/>
          </p:cNvSpPr>
          <p:nvPr/>
        </p:nvSpPr>
        <p:spPr bwMode="auto">
          <a:xfrm>
            <a:off x="0" y="2743200"/>
            <a:ext cx="9144000" cy="0"/>
          </a:xfrm>
          <a:prstGeom prst="rect">
            <a:avLst/>
          </a:prstGeom>
          <a:noFill/>
          <a:ln w="12700">
            <a:noFill/>
            <a:miter lim="800000"/>
            <a:headEnd/>
            <a:tailEnd/>
          </a:ln>
          <a:effectLst>
            <a:outerShdw dist="17961" dir="2700000" algn="ctr" rotWithShape="0">
              <a:srgbClr val="A2C1FE"/>
            </a:outerShdw>
          </a:effectLst>
        </p:spPr>
        <p:txBody>
          <a:bodyPr>
            <a:spAutoFit/>
          </a:bodyPr>
          <a:lstStyle/>
          <a:p>
            <a:pPr eaLnBrk="0" hangingPunct="0">
              <a:defRPr/>
            </a:pPr>
            <a:endParaRPr lang="en-US" sz="1800">
              <a:effectLst>
                <a:outerShdw blurRad="38100" dist="38100" dir="2700000" algn="tl">
                  <a:srgbClr val="000000">
                    <a:alpha val="43137"/>
                  </a:srgbClr>
                </a:outerShdw>
              </a:effectLst>
            </a:endParaRPr>
          </a:p>
        </p:txBody>
      </p:sp>
      <p:grpSp>
        <p:nvGrpSpPr>
          <p:cNvPr id="10245" name="Group 15"/>
          <p:cNvGrpSpPr>
            <a:grpSpLocks/>
          </p:cNvGrpSpPr>
          <p:nvPr/>
        </p:nvGrpSpPr>
        <p:grpSpPr bwMode="auto">
          <a:xfrm>
            <a:off x="457200" y="2133600"/>
            <a:ext cx="4386263" cy="3817938"/>
            <a:chOff x="240" y="1200"/>
            <a:chExt cx="2763" cy="2405"/>
          </a:xfrm>
        </p:grpSpPr>
        <p:pic>
          <p:nvPicPr>
            <p:cNvPr id="10249" name="Picture 5" descr="jungle1"/>
            <p:cNvPicPr>
              <a:picLocks noChangeAspect="1" noChangeArrowheads="1"/>
            </p:cNvPicPr>
            <p:nvPr/>
          </p:nvPicPr>
          <p:blipFill>
            <a:blip r:embed="rId3" cstate="print"/>
            <a:srcRect/>
            <a:stretch>
              <a:fillRect/>
            </a:stretch>
          </p:blipFill>
          <p:spPr bwMode="auto">
            <a:xfrm>
              <a:off x="240" y="1200"/>
              <a:ext cx="2763" cy="2365"/>
            </a:xfrm>
            <a:prstGeom prst="rect">
              <a:avLst/>
            </a:prstGeom>
            <a:noFill/>
            <a:ln w="9525">
              <a:noFill/>
              <a:miter lim="800000"/>
              <a:headEnd/>
              <a:tailEnd/>
            </a:ln>
          </p:spPr>
        </p:pic>
        <p:pic>
          <p:nvPicPr>
            <p:cNvPr id="10250" name="Picture 9" descr="Red-eyedTreeFrog"/>
            <p:cNvPicPr>
              <a:picLocks noChangeAspect="1" noChangeArrowheads="1"/>
            </p:cNvPicPr>
            <p:nvPr/>
          </p:nvPicPr>
          <p:blipFill>
            <a:blip r:embed="rId4" cstate="print"/>
            <a:srcRect/>
            <a:stretch>
              <a:fillRect/>
            </a:stretch>
          </p:blipFill>
          <p:spPr bwMode="auto">
            <a:xfrm>
              <a:off x="240" y="1200"/>
              <a:ext cx="811" cy="790"/>
            </a:xfrm>
            <a:prstGeom prst="rect">
              <a:avLst/>
            </a:prstGeom>
            <a:noFill/>
            <a:ln w="9525">
              <a:noFill/>
              <a:miter lim="800000"/>
              <a:headEnd/>
              <a:tailEnd/>
            </a:ln>
          </p:spPr>
        </p:pic>
        <p:pic>
          <p:nvPicPr>
            <p:cNvPr id="10251" name="Picture 12" descr="Hudsonia_m"/>
            <p:cNvPicPr>
              <a:picLocks noChangeAspect="1" noChangeArrowheads="1"/>
            </p:cNvPicPr>
            <p:nvPr/>
          </p:nvPicPr>
          <p:blipFill>
            <a:blip r:embed="rId5" cstate="print"/>
            <a:srcRect/>
            <a:stretch>
              <a:fillRect/>
            </a:stretch>
          </p:blipFill>
          <p:spPr bwMode="auto">
            <a:xfrm>
              <a:off x="1776" y="2688"/>
              <a:ext cx="1221" cy="917"/>
            </a:xfrm>
            <a:prstGeom prst="rect">
              <a:avLst/>
            </a:prstGeom>
            <a:noFill/>
            <a:ln w="9525">
              <a:noFill/>
              <a:miter lim="800000"/>
              <a:headEnd/>
              <a:tailEnd/>
            </a:ln>
          </p:spPr>
        </p:pic>
      </p:grpSp>
      <p:sp>
        <p:nvSpPr>
          <p:cNvPr id="256013" name="Text Box 13"/>
          <p:cNvSpPr txBox="1">
            <a:spLocks noChangeArrowheads="1"/>
          </p:cNvSpPr>
          <p:nvPr/>
        </p:nvSpPr>
        <p:spPr bwMode="auto">
          <a:xfrm>
            <a:off x="5105400" y="2209800"/>
            <a:ext cx="3352800" cy="3503613"/>
          </a:xfrm>
          <a:prstGeom prst="rect">
            <a:avLst/>
          </a:prstGeom>
          <a:noFill/>
          <a:ln w="12700">
            <a:noFill/>
            <a:miter lim="800000"/>
            <a:headEnd/>
            <a:tailEnd/>
          </a:ln>
          <a:effectLst/>
        </p:spPr>
        <p:txBody>
          <a:bodyPr>
            <a:spAutoFit/>
          </a:bodyPr>
          <a:lstStyle/>
          <a:p>
            <a:pPr algn="ctr" eaLnBrk="0" hangingPunct="0">
              <a:spcBef>
                <a:spcPct val="50000"/>
              </a:spcBef>
              <a:defRPr/>
            </a:pPr>
            <a:r>
              <a:rPr lang="en-US" sz="3200">
                <a:effectLst>
                  <a:outerShdw blurRad="38100" dist="38100" dir="2700000" algn="tl">
                    <a:srgbClr val="000000"/>
                  </a:outerShdw>
                </a:effectLst>
                <a:latin typeface="Trebuchet MS" pitchFamily="34" charset="0"/>
              </a:rPr>
              <a:t>How do we effectively represent biodiversity in  resource management and conservation?</a:t>
            </a:r>
            <a:r>
              <a:rPr lang="en-US">
                <a:effectLst>
                  <a:outerShdw blurRad="38100" dist="38100" dir="2700000" algn="tl">
                    <a:srgbClr val="000000"/>
                  </a:outerShdw>
                </a:effectLst>
                <a:latin typeface="Trebuchet MS" pitchFamily="34" charset="0"/>
              </a:rPr>
              <a:t> </a:t>
            </a:r>
          </a:p>
        </p:txBody>
      </p:sp>
      <p:sp>
        <p:nvSpPr>
          <p:cNvPr id="256014" name="Line 14"/>
          <p:cNvSpPr>
            <a:spLocks noChangeShapeType="1"/>
          </p:cNvSpPr>
          <p:nvPr/>
        </p:nvSpPr>
        <p:spPr bwMode="auto">
          <a:xfrm>
            <a:off x="990600" y="1752600"/>
            <a:ext cx="7178675" cy="0"/>
          </a:xfrm>
          <a:prstGeom prst="line">
            <a:avLst/>
          </a:prstGeom>
          <a:noFill/>
          <a:ln w="28575">
            <a:solidFill>
              <a:srgbClr val="FFFF99"/>
            </a:solidFill>
            <a:round/>
            <a:headEnd/>
            <a:tailEnd/>
          </a:ln>
          <a:effectLst>
            <a:outerShdw dist="17961" dir="2700000" algn="ctr" rotWithShape="0">
              <a:srgbClr val="A2C1FE"/>
            </a:outerShdw>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256016" name="Text Box 16"/>
          <p:cNvSpPr txBox="1">
            <a:spLocks noChangeArrowheads="1"/>
          </p:cNvSpPr>
          <p:nvPr/>
        </p:nvSpPr>
        <p:spPr bwMode="auto">
          <a:xfrm>
            <a:off x="4953000" y="2133600"/>
            <a:ext cx="3657600" cy="3724275"/>
          </a:xfrm>
          <a:prstGeom prst="rect">
            <a:avLst/>
          </a:prstGeom>
          <a:solidFill>
            <a:schemeClr val="tx1"/>
          </a:solidFill>
          <a:ln w="12700">
            <a:noFill/>
            <a:miter lim="800000"/>
            <a:headEnd/>
            <a:tailEnd/>
          </a:ln>
          <a:effectLst/>
        </p:spPr>
        <p:txBody>
          <a:bodyPr>
            <a:spAutoFit/>
          </a:bodyPr>
          <a:lstStyle/>
          <a:p>
            <a:pPr algn="ctr" eaLnBrk="0" hangingPunct="0">
              <a:spcBef>
                <a:spcPct val="50000"/>
              </a:spcBef>
              <a:defRPr/>
            </a:pPr>
            <a:r>
              <a:rPr lang="en-US" sz="2800">
                <a:solidFill>
                  <a:schemeClr val="bg2"/>
                </a:solidFill>
                <a:effectLst>
                  <a:outerShdw blurRad="38100" dist="38100" dir="2700000" algn="tl">
                    <a:srgbClr val="C0C0C0"/>
                  </a:outerShdw>
                </a:effectLst>
                <a:latin typeface="Trebuchet MS" pitchFamily="34" charset="0"/>
              </a:rPr>
              <a:t>Species Diversity “hotspots”</a:t>
            </a:r>
          </a:p>
          <a:p>
            <a:pPr algn="ctr" eaLnBrk="0" hangingPunct="0">
              <a:spcBef>
                <a:spcPct val="50000"/>
              </a:spcBef>
              <a:defRPr/>
            </a:pPr>
            <a:r>
              <a:rPr lang="en-US" sz="2800">
                <a:solidFill>
                  <a:schemeClr val="bg2"/>
                </a:solidFill>
                <a:effectLst>
                  <a:outerShdw blurRad="38100" dist="38100" dir="2700000" algn="tl">
                    <a:srgbClr val="C0C0C0"/>
                  </a:outerShdw>
                </a:effectLst>
                <a:latin typeface="Trebuchet MS" pitchFamily="34" charset="0"/>
              </a:rPr>
              <a:t>“Vertebrate Gap Analysis”</a:t>
            </a:r>
          </a:p>
          <a:p>
            <a:pPr algn="ctr" eaLnBrk="0" hangingPunct="0">
              <a:spcBef>
                <a:spcPct val="50000"/>
              </a:spcBef>
              <a:defRPr/>
            </a:pPr>
            <a:r>
              <a:rPr lang="en-US" sz="2800">
                <a:solidFill>
                  <a:schemeClr val="bg2"/>
                </a:solidFill>
                <a:effectLst>
                  <a:outerShdw blurRad="38100" dist="38100" dir="2700000" algn="tl">
                    <a:srgbClr val="C0C0C0"/>
                  </a:outerShdw>
                </a:effectLst>
                <a:latin typeface="Trebuchet MS" pitchFamily="34" charset="0"/>
              </a:rPr>
              <a:t>“Umbrella Species”</a:t>
            </a:r>
          </a:p>
          <a:p>
            <a:pPr algn="ctr" eaLnBrk="0" hangingPunct="0">
              <a:spcBef>
                <a:spcPct val="50000"/>
              </a:spcBef>
              <a:defRPr/>
            </a:pPr>
            <a:r>
              <a:rPr lang="en-US" sz="2800">
                <a:solidFill>
                  <a:schemeClr val="bg2"/>
                </a:solidFill>
                <a:effectLst>
                  <a:outerShdw blurRad="38100" dist="38100" dir="2700000" algn="tl">
                    <a:srgbClr val="C0C0C0"/>
                  </a:outerShdw>
                </a:effectLst>
                <a:latin typeface="Trebuchet MS" pitchFamily="34" charset="0"/>
              </a:rPr>
              <a:t>“Landscape Representation”</a:t>
            </a: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3000"/>
                                  </p:stCondLst>
                                  <p:childTnLst>
                                    <p:set>
                                      <p:cBhvr>
                                        <p:cTn id="6" dur="1" fill="hold">
                                          <p:stCondLst>
                                            <p:cond delay="0"/>
                                          </p:stCondLst>
                                        </p:cTn>
                                        <p:tgtEl>
                                          <p:spTgt spid="256016"/>
                                        </p:tgtEl>
                                        <p:attrNameLst>
                                          <p:attrName>style.visibility</p:attrName>
                                        </p:attrNameLst>
                                      </p:cBhvr>
                                      <p:to>
                                        <p:strVal val="visible"/>
                                      </p:to>
                                    </p:set>
                                    <p:animEffect transition="in" filter="wipe(up)">
                                      <p:cBhvr>
                                        <p:cTn id="7" dur="5000"/>
                                        <p:tgtEl>
                                          <p:spTgt spid="256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16"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282" name="Rectangle 2"/>
          <p:cNvSpPr>
            <a:spLocks noGrp="1" noChangeArrowheads="1"/>
          </p:cNvSpPr>
          <p:nvPr>
            <p:ph type="body" idx="1"/>
          </p:nvPr>
        </p:nvSpPr>
        <p:spPr>
          <a:xfrm>
            <a:off x="304800" y="990600"/>
            <a:ext cx="4495800" cy="5562600"/>
          </a:xfrm>
        </p:spPr>
        <p:txBody>
          <a:bodyPr lIns="92075" tIns="46038" rIns="92075" bIns="46038"/>
          <a:lstStyle/>
          <a:p>
            <a:pPr marL="287338" indent="-234950">
              <a:lnSpc>
                <a:spcPct val="80000"/>
              </a:lnSpc>
              <a:spcBef>
                <a:spcPct val="100000"/>
              </a:spcBef>
              <a:buSzPct val="110000"/>
              <a:buFontTx/>
              <a:buChar char="•"/>
              <a:tabLst>
                <a:tab pos="1028700" algn="l"/>
              </a:tabLst>
              <a:defRPr/>
            </a:pPr>
            <a:r>
              <a:rPr lang="en-US" sz="2400" b="1">
                <a:solidFill>
                  <a:srgbClr val="F5F99B"/>
                </a:solidFill>
                <a:latin typeface="Trebuchet MS" pitchFamily="34" charset="0"/>
              </a:rPr>
              <a:t>Ecological Systems</a:t>
            </a:r>
            <a:endParaRPr lang="en-US" sz="2400">
              <a:solidFill>
                <a:srgbClr val="F5F99B"/>
              </a:solidFill>
              <a:latin typeface="Trebuchet MS" pitchFamily="34" charset="0"/>
            </a:endParaRPr>
          </a:p>
          <a:p>
            <a:pPr marL="627063" lvl="1" indent="-169863">
              <a:lnSpc>
                <a:spcPct val="80000"/>
              </a:lnSpc>
              <a:buClr>
                <a:srgbClr val="006666"/>
              </a:buClr>
              <a:buSzPct val="110000"/>
              <a:buFontTx/>
              <a:buChar char="•"/>
              <a:tabLst>
                <a:tab pos="1028700" algn="l"/>
              </a:tabLst>
              <a:defRPr/>
            </a:pPr>
            <a:r>
              <a:rPr lang="en-US" sz="2000">
                <a:solidFill>
                  <a:srgbClr val="F5F99B"/>
                </a:solidFill>
                <a:latin typeface="Trebuchet MS" pitchFamily="34" charset="0"/>
              </a:rPr>
              <a:t>recurring groups of communities</a:t>
            </a:r>
          </a:p>
          <a:p>
            <a:pPr marL="627063" lvl="1" indent="-169863">
              <a:lnSpc>
                <a:spcPct val="80000"/>
              </a:lnSpc>
              <a:buClr>
                <a:srgbClr val="006666"/>
              </a:buClr>
              <a:buSzPct val="110000"/>
              <a:buFontTx/>
              <a:buChar char="•"/>
              <a:tabLst>
                <a:tab pos="1028700" algn="l"/>
              </a:tabLst>
              <a:defRPr/>
            </a:pPr>
            <a:r>
              <a:rPr lang="en-US" sz="2000">
                <a:solidFill>
                  <a:srgbClr val="F5F99B"/>
                </a:solidFill>
                <a:latin typeface="Trebuchet MS" pitchFamily="34" charset="0"/>
              </a:rPr>
              <a:t>natural landscape patterns and processes at scales useful for management and monitoring</a:t>
            </a:r>
            <a:endParaRPr lang="en-US" sz="2000" b="1">
              <a:solidFill>
                <a:srgbClr val="F5F99B"/>
              </a:solidFill>
              <a:latin typeface="Trebuchet MS" pitchFamily="34" charset="0"/>
            </a:endParaRPr>
          </a:p>
          <a:p>
            <a:pPr marL="287338" indent="-234950">
              <a:lnSpc>
                <a:spcPct val="80000"/>
              </a:lnSpc>
              <a:spcBef>
                <a:spcPct val="100000"/>
              </a:spcBef>
              <a:buSzPct val="110000"/>
              <a:buFontTx/>
              <a:buChar char="•"/>
              <a:tabLst>
                <a:tab pos="1028700" algn="l"/>
              </a:tabLst>
              <a:defRPr/>
            </a:pPr>
            <a:r>
              <a:rPr lang="en-US" sz="2400" b="1">
                <a:solidFill>
                  <a:srgbClr val="F5F99B"/>
                </a:solidFill>
                <a:latin typeface="Trebuchet MS" pitchFamily="34" charset="0"/>
              </a:rPr>
              <a:t>Focal Communities</a:t>
            </a:r>
            <a:endParaRPr lang="en-US" sz="2400">
              <a:solidFill>
                <a:srgbClr val="F5F99B"/>
              </a:solidFill>
              <a:latin typeface="Trebuchet MS" pitchFamily="34" charset="0"/>
            </a:endParaRPr>
          </a:p>
          <a:p>
            <a:pPr marL="627063" lvl="1" indent="-169863">
              <a:lnSpc>
                <a:spcPct val="80000"/>
              </a:lnSpc>
              <a:buClr>
                <a:srgbClr val="006666"/>
              </a:buClr>
              <a:buSzPct val="110000"/>
              <a:buFontTx/>
              <a:buChar char="•"/>
              <a:tabLst>
                <a:tab pos="1028700" algn="l"/>
              </a:tabLst>
              <a:defRPr/>
            </a:pPr>
            <a:r>
              <a:rPr lang="en-US" sz="2000">
                <a:solidFill>
                  <a:srgbClr val="F5F99B"/>
                </a:solidFill>
                <a:latin typeface="Trebuchet MS" pitchFamily="34" charset="0"/>
              </a:rPr>
              <a:t>unique environments</a:t>
            </a:r>
          </a:p>
          <a:p>
            <a:pPr marL="627063" lvl="1" indent="-169863">
              <a:lnSpc>
                <a:spcPct val="80000"/>
              </a:lnSpc>
              <a:buClr>
                <a:srgbClr val="006666"/>
              </a:buClr>
              <a:buSzPct val="110000"/>
              <a:buFontTx/>
              <a:buChar char="•"/>
              <a:tabLst>
                <a:tab pos="1028700" algn="l"/>
              </a:tabLst>
              <a:defRPr/>
            </a:pPr>
            <a:r>
              <a:rPr lang="en-US" sz="2000">
                <a:solidFill>
                  <a:srgbClr val="F5F99B"/>
                </a:solidFill>
                <a:latin typeface="Trebuchet MS" pitchFamily="34" charset="0"/>
              </a:rPr>
              <a:t>rare plant communities</a:t>
            </a:r>
          </a:p>
          <a:p>
            <a:pPr marL="627063" lvl="1" indent="-169863">
              <a:lnSpc>
                <a:spcPct val="80000"/>
              </a:lnSpc>
              <a:buClr>
                <a:srgbClr val="006666"/>
              </a:buClr>
              <a:buSzPct val="110000"/>
              <a:buFontTx/>
              <a:buChar char="•"/>
              <a:tabLst>
                <a:tab pos="1028700" algn="l"/>
              </a:tabLst>
              <a:defRPr/>
            </a:pPr>
            <a:r>
              <a:rPr lang="en-US" sz="2000">
                <a:solidFill>
                  <a:srgbClr val="F5F99B"/>
                </a:solidFill>
                <a:latin typeface="Trebuchet MS" pitchFamily="34" charset="0"/>
              </a:rPr>
              <a:t>rare aquatic habitats</a:t>
            </a:r>
          </a:p>
          <a:p>
            <a:pPr marL="627063" lvl="1" indent="-169863">
              <a:lnSpc>
                <a:spcPct val="80000"/>
              </a:lnSpc>
              <a:buClr>
                <a:srgbClr val="006666"/>
              </a:buClr>
              <a:buSzPct val="110000"/>
              <a:buFontTx/>
              <a:buChar char="•"/>
              <a:tabLst>
                <a:tab pos="1028700" algn="l"/>
              </a:tabLst>
              <a:defRPr/>
            </a:pPr>
            <a:r>
              <a:rPr lang="en-US" sz="2000">
                <a:solidFill>
                  <a:srgbClr val="F5F99B"/>
                </a:solidFill>
                <a:latin typeface="Trebuchet MS" pitchFamily="34" charset="0"/>
              </a:rPr>
              <a:t>vulnerable species aggregations, migratory stopover points, etc.</a:t>
            </a:r>
          </a:p>
          <a:p>
            <a:pPr marL="287338" indent="-234950">
              <a:lnSpc>
                <a:spcPct val="80000"/>
              </a:lnSpc>
              <a:spcBef>
                <a:spcPct val="100000"/>
              </a:spcBef>
              <a:buSzPct val="110000"/>
              <a:buFontTx/>
              <a:buChar char="•"/>
              <a:tabLst>
                <a:tab pos="1028700" algn="l"/>
              </a:tabLst>
              <a:defRPr/>
            </a:pPr>
            <a:r>
              <a:rPr lang="en-US" sz="2400" b="1">
                <a:solidFill>
                  <a:srgbClr val="F5F99B"/>
                </a:solidFill>
                <a:latin typeface="Trebuchet MS" pitchFamily="34" charset="0"/>
              </a:rPr>
              <a:t>Focal Species/Subspecies</a:t>
            </a:r>
            <a:endParaRPr lang="en-US" sz="2400">
              <a:solidFill>
                <a:srgbClr val="F5F99B"/>
              </a:solidFill>
              <a:latin typeface="Trebuchet MS" pitchFamily="34" charset="0"/>
            </a:endParaRPr>
          </a:p>
          <a:p>
            <a:pPr marL="627063" lvl="1" indent="-169863">
              <a:lnSpc>
                <a:spcPct val="80000"/>
              </a:lnSpc>
              <a:spcBef>
                <a:spcPct val="10000"/>
              </a:spcBef>
              <a:buClr>
                <a:srgbClr val="006666"/>
              </a:buClr>
              <a:buSzPct val="110000"/>
              <a:buFontTx/>
              <a:buChar char="•"/>
              <a:tabLst>
                <a:tab pos="1028700" algn="l"/>
              </a:tabLst>
              <a:defRPr/>
            </a:pPr>
            <a:r>
              <a:rPr lang="en-US" sz="2000">
                <a:solidFill>
                  <a:srgbClr val="F5F99B"/>
                </a:solidFill>
                <a:latin typeface="Trebuchet MS" pitchFamily="34" charset="0"/>
              </a:rPr>
              <a:t>imperiled, declining, endemic, vulnerable, “umbrella”</a:t>
            </a:r>
          </a:p>
          <a:p>
            <a:pPr marL="287338" indent="-234950">
              <a:lnSpc>
                <a:spcPct val="80000"/>
              </a:lnSpc>
              <a:buSzPct val="110000"/>
              <a:buFontTx/>
              <a:buChar char="•"/>
              <a:tabLst>
                <a:tab pos="1028700" algn="l"/>
              </a:tabLst>
              <a:defRPr/>
            </a:pPr>
            <a:endParaRPr lang="en-US" sz="2000">
              <a:latin typeface="Trebuchet MS" pitchFamily="34" charset="0"/>
            </a:endParaRPr>
          </a:p>
        </p:txBody>
      </p:sp>
      <p:pic>
        <p:nvPicPr>
          <p:cNvPr id="2052" name="Picture 5" descr="mwptif"/>
          <p:cNvPicPr>
            <a:picLocks noChangeAspect="1" noChangeArrowheads="1"/>
          </p:cNvPicPr>
          <p:nvPr/>
        </p:nvPicPr>
        <p:blipFill>
          <a:blip r:embed="rId4" cstate="print"/>
          <a:srcRect/>
          <a:stretch>
            <a:fillRect/>
          </a:stretch>
        </p:blipFill>
        <p:spPr bwMode="auto">
          <a:xfrm>
            <a:off x="7421563" y="3276600"/>
            <a:ext cx="1231900" cy="1814513"/>
          </a:xfrm>
          <a:prstGeom prst="rect">
            <a:avLst/>
          </a:prstGeom>
          <a:noFill/>
          <a:ln w="9525">
            <a:solidFill>
              <a:schemeClr val="bg2"/>
            </a:solidFill>
            <a:miter lim="800000"/>
            <a:headEnd/>
            <a:tailEnd/>
          </a:ln>
        </p:spPr>
      </p:pic>
      <p:pic>
        <p:nvPicPr>
          <p:cNvPr id="2053" name="Picture 7" descr="Bighorn"/>
          <p:cNvPicPr>
            <a:picLocks noChangeAspect="1" noChangeArrowheads="1"/>
          </p:cNvPicPr>
          <p:nvPr/>
        </p:nvPicPr>
        <p:blipFill>
          <a:blip r:embed="rId5" cstate="print"/>
          <a:srcRect/>
          <a:stretch>
            <a:fillRect/>
          </a:stretch>
        </p:blipFill>
        <p:spPr bwMode="auto">
          <a:xfrm>
            <a:off x="4724400" y="5105400"/>
            <a:ext cx="1981200" cy="1379538"/>
          </a:xfrm>
          <a:prstGeom prst="rect">
            <a:avLst/>
          </a:prstGeom>
          <a:noFill/>
          <a:ln w="9525">
            <a:solidFill>
              <a:schemeClr val="bg2"/>
            </a:solidFill>
            <a:miter lim="800000"/>
            <a:headEnd/>
            <a:tailEnd/>
          </a:ln>
        </p:spPr>
      </p:pic>
      <p:sp>
        <p:nvSpPr>
          <p:cNvPr id="481289" name="Rectangle 9"/>
          <p:cNvSpPr>
            <a:spLocks noChangeArrowheads="1"/>
          </p:cNvSpPr>
          <p:nvPr/>
        </p:nvSpPr>
        <p:spPr bwMode="auto">
          <a:xfrm>
            <a:off x="381000" y="0"/>
            <a:ext cx="8305800" cy="1143000"/>
          </a:xfrm>
          <a:prstGeom prst="rect">
            <a:avLst/>
          </a:prstGeom>
          <a:noFill/>
          <a:ln w="9525">
            <a:noFill/>
            <a:miter lim="800000"/>
            <a:headEnd/>
            <a:tailEnd/>
          </a:ln>
          <a:effectLst>
            <a:outerShdw dist="35921" dir="2700000" algn="ctr" rotWithShape="0">
              <a:schemeClr val="tx1"/>
            </a:outerShdw>
          </a:effectLst>
        </p:spPr>
        <p:txBody>
          <a:bodyPr anchor="ctr"/>
          <a:lstStyle/>
          <a:p>
            <a:pPr algn="ctr" eaLnBrk="0" hangingPunct="0">
              <a:lnSpc>
                <a:spcPct val="85000"/>
              </a:lnSpc>
              <a:defRPr/>
            </a:pPr>
            <a:endParaRPr lang="es-ES" sz="4000" b="1">
              <a:solidFill>
                <a:schemeClr val="bg1"/>
              </a:solidFill>
              <a:latin typeface="Trebuchet MS" pitchFamily="34" charset="0"/>
            </a:endParaRPr>
          </a:p>
        </p:txBody>
      </p:sp>
      <p:sp>
        <p:nvSpPr>
          <p:cNvPr id="481290" name="Rectangle 10"/>
          <p:cNvSpPr>
            <a:spLocks noChangeArrowheads="1"/>
          </p:cNvSpPr>
          <p:nvPr/>
        </p:nvSpPr>
        <p:spPr bwMode="auto">
          <a:xfrm>
            <a:off x="990600" y="152400"/>
            <a:ext cx="7221538" cy="641350"/>
          </a:xfrm>
          <a:prstGeom prst="rect">
            <a:avLst/>
          </a:prstGeom>
          <a:noFill/>
          <a:ln w="12700">
            <a:noFill/>
            <a:miter lim="800000"/>
            <a:headEnd/>
            <a:tailEnd/>
          </a:ln>
          <a:effectLst/>
        </p:spPr>
        <p:txBody>
          <a:bodyPr wrap="none">
            <a:spAutoFit/>
          </a:bodyPr>
          <a:lstStyle/>
          <a:p>
            <a:pPr eaLnBrk="0" hangingPunct="0">
              <a:defRPr/>
            </a:pPr>
            <a:r>
              <a:rPr lang="en-US" sz="3600">
                <a:solidFill>
                  <a:srgbClr val="F5F99B"/>
                </a:solidFill>
                <a:effectLst>
                  <a:outerShdw blurRad="38100" dist="38100" dir="2700000" algn="tl">
                    <a:srgbClr val="000000"/>
                  </a:outerShdw>
                </a:effectLst>
                <a:latin typeface="Trebuchet MS" pitchFamily="34" charset="0"/>
              </a:rPr>
              <a:t>Coarse Filter/Fine Filter Approach</a:t>
            </a:r>
          </a:p>
        </p:txBody>
      </p:sp>
      <p:pic>
        <p:nvPicPr>
          <p:cNvPr id="2056" name="Picture 11" descr="FLORUR~1"/>
          <p:cNvPicPr>
            <a:picLocks noChangeAspect="1" noChangeArrowheads="1"/>
          </p:cNvPicPr>
          <p:nvPr/>
        </p:nvPicPr>
        <p:blipFill>
          <a:blip r:embed="rId6" cstate="print"/>
          <a:srcRect/>
          <a:stretch>
            <a:fillRect/>
          </a:stretch>
        </p:blipFill>
        <p:spPr bwMode="auto">
          <a:xfrm>
            <a:off x="7315200" y="5410200"/>
            <a:ext cx="1371600" cy="1028700"/>
          </a:xfrm>
          <a:prstGeom prst="rect">
            <a:avLst/>
          </a:prstGeom>
          <a:noFill/>
          <a:ln w="9525">
            <a:solidFill>
              <a:schemeClr val="bg2"/>
            </a:solidFill>
            <a:miter lim="800000"/>
            <a:headEnd/>
            <a:tailEnd/>
          </a:ln>
        </p:spPr>
      </p:pic>
      <p:graphicFrame>
        <p:nvGraphicFramePr>
          <p:cNvPr id="2050" name="Object 1024"/>
          <p:cNvGraphicFramePr>
            <a:graphicFrameLocks noChangeAspect="1"/>
          </p:cNvGraphicFramePr>
          <p:nvPr/>
        </p:nvGraphicFramePr>
        <p:xfrm>
          <a:off x="5486400" y="1143000"/>
          <a:ext cx="2667000" cy="1990725"/>
        </p:xfrm>
        <a:graphic>
          <a:graphicData uri="http://schemas.openxmlformats.org/presentationml/2006/ole">
            <p:oleObj spid="_x0000_s2050" name="Slide" r:id="rId7" imgW="4553680" imgH="3415223" progId="PowerPoint.Slide.8">
              <p:embed/>
            </p:oleObj>
          </a:graphicData>
        </a:graphic>
      </p:graphicFrame>
      <p:pic>
        <p:nvPicPr>
          <p:cNvPr id="2057" name="Picture 13" descr="birdstopover"/>
          <p:cNvPicPr>
            <a:picLocks noChangeAspect="1" noChangeArrowheads="1"/>
          </p:cNvPicPr>
          <p:nvPr/>
        </p:nvPicPr>
        <p:blipFill>
          <a:blip r:embed="rId8" cstate="print"/>
          <a:srcRect/>
          <a:stretch>
            <a:fillRect/>
          </a:stretch>
        </p:blipFill>
        <p:spPr bwMode="auto">
          <a:xfrm>
            <a:off x="4724400" y="3276600"/>
            <a:ext cx="2590800" cy="1470025"/>
          </a:xfrm>
          <a:prstGeom prst="rect">
            <a:avLst/>
          </a:prstGeom>
          <a:noFill/>
          <a:ln w="9525">
            <a:solidFill>
              <a:schemeClr val="bg2"/>
            </a:solidFill>
            <a:miter lim="800000"/>
            <a:headEnd/>
            <a:tailEnd/>
          </a:ln>
        </p:spPr>
      </p:pic>
      <p:sp>
        <p:nvSpPr>
          <p:cNvPr id="481294" name="Line 14"/>
          <p:cNvSpPr>
            <a:spLocks noChangeShapeType="1"/>
          </p:cNvSpPr>
          <p:nvPr/>
        </p:nvSpPr>
        <p:spPr bwMode="auto">
          <a:xfrm>
            <a:off x="1066800" y="838200"/>
            <a:ext cx="7178675" cy="0"/>
          </a:xfrm>
          <a:prstGeom prst="line">
            <a:avLst/>
          </a:prstGeom>
          <a:noFill/>
          <a:ln w="28575">
            <a:solidFill>
              <a:schemeClr val="tx2"/>
            </a:solidFill>
            <a:round/>
            <a:headEnd/>
            <a:tailEnd/>
          </a:ln>
          <a:effectLst>
            <a:outerShdw dist="17961" dir="2700000" algn="ctr" rotWithShape="0">
              <a:srgbClr val="A2C1FE"/>
            </a:outerShdw>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481296" name="Rectangle 16"/>
          <p:cNvSpPr>
            <a:spLocks noChangeArrowheads="1"/>
          </p:cNvSpPr>
          <p:nvPr/>
        </p:nvSpPr>
        <p:spPr bwMode="auto">
          <a:xfrm>
            <a:off x="381000" y="990600"/>
            <a:ext cx="4267200" cy="2971800"/>
          </a:xfrm>
          <a:prstGeom prst="rect">
            <a:avLst/>
          </a:prstGeom>
          <a:noFill/>
          <a:ln w="57150">
            <a:solidFill>
              <a:schemeClr val="hlink"/>
            </a:solidFill>
            <a:miter lim="800000"/>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481296"/>
                                        </p:tgtEl>
                                        <p:attrNameLst>
                                          <p:attrName>style.visibility</p:attrName>
                                        </p:attrNameLst>
                                      </p:cBhvr>
                                      <p:to>
                                        <p:strVal val="visible"/>
                                      </p:to>
                                    </p:set>
                                    <p:animEffect transition="in" filter="dissolve">
                                      <p:cBhvr>
                                        <p:cTn id="7" dur="500"/>
                                        <p:tgtEl>
                                          <p:spTgt spid="481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9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10" name="Rectangle 2"/>
          <p:cNvSpPr>
            <a:spLocks noGrp="1" noChangeArrowheads="1"/>
          </p:cNvSpPr>
          <p:nvPr>
            <p:ph type="title"/>
          </p:nvPr>
        </p:nvSpPr>
        <p:spPr>
          <a:xfrm>
            <a:off x="609600" y="381000"/>
            <a:ext cx="8001000" cy="1143000"/>
          </a:xfrm>
        </p:spPr>
        <p:txBody>
          <a:bodyPr/>
          <a:lstStyle/>
          <a:p>
            <a:pPr>
              <a:defRPr/>
            </a:pPr>
            <a:r>
              <a:rPr lang="en-US" dirty="0" smtClean="0">
                <a:solidFill>
                  <a:srgbClr val="FFFF99"/>
                </a:solidFill>
                <a:effectLst>
                  <a:outerShdw blurRad="38100" dist="38100" dir="2700000" algn="tl">
                    <a:srgbClr val="000000"/>
                  </a:outerShdw>
                </a:effectLst>
                <a:latin typeface="Trebuchet MS" pitchFamily="34" charset="0"/>
              </a:rPr>
              <a:t>NatureServe </a:t>
            </a:r>
            <a:r>
              <a:rPr lang="en-US" dirty="0">
                <a:solidFill>
                  <a:srgbClr val="FFFF99"/>
                </a:solidFill>
                <a:effectLst>
                  <a:outerShdw blurRad="38100" dist="38100" dir="2700000" algn="tl">
                    <a:srgbClr val="000000"/>
                  </a:outerShdw>
                </a:effectLst>
                <a:latin typeface="Trebuchet MS" pitchFamily="34" charset="0"/>
              </a:rPr>
              <a:t>Methodology</a:t>
            </a:r>
          </a:p>
        </p:txBody>
      </p:sp>
      <p:sp>
        <p:nvSpPr>
          <p:cNvPr id="708611" name="Rectangle 3"/>
          <p:cNvSpPr>
            <a:spLocks noGrp="1" noChangeArrowheads="1"/>
          </p:cNvSpPr>
          <p:nvPr>
            <p:ph type="body" idx="1"/>
          </p:nvPr>
        </p:nvSpPr>
        <p:spPr>
          <a:xfrm>
            <a:off x="685800" y="1981200"/>
            <a:ext cx="8153400" cy="4114800"/>
          </a:xfrm>
        </p:spPr>
        <p:txBody>
          <a:bodyPr/>
          <a:lstStyle/>
          <a:p>
            <a:pPr marL="609600" indent="-609600">
              <a:buFont typeface="Monotype Sorts" charset="2"/>
              <a:buAutoNum type="arabicPeriod"/>
              <a:defRPr/>
            </a:pPr>
            <a:r>
              <a:rPr lang="en-US" sz="4000">
                <a:latin typeface="Trebuchet MS" pitchFamily="34" charset="0"/>
              </a:rPr>
              <a:t> What is it? </a:t>
            </a:r>
            <a:endParaRPr lang="en-US" sz="2800">
              <a:latin typeface="Trebuchet MS" pitchFamily="34" charset="0"/>
            </a:endParaRPr>
          </a:p>
          <a:p>
            <a:pPr marL="609600" indent="-609600">
              <a:buFont typeface="Monotype Sorts" charset="2"/>
              <a:buAutoNum type="arabicPeriod"/>
              <a:defRPr/>
            </a:pPr>
            <a:r>
              <a:rPr lang="en-US" sz="4000">
                <a:latin typeface="Trebuchet MS" pitchFamily="34" charset="0"/>
              </a:rPr>
              <a:t> Where is it? </a:t>
            </a:r>
            <a:endParaRPr lang="en-US">
              <a:latin typeface="Trebuchet MS" pitchFamily="34" charset="0"/>
            </a:endParaRPr>
          </a:p>
          <a:p>
            <a:pPr marL="609600" indent="-609600">
              <a:buFont typeface="Monotype Sorts" charset="2"/>
              <a:buAutoNum type="arabicPeriod"/>
              <a:defRPr/>
            </a:pPr>
            <a:r>
              <a:rPr lang="en-US" sz="4000">
                <a:latin typeface="Trebuchet MS" pitchFamily="34" charset="0"/>
              </a:rPr>
              <a:t> What are status and trends of each (element) type? </a:t>
            </a:r>
          </a:p>
          <a:p>
            <a:pPr marL="609600" indent="-609600">
              <a:buFont typeface="Monotype Sorts" charset="2"/>
              <a:buAutoNum type="arabicPeriod"/>
              <a:defRPr/>
            </a:pPr>
            <a:r>
              <a:rPr lang="en-US" sz="4000">
                <a:latin typeface="Trebuchet MS" pitchFamily="34" charset="0"/>
              </a:rPr>
              <a:t>What is the quality/condition of each occurrence?  </a:t>
            </a:r>
          </a:p>
        </p:txBody>
      </p:sp>
      <p:sp>
        <p:nvSpPr>
          <p:cNvPr id="708612" name="Line 4"/>
          <p:cNvSpPr>
            <a:spLocks noChangeShapeType="1"/>
          </p:cNvSpPr>
          <p:nvPr/>
        </p:nvSpPr>
        <p:spPr bwMode="auto">
          <a:xfrm>
            <a:off x="914400" y="1600200"/>
            <a:ext cx="7178675" cy="0"/>
          </a:xfrm>
          <a:prstGeom prst="line">
            <a:avLst/>
          </a:prstGeom>
          <a:noFill/>
          <a:ln w="28575">
            <a:solidFill>
              <a:srgbClr val="FFFF99"/>
            </a:solidFill>
            <a:round/>
            <a:headEnd/>
            <a:tailEnd/>
          </a:ln>
          <a:effectLst>
            <a:outerShdw dist="17961" dir="2700000" algn="ctr" rotWithShape="0">
              <a:srgbClr val="A2C1FE"/>
            </a:outerShdw>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708614" name="Text Box 6"/>
          <p:cNvSpPr txBox="1">
            <a:spLocks noChangeArrowheads="1"/>
          </p:cNvSpPr>
          <p:nvPr/>
        </p:nvSpPr>
        <p:spPr bwMode="auto">
          <a:xfrm>
            <a:off x="3962400" y="2133600"/>
            <a:ext cx="4419600" cy="519113"/>
          </a:xfrm>
          <a:prstGeom prst="rect">
            <a:avLst/>
          </a:prstGeom>
          <a:noFill/>
          <a:ln w="12700">
            <a:noFill/>
            <a:miter lim="800000"/>
            <a:headEnd/>
            <a:tailEnd/>
          </a:ln>
          <a:effectLst/>
        </p:spPr>
        <p:txBody>
          <a:bodyPr>
            <a:spAutoFit/>
          </a:bodyPr>
          <a:lstStyle/>
          <a:p>
            <a:pPr eaLnBrk="0" hangingPunct="0">
              <a:spcBef>
                <a:spcPct val="50000"/>
              </a:spcBef>
              <a:defRPr/>
            </a:pPr>
            <a:r>
              <a:rPr lang="en-US" sz="2800">
                <a:solidFill>
                  <a:schemeClr val="tx2"/>
                </a:solidFill>
                <a:effectLst>
                  <a:outerShdw blurRad="38100" dist="38100" dir="2700000" algn="tl">
                    <a:srgbClr val="000000"/>
                  </a:outerShdw>
                </a:effectLst>
                <a:latin typeface="Trebuchet MS" pitchFamily="34" charset="0"/>
              </a:rPr>
              <a:t>(ecological  classification)</a:t>
            </a:r>
          </a:p>
        </p:txBody>
      </p:sp>
      <p:sp>
        <p:nvSpPr>
          <p:cNvPr id="708616" name="Text Box 8"/>
          <p:cNvSpPr txBox="1">
            <a:spLocks noChangeArrowheads="1"/>
          </p:cNvSpPr>
          <p:nvPr/>
        </p:nvSpPr>
        <p:spPr bwMode="auto">
          <a:xfrm>
            <a:off x="4114800" y="2819400"/>
            <a:ext cx="5410200" cy="519113"/>
          </a:xfrm>
          <a:prstGeom prst="rect">
            <a:avLst/>
          </a:prstGeom>
          <a:noFill/>
          <a:ln w="12700">
            <a:noFill/>
            <a:miter lim="800000"/>
            <a:headEnd/>
            <a:tailEnd/>
          </a:ln>
          <a:effectLst/>
        </p:spPr>
        <p:txBody>
          <a:bodyPr>
            <a:spAutoFit/>
          </a:bodyPr>
          <a:lstStyle/>
          <a:p>
            <a:pPr eaLnBrk="0" hangingPunct="0">
              <a:spcBef>
                <a:spcPct val="50000"/>
              </a:spcBef>
              <a:defRPr/>
            </a:pPr>
            <a:r>
              <a:rPr lang="en-US" sz="2800">
                <a:solidFill>
                  <a:schemeClr val="tx2"/>
                </a:solidFill>
                <a:effectLst>
                  <a:outerShdw blurRad="38100" dist="38100" dir="2700000" algn="tl">
                    <a:srgbClr val="000000"/>
                  </a:outerShdw>
                </a:effectLst>
                <a:latin typeface="Trebuchet MS" pitchFamily="34" charset="0"/>
              </a:rPr>
              <a:t>(element mapping/occurrence)</a:t>
            </a:r>
          </a:p>
        </p:txBody>
      </p:sp>
      <p:sp>
        <p:nvSpPr>
          <p:cNvPr id="708617" name="Text Box 9"/>
          <p:cNvSpPr txBox="1">
            <a:spLocks noChangeArrowheads="1"/>
          </p:cNvSpPr>
          <p:nvPr/>
        </p:nvSpPr>
        <p:spPr bwMode="auto">
          <a:xfrm>
            <a:off x="5257800" y="5486400"/>
            <a:ext cx="3886200" cy="519113"/>
          </a:xfrm>
          <a:prstGeom prst="rect">
            <a:avLst/>
          </a:prstGeom>
          <a:noFill/>
          <a:ln w="12700">
            <a:noFill/>
            <a:miter lim="800000"/>
            <a:headEnd/>
            <a:tailEnd/>
          </a:ln>
          <a:effectLst/>
        </p:spPr>
        <p:txBody>
          <a:bodyPr>
            <a:spAutoFit/>
          </a:bodyPr>
          <a:lstStyle/>
          <a:p>
            <a:pPr eaLnBrk="0" hangingPunct="0">
              <a:spcBef>
                <a:spcPct val="50000"/>
              </a:spcBef>
              <a:defRPr/>
            </a:pPr>
            <a:r>
              <a:rPr lang="en-US" sz="2800">
                <a:solidFill>
                  <a:schemeClr val="tx2"/>
                </a:solidFill>
                <a:effectLst>
                  <a:outerShdw blurRad="38100" dist="38100" dir="2700000" algn="tl">
                    <a:srgbClr val="000000"/>
                  </a:outerShdw>
                </a:effectLst>
                <a:latin typeface="Trebuchet MS" pitchFamily="34" charset="0"/>
              </a:rPr>
              <a:t>(ecological integrity)</a:t>
            </a:r>
          </a:p>
        </p:txBody>
      </p:sp>
      <p:sp>
        <p:nvSpPr>
          <p:cNvPr id="708618" name="Text Box 10"/>
          <p:cNvSpPr txBox="1">
            <a:spLocks noChangeArrowheads="1"/>
          </p:cNvSpPr>
          <p:nvPr/>
        </p:nvSpPr>
        <p:spPr bwMode="auto">
          <a:xfrm>
            <a:off x="6172200" y="4191000"/>
            <a:ext cx="3352800" cy="457200"/>
          </a:xfrm>
          <a:prstGeom prst="rect">
            <a:avLst/>
          </a:prstGeom>
          <a:noFill/>
          <a:ln w="12700">
            <a:noFill/>
            <a:miter lim="800000"/>
            <a:headEnd/>
            <a:tailEnd/>
          </a:ln>
          <a:effectLst/>
        </p:spPr>
        <p:txBody>
          <a:bodyPr>
            <a:spAutoFit/>
          </a:bodyPr>
          <a:lstStyle/>
          <a:p>
            <a:pPr eaLnBrk="0" hangingPunct="0">
              <a:spcBef>
                <a:spcPct val="50000"/>
              </a:spcBef>
              <a:defRPr/>
            </a:pPr>
            <a:r>
              <a:rPr lang="en-US">
                <a:solidFill>
                  <a:schemeClr val="tx2"/>
                </a:solidFill>
                <a:effectLst>
                  <a:outerShdw blurRad="38100" dist="38100" dir="2700000" algn="tl">
                    <a:srgbClr val="000000"/>
                  </a:outerShdw>
                </a:effectLst>
                <a:latin typeface="Trebuchet MS" pitchFamily="34" charset="0"/>
              </a:rPr>
              <a:t>(G/N/S Status Ranks)</a:t>
            </a: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08614"/>
                                        </p:tgtEl>
                                        <p:attrNameLst>
                                          <p:attrName>style.visibility</p:attrName>
                                        </p:attrNameLst>
                                      </p:cBhvr>
                                      <p:to>
                                        <p:strVal val="visible"/>
                                      </p:to>
                                    </p:set>
                                    <p:animEffect transition="in" filter="checkerboard(across)">
                                      <p:cBhvr>
                                        <p:cTn id="7" dur="500"/>
                                        <p:tgtEl>
                                          <p:spTgt spid="70861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08616"/>
                                        </p:tgtEl>
                                        <p:attrNameLst>
                                          <p:attrName>style.visibility</p:attrName>
                                        </p:attrNameLst>
                                      </p:cBhvr>
                                      <p:to>
                                        <p:strVal val="visible"/>
                                      </p:to>
                                    </p:set>
                                    <p:animEffect transition="in" filter="checkerboard(across)">
                                      <p:cBhvr>
                                        <p:cTn id="12" dur="500"/>
                                        <p:tgtEl>
                                          <p:spTgt spid="70861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08618"/>
                                        </p:tgtEl>
                                        <p:attrNameLst>
                                          <p:attrName>style.visibility</p:attrName>
                                        </p:attrNameLst>
                                      </p:cBhvr>
                                      <p:to>
                                        <p:strVal val="visible"/>
                                      </p:to>
                                    </p:set>
                                    <p:animEffect transition="in" filter="checkerboard(across)">
                                      <p:cBhvr>
                                        <p:cTn id="17" dur="500"/>
                                        <p:tgtEl>
                                          <p:spTgt spid="70861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08617"/>
                                        </p:tgtEl>
                                        <p:attrNameLst>
                                          <p:attrName>style.visibility</p:attrName>
                                        </p:attrNameLst>
                                      </p:cBhvr>
                                      <p:to>
                                        <p:strVal val="visible"/>
                                      </p:to>
                                    </p:set>
                                    <p:animEffect transition="in" filter="checkerboard(across)">
                                      <p:cBhvr>
                                        <p:cTn id="22" dur="500"/>
                                        <p:tgtEl>
                                          <p:spTgt spid="7086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8614" grpId="0"/>
      <p:bldP spid="708616" grpId="0"/>
      <p:bldP spid="708617" grpId="0"/>
      <p:bldP spid="7086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70" name="Rectangle 2"/>
          <p:cNvSpPr>
            <a:spLocks noGrp="1" noChangeArrowheads="1"/>
          </p:cNvSpPr>
          <p:nvPr>
            <p:ph type="title"/>
          </p:nvPr>
        </p:nvSpPr>
        <p:spPr/>
        <p:txBody>
          <a:bodyPr/>
          <a:lstStyle/>
          <a:p>
            <a:pPr>
              <a:defRPr/>
            </a:pPr>
            <a:r>
              <a:rPr lang="en-US" sz="4000">
                <a:solidFill>
                  <a:srgbClr val="FFFF99"/>
                </a:solidFill>
                <a:effectLst>
                  <a:outerShdw blurRad="38100" dist="38100" dir="2700000" algn="tl">
                    <a:srgbClr val="000000"/>
                  </a:outerShdw>
                </a:effectLst>
                <a:latin typeface="Trebuchet MS" pitchFamily="34" charset="0"/>
              </a:rPr>
              <a:t>NHP/CDC Community Classifications</a:t>
            </a:r>
          </a:p>
        </p:txBody>
      </p:sp>
      <p:sp>
        <p:nvSpPr>
          <p:cNvPr id="826371" name="Rectangle 3"/>
          <p:cNvSpPr>
            <a:spLocks noGrp="1" noChangeArrowheads="1"/>
          </p:cNvSpPr>
          <p:nvPr>
            <p:ph type="body" idx="1"/>
          </p:nvPr>
        </p:nvSpPr>
        <p:spPr/>
        <p:txBody>
          <a:bodyPr/>
          <a:lstStyle/>
          <a:p>
            <a:pPr>
              <a:buFont typeface="Monotype Sorts" charset="2"/>
              <a:buNone/>
              <a:defRPr/>
            </a:pPr>
            <a:endParaRPr lang="es-ES"/>
          </a:p>
        </p:txBody>
      </p:sp>
      <p:pic>
        <p:nvPicPr>
          <p:cNvPr id="12292" name="Picture 4" descr="HP_CDC_Classification_status"/>
          <p:cNvPicPr>
            <a:picLocks noChangeAspect="1" noChangeArrowheads="1"/>
          </p:cNvPicPr>
          <p:nvPr/>
        </p:nvPicPr>
        <p:blipFill>
          <a:blip r:embed="rId3" cstate="print"/>
          <a:srcRect/>
          <a:stretch>
            <a:fillRect/>
          </a:stretch>
        </p:blipFill>
        <p:spPr bwMode="auto">
          <a:xfrm>
            <a:off x="-457200" y="-457200"/>
            <a:ext cx="10058400" cy="7772400"/>
          </a:xfrm>
          <a:prstGeom prst="rect">
            <a:avLst/>
          </a:prstGeom>
          <a:noFill/>
          <a:ln w="9525">
            <a:noFill/>
            <a:miter lim="800000"/>
            <a:headEnd/>
            <a:tailEnd/>
          </a:ln>
        </p:spPr>
      </p:pic>
    </p:spTree>
  </p:cSld>
  <p:clrMapOvr>
    <a:masterClrMapping/>
  </p:clrMapOvr>
  <p:transition>
    <p:cut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a:xfrm>
            <a:off x="381000" y="304800"/>
            <a:ext cx="8077200" cy="1143000"/>
          </a:xfrm>
        </p:spPr>
        <p:txBody>
          <a:bodyPr/>
          <a:lstStyle/>
          <a:p>
            <a:pPr>
              <a:defRPr/>
            </a:pPr>
            <a:r>
              <a:rPr lang="en-US" sz="4000">
                <a:solidFill>
                  <a:srgbClr val="FFFF99"/>
                </a:solidFill>
                <a:effectLst>
                  <a:outerShdw blurRad="38100" dist="38100" dir="2700000" algn="tl">
                    <a:srgbClr val="000000"/>
                  </a:outerShdw>
                </a:effectLst>
                <a:latin typeface="Trebuchet MS" pitchFamily="34" charset="0"/>
              </a:rPr>
              <a:t>Internationally Standardized Ecological Classifications</a:t>
            </a:r>
          </a:p>
        </p:txBody>
      </p:sp>
      <p:sp>
        <p:nvSpPr>
          <p:cNvPr id="486403" name="Rectangle 3"/>
          <p:cNvSpPr>
            <a:spLocks noGrp="1" noChangeArrowheads="1"/>
          </p:cNvSpPr>
          <p:nvPr>
            <p:ph type="body" idx="1"/>
          </p:nvPr>
        </p:nvSpPr>
        <p:spPr>
          <a:xfrm>
            <a:off x="685800" y="1676400"/>
            <a:ext cx="7772400" cy="4114800"/>
          </a:xfrm>
        </p:spPr>
        <p:txBody>
          <a:bodyPr/>
          <a:lstStyle/>
          <a:p>
            <a:pPr>
              <a:lnSpc>
                <a:spcPct val="90000"/>
              </a:lnSpc>
              <a:defRPr/>
            </a:pPr>
            <a:r>
              <a:rPr lang="en-US" sz="2800">
                <a:solidFill>
                  <a:srgbClr val="FFFFCC"/>
                </a:solidFill>
                <a:latin typeface="Trebuchet MS" pitchFamily="34" charset="0"/>
              </a:rPr>
              <a:t>Terrestrial</a:t>
            </a:r>
          </a:p>
          <a:p>
            <a:pPr lvl="1">
              <a:lnSpc>
                <a:spcPct val="90000"/>
              </a:lnSpc>
              <a:defRPr/>
            </a:pPr>
            <a:r>
              <a:rPr lang="en-US" sz="2400">
                <a:solidFill>
                  <a:srgbClr val="FFFFCC"/>
                </a:solidFill>
                <a:latin typeface="Trebuchet MS" pitchFamily="34" charset="0"/>
              </a:rPr>
              <a:t>Uplands</a:t>
            </a:r>
          </a:p>
          <a:p>
            <a:pPr lvl="1">
              <a:lnSpc>
                <a:spcPct val="90000"/>
              </a:lnSpc>
              <a:defRPr/>
            </a:pPr>
            <a:r>
              <a:rPr lang="en-US" sz="2400">
                <a:solidFill>
                  <a:srgbClr val="FFFFCC"/>
                </a:solidFill>
                <a:latin typeface="Trebuchet MS" pitchFamily="34" charset="0"/>
              </a:rPr>
              <a:t>Wetlands</a:t>
            </a:r>
          </a:p>
          <a:p>
            <a:pPr lvl="1">
              <a:lnSpc>
                <a:spcPct val="90000"/>
              </a:lnSpc>
              <a:defRPr/>
            </a:pPr>
            <a:r>
              <a:rPr lang="en-US" sz="2400">
                <a:solidFill>
                  <a:srgbClr val="FFFFCC"/>
                </a:solidFill>
                <a:latin typeface="Trebuchet MS" pitchFamily="34" charset="0"/>
              </a:rPr>
              <a:t>Subterranean</a:t>
            </a:r>
          </a:p>
          <a:p>
            <a:pPr>
              <a:lnSpc>
                <a:spcPct val="90000"/>
              </a:lnSpc>
              <a:defRPr/>
            </a:pPr>
            <a:r>
              <a:rPr lang="en-US" sz="2800">
                <a:solidFill>
                  <a:srgbClr val="FFFFCC"/>
                </a:solidFill>
                <a:latin typeface="Trebuchet MS" pitchFamily="34" charset="0"/>
              </a:rPr>
              <a:t> Aquatic</a:t>
            </a:r>
          </a:p>
          <a:p>
            <a:pPr lvl="1">
              <a:lnSpc>
                <a:spcPct val="90000"/>
              </a:lnSpc>
              <a:defRPr/>
            </a:pPr>
            <a:r>
              <a:rPr lang="en-US" sz="2400">
                <a:solidFill>
                  <a:srgbClr val="FFFFCC"/>
                </a:solidFill>
                <a:latin typeface="Trebuchet MS" pitchFamily="34" charset="0"/>
              </a:rPr>
              <a:t>Freshwater</a:t>
            </a:r>
          </a:p>
          <a:p>
            <a:pPr lvl="2">
              <a:lnSpc>
                <a:spcPct val="90000"/>
              </a:lnSpc>
              <a:defRPr/>
            </a:pPr>
            <a:r>
              <a:rPr lang="en-US" sz="2000">
                <a:solidFill>
                  <a:srgbClr val="FFFFCC"/>
                </a:solidFill>
                <a:latin typeface="Trebuchet MS" pitchFamily="34" charset="0"/>
              </a:rPr>
              <a:t>Riverine</a:t>
            </a:r>
          </a:p>
          <a:p>
            <a:pPr lvl="2">
              <a:lnSpc>
                <a:spcPct val="90000"/>
              </a:lnSpc>
              <a:defRPr/>
            </a:pPr>
            <a:r>
              <a:rPr lang="en-US" sz="2000">
                <a:solidFill>
                  <a:srgbClr val="FFFFCC"/>
                </a:solidFill>
                <a:latin typeface="Trebuchet MS" pitchFamily="34" charset="0"/>
              </a:rPr>
              <a:t>Lacustrine</a:t>
            </a:r>
          </a:p>
          <a:p>
            <a:pPr lvl="1">
              <a:lnSpc>
                <a:spcPct val="90000"/>
              </a:lnSpc>
              <a:defRPr/>
            </a:pPr>
            <a:r>
              <a:rPr lang="en-US" sz="2400">
                <a:solidFill>
                  <a:srgbClr val="FFFFCC"/>
                </a:solidFill>
                <a:latin typeface="Trebuchet MS" pitchFamily="34" charset="0"/>
              </a:rPr>
              <a:t>Marine</a:t>
            </a:r>
          </a:p>
          <a:p>
            <a:pPr lvl="2">
              <a:lnSpc>
                <a:spcPct val="90000"/>
              </a:lnSpc>
              <a:defRPr/>
            </a:pPr>
            <a:r>
              <a:rPr lang="en-US" sz="2000">
                <a:solidFill>
                  <a:srgbClr val="FFFFCC"/>
                </a:solidFill>
                <a:latin typeface="Trebuchet MS" pitchFamily="34" charset="0"/>
              </a:rPr>
              <a:t>Estuarine</a:t>
            </a:r>
          </a:p>
          <a:p>
            <a:pPr lvl="2">
              <a:lnSpc>
                <a:spcPct val="90000"/>
              </a:lnSpc>
              <a:defRPr/>
            </a:pPr>
            <a:r>
              <a:rPr lang="en-US" sz="2000">
                <a:solidFill>
                  <a:srgbClr val="FFFFCC"/>
                </a:solidFill>
                <a:latin typeface="Trebuchet MS" pitchFamily="34" charset="0"/>
              </a:rPr>
              <a:t>Nearshore</a:t>
            </a:r>
          </a:p>
          <a:p>
            <a:pPr lvl="2">
              <a:lnSpc>
                <a:spcPct val="90000"/>
              </a:lnSpc>
              <a:defRPr/>
            </a:pPr>
            <a:r>
              <a:rPr lang="en-US" sz="2000">
                <a:solidFill>
                  <a:srgbClr val="FFFFCC"/>
                </a:solidFill>
                <a:latin typeface="Trebuchet MS" pitchFamily="34" charset="0"/>
              </a:rPr>
              <a:t>Deep Ocean</a:t>
            </a:r>
          </a:p>
          <a:p>
            <a:pPr>
              <a:lnSpc>
                <a:spcPct val="90000"/>
              </a:lnSpc>
              <a:buFont typeface="Monotype Sorts" charset="2"/>
              <a:buNone/>
              <a:defRPr/>
            </a:pPr>
            <a:endParaRPr lang="en-US" sz="2800">
              <a:solidFill>
                <a:srgbClr val="FFFFCC"/>
              </a:solidFill>
              <a:latin typeface="Trebuchet MS" pitchFamily="34" charset="0"/>
            </a:endParaRPr>
          </a:p>
        </p:txBody>
      </p:sp>
      <p:sp>
        <p:nvSpPr>
          <p:cNvPr id="486404" name="Line 4"/>
          <p:cNvSpPr>
            <a:spLocks noChangeShapeType="1"/>
          </p:cNvSpPr>
          <p:nvPr/>
        </p:nvSpPr>
        <p:spPr bwMode="auto">
          <a:xfrm>
            <a:off x="914400" y="1524000"/>
            <a:ext cx="7178675" cy="0"/>
          </a:xfrm>
          <a:prstGeom prst="line">
            <a:avLst/>
          </a:prstGeom>
          <a:noFill/>
          <a:ln w="28575">
            <a:solidFill>
              <a:schemeClr val="tx2"/>
            </a:solidFill>
            <a:round/>
            <a:headEnd/>
            <a:tailEnd/>
          </a:ln>
          <a:effectLst>
            <a:outerShdw dist="17961" dir="2700000" algn="ctr" rotWithShape="0">
              <a:srgbClr val="A2C1FE"/>
            </a:outerShdw>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pic>
        <p:nvPicPr>
          <p:cNvPr id="486407" name="Picture 7" descr="Aquatic Ecosystem"/>
          <p:cNvPicPr>
            <a:picLocks noChangeAspect="1" noChangeArrowheads="1"/>
          </p:cNvPicPr>
          <p:nvPr/>
        </p:nvPicPr>
        <p:blipFill>
          <a:blip r:embed="rId3" cstate="print"/>
          <a:srcRect/>
          <a:stretch>
            <a:fillRect/>
          </a:stretch>
        </p:blipFill>
        <p:spPr bwMode="auto">
          <a:xfrm>
            <a:off x="4648200" y="3276600"/>
            <a:ext cx="2590800" cy="1739900"/>
          </a:xfrm>
          <a:prstGeom prst="rect">
            <a:avLst/>
          </a:prstGeom>
          <a:noFill/>
          <a:effectLst>
            <a:outerShdw dist="35921" dir="2700000" algn="ctr" rotWithShape="0">
              <a:schemeClr val="tx1"/>
            </a:outerShdw>
          </a:effectLst>
        </p:spPr>
      </p:pic>
      <p:pic>
        <p:nvPicPr>
          <p:cNvPr id="13318" name="Picture 8" descr="brain3s">
            <a:hlinkClick r:id="rId4"/>
          </p:cNvPr>
          <p:cNvPicPr>
            <a:picLocks noChangeAspect="1" noChangeArrowheads="1"/>
          </p:cNvPicPr>
          <p:nvPr/>
        </p:nvPicPr>
        <p:blipFill>
          <a:blip r:embed="rId5" cstate="print"/>
          <a:srcRect/>
          <a:stretch>
            <a:fillRect/>
          </a:stretch>
        </p:blipFill>
        <p:spPr bwMode="auto">
          <a:xfrm>
            <a:off x="4648200" y="4876800"/>
            <a:ext cx="2590800" cy="1828800"/>
          </a:xfrm>
          <a:prstGeom prst="rect">
            <a:avLst/>
          </a:prstGeom>
          <a:noFill/>
          <a:ln w="9525">
            <a:noFill/>
            <a:miter lim="800000"/>
            <a:headEnd/>
            <a:tailEnd/>
          </a:ln>
        </p:spPr>
      </p:pic>
      <p:sp>
        <p:nvSpPr>
          <p:cNvPr id="486409" name="Rectangle 9"/>
          <p:cNvSpPr>
            <a:spLocks noChangeArrowheads="1"/>
          </p:cNvSpPr>
          <p:nvPr/>
        </p:nvSpPr>
        <p:spPr bwMode="auto">
          <a:xfrm>
            <a:off x="533400" y="1600200"/>
            <a:ext cx="3048000" cy="1371600"/>
          </a:xfrm>
          <a:prstGeom prst="rect">
            <a:avLst/>
          </a:prstGeom>
          <a:noFill/>
          <a:ln w="38100">
            <a:solidFill>
              <a:schemeClr val="hlink"/>
            </a:solidFill>
            <a:miter lim="800000"/>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pic>
        <p:nvPicPr>
          <p:cNvPr id="13320" name="Picture 10" descr="PICT0256"/>
          <p:cNvPicPr>
            <a:picLocks noChangeAspect="1" noChangeArrowheads="1"/>
          </p:cNvPicPr>
          <p:nvPr/>
        </p:nvPicPr>
        <p:blipFill>
          <a:blip r:embed="rId6" cstate="print"/>
          <a:srcRect/>
          <a:stretch>
            <a:fillRect/>
          </a:stretch>
        </p:blipFill>
        <p:spPr bwMode="auto">
          <a:xfrm>
            <a:off x="4648200" y="1676400"/>
            <a:ext cx="2590800" cy="1676400"/>
          </a:xfrm>
          <a:prstGeom prst="rect">
            <a:avLst/>
          </a:prstGeom>
          <a:noFill/>
          <a:ln w="9525">
            <a:noFill/>
            <a:miter lim="800000"/>
            <a:headEnd/>
            <a:tailEnd/>
          </a:ln>
        </p:spPr>
      </p:pic>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486409"/>
                                        </p:tgtEl>
                                        <p:attrNameLst>
                                          <p:attrName>style.visibility</p:attrName>
                                        </p:attrNameLst>
                                      </p:cBhvr>
                                      <p:to>
                                        <p:strVal val="visible"/>
                                      </p:to>
                                    </p:set>
                                    <p:animEffect transition="in" filter="dissolve">
                                      <p:cBhvr>
                                        <p:cTn id="7" dur="500"/>
                                        <p:tgtEl>
                                          <p:spTgt spid="486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40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4" name="Rectangle 2"/>
          <p:cNvSpPr>
            <a:spLocks noGrp="1" noChangeArrowheads="1"/>
          </p:cNvSpPr>
          <p:nvPr>
            <p:ph type="title"/>
          </p:nvPr>
        </p:nvSpPr>
        <p:spPr>
          <a:xfrm>
            <a:off x="685800" y="381000"/>
            <a:ext cx="7772400" cy="1143000"/>
          </a:xfrm>
        </p:spPr>
        <p:txBody>
          <a:bodyPr/>
          <a:lstStyle/>
          <a:p>
            <a:r>
              <a:rPr lang="en-US" dirty="0">
                <a:solidFill>
                  <a:srgbClr val="FFFF99"/>
                </a:solidFill>
                <a:effectLst>
                  <a:outerShdw blurRad="38100" dist="38100" dir="2700000" algn="tl">
                    <a:srgbClr val="000000"/>
                  </a:outerShdw>
                </a:effectLst>
                <a:latin typeface="Trebuchet MS" pitchFamily="34" charset="0"/>
              </a:rPr>
              <a:t>Terrestrial Ecological </a:t>
            </a:r>
            <a:r>
              <a:rPr lang="en-US" dirty="0" smtClean="0">
                <a:solidFill>
                  <a:srgbClr val="FFFF99"/>
                </a:solidFill>
                <a:effectLst>
                  <a:outerShdw blurRad="38100" dist="38100" dir="2700000" algn="tl">
                    <a:srgbClr val="000000"/>
                  </a:outerShdw>
                </a:effectLst>
                <a:latin typeface="Trebuchet MS" pitchFamily="34" charset="0"/>
              </a:rPr>
              <a:t>Classification</a:t>
            </a:r>
            <a:endParaRPr lang="en-US" dirty="0">
              <a:solidFill>
                <a:srgbClr val="FFFF99"/>
              </a:solidFill>
              <a:effectLst>
                <a:outerShdw blurRad="38100" dist="38100" dir="2700000" algn="tl">
                  <a:srgbClr val="000000"/>
                </a:outerShdw>
              </a:effectLst>
              <a:latin typeface="Trebuchet MS" pitchFamily="34" charset="0"/>
            </a:endParaRPr>
          </a:p>
        </p:txBody>
      </p:sp>
      <p:sp>
        <p:nvSpPr>
          <p:cNvPr id="812037" name="Line 5"/>
          <p:cNvSpPr>
            <a:spLocks noChangeShapeType="1"/>
          </p:cNvSpPr>
          <p:nvPr/>
        </p:nvSpPr>
        <p:spPr bwMode="auto">
          <a:xfrm>
            <a:off x="914400" y="1676400"/>
            <a:ext cx="7180263" cy="0"/>
          </a:xfrm>
          <a:prstGeom prst="line">
            <a:avLst/>
          </a:prstGeom>
          <a:noFill/>
          <a:ln w="28575">
            <a:solidFill>
              <a:srgbClr val="FFFF99"/>
            </a:solidFill>
            <a:round/>
            <a:headEnd/>
            <a:tailEnd/>
          </a:ln>
          <a:effectLst>
            <a:outerShdw dist="17961" dir="2700000" algn="ctr" rotWithShape="0">
              <a:srgbClr val="A2C1FE"/>
            </a:outerShdw>
          </a:effectLst>
        </p:spPr>
        <p:txBody>
          <a:bodyPr wrap="none" anchor="ctr"/>
          <a:lstStyle/>
          <a:p>
            <a:endParaRPr lang="en-US"/>
          </a:p>
        </p:txBody>
      </p:sp>
      <p:sp>
        <p:nvSpPr>
          <p:cNvPr id="812038" name="Text Box 6"/>
          <p:cNvSpPr txBox="1">
            <a:spLocks noChangeArrowheads="1"/>
          </p:cNvSpPr>
          <p:nvPr/>
        </p:nvSpPr>
        <p:spPr bwMode="auto">
          <a:xfrm>
            <a:off x="2971800" y="4114800"/>
            <a:ext cx="3352800" cy="2539157"/>
          </a:xfrm>
          <a:prstGeom prst="rect">
            <a:avLst/>
          </a:prstGeom>
          <a:noFill/>
          <a:ln w="9525">
            <a:noFill/>
            <a:miter lim="800000"/>
            <a:headEnd/>
            <a:tailEnd/>
          </a:ln>
          <a:effectLst/>
        </p:spPr>
        <p:txBody>
          <a:bodyPr>
            <a:spAutoFit/>
          </a:bodyPr>
          <a:lstStyle/>
          <a:p>
            <a:pPr eaLnBrk="1" hangingPunct="1">
              <a:spcBef>
                <a:spcPct val="50000"/>
              </a:spcBef>
            </a:pPr>
            <a:r>
              <a:rPr lang="en-US" sz="2000" u="sng" dirty="0">
                <a:solidFill>
                  <a:srgbClr val="FFFF00"/>
                </a:solidFill>
                <a:effectLst/>
                <a:latin typeface="Trebuchet MS" pitchFamily="34" charset="0"/>
              </a:rPr>
              <a:t>Multi-factor Classification</a:t>
            </a:r>
            <a:endParaRPr lang="en-US" sz="2000" u="sng" dirty="0">
              <a:solidFill>
                <a:srgbClr val="FFFF00"/>
              </a:solidFill>
              <a:effectLst>
                <a:outerShdw blurRad="38100" dist="38100" dir="2700000" algn="tl">
                  <a:srgbClr val="000000"/>
                </a:outerShdw>
              </a:effectLst>
              <a:latin typeface="Trebuchet MS" pitchFamily="34" charset="0"/>
            </a:endParaRPr>
          </a:p>
          <a:p>
            <a:pPr eaLnBrk="1" hangingPunct="1">
              <a:spcBef>
                <a:spcPct val="50000"/>
              </a:spcBef>
              <a:buFontTx/>
              <a:buChar char="•"/>
            </a:pPr>
            <a:r>
              <a:rPr lang="en-US" dirty="0">
                <a:solidFill>
                  <a:srgbClr val="FFFF69"/>
                </a:solidFill>
                <a:effectLst>
                  <a:outerShdw blurRad="38100" dist="38100" dir="2700000" algn="tl">
                    <a:srgbClr val="000000"/>
                  </a:outerShdw>
                </a:effectLst>
                <a:latin typeface="Trebuchet MS" pitchFamily="34" charset="0"/>
              </a:rPr>
              <a:t> </a:t>
            </a:r>
            <a:r>
              <a:rPr lang="en-US" sz="1600" dirty="0">
                <a:solidFill>
                  <a:srgbClr val="FFFF69"/>
                </a:solidFill>
                <a:effectLst>
                  <a:outerShdw blurRad="38100" dist="38100" dir="2700000" algn="tl">
                    <a:srgbClr val="000000"/>
                  </a:outerShdw>
                </a:effectLst>
                <a:latin typeface="Trebuchet MS" pitchFamily="34" charset="0"/>
              </a:rPr>
              <a:t>Biogeography and Bioclimate</a:t>
            </a:r>
          </a:p>
          <a:p>
            <a:pPr eaLnBrk="1" hangingPunct="1">
              <a:spcBef>
                <a:spcPct val="50000"/>
              </a:spcBef>
              <a:buFontTx/>
              <a:buChar char="•"/>
            </a:pPr>
            <a:r>
              <a:rPr lang="en-US" sz="1600" dirty="0">
                <a:solidFill>
                  <a:srgbClr val="FFFF69"/>
                </a:solidFill>
                <a:effectLst>
                  <a:outerShdw blurRad="38100" dist="38100" dir="2700000" algn="tl">
                    <a:srgbClr val="000000"/>
                  </a:outerShdw>
                </a:effectLst>
                <a:latin typeface="Trebuchet MS" pitchFamily="34" charset="0"/>
              </a:rPr>
              <a:t> Local Environment</a:t>
            </a:r>
          </a:p>
          <a:p>
            <a:pPr eaLnBrk="1" hangingPunct="1">
              <a:spcBef>
                <a:spcPct val="50000"/>
              </a:spcBef>
              <a:buFontTx/>
              <a:buChar char="•"/>
            </a:pPr>
            <a:r>
              <a:rPr lang="en-US" sz="1600" dirty="0">
                <a:solidFill>
                  <a:srgbClr val="FFFF69"/>
                </a:solidFill>
                <a:effectLst>
                  <a:outerShdw blurRad="38100" dist="38100" dir="2700000" algn="tl">
                    <a:srgbClr val="000000"/>
                  </a:outerShdw>
                </a:effectLst>
                <a:latin typeface="Trebuchet MS" pitchFamily="34" charset="0"/>
              </a:rPr>
              <a:t> Ecological Dynamics</a:t>
            </a:r>
          </a:p>
          <a:p>
            <a:pPr eaLnBrk="1" hangingPunct="1">
              <a:spcBef>
                <a:spcPct val="50000"/>
              </a:spcBef>
              <a:buFontTx/>
              <a:buChar char="•"/>
            </a:pPr>
            <a:r>
              <a:rPr lang="en-US" sz="1600" dirty="0">
                <a:solidFill>
                  <a:srgbClr val="FFFF69"/>
                </a:solidFill>
                <a:effectLst>
                  <a:outerShdw blurRad="38100" dist="38100" dir="2700000" algn="tl">
                    <a:srgbClr val="000000"/>
                  </a:outerShdw>
                </a:effectLst>
                <a:latin typeface="Trebuchet MS" pitchFamily="34" charset="0"/>
              </a:rPr>
              <a:t> Landscape Juxtaposition</a:t>
            </a:r>
          </a:p>
          <a:p>
            <a:pPr eaLnBrk="1" hangingPunct="1">
              <a:spcBef>
                <a:spcPct val="50000"/>
              </a:spcBef>
              <a:buFontTx/>
              <a:buChar char="•"/>
            </a:pPr>
            <a:r>
              <a:rPr lang="en-US" sz="1600" dirty="0">
                <a:solidFill>
                  <a:srgbClr val="FFFF69"/>
                </a:solidFill>
                <a:effectLst>
                  <a:outerShdw blurRad="38100" dist="38100" dir="2700000" algn="tl">
                    <a:srgbClr val="000000"/>
                  </a:outerShdw>
                </a:effectLst>
                <a:latin typeface="Trebuchet MS" pitchFamily="34" charset="0"/>
              </a:rPr>
              <a:t> Vegetation Structure,  Composition, and Abundance</a:t>
            </a:r>
          </a:p>
        </p:txBody>
      </p:sp>
      <p:pic>
        <p:nvPicPr>
          <p:cNvPr id="10" name="Picture 17" descr="landtype.jpg"/>
          <p:cNvPicPr>
            <a:picLocks noChangeAspect="1"/>
          </p:cNvPicPr>
          <p:nvPr/>
        </p:nvPicPr>
        <p:blipFill>
          <a:blip r:embed="rId3" cstate="print"/>
          <a:srcRect/>
          <a:stretch>
            <a:fillRect/>
          </a:stretch>
        </p:blipFill>
        <p:spPr bwMode="auto">
          <a:xfrm>
            <a:off x="304800" y="1981200"/>
            <a:ext cx="2439325" cy="2209800"/>
          </a:xfrm>
          <a:prstGeom prst="rect">
            <a:avLst/>
          </a:prstGeom>
          <a:noFill/>
          <a:ln w="9525">
            <a:noFill/>
            <a:miter lim="800000"/>
            <a:headEnd/>
            <a:tailEnd/>
          </a:ln>
        </p:spPr>
      </p:pic>
      <p:pic>
        <p:nvPicPr>
          <p:cNvPr id="812040" name="Picture 8" descr="NCookInlet1157"/>
          <p:cNvPicPr>
            <a:picLocks noChangeAspect="1" noChangeArrowheads="1"/>
          </p:cNvPicPr>
          <p:nvPr/>
        </p:nvPicPr>
        <p:blipFill>
          <a:blip r:embed="rId4" cstate="print"/>
          <a:srcRect/>
          <a:stretch>
            <a:fillRect/>
          </a:stretch>
        </p:blipFill>
        <p:spPr bwMode="auto">
          <a:xfrm>
            <a:off x="3200400" y="1981200"/>
            <a:ext cx="2641600" cy="1981200"/>
          </a:xfrm>
          <a:prstGeom prst="rect">
            <a:avLst/>
          </a:prstGeom>
          <a:noFill/>
          <a:ln w="9525">
            <a:solidFill>
              <a:schemeClr val="bg2"/>
            </a:solidFill>
            <a:miter lim="800000"/>
            <a:headEnd/>
            <a:tailEnd/>
          </a:ln>
        </p:spPr>
      </p:pic>
      <p:sp>
        <p:nvSpPr>
          <p:cNvPr id="11" name="Text Box 6"/>
          <p:cNvSpPr txBox="1">
            <a:spLocks noChangeArrowheads="1"/>
          </p:cNvSpPr>
          <p:nvPr/>
        </p:nvSpPr>
        <p:spPr bwMode="auto">
          <a:xfrm>
            <a:off x="228600" y="4294763"/>
            <a:ext cx="3352800" cy="1877437"/>
          </a:xfrm>
          <a:prstGeom prst="rect">
            <a:avLst/>
          </a:prstGeom>
          <a:noFill/>
          <a:ln w="9525">
            <a:noFill/>
            <a:miter lim="800000"/>
            <a:headEnd/>
            <a:tailEnd/>
          </a:ln>
          <a:effectLst/>
        </p:spPr>
        <p:txBody>
          <a:bodyPr>
            <a:spAutoFit/>
          </a:bodyPr>
          <a:lstStyle/>
          <a:p>
            <a:pPr eaLnBrk="1" hangingPunct="1">
              <a:spcBef>
                <a:spcPct val="50000"/>
              </a:spcBef>
            </a:pPr>
            <a:r>
              <a:rPr lang="en-US" sz="2000" u="sng" dirty="0" smtClean="0">
                <a:solidFill>
                  <a:srgbClr val="FFFF00"/>
                </a:solidFill>
                <a:effectLst/>
                <a:latin typeface="Trebuchet MS" pitchFamily="34" charset="0"/>
              </a:rPr>
              <a:t>Land </a:t>
            </a:r>
            <a:r>
              <a:rPr lang="en-US" sz="2000" u="sng" dirty="0">
                <a:solidFill>
                  <a:srgbClr val="FFFF00"/>
                </a:solidFill>
                <a:effectLst/>
                <a:latin typeface="Trebuchet MS" pitchFamily="34" charset="0"/>
              </a:rPr>
              <a:t>Classification</a:t>
            </a:r>
            <a:endParaRPr lang="en-US" sz="2000" u="sng" dirty="0">
              <a:solidFill>
                <a:srgbClr val="FFFF00"/>
              </a:solidFill>
              <a:effectLst>
                <a:outerShdw blurRad="38100" dist="38100" dir="2700000" algn="tl">
                  <a:srgbClr val="000000"/>
                </a:outerShdw>
              </a:effectLst>
              <a:latin typeface="Trebuchet MS" pitchFamily="34" charset="0"/>
            </a:endParaRPr>
          </a:p>
          <a:p>
            <a:pPr eaLnBrk="1" hangingPunct="1">
              <a:spcBef>
                <a:spcPct val="50000"/>
              </a:spcBef>
              <a:buFontTx/>
              <a:buChar char="•"/>
            </a:pPr>
            <a:r>
              <a:rPr lang="en-US" sz="1600" dirty="0" smtClean="0">
                <a:solidFill>
                  <a:srgbClr val="FFFF69"/>
                </a:solidFill>
                <a:effectLst>
                  <a:outerShdw blurRad="38100" dist="38100" dir="2700000" algn="tl">
                    <a:srgbClr val="000000"/>
                  </a:outerShdw>
                </a:effectLst>
                <a:latin typeface="Trebuchet MS" pitchFamily="34" charset="0"/>
              </a:rPr>
              <a:t> Bioclimate</a:t>
            </a:r>
            <a:endParaRPr lang="en-US" sz="1600" dirty="0">
              <a:solidFill>
                <a:srgbClr val="FFFF69"/>
              </a:solidFill>
              <a:effectLst>
                <a:outerShdw blurRad="38100" dist="38100" dir="2700000" algn="tl">
                  <a:srgbClr val="000000"/>
                </a:outerShdw>
              </a:effectLst>
              <a:latin typeface="Trebuchet MS" pitchFamily="34" charset="0"/>
            </a:endParaRPr>
          </a:p>
          <a:p>
            <a:pPr eaLnBrk="1" hangingPunct="1">
              <a:spcBef>
                <a:spcPct val="50000"/>
              </a:spcBef>
              <a:buFontTx/>
              <a:buChar char="•"/>
            </a:pPr>
            <a:r>
              <a:rPr lang="en-US" sz="1600" dirty="0">
                <a:solidFill>
                  <a:srgbClr val="FFFF69"/>
                </a:solidFill>
                <a:effectLst>
                  <a:outerShdw blurRad="38100" dist="38100" dir="2700000" algn="tl">
                    <a:srgbClr val="000000"/>
                  </a:outerShdw>
                </a:effectLst>
                <a:latin typeface="Trebuchet MS" pitchFamily="34" charset="0"/>
              </a:rPr>
              <a:t> Local Environment</a:t>
            </a:r>
          </a:p>
          <a:p>
            <a:pPr eaLnBrk="1" hangingPunct="1">
              <a:spcBef>
                <a:spcPct val="50000"/>
              </a:spcBef>
              <a:buFontTx/>
              <a:buChar char="•"/>
            </a:pPr>
            <a:r>
              <a:rPr lang="en-US" sz="1600" dirty="0">
                <a:solidFill>
                  <a:srgbClr val="FFFF69"/>
                </a:solidFill>
                <a:effectLst>
                  <a:outerShdw blurRad="38100" dist="38100" dir="2700000" algn="tl">
                    <a:srgbClr val="000000"/>
                  </a:outerShdw>
                </a:effectLst>
                <a:latin typeface="Trebuchet MS" pitchFamily="34" charset="0"/>
              </a:rPr>
              <a:t> Ecological Dynamics</a:t>
            </a:r>
          </a:p>
          <a:p>
            <a:pPr eaLnBrk="1" hangingPunct="1">
              <a:spcBef>
                <a:spcPct val="50000"/>
              </a:spcBef>
              <a:buFontTx/>
              <a:buChar char="•"/>
            </a:pPr>
            <a:r>
              <a:rPr lang="en-US" sz="1600" dirty="0">
                <a:solidFill>
                  <a:srgbClr val="FFFF69"/>
                </a:solidFill>
                <a:effectLst>
                  <a:outerShdw blurRad="38100" dist="38100" dir="2700000" algn="tl">
                    <a:srgbClr val="000000"/>
                  </a:outerShdw>
                </a:effectLst>
                <a:latin typeface="Trebuchet MS" pitchFamily="34" charset="0"/>
              </a:rPr>
              <a:t> Landscape </a:t>
            </a:r>
            <a:r>
              <a:rPr lang="en-US" sz="1600" dirty="0" smtClean="0">
                <a:solidFill>
                  <a:srgbClr val="FFFF69"/>
                </a:solidFill>
                <a:effectLst>
                  <a:outerShdw blurRad="38100" dist="38100" dir="2700000" algn="tl">
                    <a:srgbClr val="000000"/>
                  </a:outerShdw>
                </a:effectLst>
                <a:latin typeface="Trebuchet MS" pitchFamily="34" charset="0"/>
              </a:rPr>
              <a:t>Juxtaposition</a:t>
            </a:r>
            <a:endParaRPr lang="en-US" sz="1600" dirty="0">
              <a:solidFill>
                <a:srgbClr val="FFFF69"/>
              </a:solidFill>
              <a:effectLst>
                <a:outerShdw blurRad="38100" dist="38100" dir="2700000" algn="tl">
                  <a:srgbClr val="000000"/>
                </a:outerShdw>
              </a:effectLst>
              <a:latin typeface="Trebuchet MS" pitchFamily="34" charset="0"/>
            </a:endParaRPr>
          </a:p>
        </p:txBody>
      </p:sp>
      <p:sp>
        <p:nvSpPr>
          <p:cNvPr id="12" name="Text Box 6"/>
          <p:cNvSpPr txBox="1">
            <a:spLocks noChangeArrowheads="1"/>
          </p:cNvSpPr>
          <p:nvPr/>
        </p:nvSpPr>
        <p:spPr bwMode="auto">
          <a:xfrm>
            <a:off x="6096000" y="4253805"/>
            <a:ext cx="3352800" cy="1384995"/>
          </a:xfrm>
          <a:prstGeom prst="rect">
            <a:avLst/>
          </a:prstGeom>
          <a:noFill/>
          <a:ln w="9525">
            <a:noFill/>
            <a:miter lim="800000"/>
            <a:headEnd/>
            <a:tailEnd/>
          </a:ln>
          <a:effectLst/>
        </p:spPr>
        <p:txBody>
          <a:bodyPr>
            <a:spAutoFit/>
          </a:bodyPr>
          <a:lstStyle/>
          <a:p>
            <a:pPr eaLnBrk="1" hangingPunct="1">
              <a:spcBef>
                <a:spcPct val="50000"/>
              </a:spcBef>
            </a:pPr>
            <a:r>
              <a:rPr lang="en-US" sz="2000" u="sng" dirty="0" smtClean="0">
                <a:solidFill>
                  <a:srgbClr val="FFFF00"/>
                </a:solidFill>
                <a:effectLst/>
                <a:latin typeface="Trebuchet MS" pitchFamily="34" charset="0"/>
              </a:rPr>
              <a:t>Vegetation </a:t>
            </a:r>
            <a:r>
              <a:rPr lang="en-US" sz="2000" u="sng" dirty="0">
                <a:solidFill>
                  <a:srgbClr val="FFFF00"/>
                </a:solidFill>
                <a:effectLst/>
                <a:latin typeface="Trebuchet MS" pitchFamily="34" charset="0"/>
              </a:rPr>
              <a:t>Classification</a:t>
            </a:r>
            <a:endParaRPr lang="en-US" sz="2000" u="sng" dirty="0">
              <a:solidFill>
                <a:srgbClr val="FFFF00"/>
              </a:solidFill>
              <a:effectLst>
                <a:outerShdw blurRad="38100" dist="38100" dir="2700000" algn="tl">
                  <a:srgbClr val="000000"/>
                </a:outerShdw>
              </a:effectLst>
              <a:latin typeface="Trebuchet MS" pitchFamily="34" charset="0"/>
            </a:endParaRPr>
          </a:p>
          <a:p>
            <a:pPr eaLnBrk="1" hangingPunct="1">
              <a:spcBef>
                <a:spcPct val="50000"/>
              </a:spcBef>
              <a:buFontTx/>
              <a:buChar char="•"/>
            </a:pPr>
            <a:r>
              <a:rPr lang="en-US" sz="1600" dirty="0">
                <a:solidFill>
                  <a:srgbClr val="FFFF69"/>
                </a:solidFill>
                <a:effectLst>
                  <a:outerShdw blurRad="38100" dist="38100" dir="2700000" algn="tl">
                    <a:srgbClr val="000000"/>
                  </a:outerShdw>
                </a:effectLst>
                <a:latin typeface="Trebuchet MS" pitchFamily="34" charset="0"/>
              </a:rPr>
              <a:t> Biogeography </a:t>
            </a:r>
            <a:endParaRPr lang="en-US" sz="1600" dirty="0" smtClean="0">
              <a:solidFill>
                <a:srgbClr val="FFFF69"/>
              </a:solidFill>
              <a:effectLst>
                <a:outerShdw blurRad="38100" dist="38100" dir="2700000" algn="tl">
                  <a:srgbClr val="000000"/>
                </a:outerShdw>
              </a:effectLst>
              <a:latin typeface="Trebuchet MS" pitchFamily="34" charset="0"/>
            </a:endParaRPr>
          </a:p>
          <a:p>
            <a:pPr eaLnBrk="1" hangingPunct="1">
              <a:spcBef>
                <a:spcPct val="50000"/>
              </a:spcBef>
              <a:buFontTx/>
              <a:buChar char="•"/>
            </a:pPr>
            <a:r>
              <a:rPr lang="en-US" sz="1600" dirty="0" smtClean="0">
                <a:solidFill>
                  <a:srgbClr val="FFFF69"/>
                </a:solidFill>
                <a:effectLst>
                  <a:outerShdw blurRad="38100" dist="38100" dir="2700000" algn="tl">
                    <a:srgbClr val="000000"/>
                  </a:outerShdw>
                </a:effectLst>
                <a:latin typeface="Trebuchet MS" pitchFamily="34" charset="0"/>
              </a:rPr>
              <a:t>Vegetation </a:t>
            </a:r>
            <a:r>
              <a:rPr lang="en-US" sz="1600" dirty="0">
                <a:solidFill>
                  <a:srgbClr val="FFFF69"/>
                </a:solidFill>
                <a:effectLst>
                  <a:outerShdw blurRad="38100" dist="38100" dir="2700000" algn="tl">
                    <a:srgbClr val="000000"/>
                  </a:outerShdw>
                </a:effectLst>
                <a:latin typeface="Trebuchet MS" pitchFamily="34" charset="0"/>
              </a:rPr>
              <a:t>Structure,  Composition, </a:t>
            </a:r>
            <a:r>
              <a:rPr lang="en-US" sz="1600" dirty="0" smtClean="0">
                <a:solidFill>
                  <a:srgbClr val="FFFF69"/>
                </a:solidFill>
                <a:effectLst>
                  <a:outerShdw blurRad="38100" dist="38100" dir="2700000" algn="tl">
                    <a:srgbClr val="000000"/>
                  </a:outerShdw>
                </a:effectLst>
                <a:latin typeface="Trebuchet MS" pitchFamily="34" charset="0"/>
              </a:rPr>
              <a:t>and Abundance</a:t>
            </a:r>
            <a:endParaRPr lang="en-US" sz="1600" dirty="0">
              <a:solidFill>
                <a:srgbClr val="FFFF69"/>
              </a:solidFill>
              <a:effectLst>
                <a:outerShdw blurRad="38100" dist="38100" dir="2700000" algn="tl">
                  <a:srgbClr val="000000"/>
                </a:outerShdw>
              </a:effectLst>
              <a:latin typeface="Trebuchet MS" pitchFamily="34" charset="0"/>
            </a:endParaRPr>
          </a:p>
        </p:txBody>
      </p:sp>
      <p:grpSp>
        <p:nvGrpSpPr>
          <p:cNvPr id="2" name="Group 9"/>
          <p:cNvGrpSpPr>
            <a:grpSpLocks/>
          </p:cNvGrpSpPr>
          <p:nvPr/>
        </p:nvGrpSpPr>
        <p:grpSpPr bwMode="auto">
          <a:xfrm>
            <a:off x="6324600" y="1981200"/>
            <a:ext cx="2209800" cy="2600861"/>
            <a:chOff x="2976" y="688"/>
            <a:chExt cx="2784" cy="3258"/>
          </a:xfrm>
        </p:grpSpPr>
        <p:pic>
          <p:nvPicPr>
            <p:cNvPr id="14" name="Picture 10" descr="dfvegprofile"/>
            <p:cNvPicPr>
              <a:picLocks noChangeAspect="1" noChangeArrowheads="1"/>
            </p:cNvPicPr>
            <p:nvPr/>
          </p:nvPicPr>
          <p:blipFill>
            <a:blip r:embed="rId5" cstate="print"/>
            <a:srcRect/>
            <a:stretch>
              <a:fillRect/>
            </a:stretch>
          </p:blipFill>
          <p:spPr bwMode="auto">
            <a:xfrm>
              <a:off x="3118" y="688"/>
              <a:ext cx="2347" cy="2664"/>
            </a:xfrm>
            <a:prstGeom prst="rect">
              <a:avLst/>
            </a:prstGeom>
            <a:noFill/>
            <a:ln w="9525">
              <a:solidFill>
                <a:schemeClr val="tx1"/>
              </a:solidFill>
              <a:miter lim="800000"/>
              <a:headEnd/>
              <a:tailEnd/>
            </a:ln>
          </p:spPr>
        </p:pic>
        <p:sp>
          <p:nvSpPr>
            <p:cNvPr id="15" name="Line 11"/>
            <p:cNvSpPr>
              <a:spLocks noChangeShapeType="1"/>
            </p:cNvSpPr>
            <p:nvPr/>
          </p:nvSpPr>
          <p:spPr bwMode="auto">
            <a:xfrm>
              <a:off x="3157" y="2519"/>
              <a:ext cx="2296" cy="0"/>
            </a:xfrm>
            <a:prstGeom prst="line">
              <a:avLst/>
            </a:prstGeom>
            <a:noFill/>
            <a:ln w="25400">
              <a:solidFill>
                <a:srgbClr val="FF0000"/>
              </a:solidFill>
              <a:prstDash val="dash"/>
              <a:round/>
              <a:headEnd/>
              <a:tailEnd/>
            </a:ln>
            <a:effectLst>
              <a:outerShdw dist="17961" dir="2700000" algn="ctr" rotWithShape="0">
                <a:srgbClr val="A2C1FE"/>
              </a:outerShdw>
            </a:effectLst>
          </p:spPr>
          <p:txBody>
            <a:bodyPr anchor="ctr" anchorCtr="1">
              <a:spAutoFit/>
            </a:bodyPr>
            <a:lstStyle/>
            <a:p>
              <a:endParaRPr lang="en-US"/>
            </a:p>
          </p:txBody>
        </p:sp>
        <p:sp>
          <p:nvSpPr>
            <p:cNvPr id="16" name="Line 12"/>
            <p:cNvSpPr>
              <a:spLocks noChangeShapeType="1"/>
            </p:cNvSpPr>
            <p:nvPr/>
          </p:nvSpPr>
          <p:spPr bwMode="auto">
            <a:xfrm>
              <a:off x="3118" y="3060"/>
              <a:ext cx="2335" cy="0"/>
            </a:xfrm>
            <a:prstGeom prst="line">
              <a:avLst/>
            </a:prstGeom>
            <a:noFill/>
            <a:ln w="25400">
              <a:solidFill>
                <a:srgbClr val="FF0000"/>
              </a:solidFill>
              <a:prstDash val="dash"/>
              <a:round/>
              <a:headEnd/>
              <a:tailEnd/>
            </a:ln>
            <a:effectLst>
              <a:outerShdw dist="17961" dir="2700000" algn="ctr" rotWithShape="0">
                <a:srgbClr val="A2C1FE"/>
              </a:outerShdw>
            </a:effectLst>
          </p:spPr>
          <p:txBody>
            <a:bodyPr anchor="ctr" anchorCtr="1">
              <a:spAutoFit/>
            </a:bodyPr>
            <a:lstStyle/>
            <a:p>
              <a:endParaRPr lang="en-US"/>
            </a:p>
          </p:txBody>
        </p:sp>
        <p:sp>
          <p:nvSpPr>
            <p:cNvPr id="17" name="Line 13"/>
            <p:cNvSpPr>
              <a:spLocks noChangeShapeType="1"/>
            </p:cNvSpPr>
            <p:nvPr/>
          </p:nvSpPr>
          <p:spPr bwMode="auto">
            <a:xfrm>
              <a:off x="3118" y="3185"/>
              <a:ext cx="2335" cy="0"/>
            </a:xfrm>
            <a:prstGeom prst="line">
              <a:avLst/>
            </a:prstGeom>
            <a:noFill/>
            <a:ln w="25400">
              <a:solidFill>
                <a:srgbClr val="FF0000"/>
              </a:solidFill>
              <a:prstDash val="dash"/>
              <a:round/>
              <a:headEnd/>
              <a:tailEnd/>
            </a:ln>
            <a:effectLst>
              <a:outerShdw dist="17961" dir="2700000" algn="ctr" rotWithShape="0">
                <a:srgbClr val="A2C1FE"/>
              </a:outerShdw>
            </a:effectLst>
          </p:spPr>
          <p:txBody>
            <a:bodyPr anchor="ctr" anchorCtr="1">
              <a:spAutoFit/>
            </a:bodyPr>
            <a:lstStyle/>
            <a:p>
              <a:endParaRPr lang="en-US"/>
            </a:p>
          </p:txBody>
        </p:sp>
        <p:sp>
          <p:nvSpPr>
            <p:cNvPr id="18" name="Text Box 14"/>
            <p:cNvSpPr txBox="1">
              <a:spLocks noChangeArrowheads="1"/>
            </p:cNvSpPr>
            <p:nvPr/>
          </p:nvSpPr>
          <p:spPr bwMode="auto">
            <a:xfrm>
              <a:off x="3118" y="3269"/>
              <a:ext cx="2335" cy="277"/>
            </a:xfrm>
            <a:prstGeom prst="rect">
              <a:avLst/>
            </a:prstGeom>
            <a:solidFill>
              <a:srgbClr val="993300"/>
            </a:solidFill>
            <a:ln w="12700">
              <a:solidFill>
                <a:schemeClr val="tx1"/>
              </a:solidFill>
              <a:miter lim="800000"/>
              <a:headEnd/>
              <a:tailEnd/>
            </a:ln>
            <a:effectLst>
              <a:outerShdw dist="17961" dir="2700000" algn="ctr" rotWithShape="0">
                <a:srgbClr val="A2C1FE"/>
              </a:outerShdw>
            </a:effectLst>
          </p:spPr>
          <p:txBody>
            <a:bodyPr anchorCtr="1">
              <a:spAutoFit/>
            </a:bodyPr>
            <a:lstStyle/>
            <a:p>
              <a:pPr marL="515938" indent="-338138">
                <a:spcBef>
                  <a:spcPct val="50000"/>
                </a:spcBef>
                <a:tabLst>
                  <a:tab pos="3200400" algn="l"/>
                </a:tabLst>
              </a:pPr>
              <a:endParaRPr lang="en-US" sz="2200">
                <a:solidFill>
                  <a:srgbClr val="FFFF00"/>
                </a:solidFill>
                <a:effectLst/>
                <a:latin typeface="Arial" charset="0"/>
              </a:endParaRPr>
            </a:p>
          </p:txBody>
        </p:sp>
        <p:grpSp>
          <p:nvGrpSpPr>
            <p:cNvPr id="3" name="Group 15"/>
            <p:cNvGrpSpPr>
              <a:grpSpLocks/>
            </p:cNvGrpSpPr>
            <p:nvPr/>
          </p:nvGrpSpPr>
          <p:grpSpPr bwMode="auto">
            <a:xfrm>
              <a:off x="3418" y="3352"/>
              <a:ext cx="1834" cy="144"/>
              <a:chOff x="1408" y="4032"/>
              <a:chExt cx="1834" cy="144"/>
            </a:xfrm>
          </p:grpSpPr>
          <p:sp>
            <p:nvSpPr>
              <p:cNvPr id="23" name="Oval 16"/>
              <p:cNvSpPr>
                <a:spLocks noChangeArrowheads="1"/>
              </p:cNvSpPr>
              <p:nvPr/>
            </p:nvSpPr>
            <p:spPr bwMode="auto">
              <a:xfrm>
                <a:off x="1408" y="4032"/>
                <a:ext cx="43" cy="48"/>
              </a:xfrm>
              <a:prstGeom prst="ellipse">
                <a:avLst/>
              </a:prstGeom>
              <a:solidFill>
                <a:srgbClr val="000000"/>
              </a:solidFill>
              <a:ln w="12700">
                <a:noFill/>
                <a:round/>
                <a:headEnd/>
                <a:tailEnd/>
              </a:ln>
              <a:effectLst>
                <a:outerShdw dist="17961" dir="2700000" algn="ctr" rotWithShape="0">
                  <a:srgbClr val="A2C1FE"/>
                </a:outerShdw>
              </a:effectLst>
            </p:spPr>
            <p:txBody>
              <a:bodyPr wrap="none" anchor="ctr">
                <a:spAutoFit/>
              </a:bodyPr>
              <a:lstStyle/>
              <a:p>
                <a:endParaRPr lang="en-US"/>
              </a:p>
            </p:txBody>
          </p:sp>
          <p:sp>
            <p:nvSpPr>
              <p:cNvPr id="24" name="Oval 17"/>
              <p:cNvSpPr>
                <a:spLocks noChangeArrowheads="1"/>
              </p:cNvSpPr>
              <p:nvPr/>
            </p:nvSpPr>
            <p:spPr bwMode="auto">
              <a:xfrm>
                <a:off x="1536" y="4128"/>
                <a:ext cx="299" cy="48"/>
              </a:xfrm>
              <a:prstGeom prst="ellipse">
                <a:avLst/>
              </a:prstGeom>
              <a:solidFill>
                <a:srgbClr val="000000"/>
              </a:solidFill>
              <a:ln w="12700">
                <a:noFill/>
                <a:round/>
                <a:headEnd/>
                <a:tailEnd/>
              </a:ln>
              <a:effectLst>
                <a:outerShdw dist="17961" dir="2700000" algn="ctr" rotWithShape="0">
                  <a:srgbClr val="A2C1FE"/>
                </a:outerShdw>
              </a:effectLst>
            </p:spPr>
            <p:txBody>
              <a:bodyPr wrap="none" anchor="ctr">
                <a:spAutoFit/>
              </a:bodyPr>
              <a:lstStyle/>
              <a:p>
                <a:endParaRPr lang="en-US"/>
              </a:p>
            </p:txBody>
          </p:sp>
          <p:sp>
            <p:nvSpPr>
              <p:cNvPr id="25" name="Oval 18"/>
              <p:cNvSpPr>
                <a:spLocks noChangeArrowheads="1"/>
              </p:cNvSpPr>
              <p:nvPr/>
            </p:nvSpPr>
            <p:spPr bwMode="auto">
              <a:xfrm>
                <a:off x="2005" y="4080"/>
                <a:ext cx="171" cy="48"/>
              </a:xfrm>
              <a:prstGeom prst="ellipse">
                <a:avLst/>
              </a:prstGeom>
              <a:solidFill>
                <a:srgbClr val="000000"/>
              </a:solidFill>
              <a:ln w="12700">
                <a:noFill/>
                <a:round/>
                <a:headEnd/>
                <a:tailEnd/>
              </a:ln>
              <a:effectLst>
                <a:outerShdw dist="17961" dir="2700000" algn="ctr" rotWithShape="0">
                  <a:srgbClr val="A2C1FE"/>
                </a:outerShdw>
              </a:effectLst>
            </p:spPr>
            <p:txBody>
              <a:bodyPr wrap="none" anchor="ctr">
                <a:spAutoFit/>
              </a:bodyPr>
              <a:lstStyle/>
              <a:p>
                <a:endParaRPr lang="en-US"/>
              </a:p>
            </p:txBody>
          </p:sp>
          <p:sp>
            <p:nvSpPr>
              <p:cNvPr id="26" name="Oval 19"/>
              <p:cNvSpPr>
                <a:spLocks noChangeArrowheads="1"/>
              </p:cNvSpPr>
              <p:nvPr/>
            </p:nvSpPr>
            <p:spPr bwMode="auto">
              <a:xfrm>
                <a:off x="2432" y="4080"/>
                <a:ext cx="42" cy="48"/>
              </a:xfrm>
              <a:prstGeom prst="ellipse">
                <a:avLst/>
              </a:prstGeom>
              <a:solidFill>
                <a:srgbClr val="000000"/>
              </a:solidFill>
              <a:ln w="12700">
                <a:noFill/>
                <a:round/>
                <a:headEnd/>
                <a:tailEnd/>
              </a:ln>
              <a:effectLst>
                <a:outerShdw dist="17961" dir="2700000" algn="ctr" rotWithShape="0">
                  <a:srgbClr val="A2C1FE"/>
                </a:outerShdw>
              </a:effectLst>
            </p:spPr>
            <p:txBody>
              <a:bodyPr wrap="none" anchor="ctr">
                <a:spAutoFit/>
              </a:bodyPr>
              <a:lstStyle/>
              <a:p>
                <a:endParaRPr lang="en-US"/>
              </a:p>
            </p:txBody>
          </p:sp>
          <p:sp>
            <p:nvSpPr>
              <p:cNvPr id="27" name="Oval 20"/>
              <p:cNvSpPr>
                <a:spLocks noChangeArrowheads="1"/>
              </p:cNvSpPr>
              <p:nvPr/>
            </p:nvSpPr>
            <p:spPr bwMode="auto">
              <a:xfrm>
                <a:off x="2901" y="4128"/>
                <a:ext cx="86" cy="48"/>
              </a:xfrm>
              <a:prstGeom prst="ellipse">
                <a:avLst/>
              </a:prstGeom>
              <a:solidFill>
                <a:srgbClr val="FF6600"/>
              </a:solidFill>
              <a:ln w="12700">
                <a:noFill/>
                <a:round/>
                <a:headEnd/>
                <a:tailEnd/>
              </a:ln>
              <a:effectLst>
                <a:outerShdw dist="17961" dir="2700000" algn="ctr" rotWithShape="0">
                  <a:srgbClr val="A2C1FE"/>
                </a:outerShdw>
              </a:effectLst>
            </p:spPr>
            <p:txBody>
              <a:bodyPr wrap="none" anchor="ctr">
                <a:spAutoFit/>
              </a:bodyPr>
              <a:lstStyle/>
              <a:p>
                <a:endParaRPr lang="en-US"/>
              </a:p>
            </p:txBody>
          </p:sp>
          <p:sp>
            <p:nvSpPr>
              <p:cNvPr id="28" name="Oval 21"/>
              <p:cNvSpPr>
                <a:spLocks noChangeArrowheads="1"/>
              </p:cNvSpPr>
              <p:nvPr/>
            </p:nvSpPr>
            <p:spPr bwMode="auto">
              <a:xfrm>
                <a:off x="3158" y="4032"/>
                <a:ext cx="84" cy="48"/>
              </a:xfrm>
              <a:prstGeom prst="ellipse">
                <a:avLst/>
              </a:prstGeom>
              <a:solidFill>
                <a:srgbClr val="FF6600"/>
              </a:solidFill>
              <a:ln w="12700">
                <a:noFill/>
                <a:round/>
                <a:headEnd/>
                <a:tailEnd/>
              </a:ln>
              <a:effectLst>
                <a:outerShdw dist="17961" dir="2700000" algn="ctr" rotWithShape="0">
                  <a:srgbClr val="A2C1FE"/>
                </a:outerShdw>
              </a:effectLst>
            </p:spPr>
            <p:txBody>
              <a:bodyPr wrap="none" anchor="ctr">
                <a:spAutoFit/>
              </a:bodyPr>
              <a:lstStyle/>
              <a:p>
                <a:endParaRPr lang="en-US"/>
              </a:p>
            </p:txBody>
          </p:sp>
        </p:grpSp>
        <p:sp>
          <p:nvSpPr>
            <p:cNvPr id="21" name="Text Box 23"/>
            <p:cNvSpPr txBox="1">
              <a:spLocks noChangeArrowheads="1"/>
            </p:cNvSpPr>
            <p:nvPr/>
          </p:nvSpPr>
          <p:spPr bwMode="auto">
            <a:xfrm>
              <a:off x="2976" y="3696"/>
              <a:ext cx="2784" cy="250"/>
            </a:xfrm>
            <a:prstGeom prst="rect">
              <a:avLst/>
            </a:prstGeom>
            <a:noFill/>
            <a:ln w="9525">
              <a:noFill/>
              <a:miter lim="800000"/>
              <a:headEnd/>
              <a:tailEnd/>
            </a:ln>
            <a:effectLst/>
          </p:spPr>
          <p:txBody>
            <a:bodyPr>
              <a:spAutoFit/>
            </a:bodyPr>
            <a:lstStyle/>
            <a:p>
              <a:pPr eaLnBrk="1" hangingPunct="1">
                <a:spcBef>
                  <a:spcPct val="50000"/>
                </a:spcBef>
              </a:pPr>
              <a:endParaRPr lang="en-US" sz="2000">
                <a:solidFill>
                  <a:schemeClr val="bg1"/>
                </a:solidFill>
                <a:effectLst>
                  <a:outerShdw blurRad="38100" dist="38100" dir="2700000" algn="tl">
                    <a:srgbClr val="000000"/>
                  </a:outerShdw>
                </a:effectLst>
                <a:latin typeface="Trebuchet MS" pitchFamily="34" charset="0"/>
              </a:endParaRPr>
            </a:p>
          </p:txBody>
        </p:sp>
        <p:sp>
          <p:nvSpPr>
            <p:cNvPr id="22" name="Line 24"/>
            <p:cNvSpPr>
              <a:spLocks noChangeShapeType="1"/>
            </p:cNvSpPr>
            <p:nvPr/>
          </p:nvSpPr>
          <p:spPr bwMode="auto">
            <a:xfrm>
              <a:off x="3118" y="1418"/>
              <a:ext cx="2413" cy="0"/>
            </a:xfrm>
            <a:prstGeom prst="line">
              <a:avLst/>
            </a:prstGeom>
            <a:noFill/>
            <a:ln w="76200">
              <a:solidFill>
                <a:srgbClr val="FF0000"/>
              </a:solidFill>
              <a:prstDash val="dash"/>
              <a:round/>
              <a:headEnd/>
              <a:tailEnd/>
            </a:ln>
            <a:effectLst>
              <a:outerShdw dist="17961" dir="2700000" algn="ctr" rotWithShape="0">
                <a:srgbClr val="A2C1FE"/>
              </a:outerShdw>
            </a:effectLst>
          </p:spPr>
          <p:txBody>
            <a:bodyPr anchor="ctr" anchorCtr="1">
              <a:spAutoFit/>
            </a:bodyPr>
            <a:lstStyle/>
            <a:p>
              <a:endParaRPr lang="en-US"/>
            </a:p>
          </p:txBody>
        </p:sp>
      </p:grpSp>
    </p:spTree>
  </p:cSld>
  <p:clrMapOvr>
    <a:masterClrMapping/>
  </p:clrMapOvr>
  <p:transition>
    <p:cut thruBlk="1"/>
  </p:transition>
  <p:timing>
    <p:tnLst>
      <p:par>
        <p:cTn id="1" dur="indefinite" restart="never" nodeType="tmRoot"/>
      </p:par>
    </p:tnLst>
  </p:timing>
</p:sld>
</file>

<file path=ppt/theme/theme1.xml><?xml version="1.0" encoding="utf-8"?>
<a:theme xmlns:a="http://schemas.openxmlformats.org/drawingml/2006/main" name="worlds">
  <a:themeElements>
    <a:clrScheme name="">
      <a:dk1>
        <a:srgbClr val="000000"/>
      </a:dk1>
      <a:lt1>
        <a:srgbClr val="FFFFFF"/>
      </a:lt1>
      <a:dk2>
        <a:srgbClr val="000099"/>
      </a:dk2>
      <a:lt2>
        <a:srgbClr val="FFFF00"/>
      </a:lt2>
      <a:accent1>
        <a:srgbClr val="FF9900"/>
      </a:accent1>
      <a:accent2>
        <a:srgbClr val="00FFFF"/>
      </a:accent2>
      <a:accent3>
        <a:srgbClr val="AAAACA"/>
      </a:accent3>
      <a:accent4>
        <a:srgbClr val="DADADA"/>
      </a:accent4>
      <a:accent5>
        <a:srgbClr val="FFCAAA"/>
      </a:accent5>
      <a:accent6>
        <a:srgbClr val="00E7E7"/>
      </a:accent6>
      <a:hlink>
        <a:srgbClr val="FF0000"/>
      </a:hlink>
      <a:folHlink>
        <a:srgbClr val="969696"/>
      </a:folHlink>
    </a:clrScheme>
    <a:fontScheme name="worlds">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world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orld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orld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orld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orld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orld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orld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C:\My Documents\CHMT Backup\worlds.pot</Template>
  <TotalTime>8660</TotalTime>
  <Words>2644</Words>
  <Application>Microsoft Office PowerPoint</Application>
  <PresentationFormat>On-screen Show (4:3)</PresentationFormat>
  <Paragraphs>545</Paragraphs>
  <Slides>38</Slides>
  <Notes>30</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38</vt:i4>
      </vt:variant>
    </vt:vector>
  </HeadingPairs>
  <TitlesOfParts>
    <vt:vector size="42" baseType="lpstr">
      <vt:lpstr>worlds</vt:lpstr>
      <vt:lpstr>OrgPlus6</vt:lpstr>
      <vt:lpstr>Slide</vt:lpstr>
      <vt:lpstr>Document</vt:lpstr>
      <vt:lpstr>Slide 1</vt:lpstr>
      <vt:lpstr>Ecology Overview</vt:lpstr>
      <vt:lpstr>NatureServe Terrestrial Ecology Department </vt:lpstr>
      <vt:lpstr>Slide 4</vt:lpstr>
      <vt:lpstr>Slide 5</vt:lpstr>
      <vt:lpstr>NatureServe Methodology</vt:lpstr>
      <vt:lpstr>NHP/CDC Community Classifications</vt:lpstr>
      <vt:lpstr>Internationally Standardized Ecological Classifications</vt:lpstr>
      <vt:lpstr>Terrestrial Ecological Classification</vt:lpstr>
      <vt:lpstr>Slide 10</vt:lpstr>
      <vt:lpstr>Slide 11</vt:lpstr>
      <vt:lpstr>FGDC 2008 US-NVC Hierarchy   Multi-scaled Vegetation Taxonomy</vt:lpstr>
      <vt:lpstr>Slide 13</vt:lpstr>
      <vt:lpstr>Terrestrial Ecological System</vt:lpstr>
      <vt:lpstr>State and Transition Model</vt:lpstr>
      <vt:lpstr>Numbers of Classification Units</vt:lpstr>
      <vt:lpstr>NatureServe Methodology</vt:lpstr>
      <vt:lpstr>Slide 18</vt:lpstr>
      <vt:lpstr>Slide 19</vt:lpstr>
      <vt:lpstr>Modern Mapping Methods</vt:lpstr>
      <vt:lpstr>Sample Data</vt:lpstr>
      <vt:lpstr>Slide 22</vt:lpstr>
      <vt:lpstr>Slide 23</vt:lpstr>
      <vt:lpstr>Slide 24</vt:lpstr>
      <vt:lpstr>Slide 25</vt:lpstr>
      <vt:lpstr>Internationally Standardized Ecological Classifications</vt:lpstr>
      <vt:lpstr>Slide 27</vt:lpstr>
      <vt:lpstr>Internationally Standardized Ecological Classifications</vt:lpstr>
      <vt:lpstr>Slide 29</vt:lpstr>
      <vt:lpstr>Slide 30</vt:lpstr>
      <vt:lpstr>Core NatureServe Methodology</vt:lpstr>
      <vt:lpstr>Slide 32</vt:lpstr>
      <vt:lpstr>Long-Term Trend in Extent</vt:lpstr>
      <vt:lpstr>Gauging Ecological Integrity</vt:lpstr>
      <vt:lpstr>Organizing Factors that Affect Integrity</vt:lpstr>
      <vt:lpstr>Integrated Tasks Across Scales for Ecological  Assessments</vt:lpstr>
      <vt:lpstr>Slide 37</vt:lpstr>
      <vt:lpstr>Slide 38</vt:lpstr>
    </vt:vector>
  </TitlesOfParts>
  <Company>ABI</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Stan_gray</dc:creator>
  <cp:lastModifiedBy>Patrick Comer</cp:lastModifiedBy>
  <cp:revision>589</cp:revision>
  <dcterms:created xsi:type="dcterms:W3CDTF">2001-04-18T23:01:21Z</dcterms:created>
  <dcterms:modified xsi:type="dcterms:W3CDTF">2010-02-24T19:21:45Z</dcterms:modified>
</cp:coreProperties>
</file>