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9"/>
  </p:notesMasterIdLst>
  <p:handoutMasterIdLst>
    <p:handoutMasterId r:id="rId50"/>
  </p:handoutMasterIdLst>
  <p:sldIdLst>
    <p:sldId id="257" r:id="rId2"/>
    <p:sldId id="258" r:id="rId3"/>
    <p:sldId id="657" r:id="rId4"/>
    <p:sldId id="376" r:id="rId5"/>
    <p:sldId id="491" r:id="rId6"/>
    <p:sldId id="608" r:id="rId7"/>
    <p:sldId id="760" r:id="rId8"/>
    <p:sldId id="658" r:id="rId9"/>
    <p:sldId id="761" r:id="rId10"/>
    <p:sldId id="762" r:id="rId11"/>
    <p:sldId id="763" r:id="rId12"/>
    <p:sldId id="764" r:id="rId13"/>
    <p:sldId id="765" r:id="rId14"/>
    <p:sldId id="647" r:id="rId15"/>
    <p:sldId id="766" r:id="rId16"/>
    <p:sldId id="767" r:id="rId17"/>
    <p:sldId id="768" r:id="rId18"/>
    <p:sldId id="686" r:id="rId19"/>
    <p:sldId id="734" r:id="rId20"/>
    <p:sldId id="729" r:id="rId21"/>
    <p:sldId id="699" r:id="rId22"/>
    <p:sldId id="740" r:id="rId23"/>
    <p:sldId id="720" r:id="rId24"/>
    <p:sldId id="722" r:id="rId25"/>
    <p:sldId id="741" r:id="rId26"/>
    <p:sldId id="746" r:id="rId27"/>
    <p:sldId id="672" r:id="rId28"/>
    <p:sldId id="676" r:id="rId29"/>
    <p:sldId id="735" r:id="rId30"/>
    <p:sldId id="638" r:id="rId31"/>
    <p:sldId id="755" r:id="rId32"/>
    <p:sldId id="706" r:id="rId33"/>
    <p:sldId id="753" r:id="rId34"/>
    <p:sldId id="754" r:id="rId35"/>
    <p:sldId id="728" r:id="rId36"/>
    <p:sldId id="757" r:id="rId37"/>
    <p:sldId id="758" r:id="rId38"/>
    <p:sldId id="743" r:id="rId39"/>
    <p:sldId id="769" r:id="rId40"/>
    <p:sldId id="750" r:id="rId41"/>
    <p:sldId id="759" r:id="rId42"/>
    <p:sldId id="745" r:id="rId43"/>
    <p:sldId id="752" r:id="rId44"/>
    <p:sldId id="748" r:id="rId45"/>
    <p:sldId id="747" r:id="rId46"/>
    <p:sldId id="622" r:id="rId47"/>
    <p:sldId id="756" r:id="rId48"/>
  </p:sldIdLst>
  <p:sldSz cx="9144000" cy="6858000" type="screen4x3"/>
  <p:notesSz cx="9601200" cy="73152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CCFF99"/>
    <a:srgbClr val="99CCFF"/>
    <a:srgbClr val="FF9999"/>
    <a:srgbClr val="FFCCCC"/>
    <a:srgbClr val="00FF00"/>
    <a:srgbClr val="0066FF"/>
    <a:srgbClr val="3366FF"/>
    <a:srgbClr val="0000FF"/>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autoAdjust="0"/>
    <p:restoredTop sz="79430" autoAdjust="0"/>
  </p:normalViewPr>
  <p:slideViewPr>
    <p:cSldViewPr>
      <p:cViewPr varScale="1">
        <p:scale>
          <a:sx n="62" d="100"/>
          <a:sy n="62" d="100"/>
        </p:scale>
        <p:origin x="682" y="67"/>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pat_comer\Dropbox\IUCN%20ecosystems%20red%20list\Comm_presentations\WGFPGrass%20FRCC.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latin typeface="Trebuchet MS" panose="020B0603020202020204" pitchFamily="34" charset="0"/>
              </a:rPr>
              <a:t>Fire</a:t>
            </a:r>
            <a:r>
              <a:rPr lang="en-US" baseline="0" dirty="0">
                <a:latin typeface="Trebuchet MS" panose="020B0603020202020204" pitchFamily="34" charset="0"/>
              </a:rPr>
              <a:t> Regime Condition Classes</a:t>
            </a:r>
            <a:endParaRPr lang="en-US" dirty="0">
              <a:latin typeface="Trebuchet MS" panose="020B0603020202020204" pitchFamily="34" charset="0"/>
            </a:endParaRPr>
          </a:p>
        </c:rich>
      </c:tx>
      <c:layout>
        <c:manualLayout>
          <c:xMode val="edge"/>
          <c:yMode val="edge"/>
          <c:x val="0.24707633420822397"/>
          <c:y val="2.7777777777777776E-2"/>
        </c:manualLayout>
      </c:layout>
      <c:overlay val="0"/>
    </c:title>
    <c:autoTitleDeleted val="0"/>
    <c:plotArea>
      <c:layout/>
      <c:barChart>
        <c:barDir val="col"/>
        <c:grouping val="clustered"/>
        <c:varyColors val="0"/>
        <c:ser>
          <c:idx val="0"/>
          <c:order val="0"/>
          <c:tx>
            <c:strRef>
              <c:f>Sheet1!$D$1</c:f>
              <c:strCache>
                <c:ptCount val="1"/>
                <c:pt idx="0">
                  <c:v>KM2</c:v>
                </c:pt>
              </c:strCache>
            </c:strRef>
          </c:tx>
          <c:spPr>
            <a:solidFill>
              <a:srgbClr val="FFC000"/>
            </a:solidFill>
            <a:ln>
              <a:solidFill>
                <a:schemeClr val="accent3">
                  <a:lumMod val="75000"/>
                </a:schemeClr>
              </a:solidFill>
            </a:ln>
          </c:spPr>
          <c:invertIfNegative val="0"/>
          <c:dPt>
            <c:idx val="0"/>
            <c:invertIfNegative val="0"/>
            <c:bubble3D val="0"/>
            <c:spPr>
              <a:solidFill>
                <a:srgbClr val="2B9719"/>
              </a:solidFill>
              <a:ln>
                <a:solidFill>
                  <a:schemeClr val="accent3">
                    <a:lumMod val="75000"/>
                  </a:schemeClr>
                </a:solidFill>
              </a:ln>
            </c:spPr>
          </c:dPt>
          <c:dPt>
            <c:idx val="1"/>
            <c:invertIfNegative val="0"/>
            <c:bubble3D val="0"/>
            <c:spPr>
              <a:solidFill>
                <a:srgbClr val="FFFF00"/>
              </a:solidFill>
              <a:ln>
                <a:solidFill>
                  <a:schemeClr val="accent3">
                    <a:lumMod val="75000"/>
                  </a:schemeClr>
                </a:solidFill>
              </a:ln>
            </c:spPr>
          </c:dPt>
          <c:dPt>
            <c:idx val="2"/>
            <c:invertIfNegative val="0"/>
            <c:bubble3D val="0"/>
            <c:spPr>
              <a:solidFill>
                <a:srgbClr val="FF0000"/>
              </a:solidFill>
              <a:ln>
                <a:solidFill>
                  <a:schemeClr val="accent3">
                    <a:lumMod val="75000"/>
                  </a:schemeClr>
                </a:solidFill>
              </a:ln>
            </c:spPr>
          </c:dPt>
          <c:val>
            <c:numRef>
              <c:f>Sheet1!$D$2:$D$4</c:f>
              <c:numCache>
                <c:formatCode>_(* #,##0_);_(* \(#,##0\);_(* "-"??_);_(@_)</c:formatCode>
                <c:ptCount val="3"/>
                <c:pt idx="0">
                  <c:v>1334.6676</c:v>
                </c:pt>
                <c:pt idx="1">
                  <c:v>2200.0570200000002</c:v>
                </c:pt>
                <c:pt idx="2">
                  <c:v>1138.3079400000001</c:v>
                </c:pt>
              </c:numCache>
            </c:numRef>
          </c:val>
        </c:ser>
        <c:dLbls>
          <c:showLegendKey val="0"/>
          <c:showVal val="0"/>
          <c:showCatName val="0"/>
          <c:showSerName val="0"/>
          <c:showPercent val="0"/>
          <c:showBubbleSize val="0"/>
        </c:dLbls>
        <c:gapWidth val="150"/>
        <c:axId val="339893760"/>
        <c:axId val="339894152"/>
      </c:barChart>
      <c:catAx>
        <c:axId val="339893760"/>
        <c:scaling>
          <c:orientation val="minMax"/>
        </c:scaling>
        <c:delete val="0"/>
        <c:axPos val="b"/>
        <c:majorTickMark val="none"/>
        <c:minorTickMark val="none"/>
        <c:tickLblPos val="nextTo"/>
        <c:crossAx val="339894152"/>
        <c:crosses val="autoZero"/>
        <c:auto val="1"/>
        <c:lblAlgn val="ctr"/>
        <c:lblOffset val="100"/>
        <c:noMultiLvlLbl val="0"/>
      </c:catAx>
      <c:valAx>
        <c:axId val="339894152"/>
        <c:scaling>
          <c:orientation val="minMax"/>
        </c:scaling>
        <c:delete val="0"/>
        <c:axPos val="l"/>
        <c:majorGridlines/>
        <c:title>
          <c:tx>
            <c:rich>
              <a:bodyPr/>
              <a:lstStyle/>
              <a:p>
                <a:pPr>
                  <a:defRPr/>
                </a:pPr>
                <a:r>
                  <a:rPr lang="en-US" dirty="0">
                    <a:latin typeface="Trebuchet MS" panose="020B0603020202020204" pitchFamily="34" charset="0"/>
                  </a:rPr>
                  <a:t>Area</a:t>
                </a:r>
                <a:r>
                  <a:rPr lang="en-US" baseline="0" dirty="0">
                    <a:latin typeface="Trebuchet MS" panose="020B0603020202020204" pitchFamily="34" charset="0"/>
                  </a:rPr>
                  <a:t> in square KM</a:t>
                </a:r>
                <a:endParaRPr lang="en-US" dirty="0">
                  <a:latin typeface="Trebuchet MS" panose="020B0603020202020204" pitchFamily="34" charset="0"/>
                </a:endParaRPr>
              </a:p>
            </c:rich>
          </c:tx>
          <c:layout/>
          <c:overlay val="0"/>
        </c:title>
        <c:numFmt formatCode="_(* #,##0_);_(* \(#,##0\);_(* &quot;-&quot;??_);_(@_)" sourceLinked="1"/>
        <c:majorTickMark val="none"/>
        <c:minorTickMark val="none"/>
        <c:tickLblPos val="nextTo"/>
        <c:crossAx val="339893760"/>
        <c:crosses val="autoZero"/>
        <c:crossBetween val="between"/>
      </c:valAx>
      <c:dTable>
        <c:showHorzBorder val="1"/>
        <c:showVertBorder val="1"/>
        <c:showOutline val="1"/>
        <c:showKeys val="1"/>
      </c:dTable>
    </c:plotArea>
    <c:plotVisOnly val="1"/>
    <c:dispBlanksAs val="gap"/>
    <c:showDLblsOverMax val="0"/>
  </c:chart>
  <c:spPr>
    <a:solidFill>
      <a:schemeClr val="bg1"/>
    </a:solidFill>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07A38-7EB7-4D41-B5AB-C13EFF8F5824}" type="doc">
      <dgm:prSet loTypeId="urn:microsoft.com/office/officeart/2005/8/layout/hierarchy1" loCatId="hierarchy" qsTypeId="urn:microsoft.com/office/officeart/2005/8/quickstyle/simple3" qsCatId="simple" csTypeId="urn:microsoft.com/office/officeart/2005/8/colors/accent1_2" csCatId="accent1" phldr="1"/>
      <dgm:spPr/>
    </dgm:pt>
    <dgm:pt modelId="{4136084A-ED81-4189-966B-680919452C9D}">
      <dgm:prSet/>
      <dgm:spPr/>
      <dgm:t>
        <a:bodyPr/>
        <a:lstStyle/>
        <a:p>
          <a:pPr rtl="0" eaLnBrk="1" latinLnBrk="0"/>
          <a:r>
            <a:rPr lang="es-ES" dirty="0" smtClean="0">
              <a:latin typeface="+mj-lt"/>
            </a:rPr>
            <a:t>Pat Comer</a:t>
          </a:r>
        </a:p>
        <a:p>
          <a:pPr rtl="0" eaLnBrk="1" latinLnBrk="0"/>
          <a:r>
            <a:rPr lang="es-ES" dirty="0" err="1" smtClean="0">
              <a:latin typeface="+mj-lt"/>
            </a:rPr>
            <a:t>Chief</a:t>
          </a:r>
          <a:r>
            <a:rPr lang="es-ES" dirty="0" smtClean="0">
              <a:latin typeface="+mj-lt"/>
            </a:rPr>
            <a:t> </a:t>
          </a:r>
          <a:r>
            <a:rPr lang="es-ES" dirty="0" err="1" smtClean="0">
              <a:latin typeface="+mj-lt"/>
            </a:rPr>
            <a:t>Ecologist</a:t>
          </a:r>
          <a:endParaRPr lang="es-ES" dirty="0" smtClean="0">
            <a:latin typeface="+mj-lt"/>
          </a:endParaRPr>
        </a:p>
      </dgm:t>
    </dgm:pt>
    <dgm:pt modelId="{CF25A547-0B96-4AE0-B008-406557E69ABB}" type="parTrans" cxnId="{647A01B5-1DAC-4EA3-A7CD-07AF8D952D34}">
      <dgm:prSet/>
      <dgm:spPr/>
      <dgm:t>
        <a:bodyPr/>
        <a:lstStyle/>
        <a:p>
          <a:endParaRPr lang="en-US">
            <a:latin typeface="+mj-lt"/>
          </a:endParaRPr>
        </a:p>
      </dgm:t>
    </dgm:pt>
    <dgm:pt modelId="{1F7767BC-BC68-4D92-A0D7-7E20F222BABD}" type="sibTrans" cxnId="{647A01B5-1DAC-4EA3-A7CD-07AF8D952D34}">
      <dgm:prSet/>
      <dgm:spPr/>
      <dgm:t>
        <a:bodyPr/>
        <a:lstStyle/>
        <a:p>
          <a:endParaRPr lang="en-US">
            <a:latin typeface="+mj-lt"/>
          </a:endParaRPr>
        </a:p>
      </dgm:t>
    </dgm:pt>
    <dgm:pt modelId="{92AF3A50-3CC5-419F-BD6C-E4A3D2BA6D3F}" type="asst">
      <dgm:prSet/>
      <dgm:spPr/>
      <dgm:t>
        <a:bodyPr/>
        <a:lstStyle/>
        <a:p>
          <a:pPr rtl="0" eaLnBrk="1" latinLnBrk="0"/>
          <a:r>
            <a:rPr lang="es-ES" dirty="0" smtClean="0">
              <a:latin typeface="+mj-lt"/>
            </a:rPr>
            <a:t>Don Faber-Langendoen                        Senior </a:t>
          </a:r>
          <a:r>
            <a:rPr lang="es-ES" dirty="0" err="1" smtClean="0">
              <a:latin typeface="+mj-lt"/>
            </a:rPr>
            <a:t>Research</a:t>
          </a:r>
          <a:r>
            <a:rPr lang="es-ES" dirty="0" smtClean="0">
              <a:latin typeface="+mj-lt"/>
            </a:rPr>
            <a:t> </a:t>
          </a:r>
          <a:r>
            <a:rPr lang="es-ES" dirty="0" err="1" smtClean="0">
              <a:latin typeface="+mj-lt"/>
            </a:rPr>
            <a:t>Ecologist</a:t>
          </a:r>
          <a:r>
            <a:rPr lang="es-ES" dirty="0" smtClean="0">
              <a:latin typeface="+mj-lt"/>
            </a:rPr>
            <a:t>  (USA-</a:t>
          </a:r>
          <a:r>
            <a:rPr lang="es-ES" dirty="0" err="1" smtClean="0">
              <a:latin typeface="+mj-lt"/>
            </a:rPr>
            <a:t>Canada</a:t>
          </a:r>
          <a:r>
            <a:rPr lang="es-ES" dirty="0" smtClean="0">
              <a:latin typeface="+mj-lt"/>
            </a:rPr>
            <a:t>)</a:t>
          </a:r>
        </a:p>
      </dgm:t>
    </dgm:pt>
    <dgm:pt modelId="{63042D8B-0496-40CF-92C1-01E511681B42}" type="parTrans" cxnId="{5DCDAA42-C66A-476A-8DD1-A420FB915423}">
      <dgm:prSet/>
      <dgm:spPr/>
      <dgm:t>
        <a:bodyPr/>
        <a:lstStyle/>
        <a:p>
          <a:endParaRPr lang="en-US">
            <a:latin typeface="+mj-lt"/>
          </a:endParaRPr>
        </a:p>
      </dgm:t>
    </dgm:pt>
    <dgm:pt modelId="{F89416F6-8A30-432F-A46D-97EF23FB1A3E}" type="sibTrans" cxnId="{5DCDAA42-C66A-476A-8DD1-A420FB915423}">
      <dgm:prSet/>
      <dgm:spPr/>
      <dgm:t>
        <a:bodyPr/>
        <a:lstStyle/>
        <a:p>
          <a:endParaRPr lang="en-US">
            <a:latin typeface="+mj-lt"/>
          </a:endParaRPr>
        </a:p>
      </dgm:t>
    </dgm:pt>
    <dgm:pt modelId="{35BA1D49-541C-4233-8C30-55FDE3B3CD7F}" type="asst">
      <dgm:prSet/>
      <dgm:spPr/>
      <dgm:t>
        <a:bodyPr/>
        <a:lstStyle/>
        <a:p>
          <a:pPr rtl="0" eaLnBrk="1" latinLnBrk="0"/>
          <a:r>
            <a:rPr lang="es-ES" dirty="0" smtClean="0">
              <a:latin typeface="+mj-lt"/>
            </a:rPr>
            <a:t>Carmen Josse</a:t>
          </a:r>
        </a:p>
        <a:p>
          <a:pPr rtl="0" eaLnBrk="1" latinLnBrk="0"/>
          <a:r>
            <a:rPr lang="es-ES" dirty="0" smtClean="0">
              <a:latin typeface="+mj-lt"/>
            </a:rPr>
            <a:t>Senior Research Ecologist (Latin America)</a:t>
          </a:r>
        </a:p>
      </dgm:t>
    </dgm:pt>
    <dgm:pt modelId="{6E5C7FAF-7215-402D-BFFF-37CBB3012EBF}" type="parTrans" cxnId="{C155531D-243C-4F56-8C4E-394934F88B75}">
      <dgm:prSet/>
      <dgm:spPr/>
      <dgm:t>
        <a:bodyPr/>
        <a:lstStyle/>
        <a:p>
          <a:endParaRPr lang="en-US">
            <a:latin typeface="+mj-lt"/>
          </a:endParaRPr>
        </a:p>
      </dgm:t>
    </dgm:pt>
    <dgm:pt modelId="{B715F1C4-9D2C-4FE9-8F8C-4D3D70161B09}" type="sibTrans" cxnId="{C155531D-243C-4F56-8C4E-394934F88B75}">
      <dgm:prSet/>
      <dgm:spPr/>
      <dgm:t>
        <a:bodyPr/>
        <a:lstStyle/>
        <a:p>
          <a:endParaRPr lang="en-US">
            <a:latin typeface="+mj-lt"/>
          </a:endParaRPr>
        </a:p>
      </dgm:t>
    </dgm:pt>
    <dgm:pt modelId="{1B88CA64-AA33-4783-A758-B336C82F1DED}" type="asst">
      <dgm:prSet/>
      <dgm:spPr/>
      <dgm:t>
        <a:bodyPr/>
        <a:lstStyle/>
        <a:p>
          <a:pPr rtl="0" eaLnBrk="1" latinLnBrk="0"/>
          <a:r>
            <a:rPr lang="es-ES" dirty="0" smtClean="0">
              <a:latin typeface="+mj-lt"/>
            </a:rPr>
            <a:t>Lesley Sneddon</a:t>
          </a:r>
        </a:p>
        <a:p>
          <a:pPr rtl="0" eaLnBrk="1" latinLnBrk="0"/>
          <a:r>
            <a:rPr lang="es-ES" dirty="0" smtClean="0">
              <a:latin typeface="+mj-lt"/>
            </a:rPr>
            <a:t>National Ecologist (USA)</a:t>
          </a:r>
        </a:p>
      </dgm:t>
    </dgm:pt>
    <dgm:pt modelId="{F0F41DEF-5EA8-4C92-BF7A-93173E3B4083}" type="parTrans" cxnId="{1112F7FA-81A8-486C-AF7F-AF55F2B476B6}">
      <dgm:prSet/>
      <dgm:spPr/>
      <dgm:t>
        <a:bodyPr/>
        <a:lstStyle/>
        <a:p>
          <a:endParaRPr lang="en-US">
            <a:latin typeface="+mj-lt"/>
          </a:endParaRPr>
        </a:p>
      </dgm:t>
    </dgm:pt>
    <dgm:pt modelId="{661FCB75-D69B-466A-AB0A-5FE6B820223F}" type="sibTrans" cxnId="{1112F7FA-81A8-486C-AF7F-AF55F2B476B6}">
      <dgm:prSet/>
      <dgm:spPr/>
      <dgm:t>
        <a:bodyPr/>
        <a:lstStyle/>
        <a:p>
          <a:endParaRPr lang="en-US">
            <a:latin typeface="+mj-lt"/>
          </a:endParaRPr>
        </a:p>
      </dgm:t>
    </dgm:pt>
    <dgm:pt modelId="{ECA1A251-DC5F-4BA8-A151-E615C3A37E44}" type="asst">
      <dgm:prSet/>
      <dgm:spPr>
        <a:solidFill>
          <a:srgbClr val="FF9999">
            <a:alpha val="89804"/>
          </a:srgbClr>
        </a:solidFill>
      </dgm:spPr>
      <dgm:t>
        <a:bodyPr/>
        <a:lstStyle/>
        <a:p>
          <a:pPr rtl="0" eaLnBrk="1" latinLnBrk="0"/>
          <a:r>
            <a:rPr lang="es-ES" dirty="0" smtClean="0">
              <a:latin typeface="+mj-lt"/>
            </a:rPr>
            <a:t>Marion Reid                       Senior Western Ecologist</a:t>
          </a:r>
        </a:p>
      </dgm:t>
    </dgm:pt>
    <dgm:pt modelId="{B4B30066-AD68-4BB2-8C51-B3191E99C83A}" type="parTrans" cxnId="{2D822481-B8C7-48D4-B586-967F95B509D0}">
      <dgm:prSet/>
      <dgm:spPr/>
      <dgm:t>
        <a:bodyPr/>
        <a:lstStyle/>
        <a:p>
          <a:endParaRPr lang="en-US">
            <a:latin typeface="+mj-lt"/>
          </a:endParaRPr>
        </a:p>
      </dgm:t>
    </dgm:pt>
    <dgm:pt modelId="{FD38AF50-81C4-48FE-AC16-038B60498AB7}" type="sibTrans" cxnId="{2D822481-B8C7-48D4-B586-967F95B509D0}">
      <dgm:prSet/>
      <dgm:spPr/>
      <dgm:t>
        <a:bodyPr/>
        <a:lstStyle/>
        <a:p>
          <a:endParaRPr lang="en-US">
            <a:latin typeface="+mj-lt"/>
          </a:endParaRPr>
        </a:p>
      </dgm:t>
    </dgm:pt>
    <dgm:pt modelId="{E8845585-8D00-4EDE-8359-6516846DD59B}" type="asst">
      <dgm:prSet/>
      <dgm:spPr/>
      <dgm:t>
        <a:bodyPr/>
        <a:lstStyle/>
        <a:p>
          <a:pPr rtl="0" eaLnBrk="1" latinLnBrk="0"/>
          <a:r>
            <a:rPr lang="es-ES" dirty="0" smtClean="0">
              <a:latin typeface="+mj-lt"/>
            </a:rPr>
            <a:t>Gwen Kittel W. Riparian Ecologist</a:t>
          </a:r>
        </a:p>
      </dgm:t>
    </dgm:pt>
    <dgm:pt modelId="{149115BB-1F86-4794-976F-D24784B2CB81}" type="parTrans" cxnId="{0AE72B2E-CCA7-42C2-B4A1-6FBC04659784}">
      <dgm:prSet/>
      <dgm:spPr/>
      <dgm:t>
        <a:bodyPr/>
        <a:lstStyle/>
        <a:p>
          <a:endParaRPr lang="en-US">
            <a:latin typeface="+mj-lt"/>
          </a:endParaRPr>
        </a:p>
      </dgm:t>
    </dgm:pt>
    <dgm:pt modelId="{92AB18E6-5390-4F06-9CC7-FA78A0301B23}" type="sibTrans" cxnId="{0AE72B2E-CCA7-42C2-B4A1-6FBC04659784}">
      <dgm:prSet/>
      <dgm:spPr/>
      <dgm:t>
        <a:bodyPr/>
        <a:lstStyle/>
        <a:p>
          <a:endParaRPr lang="en-US">
            <a:latin typeface="+mj-lt"/>
          </a:endParaRPr>
        </a:p>
      </dgm:t>
    </dgm:pt>
    <dgm:pt modelId="{0FB6FAE4-20C4-4384-9BD8-EA1411F6F7F6}" type="asst">
      <dgm:prSet/>
      <dgm:spPr>
        <a:solidFill>
          <a:srgbClr val="99CCFF">
            <a:alpha val="89804"/>
          </a:srgbClr>
        </a:solidFill>
      </dgm:spPr>
      <dgm:t>
        <a:bodyPr/>
        <a:lstStyle/>
        <a:p>
          <a:pPr rtl="0" eaLnBrk="1" latinLnBrk="0"/>
          <a:r>
            <a:rPr lang="es-ES" dirty="0" smtClean="0">
              <a:latin typeface="+mj-lt"/>
            </a:rPr>
            <a:t>Shannon Menard         Senior Midwestern Ecologist</a:t>
          </a:r>
        </a:p>
      </dgm:t>
    </dgm:pt>
    <dgm:pt modelId="{BB1DCD53-3736-411E-908A-777B9A221E91}" type="parTrans" cxnId="{C3AF5DBA-CF77-4F64-84FA-45284200E098}">
      <dgm:prSet/>
      <dgm:spPr/>
      <dgm:t>
        <a:bodyPr/>
        <a:lstStyle/>
        <a:p>
          <a:endParaRPr lang="en-US">
            <a:latin typeface="+mj-lt"/>
          </a:endParaRPr>
        </a:p>
      </dgm:t>
    </dgm:pt>
    <dgm:pt modelId="{586877B6-FFC8-49E1-8CBE-591E370C5E0D}" type="sibTrans" cxnId="{C3AF5DBA-CF77-4F64-84FA-45284200E098}">
      <dgm:prSet/>
      <dgm:spPr/>
      <dgm:t>
        <a:bodyPr/>
        <a:lstStyle/>
        <a:p>
          <a:endParaRPr lang="en-US">
            <a:latin typeface="+mj-lt"/>
          </a:endParaRPr>
        </a:p>
      </dgm:t>
    </dgm:pt>
    <dgm:pt modelId="{2BD57B13-B9F2-4913-BDBF-2B9EDB964F2E}" type="asst">
      <dgm:prSet/>
      <dgm:spPr/>
      <dgm:t>
        <a:bodyPr/>
        <a:lstStyle/>
        <a:p>
          <a:pPr rtl="0" eaLnBrk="1" latinLnBrk="0"/>
          <a:r>
            <a:rPr lang="es-ES" dirty="0" smtClean="0">
              <a:latin typeface="+mj-lt"/>
            </a:rPr>
            <a:t>Rickie White SE Ecologist</a:t>
          </a:r>
        </a:p>
      </dgm:t>
    </dgm:pt>
    <dgm:pt modelId="{00A1A7D7-F21E-4D58-A997-2A45073CF281}" type="parTrans" cxnId="{58F7F2B9-8EBB-4DB5-928D-19CAE073A659}">
      <dgm:prSet/>
      <dgm:spPr/>
      <dgm:t>
        <a:bodyPr/>
        <a:lstStyle/>
        <a:p>
          <a:endParaRPr lang="en-US">
            <a:latin typeface="+mj-lt"/>
          </a:endParaRPr>
        </a:p>
      </dgm:t>
    </dgm:pt>
    <dgm:pt modelId="{4C66D2DE-7862-4038-B266-715334AE34FF}" type="sibTrans" cxnId="{58F7F2B9-8EBB-4DB5-928D-19CAE073A659}">
      <dgm:prSet/>
      <dgm:spPr/>
      <dgm:t>
        <a:bodyPr/>
        <a:lstStyle/>
        <a:p>
          <a:endParaRPr lang="en-US">
            <a:latin typeface="+mj-lt"/>
          </a:endParaRPr>
        </a:p>
      </dgm:t>
    </dgm:pt>
    <dgm:pt modelId="{6B7465C0-E0B4-4225-9FDE-026C9517061A}" type="asst">
      <dgm:prSet/>
      <dgm:spPr>
        <a:solidFill>
          <a:schemeClr val="tx2">
            <a:lumMod val="40000"/>
            <a:lumOff val="60000"/>
            <a:alpha val="90000"/>
          </a:schemeClr>
        </a:solidFill>
      </dgm:spPr>
      <dgm:t>
        <a:bodyPr/>
        <a:lstStyle/>
        <a:p>
          <a:pPr rtl="0" eaLnBrk="1" latinLnBrk="0"/>
          <a:r>
            <a:rPr lang="es-ES" dirty="0" smtClean="0">
              <a:latin typeface="+mj-lt"/>
            </a:rPr>
            <a:t>Judy Teague    	                  Senior Eastern &amp; S-Central Ecologist</a:t>
          </a:r>
        </a:p>
      </dgm:t>
    </dgm:pt>
    <dgm:pt modelId="{191F89B2-105E-426A-886F-1577B632EBB1}" type="parTrans" cxnId="{32EC2338-1806-4021-9455-7B82452158FE}">
      <dgm:prSet/>
      <dgm:spPr/>
      <dgm:t>
        <a:bodyPr/>
        <a:lstStyle/>
        <a:p>
          <a:endParaRPr lang="en-US">
            <a:latin typeface="+mj-lt"/>
          </a:endParaRPr>
        </a:p>
      </dgm:t>
    </dgm:pt>
    <dgm:pt modelId="{A5D9740B-3ED0-4B93-9B32-0004492C9D76}" type="sibTrans" cxnId="{32EC2338-1806-4021-9455-7B82452158FE}">
      <dgm:prSet/>
      <dgm:spPr/>
      <dgm:t>
        <a:bodyPr/>
        <a:lstStyle/>
        <a:p>
          <a:endParaRPr lang="en-US">
            <a:latin typeface="+mj-lt"/>
          </a:endParaRPr>
        </a:p>
      </dgm:t>
    </dgm:pt>
    <dgm:pt modelId="{46738B93-7C88-4F8D-919D-E634F300BE26}" type="asst">
      <dgm:prSet/>
      <dgm:spPr/>
      <dgm:t>
        <a:bodyPr/>
        <a:lstStyle/>
        <a:p>
          <a:pPr rtl="0" eaLnBrk="1" latinLnBrk="0"/>
          <a:r>
            <a:rPr lang="es-ES" dirty="0" smtClean="0">
              <a:latin typeface="+mj-lt"/>
            </a:rPr>
            <a:t>Keith Schulz Western Ecologist</a:t>
          </a:r>
        </a:p>
      </dgm:t>
    </dgm:pt>
    <dgm:pt modelId="{FEE4063C-ED02-40D8-8839-CF78F6889A04}" type="parTrans" cxnId="{46EE1401-7912-4146-AC37-FE5FF6AB26E4}">
      <dgm:prSet/>
      <dgm:spPr/>
      <dgm:t>
        <a:bodyPr/>
        <a:lstStyle/>
        <a:p>
          <a:endParaRPr lang="en-US">
            <a:latin typeface="+mj-lt"/>
          </a:endParaRPr>
        </a:p>
      </dgm:t>
    </dgm:pt>
    <dgm:pt modelId="{ADEEDC9C-8A31-4E32-9D21-10BEC177A61A}" type="sibTrans" cxnId="{46EE1401-7912-4146-AC37-FE5FF6AB26E4}">
      <dgm:prSet/>
      <dgm:spPr/>
      <dgm:t>
        <a:bodyPr/>
        <a:lstStyle/>
        <a:p>
          <a:endParaRPr lang="en-US">
            <a:latin typeface="+mj-lt"/>
          </a:endParaRPr>
        </a:p>
      </dgm:t>
    </dgm:pt>
    <dgm:pt modelId="{6AF5BD84-51A4-4D97-96B6-873008BCDF6A}" type="asst">
      <dgm:prSet/>
      <dgm:spPr/>
      <dgm:t>
        <a:bodyPr/>
        <a:lstStyle/>
        <a:p>
          <a:pPr rtl="0" eaLnBrk="1" latinLnBrk="0"/>
          <a:r>
            <a:rPr lang="es-ES" dirty="0" smtClean="0">
              <a:latin typeface="+mj-lt"/>
            </a:rPr>
            <a:t>Jim Drake Midwest Ecologist</a:t>
          </a:r>
        </a:p>
      </dgm:t>
    </dgm:pt>
    <dgm:pt modelId="{F76135AD-6808-4D17-91DF-141BBF59C8DB}" type="parTrans" cxnId="{9272571D-B5D1-45D7-8D28-481ED8815B13}">
      <dgm:prSet/>
      <dgm:spPr/>
      <dgm:t>
        <a:bodyPr/>
        <a:lstStyle/>
        <a:p>
          <a:endParaRPr lang="en-US">
            <a:latin typeface="+mj-lt"/>
          </a:endParaRPr>
        </a:p>
      </dgm:t>
    </dgm:pt>
    <dgm:pt modelId="{BEB05C2B-8FF2-4F63-A532-75E7138FFFBA}" type="sibTrans" cxnId="{9272571D-B5D1-45D7-8D28-481ED8815B13}">
      <dgm:prSet/>
      <dgm:spPr/>
      <dgm:t>
        <a:bodyPr/>
        <a:lstStyle/>
        <a:p>
          <a:endParaRPr lang="en-US">
            <a:latin typeface="+mj-lt"/>
          </a:endParaRPr>
        </a:p>
      </dgm:t>
    </dgm:pt>
    <dgm:pt modelId="{8CDAF89E-F42E-4C24-9989-2D2D4A175772}" type="asst">
      <dgm:prSet/>
      <dgm:spPr/>
      <dgm:t>
        <a:bodyPr/>
        <a:lstStyle/>
        <a:p>
          <a:pPr rtl="0" eaLnBrk="1" latinLnBrk="0"/>
          <a:r>
            <a:rPr lang="es-ES" dirty="0" smtClean="0">
              <a:latin typeface="+mj-lt"/>
            </a:rPr>
            <a:t>Carl Nordman SE Ecologist</a:t>
          </a:r>
        </a:p>
      </dgm:t>
    </dgm:pt>
    <dgm:pt modelId="{7166CE2C-2A46-410A-9DE8-8936AA8D4D28}" type="parTrans" cxnId="{12737347-5137-4929-AB19-2DED5D4757D8}">
      <dgm:prSet/>
      <dgm:spPr/>
      <dgm:t>
        <a:bodyPr/>
        <a:lstStyle/>
        <a:p>
          <a:endParaRPr lang="en-US">
            <a:latin typeface="+mj-lt"/>
          </a:endParaRPr>
        </a:p>
      </dgm:t>
    </dgm:pt>
    <dgm:pt modelId="{A49A210E-33F8-42C7-A5ED-79DAB63D335D}" type="sibTrans" cxnId="{12737347-5137-4929-AB19-2DED5D4757D8}">
      <dgm:prSet/>
      <dgm:spPr/>
      <dgm:t>
        <a:bodyPr/>
        <a:lstStyle/>
        <a:p>
          <a:endParaRPr lang="en-US">
            <a:latin typeface="+mj-lt"/>
          </a:endParaRPr>
        </a:p>
      </dgm:t>
    </dgm:pt>
    <dgm:pt modelId="{63607787-6D55-4A5A-8DF9-D58A85473315}" type="asst">
      <dgm:prSet/>
      <dgm:spPr/>
      <dgm:t>
        <a:bodyPr/>
        <a:lstStyle/>
        <a:p>
          <a:pPr rtl="0" eaLnBrk="1" latinLnBrk="0"/>
          <a:r>
            <a:rPr lang="es-ES" dirty="0" smtClean="0">
              <a:latin typeface="+mj-lt"/>
            </a:rPr>
            <a:t>Ery Largay NE Ecologist</a:t>
          </a:r>
        </a:p>
      </dgm:t>
    </dgm:pt>
    <dgm:pt modelId="{6638B63A-7D60-4783-B9B3-1EEEE8D8136E}" type="parTrans" cxnId="{2CEFCFB8-7FDE-438B-A3D7-294DBB2CACA9}">
      <dgm:prSet/>
      <dgm:spPr/>
      <dgm:t>
        <a:bodyPr/>
        <a:lstStyle/>
        <a:p>
          <a:endParaRPr lang="en-US">
            <a:latin typeface="+mj-lt"/>
          </a:endParaRPr>
        </a:p>
      </dgm:t>
    </dgm:pt>
    <dgm:pt modelId="{A325B465-AF0D-454D-A177-DD10A5A7659F}" type="sibTrans" cxnId="{2CEFCFB8-7FDE-438B-A3D7-294DBB2CACA9}">
      <dgm:prSet/>
      <dgm:spPr/>
      <dgm:t>
        <a:bodyPr/>
        <a:lstStyle/>
        <a:p>
          <a:endParaRPr lang="en-US">
            <a:latin typeface="+mj-lt"/>
          </a:endParaRPr>
        </a:p>
      </dgm:t>
    </dgm:pt>
    <dgm:pt modelId="{17E38622-8E79-4DA4-8179-F354C9139DBA}" type="asst">
      <dgm:prSet/>
      <dgm:spPr/>
      <dgm:t>
        <a:bodyPr/>
        <a:lstStyle/>
        <a:p>
          <a:pPr rtl="0" eaLnBrk="1" latinLnBrk="0"/>
          <a:r>
            <a:rPr lang="es-ES" dirty="0" smtClean="0">
              <a:latin typeface="+mj-lt"/>
            </a:rPr>
            <a:t>Erin L. Jones MidAtlantic Ecologist</a:t>
          </a:r>
        </a:p>
      </dgm:t>
    </dgm:pt>
    <dgm:pt modelId="{CC7E3638-C1FD-49C2-9DE2-D4DB980AABAE}" type="parTrans" cxnId="{BE22EDD0-0465-4429-99E6-B2305F4AE13D}">
      <dgm:prSet/>
      <dgm:spPr/>
      <dgm:t>
        <a:bodyPr/>
        <a:lstStyle/>
        <a:p>
          <a:endParaRPr lang="en-US">
            <a:latin typeface="+mj-lt"/>
          </a:endParaRPr>
        </a:p>
      </dgm:t>
    </dgm:pt>
    <dgm:pt modelId="{6ECE37F1-CEDA-4262-8BC0-E5E045A0516C}" type="sibTrans" cxnId="{BE22EDD0-0465-4429-99E6-B2305F4AE13D}">
      <dgm:prSet/>
      <dgm:spPr/>
      <dgm:t>
        <a:bodyPr/>
        <a:lstStyle/>
        <a:p>
          <a:endParaRPr lang="en-US">
            <a:latin typeface="+mj-lt"/>
          </a:endParaRPr>
        </a:p>
      </dgm:t>
    </dgm:pt>
    <dgm:pt modelId="{EF424F08-059E-4EBA-A477-F89D25503BED}" type="asst">
      <dgm:prSet/>
      <dgm:spPr/>
      <dgm:t>
        <a:bodyPr/>
        <a:lstStyle/>
        <a:p>
          <a:pPr rtl="0" eaLnBrk="1" latinLnBrk="0"/>
          <a:r>
            <a:rPr lang="es-ES" dirty="0" smtClean="0">
              <a:latin typeface="+mj-lt"/>
            </a:rPr>
            <a:t>Regan Smyth Landscape Ecologist</a:t>
          </a:r>
        </a:p>
      </dgm:t>
    </dgm:pt>
    <dgm:pt modelId="{3C44BD8C-3B24-4D6D-B8A1-2E52AADCAD2A}" type="parTrans" cxnId="{97A39B09-0A5B-4438-975A-B35E7F07B3EF}">
      <dgm:prSet/>
      <dgm:spPr/>
      <dgm:t>
        <a:bodyPr/>
        <a:lstStyle/>
        <a:p>
          <a:endParaRPr lang="en-US">
            <a:latin typeface="+mj-lt"/>
          </a:endParaRPr>
        </a:p>
      </dgm:t>
    </dgm:pt>
    <dgm:pt modelId="{4223BE44-CB26-42CF-956B-6C0D9783D051}" type="sibTrans" cxnId="{97A39B09-0A5B-4438-975A-B35E7F07B3EF}">
      <dgm:prSet/>
      <dgm:spPr/>
      <dgm:t>
        <a:bodyPr/>
        <a:lstStyle/>
        <a:p>
          <a:endParaRPr lang="en-US">
            <a:latin typeface="+mj-lt"/>
          </a:endParaRPr>
        </a:p>
      </dgm:t>
    </dgm:pt>
    <dgm:pt modelId="{009CF56F-C33A-4839-9072-090879871D07}" type="asst">
      <dgm:prSet/>
      <dgm:spPr>
        <a:solidFill>
          <a:srgbClr val="CCFF99">
            <a:alpha val="89804"/>
          </a:srgbClr>
        </a:solidFill>
      </dgm:spPr>
      <dgm:t>
        <a:bodyPr/>
        <a:lstStyle/>
        <a:p>
          <a:pPr rtl="0" eaLnBrk="1" latinLnBrk="0"/>
          <a:r>
            <a:rPr lang="es-ES" dirty="0" smtClean="0">
              <a:latin typeface="+mj-lt"/>
            </a:rPr>
            <a:t>Milo Pyne                   Senior Southeast Ecologist</a:t>
          </a:r>
        </a:p>
      </dgm:t>
    </dgm:pt>
    <dgm:pt modelId="{F6A5AAC8-815A-4DAD-AB60-06C4F3F181A3}" type="sibTrans" cxnId="{D17A7532-FBF7-4AE1-8EA3-4B8F5D544278}">
      <dgm:prSet/>
      <dgm:spPr/>
      <dgm:t>
        <a:bodyPr/>
        <a:lstStyle/>
        <a:p>
          <a:endParaRPr lang="en-US">
            <a:latin typeface="+mj-lt"/>
          </a:endParaRPr>
        </a:p>
      </dgm:t>
    </dgm:pt>
    <dgm:pt modelId="{8D01C7FC-A0C8-47F8-A07E-B8723E0EBA70}" type="parTrans" cxnId="{D17A7532-FBF7-4AE1-8EA3-4B8F5D544278}">
      <dgm:prSet/>
      <dgm:spPr/>
      <dgm:t>
        <a:bodyPr/>
        <a:lstStyle/>
        <a:p>
          <a:endParaRPr lang="en-US">
            <a:latin typeface="+mj-lt"/>
          </a:endParaRPr>
        </a:p>
      </dgm:t>
    </dgm:pt>
    <dgm:pt modelId="{4B7B1615-AECC-4918-B47C-9F1E2F6F8E1B}" type="pres">
      <dgm:prSet presAssocID="{F0407A38-7EB7-4D41-B5AB-C13EFF8F5824}" presName="hierChild1" presStyleCnt="0">
        <dgm:presLayoutVars>
          <dgm:chPref val="1"/>
          <dgm:dir/>
          <dgm:animOne val="branch"/>
          <dgm:animLvl val="lvl"/>
          <dgm:resizeHandles/>
        </dgm:presLayoutVars>
      </dgm:prSet>
      <dgm:spPr/>
    </dgm:pt>
    <dgm:pt modelId="{7F8F33C2-2563-400E-8858-9009E772A71C}" type="pres">
      <dgm:prSet presAssocID="{4136084A-ED81-4189-966B-680919452C9D}" presName="hierRoot1" presStyleCnt="0"/>
      <dgm:spPr/>
    </dgm:pt>
    <dgm:pt modelId="{B5F19A0A-EC1D-4F19-96E3-5EB7ABADB8FA}" type="pres">
      <dgm:prSet presAssocID="{4136084A-ED81-4189-966B-680919452C9D}" presName="composite" presStyleCnt="0"/>
      <dgm:spPr/>
    </dgm:pt>
    <dgm:pt modelId="{F3831648-B468-4CBA-B31F-BD0FF379E7F8}" type="pres">
      <dgm:prSet presAssocID="{4136084A-ED81-4189-966B-680919452C9D}" presName="background" presStyleLbl="node0" presStyleIdx="0" presStyleCnt="1"/>
      <dgm:spPr/>
    </dgm:pt>
    <dgm:pt modelId="{02F37968-C2CA-4CBB-9AEF-EF805E83344E}" type="pres">
      <dgm:prSet presAssocID="{4136084A-ED81-4189-966B-680919452C9D}" presName="text" presStyleLbl="fgAcc0" presStyleIdx="0" presStyleCnt="1">
        <dgm:presLayoutVars>
          <dgm:chPref val="3"/>
        </dgm:presLayoutVars>
      </dgm:prSet>
      <dgm:spPr/>
      <dgm:t>
        <a:bodyPr/>
        <a:lstStyle/>
        <a:p>
          <a:endParaRPr lang="en-US"/>
        </a:p>
      </dgm:t>
    </dgm:pt>
    <dgm:pt modelId="{43FF2820-0AE2-4EDA-8297-FC16EE5DCF2C}" type="pres">
      <dgm:prSet presAssocID="{4136084A-ED81-4189-966B-680919452C9D}" presName="hierChild2" presStyleCnt="0"/>
      <dgm:spPr/>
    </dgm:pt>
    <dgm:pt modelId="{187E432B-F7A3-41D0-AA6E-27E892801FBA}" type="pres">
      <dgm:prSet presAssocID="{63042D8B-0496-40CF-92C1-01E511681B42}" presName="Name10" presStyleLbl="parChTrans1D2" presStyleIdx="0" presStyleCnt="3"/>
      <dgm:spPr/>
      <dgm:t>
        <a:bodyPr/>
        <a:lstStyle/>
        <a:p>
          <a:endParaRPr lang="en-US"/>
        </a:p>
      </dgm:t>
    </dgm:pt>
    <dgm:pt modelId="{857EFAC9-B152-4342-802F-FDA8D67FB9BA}" type="pres">
      <dgm:prSet presAssocID="{92AF3A50-3CC5-419F-BD6C-E4A3D2BA6D3F}" presName="hierRoot2" presStyleCnt="0"/>
      <dgm:spPr/>
    </dgm:pt>
    <dgm:pt modelId="{6F275522-D1B5-48C8-90BA-3BF552DA2047}" type="pres">
      <dgm:prSet presAssocID="{92AF3A50-3CC5-419F-BD6C-E4A3D2BA6D3F}" presName="composite2" presStyleCnt="0"/>
      <dgm:spPr/>
    </dgm:pt>
    <dgm:pt modelId="{DC4B81F3-A992-46AE-B832-5085BA302EA7}" type="pres">
      <dgm:prSet presAssocID="{92AF3A50-3CC5-419F-BD6C-E4A3D2BA6D3F}" presName="background2" presStyleLbl="asst1" presStyleIdx="0" presStyleCnt="15"/>
      <dgm:spPr/>
    </dgm:pt>
    <dgm:pt modelId="{0AB06896-BB82-47B7-A0A0-E04FF17E0366}" type="pres">
      <dgm:prSet presAssocID="{92AF3A50-3CC5-419F-BD6C-E4A3D2BA6D3F}" presName="text2" presStyleLbl="fgAcc2" presStyleIdx="0" presStyleCnt="3">
        <dgm:presLayoutVars>
          <dgm:chPref val="3"/>
        </dgm:presLayoutVars>
      </dgm:prSet>
      <dgm:spPr/>
      <dgm:t>
        <a:bodyPr/>
        <a:lstStyle/>
        <a:p>
          <a:endParaRPr lang="en-US"/>
        </a:p>
      </dgm:t>
    </dgm:pt>
    <dgm:pt modelId="{6EF5FC3E-8CE0-46BC-A00E-A4EDB6EED2F5}" type="pres">
      <dgm:prSet presAssocID="{92AF3A50-3CC5-419F-BD6C-E4A3D2BA6D3F}" presName="hierChild3" presStyleCnt="0"/>
      <dgm:spPr/>
    </dgm:pt>
    <dgm:pt modelId="{693C4F4D-85C3-4D9D-802B-CC77514757F7}" type="pres">
      <dgm:prSet presAssocID="{F0F41DEF-5EA8-4C92-BF7A-93173E3B4083}" presName="Name10" presStyleLbl="parChTrans1D2" presStyleIdx="1" presStyleCnt="3"/>
      <dgm:spPr/>
      <dgm:t>
        <a:bodyPr/>
        <a:lstStyle/>
        <a:p>
          <a:endParaRPr lang="en-US"/>
        </a:p>
      </dgm:t>
    </dgm:pt>
    <dgm:pt modelId="{A67B5C8F-ADA8-4D5A-ADA5-38D7D90352A3}" type="pres">
      <dgm:prSet presAssocID="{1B88CA64-AA33-4783-A758-B336C82F1DED}" presName="hierRoot2" presStyleCnt="0"/>
      <dgm:spPr/>
    </dgm:pt>
    <dgm:pt modelId="{63B5D4AE-E3C0-43F1-A2A8-6AE596517135}" type="pres">
      <dgm:prSet presAssocID="{1B88CA64-AA33-4783-A758-B336C82F1DED}" presName="composite2" presStyleCnt="0"/>
      <dgm:spPr/>
    </dgm:pt>
    <dgm:pt modelId="{1746A909-7A8A-4756-A000-B236F5F217C2}" type="pres">
      <dgm:prSet presAssocID="{1B88CA64-AA33-4783-A758-B336C82F1DED}" presName="background2" presStyleLbl="asst1" presStyleIdx="1" presStyleCnt="15"/>
      <dgm:spPr/>
    </dgm:pt>
    <dgm:pt modelId="{38ED3AAF-D4A9-4418-9522-528EC4EAA3CD}" type="pres">
      <dgm:prSet presAssocID="{1B88CA64-AA33-4783-A758-B336C82F1DED}" presName="text2" presStyleLbl="fgAcc2" presStyleIdx="1" presStyleCnt="3">
        <dgm:presLayoutVars>
          <dgm:chPref val="3"/>
        </dgm:presLayoutVars>
      </dgm:prSet>
      <dgm:spPr/>
      <dgm:t>
        <a:bodyPr/>
        <a:lstStyle/>
        <a:p>
          <a:endParaRPr lang="en-US"/>
        </a:p>
      </dgm:t>
    </dgm:pt>
    <dgm:pt modelId="{11D1A3D8-A572-47F9-B4E9-DC98DAA31BD7}" type="pres">
      <dgm:prSet presAssocID="{1B88CA64-AA33-4783-A758-B336C82F1DED}" presName="hierChild3" presStyleCnt="0"/>
      <dgm:spPr/>
    </dgm:pt>
    <dgm:pt modelId="{756EE35D-72B1-4B55-A39E-B3DE521699DB}" type="pres">
      <dgm:prSet presAssocID="{B4B30066-AD68-4BB2-8C51-B3191E99C83A}" presName="Name17" presStyleLbl="parChTrans1D3" presStyleIdx="0" presStyleCnt="5"/>
      <dgm:spPr/>
      <dgm:t>
        <a:bodyPr/>
        <a:lstStyle/>
        <a:p>
          <a:endParaRPr lang="en-US"/>
        </a:p>
      </dgm:t>
    </dgm:pt>
    <dgm:pt modelId="{1D089774-ABB2-492C-990F-F50ACED6244F}" type="pres">
      <dgm:prSet presAssocID="{ECA1A251-DC5F-4BA8-A151-E615C3A37E44}" presName="hierRoot3" presStyleCnt="0"/>
      <dgm:spPr/>
    </dgm:pt>
    <dgm:pt modelId="{DA55FC97-D6B3-47BB-A205-253330BF23A1}" type="pres">
      <dgm:prSet presAssocID="{ECA1A251-DC5F-4BA8-A151-E615C3A37E44}" presName="composite3" presStyleCnt="0"/>
      <dgm:spPr/>
    </dgm:pt>
    <dgm:pt modelId="{22956CD5-93D0-47A0-9965-10716C6F0FA2}" type="pres">
      <dgm:prSet presAssocID="{ECA1A251-DC5F-4BA8-A151-E615C3A37E44}" presName="background3" presStyleLbl="asst1" presStyleIdx="2" presStyleCnt="15"/>
      <dgm:spPr/>
    </dgm:pt>
    <dgm:pt modelId="{22931559-7873-4721-9D9D-5CDC021CCE25}" type="pres">
      <dgm:prSet presAssocID="{ECA1A251-DC5F-4BA8-A151-E615C3A37E44}" presName="text3" presStyleLbl="fgAcc3" presStyleIdx="0" presStyleCnt="5">
        <dgm:presLayoutVars>
          <dgm:chPref val="3"/>
        </dgm:presLayoutVars>
      </dgm:prSet>
      <dgm:spPr/>
      <dgm:t>
        <a:bodyPr/>
        <a:lstStyle/>
        <a:p>
          <a:endParaRPr lang="en-US"/>
        </a:p>
      </dgm:t>
    </dgm:pt>
    <dgm:pt modelId="{5D05B3BE-E81A-455B-BC0D-1FA5188300FF}" type="pres">
      <dgm:prSet presAssocID="{ECA1A251-DC5F-4BA8-A151-E615C3A37E44}" presName="hierChild4" presStyleCnt="0"/>
      <dgm:spPr/>
    </dgm:pt>
    <dgm:pt modelId="{44A0A7AD-F6D6-48D5-A911-74C5E29A0611}" type="pres">
      <dgm:prSet presAssocID="{FEE4063C-ED02-40D8-8839-CF78F6889A04}" presName="Name23" presStyleLbl="parChTrans1D4" presStyleIdx="0" presStyleCnt="7"/>
      <dgm:spPr/>
      <dgm:t>
        <a:bodyPr/>
        <a:lstStyle/>
        <a:p>
          <a:endParaRPr lang="en-US"/>
        </a:p>
      </dgm:t>
    </dgm:pt>
    <dgm:pt modelId="{BD2CD31C-3A0A-46BE-A47D-002C57A27E4F}" type="pres">
      <dgm:prSet presAssocID="{46738B93-7C88-4F8D-919D-E634F300BE26}" presName="hierRoot4" presStyleCnt="0"/>
      <dgm:spPr/>
    </dgm:pt>
    <dgm:pt modelId="{E36B08D6-B852-42D9-ACEE-C59003C31FB0}" type="pres">
      <dgm:prSet presAssocID="{46738B93-7C88-4F8D-919D-E634F300BE26}" presName="composite4" presStyleCnt="0"/>
      <dgm:spPr/>
    </dgm:pt>
    <dgm:pt modelId="{C97E270D-1D0A-447E-8EF5-4DA2D1D3207D}" type="pres">
      <dgm:prSet presAssocID="{46738B93-7C88-4F8D-919D-E634F300BE26}" presName="background4" presStyleLbl="asst1" presStyleIdx="3" presStyleCnt="15"/>
      <dgm:spPr/>
    </dgm:pt>
    <dgm:pt modelId="{EAD342D7-C239-45E8-B56E-26A400A97A91}" type="pres">
      <dgm:prSet presAssocID="{46738B93-7C88-4F8D-919D-E634F300BE26}" presName="text4" presStyleLbl="fgAcc4" presStyleIdx="0" presStyleCnt="7">
        <dgm:presLayoutVars>
          <dgm:chPref val="3"/>
        </dgm:presLayoutVars>
      </dgm:prSet>
      <dgm:spPr/>
      <dgm:t>
        <a:bodyPr/>
        <a:lstStyle/>
        <a:p>
          <a:endParaRPr lang="en-US"/>
        </a:p>
      </dgm:t>
    </dgm:pt>
    <dgm:pt modelId="{7DD38242-2474-4AF8-80E0-62219661B257}" type="pres">
      <dgm:prSet presAssocID="{46738B93-7C88-4F8D-919D-E634F300BE26}" presName="hierChild5" presStyleCnt="0"/>
      <dgm:spPr/>
    </dgm:pt>
    <dgm:pt modelId="{35CE0795-EBC3-4F42-8500-469A28AE26A6}" type="pres">
      <dgm:prSet presAssocID="{149115BB-1F86-4794-976F-D24784B2CB81}" presName="Name23" presStyleLbl="parChTrans1D4" presStyleIdx="1" presStyleCnt="7"/>
      <dgm:spPr/>
      <dgm:t>
        <a:bodyPr/>
        <a:lstStyle/>
        <a:p>
          <a:endParaRPr lang="en-US"/>
        </a:p>
      </dgm:t>
    </dgm:pt>
    <dgm:pt modelId="{0B2A34D6-767C-4A55-AB6A-0603A6CEDFC9}" type="pres">
      <dgm:prSet presAssocID="{E8845585-8D00-4EDE-8359-6516846DD59B}" presName="hierRoot4" presStyleCnt="0"/>
      <dgm:spPr/>
    </dgm:pt>
    <dgm:pt modelId="{32ED5599-8F21-4DB3-8856-5FD015AC62AB}" type="pres">
      <dgm:prSet presAssocID="{E8845585-8D00-4EDE-8359-6516846DD59B}" presName="composite4" presStyleCnt="0"/>
      <dgm:spPr/>
    </dgm:pt>
    <dgm:pt modelId="{B4894EBF-A9A2-462A-ABC5-F89D6D0A4241}" type="pres">
      <dgm:prSet presAssocID="{E8845585-8D00-4EDE-8359-6516846DD59B}" presName="background4" presStyleLbl="asst1" presStyleIdx="4" presStyleCnt="15"/>
      <dgm:spPr/>
    </dgm:pt>
    <dgm:pt modelId="{E735E8E3-28FF-4682-9FFD-9A4957237F8B}" type="pres">
      <dgm:prSet presAssocID="{E8845585-8D00-4EDE-8359-6516846DD59B}" presName="text4" presStyleLbl="fgAcc4" presStyleIdx="1" presStyleCnt="7">
        <dgm:presLayoutVars>
          <dgm:chPref val="3"/>
        </dgm:presLayoutVars>
      </dgm:prSet>
      <dgm:spPr/>
      <dgm:t>
        <a:bodyPr/>
        <a:lstStyle/>
        <a:p>
          <a:endParaRPr lang="en-US"/>
        </a:p>
      </dgm:t>
    </dgm:pt>
    <dgm:pt modelId="{0DB77E57-8883-41FD-A2A1-8793071A7233}" type="pres">
      <dgm:prSet presAssocID="{E8845585-8D00-4EDE-8359-6516846DD59B}" presName="hierChild5" presStyleCnt="0"/>
      <dgm:spPr/>
    </dgm:pt>
    <dgm:pt modelId="{4CD1B4DA-570C-4FCD-A44B-1BDAB5EED92A}" type="pres">
      <dgm:prSet presAssocID="{BB1DCD53-3736-411E-908A-777B9A221E91}" presName="Name17" presStyleLbl="parChTrans1D3" presStyleIdx="1" presStyleCnt="5"/>
      <dgm:spPr/>
      <dgm:t>
        <a:bodyPr/>
        <a:lstStyle/>
        <a:p>
          <a:endParaRPr lang="en-US"/>
        </a:p>
      </dgm:t>
    </dgm:pt>
    <dgm:pt modelId="{EB2E0B86-F4B2-4CA0-93C9-BC446EAABD60}" type="pres">
      <dgm:prSet presAssocID="{0FB6FAE4-20C4-4384-9BD8-EA1411F6F7F6}" presName="hierRoot3" presStyleCnt="0"/>
      <dgm:spPr/>
    </dgm:pt>
    <dgm:pt modelId="{9851D035-AC61-4845-BD8D-688053C9DD86}" type="pres">
      <dgm:prSet presAssocID="{0FB6FAE4-20C4-4384-9BD8-EA1411F6F7F6}" presName="composite3" presStyleCnt="0"/>
      <dgm:spPr/>
    </dgm:pt>
    <dgm:pt modelId="{B0437CF6-6F58-40C3-AAB3-9A7032C475D1}" type="pres">
      <dgm:prSet presAssocID="{0FB6FAE4-20C4-4384-9BD8-EA1411F6F7F6}" presName="background3" presStyleLbl="asst1" presStyleIdx="5" presStyleCnt="15"/>
      <dgm:spPr/>
    </dgm:pt>
    <dgm:pt modelId="{A091067A-F93E-40AF-9410-601A19DB89A2}" type="pres">
      <dgm:prSet presAssocID="{0FB6FAE4-20C4-4384-9BD8-EA1411F6F7F6}" presName="text3" presStyleLbl="fgAcc3" presStyleIdx="1" presStyleCnt="5">
        <dgm:presLayoutVars>
          <dgm:chPref val="3"/>
        </dgm:presLayoutVars>
      </dgm:prSet>
      <dgm:spPr/>
      <dgm:t>
        <a:bodyPr/>
        <a:lstStyle/>
        <a:p>
          <a:endParaRPr lang="en-US"/>
        </a:p>
      </dgm:t>
    </dgm:pt>
    <dgm:pt modelId="{CA23305B-AE73-4724-B885-BDE517B9B171}" type="pres">
      <dgm:prSet presAssocID="{0FB6FAE4-20C4-4384-9BD8-EA1411F6F7F6}" presName="hierChild4" presStyleCnt="0"/>
      <dgm:spPr/>
    </dgm:pt>
    <dgm:pt modelId="{EBE7C177-CBE6-442B-81CA-CD844889C30B}" type="pres">
      <dgm:prSet presAssocID="{F76135AD-6808-4D17-91DF-141BBF59C8DB}" presName="Name23" presStyleLbl="parChTrans1D4" presStyleIdx="2" presStyleCnt="7"/>
      <dgm:spPr/>
      <dgm:t>
        <a:bodyPr/>
        <a:lstStyle/>
        <a:p>
          <a:endParaRPr lang="en-US"/>
        </a:p>
      </dgm:t>
    </dgm:pt>
    <dgm:pt modelId="{58B45E46-191B-4670-9A4F-5CCAF43E6633}" type="pres">
      <dgm:prSet presAssocID="{6AF5BD84-51A4-4D97-96B6-873008BCDF6A}" presName="hierRoot4" presStyleCnt="0"/>
      <dgm:spPr/>
    </dgm:pt>
    <dgm:pt modelId="{4C4E9009-EC34-4281-A5DE-123B5677D684}" type="pres">
      <dgm:prSet presAssocID="{6AF5BD84-51A4-4D97-96B6-873008BCDF6A}" presName="composite4" presStyleCnt="0"/>
      <dgm:spPr/>
    </dgm:pt>
    <dgm:pt modelId="{470191A3-6ADA-41CA-8A9B-876747CC1824}" type="pres">
      <dgm:prSet presAssocID="{6AF5BD84-51A4-4D97-96B6-873008BCDF6A}" presName="background4" presStyleLbl="asst1" presStyleIdx="6" presStyleCnt="15"/>
      <dgm:spPr/>
    </dgm:pt>
    <dgm:pt modelId="{DE9BC79F-64A9-464D-8216-218BCDC3A21D}" type="pres">
      <dgm:prSet presAssocID="{6AF5BD84-51A4-4D97-96B6-873008BCDF6A}" presName="text4" presStyleLbl="fgAcc4" presStyleIdx="2" presStyleCnt="7">
        <dgm:presLayoutVars>
          <dgm:chPref val="3"/>
        </dgm:presLayoutVars>
      </dgm:prSet>
      <dgm:spPr/>
      <dgm:t>
        <a:bodyPr/>
        <a:lstStyle/>
        <a:p>
          <a:endParaRPr lang="en-US"/>
        </a:p>
      </dgm:t>
    </dgm:pt>
    <dgm:pt modelId="{320B1F56-F1AC-4A78-84D6-8842372508A7}" type="pres">
      <dgm:prSet presAssocID="{6AF5BD84-51A4-4D97-96B6-873008BCDF6A}" presName="hierChild5" presStyleCnt="0"/>
      <dgm:spPr/>
    </dgm:pt>
    <dgm:pt modelId="{7A337D0E-D978-4683-91EE-23D666FE3C34}" type="pres">
      <dgm:prSet presAssocID="{3C44BD8C-3B24-4D6D-B8A1-2E52AADCAD2A}" presName="Name17" presStyleLbl="parChTrans1D3" presStyleIdx="2" presStyleCnt="5"/>
      <dgm:spPr/>
      <dgm:t>
        <a:bodyPr/>
        <a:lstStyle/>
        <a:p>
          <a:endParaRPr lang="en-US"/>
        </a:p>
      </dgm:t>
    </dgm:pt>
    <dgm:pt modelId="{26C50CAC-4A58-4931-B3C3-1E05E401A9AA}" type="pres">
      <dgm:prSet presAssocID="{EF424F08-059E-4EBA-A477-F89D25503BED}" presName="hierRoot3" presStyleCnt="0"/>
      <dgm:spPr/>
    </dgm:pt>
    <dgm:pt modelId="{6581EBDD-A210-470F-B59F-A4E4F2E7F71A}" type="pres">
      <dgm:prSet presAssocID="{EF424F08-059E-4EBA-A477-F89D25503BED}" presName="composite3" presStyleCnt="0"/>
      <dgm:spPr/>
    </dgm:pt>
    <dgm:pt modelId="{2756B6A9-7D48-4674-B37A-7DB8A8BEF3EA}" type="pres">
      <dgm:prSet presAssocID="{EF424F08-059E-4EBA-A477-F89D25503BED}" presName="background3" presStyleLbl="asst1" presStyleIdx="7" presStyleCnt="15"/>
      <dgm:spPr/>
    </dgm:pt>
    <dgm:pt modelId="{6A74139B-FA21-4171-8283-C3CEE78420D9}" type="pres">
      <dgm:prSet presAssocID="{EF424F08-059E-4EBA-A477-F89D25503BED}" presName="text3" presStyleLbl="fgAcc3" presStyleIdx="2" presStyleCnt="5">
        <dgm:presLayoutVars>
          <dgm:chPref val="3"/>
        </dgm:presLayoutVars>
      </dgm:prSet>
      <dgm:spPr/>
      <dgm:t>
        <a:bodyPr/>
        <a:lstStyle/>
        <a:p>
          <a:endParaRPr lang="en-US"/>
        </a:p>
      </dgm:t>
    </dgm:pt>
    <dgm:pt modelId="{7F62ECDF-5A50-495B-8AC3-BAECC7D70D1E}" type="pres">
      <dgm:prSet presAssocID="{EF424F08-059E-4EBA-A477-F89D25503BED}" presName="hierChild4" presStyleCnt="0"/>
      <dgm:spPr/>
    </dgm:pt>
    <dgm:pt modelId="{146F02BE-532F-4786-A000-36AE85C027EF}" type="pres">
      <dgm:prSet presAssocID="{8D01C7FC-A0C8-47F8-A07E-B8723E0EBA70}" presName="Name17" presStyleLbl="parChTrans1D3" presStyleIdx="3" presStyleCnt="5"/>
      <dgm:spPr/>
      <dgm:t>
        <a:bodyPr/>
        <a:lstStyle/>
        <a:p>
          <a:endParaRPr lang="en-US"/>
        </a:p>
      </dgm:t>
    </dgm:pt>
    <dgm:pt modelId="{B87E3905-B1A5-4AF7-A0E1-52CD9B0CF06E}" type="pres">
      <dgm:prSet presAssocID="{009CF56F-C33A-4839-9072-090879871D07}" presName="hierRoot3" presStyleCnt="0"/>
      <dgm:spPr/>
    </dgm:pt>
    <dgm:pt modelId="{F59B0E75-7D9E-4C24-8888-E3B033A751D4}" type="pres">
      <dgm:prSet presAssocID="{009CF56F-C33A-4839-9072-090879871D07}" presName="composite3" presStyleCnt="0"/>
      <dgm:spPr/>
    </dgm:pt>
    <dgm:pt modelId="{80BFB18C-7B8F-42C5-AFD1-6029CACC1C2B}" type="pres">
      <dgm:prSet presAssocID="{009CF56F-C33A-4839-9072-090879871D07}" presName="background3" presStyleLbl="asst1" presStyleIdx="8" presStyleCnt="15"/>
      <dgm:spPr/>
    </dgm:pt>
    <dgm:pt modelId="{ED1965D9-C59C-4D5C-A77F-23E933D55220}" type="pres">
      <dgm:prSet presAssocID="{009CF56F-C33A-4839-9072-090879871D07}" presName="text3" presStyleLbl="fgAcc3" presStyleIdx="3" presStyleCnt="5">
        <dgm:presLayoutVars>
          <dgm:chPref val="3"/>
        </dgm:presLayoutVars>
      </dgm:prSet>
      <dgm:spPr/>
      <dgm:t>
        <a:bodyPr/>
        <a:lstStyle/>
        <a:p>
          <a:endParaRPr lang="en-US"/>
        </a:p>
      </dgm:t>
    </dgm:pt>
    <dgm:pt modelId="{DA9A0FDD-2BD0-4E45-BF02-06D75D387027}" type="pres">
      <dgm:prSet presAssocID="{009CF56F-C33A-4839-9072-090879871D07}" presName="hierChild4" presStyleCnt="0"/>
      <dgm:spPr/>
    </dgm:pt>
    <dgm:pt modelId="{7CFE5847-154F-4489-8C6F-FE4F7FC83D92}" type="pres">
      <dgm:prSet presAssocID="{00A1A7D7-F21E-4D58-A997-2A45073CF281}" presName="Name23" presStyleLbl="parChTrans1D4" presStyleIdx="3" presStyleCnt="7"/>
      <dgm:spPr/>
      <dgm:t>
        <a:bodyPr/>
        <a:lstStyle/>
        <a:p>
          <a:endParaRPr lang="en-US"/>
        </a:p>
      </dgm:t>
    </dgm:pt>
    <dgm:pt modelId="{E02455E4-AD4C-4CCA-AB54-27C4479E5144}" type="pres">
      <dgm:prSet presAssocID="{2BD57B13-B9F2-4913-BDBF-2B9EDB964F2E}" presName="hierRoot4" presStyleCnt="0"/>
      <dgm:spPr/>
    </dgm:pt>
    <dgm:pt modelId="{6931D4AA-EED3-4C9C-978E-E6DA73E0299F}" type="pres">
      <dgm:prSet presAssocID="{2BD57B13-B9F2-4913-BDBF-2B9EDB964F2E}" presName="composite4" presStyleCnt="0"/>
      <dgm:spPr/>
    </dgm:pt>
    <dgm:pt modelId="{121E618E-EE2B-40C2-8CED-91D332120190}" type="pres">
      <dgm:prSet presAssocID="{2BD57B13-B9F2-4913-BDBF-2B9EDB964F2E}" presName="background4" presStyleLbl="asst1" presStyleIdx="9" presStyleCnt="15"/>
      <dgm:spPr/>
    </dgm:pt>
    <dgm:pt modelId="{D593F532-0B99-436C-8B1A-154680EDACD2}" type="pres">
      <dgm:prSet presAssocID="{2BD57B13-B9F2-4913-BDBF-2B9EDB964F2E}" presName="text4" presStyleLbl="fgAcc4" presStyleIdx="3" presStyleCnt="7">
        <dgm:presLayoutVars>
          <dgm:chPref val="3"/>
        </dgm:presLayoutVars>
      </dgm:prSet>
      <dgm:spPr/>
      <dgm:t>
        <a:bodyPr/>
        <a:lstStyle/>
        <a:p>
          <a:endParaRPr lang="en-US"/>
        </a:p>
      </dgm:t>
    </dgm:pt>
    <dgm:pt modelId="{DF3D5863-C9A8-4568-9D9C-0C60DE57258E}" type="pres">
      <dgm:prSet presAssocID="{2BD57B13-B9F2-4913-BDBF-2B9EDB964F2E}" presName="hierChild5" presStyleCnt="0"/>
      <dgm:spPr/>
    </dgm:pt>
    <dgm:pt modelId="{CEBC397A-8AED-45C6-B996-2FE40B43CFB6}" type="pres">
      <dgm:prSet presAssocID="{7166CE2C-2A46-410A-9DE8-8936AA8D4D28}" presName="Name23" presStyleLbl="parChTrans1D4" presStyleIdx="4" presStyleCnt="7"/>
      <dgm:spPr/>
      <dgm:t>
        <a:bodyPr/>
        <a:lstStyle/>
        <a:p>
          <a:endParaRPr lang="en-US"/>
        </a:p>
      </dgm:t>
    </dgm:pt>
    <dgm:pt modelId="{BDBD8F44-A448-4508-BF41-175CBBFC14CB}" type="pres">
      <dgm:prSet presAssocID="{8CDAF89E-F42E-4C24-9989-2D2D4A175772}" presName="hierRoot4" presStyleCnt="0"/>
      <dgm:spPr/>
    </dgm:pt>
    <dgm:pt modelId="{1CA3C157-4129-40E7-A152-9147693C7CCD}" type="pres">
      <dgm:prSet presAssocID="{8CDAF89E-F42E-4C24-9989-2D2D4A175772}" presName="composite4" presStyleCnt="0"/>
      <dgm:spPr/>
    </dgm:pt>
    <dgm:pt modelId="{BD9D7ED8-72C8-4002-8AE5-F1BF7B1F6C0E}" type="pres">
      <dgm:prSet presAssocID="{8CDAF89E-F42E-4C24-9989-2D2D4A175772}" presName="background4" presStyleLbl="asst1" presStyleIdx="10" presStyleCnt="15"/>
      <dgm:spPr/>
    </dgm:pt>
    <dgm:pt modelId="{57296F10-D9D1-40A2-8A65-28539D306498}" type="pres">
      <dgm:prSet presAssocID="{8CDAF89E-F42E-4C24-9989-2D2D4A175772}" presName="text4" presStyleLbl="fgAcc4" presStyleIdx="4" presStyleCnt="7">
        <dgm:presLayoutVars>
          <dgm:chPref val="3"/>
        </dgm:presLayoutVars>
      </dgm:prSet>
      <dgm:spPr/>
      <dgm:t>
        <a:bodyPr/>
        <a:lstStyle/>
        <a:p>
          <a:endParaRPr lang="en-US"/>
        </a:p>
      </dgm:t>
    </dgm:pt>
    <dgm:pt modelId="{071BC7E5-9E79-44B0-B305-51EBD76C13F8}" type="pres">
      <dgm:prSet presAssocID="{8CDAF89E-F42E-4C24-9989-2D2D4A175772}" presName="hierChild5" presStyleCnt="0"/>
      <dgm:spPr/>
    </dgm:pt>
    <dgm:pt modelId="{85A19514-CE71-4C74-86E3-374E7F8813EB}" type="pres">
      <dgm:prSet presAssocID="{191F89B2-105E-426A-886F-1577B632EBB1}" presName="Name17" presStyleLbl="parChTrans1D3" presStyleIdx="4" presStyleCnt="5"/>
      <dgm:spPr/>
      <dgm:t>
        <a:bodyPr/>
        <a:lstStyle/>
        <a:p>
          <a:endParaRPr lang="en-US"/>
        </a:p>
      </dgm:t>
    </dgm:pt>
    <dgm:pt modelId="{4FD9BB3E-07BB-4813-860F-FED539BEF105}" type="pres">
      <dgm:prSet presAssocID="{6B7465C0-E0B4-4225-9FDE-026C9517061A}" presName="hierRoot3" presStyleCnt="0"/>
      <dgm:spPr/>
    </dgm:pt>
    <dgm:pt modelId="{479F3C9B-F4AC-4BB6-9841-CD59FF5E1D2B}" type="pres">
      <dgm:prSet presAssocID="{6B7465C0-E0B4-4225-9FDE-026C9517061A}" presName="composite3" presStyleCnt="0"/>
      <dgm:spPr/>
    </dgm:pt>
    <dgm:pt modelId="{4CFBEAAD-4455-4ABE-8A32-B9CDAD0458FA}" type="pres">
      <dgm:prSet presAssocID="{6B7465C0-E0B4-4225-9FDE-026C9517061A}" presName="background3" presStyleLbl="asst1" presStyleIdx="11" presStyleCnt="15"/>
      <dgm:spPr/>
    </dgm:pt>
    <dgm:pt modelId="{AA1D5D92-2EEF-4E92-8AB8-7B6BE3FB0319}" type="pres">
      <dgm:prSet presAssocID="{6B7465C0-E0B4-4225-9FDE-026C9517061A}" presName="text3" presStyleLbl="fgAcc3" presStyleIdx="4" presStyleCnt="5">
        <dgm:presLayoutVars>
          <dgm:chPref val="3"/>
        </dgm:presLayoutVars>
      </dgm:prSet>
      <dgm:spPr/>
      <dgm:t>
        <a:bodyPr/>
        <a:lstStyle/>
        <a:p>
          <a:endParaRPr lang="en-US"/>
        </a:p>
      </dgm:t>
    </dgm:pt>
    <dgm:pt modelId="{1AFB063B-2538-4235-BAAA-183DEBEE3550}" type="pres">
      <dgm:prSet presAssocID="{6B7465C0-E0B4-4225-9FDE-026C9517061A}" presName="hierChild4" presStyleCnt="0"/>
      <dgm:spPr/>
    </dgm:pt>
    <dgm:pt modelId="{2B489E6B-D332-4561-A99C-2362A6422F77}" type="pres">
      <dgm:prSet presAssocID="{6638B63A-7D60-4783-B9B3-1EEEE8D8136E}" presName="Name23" presStyleLbl="parChTrans1D4" presStyleIdx="5" presStyleCnt="7"/>
      <dgm:spPr/>
      <dgm:t>
        <a:bodyPr/>
        <a:lstStyle/>
        <a:p>
          <a:endParaRPr lang="en-US"/>
        </a:p>
      </dgm:t>
    </dgm:pt>
    <dgm:pt modelId="{134DDC81-57EE-4FAF-893D-4013F7A2C8E2}" type="pres">
      <dgm:prSet presAssocID="{63607787-6D55-4A5A-8DF9-D58A85473315}" presName="hierRoot4" presStyleCnt="0"/>
      <dgm:spPr/>
    </dgm:pt>
    <dgm:pt modelId="{F681C38A-92F5-4055-8AA1-CB4205BAF52D}" type="pres">
      <dgm:prSet presAssocID="{63607787-6D55-4A5A-8DF9-D58A85473315}" presName="composite4" presStyleCnt="0"/>
      <dgm:spPr/>
    </dgm:pt>
    <dgm:pt modelId="{3C4D852A-80BB-4298-82DA-9EED74EFE95A}" type="pres">
      <dgm:prSet presAssocID="{63607787-6D55-4A5A-8DF9-D58A85473315}" presName="background4" presStyleLbl="asst1" presStyleIdx="12" presStyleCnt="15"/>
      <dgm:spPr/>
    </dgm:pt>
    <dgm:pt modelId="{BB7FA602-37AB-4CD3-80A4-1F934507D9FF}" type="pres">
      <dgm:prSet presAssocID="{63607787-6D55-4A5A-8DF9-D58A85473315}" presName="text4" presStyleLbl="fgAcc4" presStyleIdx="5" presStyleCnt="7">
        <dgm:presLayoutVars>
          <dgm:chPref val="3"/>
        </dgm:presLayoutVars>
      </dgm:prSet>
      <dgm:spPr/>
      <dgm:t>
        <a:bodyPr/>
        <a:lstStyle/>
        <a:p>
          <a:endParaRPr lang="en-US"/>
        </a:p>
      </dgm:t>
    </dgm:pt>
    <dgm:pt modelId="{63404662-E1ED-4C7D-A04D-5427CDBCC31D}" type="pres">
      <dgm:prSet presAssocID="{63607787-6D55-4A5A-8DF9-D58A85473315}" presName="hierChild5" presStyleCnt="0"/>
      <dgm:spPr/>
    </dgm:pt>
    <dgm:pt modelId="{CF22D5A7-0410-4680-B523-F9FAB2652C1E}" type="pres">
      <dgm:prSet presAssocID="{CC7E3638-C1FD-49C2-9DE2-D4DB980AABAE}" presName="Name23" presStyleLbl="parChTrans1D4" presStyleIdx="6" presStyleCnt="7"/>
      <dgm:spPr/>
      <dgm:t>
        <a:bodyPr/>
        <a:lstStyle/>
        <a:p>
          <a:endParaRPr lang="en-US"/>
        </a:p>
      </dgm:t>
    </dgm:pt>
    <dgm:pt modelId="{050A10A2-95DE-4967-BA61-E4D7C3BB769C}" type="pres">
      <dgm:prSet presAssocID="{17E38622-8E79-4DA4-8179-F354C9139DBA}" presName="hierRoot4" presStyleCnt="0"/>
      <dgm:spPr/>
    </dgm:pt>
    <dgm:pt modelId="{8CCAF720-42B6-482C-B281-C5D52AEF9C33}" type="pres">
      <dgm:prSet presAssocID="{17E38622-8E79-4DA4-8179-F354C9139DBA}" presName="composite4" presStyleCnt="0"/>
      <dgm:spPr/>
    </dgm:pt>
    <dgm:pt modelId="{FCF90974-DBFF-400D-B9BA-D9D5F3A8CA6F}" type="pres">
      <dgm:prSet presAssocID="{17E38622-8E79-4DA4-8179-F354C9139DBA}" presName="background4" presStyleLbl="asst1" presStyleIdx="13" presStyleCnt="15"/>
      <dgm:spPr/>
    </dgm:pt>
    <dgm:pt modelId="{4E06DEC3-0509-44CD-9F5B-B0A53D518E15}" type="pres">
      <dgm:prSet presAssocID="{17E38622-8E79-4DA4-8179-F354C9139DBA}" presName="text4" presStyleLbl="fgAcc4" presStyleIdx="6" presStyleCnt="7">
        <dgm:presLayoutVars>
          <dgm:chPref val="3"/>
        </dgm:presLayoutVars>
      </dgm:prSet>
      <dgm:spPr/>
      <dgm:t>
        <a:bodyPr/>
        <a:lstStyle/>
        <a:p>
          <a:endParaRPr lang="en-US"/>
        </a:p>
      </dgm:t>
    </dgm:pt>
    <dgm:pt modelId="{056F47FC-9339-405C-88BA-BED210A3EB7A}" type="pres">
      <dgm:prSet presAssocID="{17E38622-8E79-4DA4-8179-F354C9139DBA}" presName="hierChild5" presStyleCnt="0"/>
      <dgm:spPr/>
    </dgm:pt>
    <dgm:pt modelId="{D3D46066-5722-4FDD-8A8A-CD8BC345324F}" type="pres">
      <dgm:prSet presAssocID="{6E5C7FAF-7215-402D-BFFF-37CBB3012EBF}" presName="Name10" presStyleLbl="parChTrans1D2" presStyleIdx="2" presStyleCnt="3"/>
      <dgm:spPr/>
      <dgm:t>
        <a:bodyPr/>
        <a:lstStyle/>
        <a:p>
          <a:endParaRPr lang="en-US"/>
        </a:p>
      </dgm:t>
    </dgm:pt>
    <dgm:pt modelId="{7AAADE27-939A-4C5A-942A-94120D6C5AA1}" type="pres">
      <dgm:prSet presAssocID="{35BA1D49-541C-4233-8C30-55FDE3B3CD7F}" presName="hierRoot2" presStyleCnt="0"/>
      <dgm:spPr/>
    </dgm:pt>
    <dgm:pt modelId="{264F84D2-3087-47ED-99CD-0712557D88EC}" type="pres">
      <dgm:prSet presAssocID="{35BA1D49-541C-4233-8C30-55FDE3B3CD7F}" presName="composite2" presStyleCnt="0"/>
      <dgm:spPr/>
    </dgm:pt>
    <dgm:pt modelId="{4A02FC87-CEB4-4ACE-A4E8-5039D4217096}" type="pres">
      <dgm:prSet presAssocID="{35BA1D49-541C-4233-8C30-55FDE3B3CD7F}" presName="background2" presStyleLbl="asst1" presStyleIdx="14" presStyleCnt="15"/>
      <dgm:spPr/>
    </dgm:pt>
    <dgm:pt modelId="{87EC75B8-0106-4775-9766-ABADF45F1D4D}" type="pres">
      <dgm:prSet presAssocID="{35BA1D49-541C-4233-8C30-55FDE3B3CD7F}" presName="text2" presStyleLbl="fgAcc2" presStyleIdx="2" presStyleCnt="3">
        <dgm:presLayoutVars>
          <dgm:chPref val="3"/>
        </dgm:presLayoutVars>
      </dgm:prSet>
      <dgm:spPr/>
      <dgm:t>
        <a:bodyPr/>
        <a:lstStyle/>
        <a:p>
          <a:endParaRPr lang="en-US"/>
        </a:p>
      </dgm:t>
    </dgm:pt>
    <dgm:pt modelId="{5ECD4F5D-18AA-4899-B7A5-E10DDD544E47}" type="pres">
      <dgm:prSet presAssocID="{35BA1D49-541C-4233-8C30-55FDE3B3CD7F}" presName="hierChild3" presStyleCnt="0"/>
      <dgm:spPr/>
    </dgm:pt>
  </dgm:ptLst>
  <dgm:cxnLst>
    <dgm:cxn modelId="{BE22EDD0-0465-4429-99E6-B2305F4AE13D}" srcId="{6B7465C0-E0B4-4225-9FDE-026C9517061A}" destId="{17E38622-8E79-4DA4-8179-F354C9139DBA}" srcOrd="1" destOrd="0" parTransId="{CC7E3638-C1FD-49C2-9DE2-D4DB980AABAE}" sibTransId="{6ECE37F1-CEDA-4262-8BC0-E5E045A0516C}"/>
    <dgm:cxn modelId="{E91ED807-A889-4D64-9447-1680B6A3CFA4}" type="presOf" srcId="{F0407A38-7EB7-4D41-B5AB-C13EFF8F5824}" destId="{4B7B1615-AECC-4918-B47C-9F1E2F6F8E1B}" srcOrd="0" destOrd="0" presId="urn:microsoft.com/office/officeart/2005/8/layout/hierarchy1"/>
    <dgm:cxn modelId="{76070DDD-07D8-4013-B495-7FEFBBACF70C}" type="presOf" srcId="{2BD57B13-B9F2-4913-BDBF-2B9EDB964F2E}" destId="{D593F532-0B99-436C-8B1A-154680EDACD2}" srcOrd="0" destOrd="0" presId="urn:microsoft.com/office/officeart/2005/8/layout/hierarchy1"/>
    <dgm:cxn modelId="{FAA5AD8F-0065-4FD1-A9B9-7563CABF566C}" type="presOf" srcId="{63042D8B-0496-40CF-92C1-01E511681B42}" destId="{187E432B-F7A3-41D0-AA6E-27E892801FBA}" srcOrd="0" destOrd="0" presId="urn:microsoft.com/office/officeart/2005/8/layout/hierarchy1"/>
    <dgm:cxn modelId="{66D3C0AD-DA37-4D80-975D-8E1433EFAA38}" type="presOf" srcId="{00A1A7D7-F21E-4D58-A997-2A45073CF281}" destId="{7CFE5847-154F-4489-8C6F-FE4F7FC83D92}" srcOrd="0" destOrd="0" presId="urn:microsoft.com/office/officeart/2005/8/layout/hierarchy1"/>
    <dgm:cxn modelId="{C11EB484-FF14-4985-8859-0F911EA4D4A0}" type="presOf" srcId="{8D01C7FC-A0C8-47F8-A07E-B8723E0EBA70}" destId="{146F02BE-532F-4786-A000-36AE85C027EF}" srcOrd="0" destOrd="0" presId="urn:microsoft.com/office/officeart/2005/8/layout/hierarchy1"/>
    <dgm:cxn modelId="{0AE72B2E-CCA7-42C2-B4A1-6FBC04659784}" srcId="{ECA1A251-DC5F-4BA8-A151-E615C3A37E44}" destId="{E8845585-8D00-4EDE-8359-6516846DD59B}" srcOrd="1" destOrd="0" parTransId="{149115BB-1F86-4794-976F-D24784B2CB81}" sibTransId="{92AB18E6-5390-4F06-9CC7-FA78A0301B23}"/>
    <dgm:cxn modelId="{1112F7FA-81A8-486C-AF7F-AF55F2B476B6}" srcId="{4136084A-ED81-4189-966B-680919452C9D}" destId="{1B88CA64-AA33-4783-A758-B336C82F1DED}" srcOrd="1" destOrd="0" parTransId="{F0F41DEF-5EA8-4C92-BF7A-93173E3B4083}" sibTransId="{661FCB75-D69B-466A-AB0A-5FE6B820223F}"/>
    <dgm:cxn modelId="{FF5AF8F1-904D-43A1-B56E-2EB0A77BE9E8}" type="presOf" srcId="{E8845585-8D00-4EDE-8359-6516846DD59B}" destId="{E735E8E3-28FF-4682-9FFD-9A4957237F8B}" srcOrd="0" destOrd="0" presId="urn:microsoft.com/office/officeart/2005/8/layout/hierarchy1"/>
    <dgm:cxn modelId="{A61CC955-2DCB-4296-91D7-01EBD4EC4301}" type="presOf" srcId="{FEE4063C-ED02-40D8-8839-CF78F6889A04}" destId="{44A0A7AD-F6D6-48D5-A911-74C5E29A0611}" srcOrd="0" destOrd="0" presId="urn:microsoft.com/office/officeart/2005/8/layout/hierarchy1"/>
    <dgm:cxn modelId="{D17A7532-FBF7-4AE1-8EA3-4B8F5D544278}" srcId="{1B88CA64-AA33-4783-A758-B336C82F1DED}" destId="{009CF56F-C33A-4839-9072-090879871D07}" srcOrd="3" destOrd="0" parTransId="{8D01C7FC-A0C8-47F8-A07E-B8723E0EBA70}" sibTransId="{F6A5AAC8-815A-4DAD-AB60-06C4F3F181A3}"/>
    <dgm:cxn modelId="{1F5A7ACE-BE4B-4974-9E56-2D215A40C11D}" type="presOf" srcId="{B4B30066-AD68-4BB2-8C51-B3191E99C83A}" destId="{756EE35D-72B1-4B55-A39E-B3DE521699DB}" srcOrd="0" destOrd="0" presId="urn:microsoft.com/office/officeart/2005/8/layout/hierarchy1"/>
    <dgm:cxn modelId="{58F7F2B9-8EBB-4DB5-928D-19CAE073A659}" srcId="{009CF56F-C33A-4839-9072-090879871D07}" destId="{2BD57B13-B9F2-4913-BDBF-2B9EDB964F2E}" srcOrd="0" destOrd="0" parTransId="{00A1A7D7-F21E-4D58-A997-2A45073CF281}" sibTransId="{4C66D2DE-7862-4038-B266-715334AE34FF}"/>
    <dgm:cxn modelId="{CCB784D7-2503-4017-BA6C-74D24DF19FBB}" type="presOf" srcId="{F76135AD-6808-4D17-91DF-141BBF59C8DB}" destId="{EBE7C177-CBE6-442B-81CA-CD844889C30B}" srcOrd="0" destOrd="0" presId="urn:microsoft.com/office/officeart/2005/8/layout/hierarchy1"/>
    <dgm:cxn modelId="{94A9FEBD-F9BD-4870-B2F9-F1D48877FDE0}" type="presOf" srcId="{ECA1A251-DC5F-4BA8-A151-E615C3A37E44}" destId="{22931559-7873-4721-9D9D-5CDC021CCE25}" srcOrd="0" destOrd="0" presId="urn:microsoft.com/office/officeart/2005/8/layout/hierarchy1"/>
    <dgm:cxn modelId="{2CEFCFB8-7FDE-438B-A3D7-294DBB2CACA9}" srcId="{6B7465C0-E0B4-4225-9FDE-026C9517061A}" destId="{63607787-6D55-4A5A-8DF9-D58A85473315}" srcOrd="0" destOrd="0" parTransId="{6638B63A-7D60-4783-B9B3-1EEEE8D8136E}" sibTransId="{A325B465-AF0D-454D-A177-DD10A5A7659F}"/>
    <dgm:cxn modelId="{2BD332D7-E0DE-47A4-9F3A-642C1F5AF628}" type="presOf" srcId="{3C44BD8C-3B24-4D6D-B8A1-2E52AADCAD2A}" destId="{7A337D0E-D978-4683-91EE-23D666FE3C34}" srcOrd="0" destOrd="0" presId="urn:microsoft.com/office/officeart/2005/8/layout/hierarchy1"/>
    <dgm:cxn modelId="{7ED6D9D5-232B-48B3-9245-A1C16533E93F}" type="presOf" srcId="{BB1DCD53-3736-411E-908A-777B9A221E91}" destId="{4CD1B4DA-570C-4FCD-A44B-1BDAB5EED92A}" srcOrd="0" destOrd="0" presId="urn:microsoft.com/office/officeart/2005/8/layout/hierarchy1"/>
    <dgm:cxn modelId="{128495D0-6056-4AFD-956D-626A9F097925}" type="presOf" srcId="{17E38622-8E79-4DA4-8179-F354C9139DBA}" destId="{4E06DEC3-0509-44CD-9F5B-B0A53D518E15}" srcOrd="0" destOrd="0" presId="urn:microsoft.com/office/officeart/2005/8/layout/hierarchy1"/>
    <dgm:cxn modelId="{C7BD580B-809B-42C2-9610-8752E7BA002A}" type="presOf" srcId="{6AF5BD84-51A4-4D97-96B6-873008BCDF6A}" destId="{DE9BC79F-64A9-464D-8216-218BCDC3A21D}" srcOrd="0" destOrd="0" presId="urn:microsoft.com/office/officeart/2005/8/layout/hierarchy1"/>
    <dgm:cxn modelId="{991A7316-4304-4BE5-A5F3-47530C2F2728}" type="presOf" srcId="{009CF56F-C33A-4839-9072-090879871D07}" destId="{ED1965D9-C59C-4D5C-A77F-23E933D55220}" srcOrd="0" destOrd="0" presId="urn:microsoft.com/office/officeart/2005/8/layout/hierarchy1"/>
    <dgm:cxn modelId="{32EC2338-1806-4021-9455-7B82452158FE}" srcId="{1B88CA64-AA33-4783-A758-B336C82F1DED}" destId="{6B7465C0-E0B4-4225-9FDE-026C9517061A}" srcOrd="4" destOrd="0" parTransId="{191F89B2-105E-426A-886F-1577B632EBB1}" sibTransId="{A5D9740B-3ED0-4B93-9B32-0004492C9D76}"/>
    <dgm:cxn modelId="{2D822481-B8C7-48D4-B586-967F95B509D0}" srcId="{1B88CA64-AA33-4783-A758-B336C82F1DED}" destId="{ECA1A251-DC5F-4BA8-A151-E615C3A37E44}" srcOrd="0" destOrd="0" parTransId="{B4B30066-AD68-4BB2-8C51-B3191E99C83A}" sibTransId="{FD38AF50-81C4-48FE-AC16-038B60498AB7}"/>
    <dgm:cxn modelId="{7212F6D3-1660-4A81-B701-EF2AC11EFDCB}" type="presOf" srcId="{92AF3A50-3CC5-419F-BD6C-E4A3D2BA6D3F}" destId="{0AB06896-BB82-47B7-A0A0-E04FF17E0366}" srcOrd="0" destOrd="0" presId="urn:microsoft.com/office/officeart/2005/8/layout/hierarchy1"/>
    <dgm:cxn modelId="{920C05EF-5402-4EDA-91CC-77471E970EA6}" type="presOf" srcId="{8CDAF89E-F42E-4C24-9989-2D2D4A175772}" destId="{57296F10-D9D1-40A2-8A65-28539D306498}" srcOrd="0" destOrd="0" presId="urn:microsoft.com/office/officeart/2005/8/layout/hierarchy1"/>
    <dgm:cxn modelId="{12737347-5137-4929-AB19-2DED5D4757D8}" srcId="{009CF56F-C33A-4839-9072-090879871D07}" destId="{8CDAF89E-F42E-4C24-9989-2D2D4A175772}" srcOrd="1" destOrd="0" parTransId="{7166CE2C-2A46-410A-9DE8-8936AA8D4D28}" sibTransId="{A49A210E-33F8-42C7-A5ED-79DAB63D335D}"/>
    <dgm:cxn modelId="{815EBDE9-DF47-463E-8D3D-E119E4F966AE}" type="presOf" srcId="{149115BB-1F86-4794-976F-D24784B2CB81}" destId="{35CE0795-EBC3-4F42-8500-469A28AE26A6}" srcOrd="0" destOrd="0" presId="urn:microsoft.com/office/officeart/2005/8/layout/hierarchy1"/>
    <dgm:cxn modelId="{5DCDAA42-C66A-476A-8DD1-A420FB915423}" srcId="{4136084A-ED81-4189-966B-680919452C9D}" destId="{92AF3A50-3CC5-419F-BD6C-E4A3D2BA6D3F}" srcOrd="0" destOrd="0" parTransId="{63042D8B-0496-40CF-92C1-01E511681B42}" sibTransId="{F89416F6-8A30-432F-A46D-97EF23FB1A3E}"/>
    <dgm:cxn modelId="{AB43382C-C405-4E90-878D-F4E248AFB75B}" type="presOf" srcId="{6B7465C0-E0B4-4225-9FDE-026C9517061A}" destId="{AA1D5D92-2EEF-4E92-8AB8-7B6BE3FB0319}" srcOrd="0" destOrd="0" presId="urn:microsoft.com/office/officeart/2005/8/layout/hierarchy1"/>
    <dgm:cxn modelId="{5C46D395-82A5-4264-BC87-7E48BF349251}" type="presOf" srcId="{6638B63A-7D60-4783-B9B3-1EEEE8D8136E}" destId="{2B489E6B-D332-4561-A99C-2362A6422F77}" srcOrd="0" destOrd="0" presId="urn:microsoft.com/office/officeart/2005/8/layout/hierarchy1"/>
    <dgm:cxn modelId="{6EE7F05F-67BA-471B-A9F8-83A4C7AD4998}" type="presOf" srcId="{63607787-6D55-4A5A-8DF9-D58A85473315}" destId="{BB7FA602-37AB-4CD3-80A4-1F934507D9FF}" srcOrd="0" destOrd="0" presId="urn:microsoft.com/office/officeart/2005/8/layout/hierarchy1"/>
    <dgm:cxn modelId="{2FBB2178-CC1F-4AC3-829F-48CF4CC9917E}" type="presOf" srcId="{1B88CA64-AA33-4783-A758-B336C82F1DED}" destId="{38ED3AAF-D4A9-4418-9522-528EC4EAA3CD}" srcOrd="0" destOrd="0" presId="urn:microsoft.com/office/officeart/2005/8/layout/hierarchy1"/>
    <dgm:cxn modelId="{8E35004A-994D-4154-A3AB-A6D8E3A2E8FB}" type="presOf" srcId="{6E5C7FAF-7215-402D-BFFF-37CBB3012EBF}" destId="{D3D46066-5722-4FDD-8A8A-CD8BC345324F}" srcOrd="0" destOrd="0" presId="urn:microsoft.com/office/officeart/2005/8/layout/hierarchy1"/>
    <dgm:cxn modelId="{D61CC8C0-F50B-4040-BC67-EC8869D21DF5}" type="presOf" srcId="{CC7E3638-C1FD-49C2-9DE2-D4DB980AABAE}" destId="{CF22D5A7-0410-4680-B523-F9FAB2652C1E}" srcOrd="0" destOrd="0" presId="urn:microsoft.com/office/officeart/2005/8/layout/hierarchy1"/>
    <dgm:cxn modelId="{35C007F3-12B5-44F6-A148-03AF7C118F94}" type="presOf" srcId="{191F89B2-105E-426A-886F-1577B632EBB1}" destId="{85A19514-CE71-4C74-86E3-374E7F8813EB}" srcOrd="0" destOrd="0" presId="urn:microsoft.com/office/officeart/2005/8/layout/hierarchy1"/>
    <dgm:cxn modelId="{101CD28A-88C5-4F60-9D15-F03437E7B30E}" type="presOf" srcId="{46738B93-7C88-4F8D-919D-E634F300BE26}" destId="{EAD342D7-C239-45E8-B56E-26A400A97A91}" srcOrd="0" destOrd="0" presId="urn:microsoft.com/office/officeart/2005/8/layout/hierarchy1"/>
    <dgm:cxn modelId="{53106440-AF7D-4BBE-A3E5-8D3DC2E9ECB8}" type="presOf" srcId="{35BA1D49-541C-4233-8C30-55FDE3B3CD7F}" destId="{87EC75B8-0106-4775-9766-ABADF45F1D4D}" srcOrd="0" destOrd="0" presId="urn:microsoft.com/office/officeart/2005/8/layout/hierarchy1"/>
    <dgm:cxn modelId="{46EE1401-7912-4146-AC37-FE5FF6AB26E4}" srcId="{ECA1A251-DC5F-4BA8-A151-E615C3A37E44}" destId="{46738B93-7C88-4F8D-919D-E634F300BE26}" srcOrd="0" destOrd="0" parTransId="{FEE4063C-ED02-40D8-8839-CF78F6889A04}" sibTransId="{ADEEDC9C-8A31-4E32-9D21-10BEC177A61A}"/>
    <dgm:cxn modelId="{0B6B8B1A-E8ED-4E5C-833A-2837D0B058B0}" type="presOf" srcId="{4136084A-ED81-4189-966B-680919452C9D}" destId="{02F37968-C2CA-4CBB-9AEF-EF805E83344E}" srcOrd="0" destOrd="0" presId="urn:microsoft.com/office/officeart/2005/8/layout/hierarchy1"/>
    <dgm:cxn modelId="{84FF4D19-F4B0-48CA-9EFB-EEB3DD1E5E58}" type="presOf" srcId="{7166CE2C-2A46-410A-9DE8-8936AA8D4D28}" destId="{CEBC397A-8AED-45C6-B996-2FE40B43CFB6}" srcOrd="0" destOrd="0" presId="urn:microsoft.com/office/officeart/2005/8/layout/hierarchy1"/>
    <dgm:cxn modelId="{C3AF5DBA-CF77-4F64-84FA-45284200E098}" srcId="{1B88CA64-AA33-4783-A758-B336C82F1DED}" destId="{0FB6FAE4-20C4-4384-9BD8-EA1411F6F7F6}" srcOrd="1" destOrd="0" parTransId="{BB1DCD53-3736-411E-908A-777B9A221E91}" sibTransId="{586877B6-FFC8-49E1-8CBE-591E370C5E0D}"/>
    <dgm:cxn modelId="{DBCF3CB1-0327-4548-A764-86903519CA47}" type="presOf" srcId="{F0F41DEF-5EA8-4C92-BF7A-93173E3B4083}" destId="{693C4F4D-85C3-4D9D-802B-CC77514757F7}" srcOrd="0" destOrd="0" presId="urn:microsoft.com/office/officeart/2005/8/layout/hierarchy1"/>
    <dgm:cxn modelId="{C155531D-243C-4F56-8C4E-394934F88B75}" srcId="{4136084A-ED81-4189-966B-680919452C9D}" destId="{35BA1D49-541C-4233-8C30-55FDE3B3CD7F}" srcOrd="2" destOrd="0" parTransId="{6E5C7FAF-7215-402D-BFFF-37CBB3012EBF}" sibTransId="{B715F1C4-9D2C-4FE9-8F8C-4D3D70161B09}"/>
    <dgm:cxn modelId="{FBE78177-B4C3-4AE8-9856-F5B074EE5397}" type="presOf" srcId="{0FB6FAE4-20C4-4384-9BD8-EA1411F6F7F6}" destId="{A091067A-F93E-40AF-9410-601A19DB89A2}" srcOrd="0" destOrd="0" presId="urn:microsoft.com/office/officeart/2005/8/layout/hierarchy1"/>
    <dgm:cxn modelId="{FEF0A92E-2CA8-4870-9189-16FA39A42F6F}" type="presOf" srcId="{EF424F08-059E-4EBA-A477-F89D25503BED}" destId="{6A74139B-FA21-4171-8283-C3CEE78420D9}" srcOrd="0" destOrd="0" presId="urn:microsoft.com/office/officeart/2005/8/layout/hierarchy1"/>
    <dgm:cxn modelId="{9272571D-B5D1-45D7-8D28-481ED8815B13}" srcId="{0FB6FAE4-20C4-4384-9BD8-EA1411F6F7F6}" destId="{6AF5BD84-51A4-4D97-96B6-873008BCDF6A}" srcOrd="0" destOrd="0" parTransId="{F76135AD-6808-4D17-91DF-141BBF59C8DB}" sibTransId="{BEB05C2B-8FF2-4F63-A532-75E7138FFFBA}"/>
    <dgm:cxn modelId="{647A01B5-1DAC-4EA3-A7CD-07AF8D952D34}" srcId="{F0407A38-7EB7-4D41-B5AB-C13EFF8F5824}" destId="{4136084A-ED81-4189-966B-680919452C9D}" srcOrd="0" destOrd="0" parTransId="{CF25A547-0B96-4AE0-B008-406557E69ABB}" sibTransId="{1F7767BC-BC68-4D92-A0D7-7E20F222BABD}"/>
    <dgm:cxn modelId="{97A39B09-0A5B-4438-975A-B35E7F07B3EF}" srcId="{1B88CA64-AA33-4783-A758-B336C82F1DED}" destId="{EF424F08-059E-4EBA-A477-F89D25503BED}" srcOrd="2" destOrd="0" parTransId="{3C44BD8C-3B24-4D6D-B8A1-2E52AADCAD2A}" sibTransId="{4223BE44-CB26-42CF-956B-6C0D9783D051}"/>
    <dgm:cxn modelId="{2414A22B-8C3F-41FF-A501-B736BB977555}" type="presParOf" srcId="{4B7B1615-AECC-4918-B47C-9F1E2F6F8E1B}" destId="{7F8F33C2-2563-400E-8858-9009E772A71C}" srcOrd="0" destOrd="0" presId="urn:microsoft.com/office/officeart/2005/8/layout/hierarchy1"/>
    <dgm:cxn modelId="{88141FFA-12E5-49EE-9DAE-D3749D2323EE}" type="presParOf" srcId="{7F8F33C2-2563-400E-8858-9009E772A71C}" destId="{B5F19A0A-EC1D-4F19-96E3-5EB7ABADB8FA}" srcOrd="0" destOrd="0" presId="urn:microsoft.com/office/officeart/2005/8/layout/hierarchy1"/>
    <dgm:cxn modelId="{E202E87A-4DFD-4D75-B35F-562CF05DECFA}" type="presParOf" srcId="{B5F19A0A-EC1D-4F19-96E3-5EB7ABADB8FA}" destId="{F3831648-B468-4CBA-B31F-BD0FF379E7F8}" srcOrd="0" destOrd="0" presId="urn:microsoft.com/office/officeart/2005/8/layout/hierarchy1"/>
    <dgm:cxn modelId="{4A319B44-E317-400D-BD6B-A285DC34ECAE}" type="presParOf" srcId="{B5F19A0A-EC1D-4F19-96E3-5EB7ABADB8FA}" destId="{02F37968-C2CA-4CBB-9AEF-EF805E83344E}" srcOrd="1" destOrd="0" presId="urn:microsoft.com/office/officeart/2005/8/layout/hierarchy1"/>
    <dgm:cxn modelId="{29E85465-388A-4270-8DB4-7B123E14F46A}" type="presParOf" srcId="{7F8F33C2-2563-400E-8858-9009E772A71C}" destId="{43FF2820-0AE2-4EDA-8297-FC16EE5DCF2C}" srcOrd="1" destOrd="0" presId="urn:microsoft.com/office/officeart/2005/8/layout/hierarchy1"/>
    <dgm:cxn modelId="{E28C0B35-973D-4F9B-991E-898A93655B24}" type="presParOf" srcId="{43FF2820-0AE2-4EDA-8297-FC16EE5DCF2C}" destId="{187E432B-F7A3-41D0-AA6E-27E892801FBA}" srcOrd="0" destOrd="0" presId="urn:microsoft.com/office/officeart/2005/8/layout/hierarchy1"/>
    <dgm:cxn modelId="{B5A57DE2-2820-4BB0-BF0B-F921F84DE31D}" type="presParOf" srcId="{43FF2820-0AE2-4EDA-8297-FC16EE5DCF2C}" destId="{857EFAC9-B152-4342-802F-FDA8D67FB9BA}" srcOrd="1" destOrd="0" presId="urn:microsoft.com/office/officeart/2005/8/layout/hierarchy1"/>
    <dgm:cxn modelId="{6D5A25D0-9539-4864-8A2C-222FAA6931E9}" type="presParOf" srcId="{857EFAC9-B152-4342-802F-FDA8D67FB9BA}" destId="{6F275522-D1B5-48C8-90BA-3BF552DA2047}" srcOrd="0" destOrd="0" presId="urn:microsoft.com/office/officeart/2005/8/layout/hierarchy1"/>
    <dgm:cxn modelId="{FFF3DD1E-7247-4BC3-A867-2A882709C3BD}" type="presParOf" srcId="{6F275522-D1B5-48C8-90BA-3BF552DA2047}" destId="{DC4B81F3-A992-46AE-B832-5085BA302EA7}" srcOrd="0" destOrd="0" presId="urn:microsoft.com/office/officeart/2005/8/layout/hierarchy1"/>
    <dgm:cxn modelId="{5B30397F-BA9D-4CED-8B00-538405D40ED4}" type="presParOf" srcId="{6F275522-D1B5-48C8-90BA-3BF552DA2047}" destId="{0AB06896-BB82-47B7-A0A0-E04FF17E0366}" srcOrd="1" destOrd="0" presId="urn:microsoft.com/office/officeart/2005/8/layout/hierarchy1"/>
    <dgm:cxn modelId="{D9EE586E-76B7-46B7-8647-BE55BA172C0C}" type="presParOf" srcId="{857EFAC9-B152-4342-802F-FDA8D67FB9BA}" destId="{6EF5FC3E-8CE0-46BC-A00E-A4EDB6EED2F5}" srcOrd="1" destOrd="0" presId="urn:microsoft.com/office/officeart/2005/8/layout/hierarchy1"/>
    <dgm:cxn modelId="{FC2EC742-1C02-44D5-8E69-8B70636853B2}" type="presParOf" srcId="{43FF2820-0AE2-4EDA-8297-FC16EE5DCF2C}" destId="{693C4F4D-85C3-4D9D-802B-CC77514757F7}" srcOrd="2" destOrd="0" presId="urn:microsoft.com/office/officeart/2005/8/layout/hierarchy1"/>
    <dgm:cxn modelId="{502F7687-7184-4DC3-BD03-E0DF38176F31}" type="presParOf" srcId="{43FF2820-0AE2-4EDA-8297-FC16EE5DCF2C}" destId="{A67B5C8F-ADA8-4D5A-ADA5-38D7D90352A3}" srcOrd="3" destOrd="0" presId="urn:microsoft.com/office/officeart/2005/8/layout/hierarchy1"/>
    <dgm:cxn modelId="{82E6A60C-2C13-49AD-93DE-668FC65A55CD}" type="presParOf" srcId="{A67B5C8F-ADA8-4D5A-ADA5-38D7D90352A3}" destId="{63B5D4AE-E3C0-43F1-A2A8-6AE596517135}" srcOrd="0" destOrd="0" presId="urn:microsoft.com/office/officeart/2005/8/layout/hierarchy1"/>
    <dgm:cxn modelId="{A2541827-595C-43F4-AF10-ECBFB229C457}" type="presParOf" srcId="{63B5D4AE-E3C0-43F1-A2A8-6AE596517135}" destId="{1746A909-7A8A-4756-A000-B236F5F217C2}" srcOrd="0" destOrd="0" presId="urn:microsoft.com/office/officeart/2005/8/layout/hierarchy1"/>
    <dgm:cxn modelId="{7B791EBD-81F6-4860-888D-8BD5FAEF2328}" type="presParOf" srcId="{63B5D4AE-E3C0-43F1-A2A8-6AE596517135}" destId="{38ED3AAF-D4A9-4418-9522-528EC4EAA3CD}" srcOrd="1" destOrd="0" presId="urn:microsoft.com/office/officeart/2005/8/layout/hierarchy1"/>
    <dgm:cxn modelId="{EE6DE664-2440-4390-B6D4-F366BEB80121}" type="presParOf" srcId="{A67B5C8F-ADA8-4D5A-ADA5-38D7D90352A3}" destId="{11D1A3D8-A572-47F9-B4E9-DC98DAA31BD7}" srcOrd="1" destOrd="0" presId="urn:microsoft.com/office/officeart/2005/8/layout/hierarchy1"/>
    <dgm:cxn modelId="{419FCB8C-6E1C-4637-BC12-DF88B6BBDA3B}" type="presParOf" srcId="{11D1A3D8-A572-47F9-B4E9-DC98DAA31BD7}" destId="{756EE35D-72B1-4B55-A39E-B3DE521699DB}" srcOrd="0" destOrd="0" presId="urn:microsoft.com/office/officeart/2005/8/layout/hierarchy1"/>
    <dgm:cxn modelId="{0C8E57CC-370C-4D7D-898F-B0CDE0879192}" type="presParOf" srcId="{11D1A3D8-A572-47F9-B4E9-DC98DAA31BD7}" destId="{1D089774-ABB2-492C-990F-F50ACED6244F}" srcOrd="1" destOrd="0" presId="urn:microsoft.com/office/officeart/2005/8/layout/hierarchy1"/>
    <dgm:cxn modelId="{4BEDBCFA-BAD2-4DFF-A15E-EE765CF3D9D8}" type="presParOf" srcId="{1D089774-ABB2-492C-990F-F50ACED6244F}" destId="{DA55FC97-D6B3-47BB-A205-253330BF23A1}" srcOrd="0" destOrd="0" presId="urn:microsoft.com/office/officeart/2005/8/layout/hierarchy1"/>
    <dgm:cxn modelId="{09E229B8-2422-4749-9812-D574EEA8E9DC}" type="presParOf" srcId="{DA55FC97-D6B3-47BB-A205-253330BF23A1}" destId="{22956CD5-93D0-47A0-9965-10716C6F0FA2}" srcOrd="0" destOrd="0" presId="urn:microsoft.com/office/officeart/2005/8/layout/hierarchy1"/>
    <dgm:cxn modelId="{3F31F5DB-9056-4239-AEC6-953B7D987719}" type="presParOf" srcId="{DA55FC97-D6B3-47BB-A205-253330BF23A1}" destId="{22931559-7873-4721-9D9D-5CDC021CCE25}" srcOrd="1" destOrd="0" presId="urn:microsoft.com/office/officeart/2005/8/layout/hierarchy1"/>
    <dgm:cxn modelId="{268C9763-984F-416C-B588-D68CEA49A1C2}" type="presParOf" srcId="{1D089774-ABB2-492C-990F-F50ACED6244F}" destId="{5D05B3BE-E81A-455B-BC0D-1FA5188300FF}" srcOrd="1" destOrd="0" presId="urn:microsoft.com/office/officeart/2005/8/layout/hierarchy1"/>
    <dgm:cxn modelId="{54A41734-08B8-4E50-AB9C-A0F5C2800E25}" type="presParOf" srcId="{5D05B3BE-E81A-455B-BC0D-1FA5188300FF}" destId="{44A0A7AD-F6D6-48D5-A911-74C5E29A0611}" srcOrd="0" destOrd="0" presId="urn:microsoft.com/office/officeart/2005/8/layout/hierarchy1"/>
    <dgm:cxn modelId="{141221F7-8210-4973-B8AD-20B3D58BAD73}" type="presParOf" srcId="{5D05B3BE-E81A-455B-BC0D-1FA5188300FF}" destId="{BD2CD31C-3A0A-46BE-A47D-002C57A27E4F}" srcOrd="1" destOrd="0" presId="urn:microsoft.com/office/officeart/2005/8/layout/hierarchy1"/>
    <dgm:cxn modelId="{942A44CB-9B14-4078-9FEF-FF34153DEA8B}" type="presParOf" srcId="{BD2CD31C-3A0A-46BE-A47D-002C57A27E4F}" destId="{E36B08D6-B852-42D9-ACEE-C59003C31FB0}" srcOrd="0" destOrd="0" presId="urn:microsoft.com/office/officeart/2005/8/layout/hierarchy1"/>
    <dgm:cxn modelId="{187EA675-D515-4326-AA06-23ED31417060}" type="presParOf" srcId="{E36B08D6-B852-42D9-ACEE-C59003C31FB0}" destId="{C97E270D-1D0A-447E-8EF5-4DA2D1D3207D}" srcOrd="0" destOrd="0" presId="urn:microsoft.com/office/officeart/2005/8/layout/hierarchy1"/>
    <dgm:cxn modelId="{551FD8C5-DF8A-4D68-B108-AA3391B67876}" type="presParOf" srcId="{E36B08D6-B852-42D9-ACEE-C59003C31FB0}" destId="{EAD342D7-C239-45E8-B56E-26A400A97A91}" srcOrd="1" destOrd="0" presId="urn:microsoft.com/office/officeart/2005/8/layout/hierarchy1"/>
    <dgm:cxn modelId="{180F831D-7C72-4F4C-9801-44E469E06F12}" type="presParOf" srcId="{BD2CD31C-3A0A-46BE-A47D-002C57A27E4F}" destId="{7DD38242-2474-4AF8-80E0-62219661B257}" srcOrd="1" destOrd="0" presId="urn:microsoft.com/office/officeart/2005/8/layout/hierarchy1"/>
    <dgm:cxn modelId="{EED33E92-74C2-4E22-8248-EBB8B043975A}" type="presParOf" srcId="{5D05B3BE-E81A-455B-BC0D-1FA5188300FF}" destId="{35CE0795-EBC3-4F42-8500-469A28AE26A6}" srcOrd="2" destOrd="0" presId="urn:microsoft.com/office/officeart/2005/8/layout/hierarchy1"/>
    <dgm:cxn modelId="{D2F7B80B-0B5C-4A5C-8B26-4543750BC13B}" type="presParOf" srcId="{5D05B3BE-E81A-455B-BC0D-1FA5188300FF}" destId="{0B2A34D6-767C-4A55-AB6A-0603A6CEDFC9}" srcOrd="3" destOrd="0" presId="urn:microsoft.com/office/officeart/2005/8/layout/hierarchy1"/>
    <dgm:cxn modelId="{D0667F35-8ACD-4133-A849-7FF62F403654}" type="presParOf" srcId="{0B2A34D6-767C-4A55-AB6A-0603A6CEDFC9}" destId="{32ED5599-8F21-4DB3-8856-5FD015AC62AB}" srcOrd="0" destOrd="0" presId="urn:microsoft.com/office/officeart/2005/8/layout/hierarchy1"/>
    <dgm:cxn modelId="{69F66B00-9C38-4671-BE96-8182AD434952}" type="presParOf" srcId="{32ED5599-8F21-4DB3-8856-5FD015AC62AB}" destId="{B4894EBF-A9A2-462A-ABC5-F89D6D0A4241}" srcOrd="0" destOrd="0" presId="urn:microsoft.com/office/officeart/2005/8/layout/hierarchy1"/>
    <dgm:cxn modelId="{C9CFADF1-7A7D-4EBC-855D-99558AE589D1}" type="presParOf" srcId="{32ED5599-8F21-4DB3-8856-5FD015AC62AB}" destId="{E735E8E3-28FF-4682-9FFD-9A4957237F8B}" srcOrd="1" destOrd="0" presId="urn:microsoft.com/office/officeart/2005/8/layout/hierarchy1"/>
    <dgm:cxn modelId="{7CF7B67B-31F7-4648-A579-D34FEF247F90}" type="presParOf" srcId="{0B2A34D6-767C-4A55-AB6A-0603A6CEDFC9}" destId="{0DB77E57-8883-41FD-A2A1-8793071A7233}" srcOrd="1" destOrd="0" presId="urn:microsoft.com/office/officeart/2005/8/layout/hierarchy1"/>
    <dgm:cxn modelId="{41A41617-B48F-4189-8087-A2B717999DD2}" type="presParOf" srcId="{11D1A3D8-A572-47F9-B4E9-DC98DAA31BD7}" destId="{4CD1B4DA-570C-4FCD-A44B-1BDAB5EED92A}" srcOrd="2" destOrd="0" presId="urn:microsoft.com/office/officeart/2005/8/layout/hierarchy1"/>
    <dgm:cxn modelId="{2468B119-C263-47AB-9256-14BB19BDF789}" type="presParOf" srcId="{11D1A3D8-A572-47F9-B4E9-DC98DAA31BD7}" destId="{EB2E0B86-F4B2-4CA0-93C9-BC446EAABD60}" srcOrd="3" destOrd="0" presId="urn:microsoft.com/office/officeart/2005/8/layout/hierarchy1"/>
    <dgm:cxn modelId="{1F8F46F8-4259-48D2-9A3B-50149DBFF88C}" type="presParOf" srcId="{EB2E0B86-F4B2-4CA0-93C9-BC446EAABD60}" destId="{9851D035-AC61-4845-BD8D-688053C9DD86}" srcOrd="0" destOrd="0" presId="urn:microsoft.com/office/officeart/2005/8/layout/hierarchy1"/>
    <dgm:cxn modelId="{0D4971EB-E429-4B2F-B584-9A23D2105F17}" type="presParOf" srcId="{9851D035-AC61-4845-BD8D-688053C9DD86}" destId="{B0437CF6-6F58-40C3-AAB3-9A7032C475D1}" srcOrd="0" destOrd="0" presId="urn:microsoft.com/office/officeart/2005/8/layout/hierarchy1"/>
    <dgm:cxn modelId="{F8E4BB71-BD8F-4C32-B44E-8D5327AF557C}" type="presParOf" srcId="{9851D035-AC61-4845-BD8D-688053C9DD86}" destId="{A091067A-F93E-40AF-9410-601A19DB89A2}" srcOrd="1" destOrd="0" presId="urn:microsoft.com/office/officeart/2005/8/layout/hierarchy1"/>
    <dgm:cxn modelId="{BC9FC435-0434-4343-AE92-5A3CA0D4FD28}" type="presParOf" srcId="{EB2E0B86-F4B2-4CA0-93C9-BC446EAABD60}" destId="{CA23305B-AE73-4724-B885-BDE517B9B171}" srcOrd="1" destOrd="0" presId="urn:microsoft.com/office/officeart/2005/8/layout/hierarchy1"/>
    <dgm:cxn modelId="{2F4A10C4-794A-4FE9-9E96-39A30E9782EC}" type="presParOf" srcId="{CA23305B-AE73-4724-B885-BDE517B9B171}" destId="{EBE7C177-CBE6-442B-81CA-CD844889C30B}" srcOrd="0" destOrd="0" presId="urn:microsoft.com/office/officeart/2005/8/layout/hierarchy1"/>
    <dgm:cxn modelId="{4EF87BB7-39AD-4A54-BDC1-7E800A162E6C}" type="presParOf" srcId="{CA23305B-AE73-4724-B885-BDE517B9B171}" destId="{58B45E46-191B-4670-9A4F-5CCAF43E6633}" srcOrd="1" destOrd="0" presId="urn:microsoft.com/office/officeart/2005/8/layout/hierarchy1"/>
    <dgm:cxn modelId="{ED2187D4-9FF0-4496-889E-2B3FEE6CF16B}" type="presParOf" srcId="{58B45E46-191B-4670-9A4F-5CCAF43E6633}" destId="{4C4E9009-EC34-4281-A5DE-123B5677D684}" srcOrd="0" destOrd="0" presId="urn:microsoft.com/office/officeart/2005/8/layout/hierarchy1"/>
    <dgm:cxn modelId="{D0A7957C-9EB5-412A-BDFC-3E892D047A95}" type="presParOf" srcId="{4C4E9009-EC34-4281-A5DE-123B5677D684}" destId="{470191A3-6ADA-41CA-8A9B-876747CC1824}" srcOrd="0" destOrd="0" presId="urn:microsoft.com/office/officeart/2005/8/layout/hierarchy1"/>
    <dgm:cxn modelId="{CCF2D5BB-C3F8-4261-BC0F-6273C9B09013}" type="presParOf" srcId="{4C4E9009-EC34-4281-A5DE-123B5677D684}" destId="{DE9BC79F-64A9-464D-8216-218BCDC3A21D}" srcOrd="1" destOrd="0" presId="urn:microsoft.com/office/officeart/2005/8/layout/hierarchy1"/>
    <dgm:cxn modelId="{C3BF46B3-A927-46CD-B7D0-46F09174BC27}" type="presParOf" srcId="{58B45E46-191B-4670-9A4F-5CCAF43E6633}" destId="{320B1F56-F1AC-4A78-84D6-8842372508A7}" srcOrd="1" destOrd="0" presId="urn:microsoft.com/office/officeart/2005/8/layout/hierarchy1"/>
    <dgm:cxn modelId="{ECCB7C36-05E1-43E4-B324-F6094B9D2C9B}" type="presParOf" srcId="{11D1A3D8-A572-47F9-B4E9-DC98DAA31BD7}" destId="{7A337D0E-D978-4683-91EE-23D666FE3C34}" srcOrd="4" destOrd="0" presId="urn:microsoft.com/office/officeart/2005/8/layout/hierarchy1"/>
    <dgm:cxn modelId="{D03B6BEB-37AD-4031-B377-48548379929F}" type="presParOf" srcId="{11D1A3D8-A572-47F9-B4E9-DC98DAA31BD7}" destId="{26C50CAC-4A58-4931-B3C3-1E05E401A9AA}" srcOrd="5" destOrd="0" presId="urn:microsoft.com/office/officeart/2005/8/layout/hierarchy1"/>
    <dgm:cxn modelId="{042BAE22-4F09-4B02-9AE7-34CC19558E2E}" type="presParOf" srcId="{26C50CAC-4A58-4931-B3C3-1E05E401A9AA}" destId="{6581EBDD-A210-470F-B59F-A4E4F2E7F71A}" srcOrd="0" destOrd="0" presId="urn:microsoft.com/office/officeart/2005/8/layout/hierarchy1"/>
    <dgm:cxn modelId="{BA4839B4-184D-4707-9F47-6CFDC679E4C8}" type="presParOf" srcId="{6581EBDD-A210-470F-B59F-A4E4F2E7F71A}" destId="{2756B6A9-7D48-4674-B37A-7DB8A8BEF3EA}" srcOrd="0" destOrd="0" presId="urn:microsoft.com/office/officeart/2005/8/layout/hierarchy1"/>
    <dgm:cxn modelId="{761BDBB0-79C2-4EB8-B0F9-F7DB4C69FFA0}" type="presParOf" srcId="{6581EBDD-A210-470F-B59F-A4E4F2E7F71A}" destId="{6A74139B-FA21-4171-8283-C3CEE78420D9}" srcOrd="1" destOrd="0" presId="urn:microsoft.com/office/officeart/2005/8/layout/hierarchy1"/>
    <dgm:cxn modelId="{C4E2CD3A-42CC-483A-8541-9AF455C4B4B2}" type="presParOf" srcId="{26C50CAC-4A58-4931-B3C3-1E05E401A9AA}" destId="{7F62ECDF-5A50-495B-8AC3-BAECC7D70D1E}" srcOrd="1" destOrd="0" presId="urn:microsoft.com/office/officeart/2005/8/layout/hierarchy1"/>
    <dgm:cxn modelId="{F6D7B0A6-40E2-49FC-8363-605E3C02BC30}" type="presParOf" srcId="{11D1A3D8-A572-47F9-B4E9-DC98DAA31BD7}" destId="{146F02BE-532F-4786-A000-36AE85C027EF}" srcOrd="6" destOrd="0" presId="urn:microsoft.com/office/officeart/2005/8/layout/hierarchy1"/>
    <dgm:cxn modelId="{9FECE5B3-65D7-4564-A86F-8CD5ABAAF563}" type="presParOf" srcId="{11D1A3D8-A572-47F9-B4E9-DC98DAA31BD7}" destId="{B87E3905-B1A5-4AF7-A0E1-52CD9B0CF06E}" srcOrd="7" destOrd="0" presId="urn:microsoft.com/office/officeart/2005/8/layout/hierarchy1"/>
    <dgm:cxn modelId="{543237DA-1F6C-4DDD-A178-5C96E0D7E503}" type="presParOf" srcId="{B87E3905-B1A5-4AF7-A0E1-52CD9B0CF06E}" destId="{F59B0E75-7D9E-4C24-8888-E3B033A751D4}" srcOrd="0" destOrd="0" presId="urn:microsoft.com/office/officeart/2005/8/layout/hierarchy1"/>
    <dgm:cxn modelId="{2854A1A7-C851-4682-ADAF-7C06C4BAA978}" type="presParOf" srcId="{F59B0E75-7D9E-4C24-8888-E3B033A751D4}" destId="{80BFB18C-7B8F-42C5-AFD1-6029CACC1C2B}" srcOrd="0" destOrd="0" presId="urn:microsoft.com/office/officeart/2005/8/layout/hierarchy1"/>
    <dgm:cxn modelId="{95AE89BD-C847-4001-977E-F02E412732B0}" type="presParOf" srcId="{F59B0E75-7D9E-4C24-8888-E3B033A751D4}" destId="{ED1965D9-C59C-4D5C-A77F-23E933D55220}" srcOrd="1" destOrd="0" presId="urn:microsoft.com/office/officeart/2005/8/layout/hierarchy1"/>
    <dgm:cxn modelId="{3570E1D8-7B11-4E49-869C-117226649CF4}" type="presParOf" srcId="{B87E3905-B1A5-4AF7-A0E1-52CD9B0CF06E}" destId="{DA9A0FDD-2BD0-4E45-BF02-06D75D387027}" srcOrd="1" destOrd="0" presId="urn:microsoft.com/office/officeart/2005/8/layout/hierarchy1"/>
    <dgm:cxn modelId="{428EA9D9-7C22-4A23-9903-C0E0B5E61BD4}" type="presParOf" srcId="{DA9A0FDD-2BD0-4E45-BF02-06D75D387027}" destId="{7CFE5847-154F-4489-8C6F-FE4F7FC83D92}" srcOrd="0" destOrd="0" presId="urn:microsoft.com/office/officeart/2005/8/layout/hierarchy1"/>
    <dgm:cxn modelId="{24C3CD0C-152D-4FF9-BF32-34616CC7E706}" type="presParOf" srcId="{DA9A0FDD-2BD0-4E45-BF02-06D75D387027}" destId="{E02455E4-AD4C-4CCA-AB54-27C4479E5144}" srcOrd="1" destOrd="0" presId="urn:microsoft.com/office/officeart/2005/8/layout/hierarchy1"/>
    <dgm:cxn modelId="{BBFCE574-E677-49A2-9682-473B5D1CF5AA}" type="presParOf" srcId="{E02455E4-AD4C-4CCA-AB54-27C4479E5144}" destId="{6931D4AA-EED3-4C9C-978E-E6DA73E0299F}" srcOrd="0" destOrd="0" presId="urn:microsoft.com/office/officeart/2005/8/layout/hierarchy1"/>
    <dgm:cxn modelId="{F87B81DF-9F47-477B-9243-D09B62DAF2D6}" type="presParOf" srcId="{6931D4AA-EED3-4C9C-978E-E6DA73E0299F}" destId="{121E618E-EE2B-40C2-8CED-91D332120190}" srcOrd="0" destOrd="0" presId="urn:microsoft.com/office/officeart/2005/8/layout/hierarchy1"/>
    <dgm:cxn modelId="{42807038-1957-4F64-A475-6C67EF3801B1}" type="presParOf" srcId="{6931D4AA-EED3-4C9C-978E-E6DA73E0299F}" destId="{D593F532-0B99-436C-8B1A-154680EDACD2}" srcOrd="1" destOrd="0" presId="urn:microsoft.com/office/officeart/2005/8/layout/hierarchy1"/>
    <dgm:cxn modelId="{04021EB9-5F43-4C5A-9613-7FDC7085404A}" type="presParOf" srcId="{E02455E4-AD4C-4CCA-AB54-27C4479E5144}" destId="{DF3D5863-C9A8-4568-9D9C-0C60DE57258E}" srcOrd="1" destOrd="0" presId="urn:microsoft.com/office/officeart/2005/8/layout/hierarchy1"/>
    <dgm:cxn modelId="{1546491A-FC64-4CD4-860E-2A1626240591}" type="presParOf" srcId="{DA9A0FDD-2BD0-4E45-BF02-06D75D387027}" destId="{CEBC397A-8AED-45C6-B996-2FE40B43CFB6}" srcOrd="2" destOrd="0" presId="urn:microsoft.com/office/officeart/2005/8/layout/hierarchy1"/>
    <dgm:cxn modelId="{49020AEA-4002-489C-A7A7-D9D945C7C90B}" type="presParOf" srcId="{DA9A0FDD-2BD0-4E45-BF02-06D75D387027}" destId="{BDBD8F44-A448-4508-BF41-175CBBFC14CB}" srcOrd="3" destOrd="0" presId="urn:microsoft.com/office/officeart/2005/8/layout/hierarchy1"/>
    <dgm:cxn modelId="{82DD9958-DBC9-49AF-87DC-83436A6783EE}" type="presParOf" srcId="{BDBD8F44-A448-4508-BF41-175CBBFC14CB}" destId="{1CA3C157-4129-40E7-A152-9147693C7CCD}" srcOrd="0" destOrd="0" presId="urn:microsoft.com/office/officeart/2005/8/layout/hierarchy1"/>
    <dgm:cxn modelId="{3694B99A-4F46-4001-AE08-E104A80FC117}" type="presParOf" srcId="{1CA3C157-4129-40E7-A152-9147693C7CCD}" destId="{BD9D7ED8-72C8-4002-8AE5-F1BF7B1F6C0E}" srcOrd="0" destOrd="0" presId="urn:microsoft.com/office/officeart/2005/8/layout/hierarchy1"/>
    <dgm:cxn modelId="{8F7420F6-B264-43EC-854D-9506E26D2E56}" type="presParOf" srcId="{1CA3C157-4129-40E7-A152-9147693C7CCD}" destId="{57296F10-D9D1-40A2-8A65-28539D306498}" srcOrd="1" destOrd="0" presId="urn:microsoft.com/office/officeart/2005/8/layout/hierarchy1"/>
    <dgm:cxn modelId="{91C3169B-C4FD-40B0-B909-0CC3F988F6DD}" type="presParOf" srcId="{BDBD8F44-A448-4508-BF41-175CBBFC14CB}" destId="{071BC7E5-9E79-44B0-B305-51EBD76C13F8}" srcOrd="1" destOrd="0" presId="urn:microsoft.com/office/officeart/2005/8/layout/hierarchy1"/>
    <dgm:cxn modelId="{32A2E43F-3B9F-4F6A-9114-F18B6BCA53E8}" type="presParOf" srcId="{11D1A3D8-A572-47F9-B4E9-DC98DAA31BD7}" destId="{85A19514-CE71-4C74-86E3-374E7F8813EB}" srcOrd="8" destOrd="0" presId="urn:microsoft.com/office/officeart/2005/8/layout/hierarchy1"/>
    <dgm:cxn modelId="{A508C6AF-8575-4C4B-BEFA-3B9E514302F2}" type="presParOf" srcId="{11D1A3D8-A572-47F9-B4E9-DC98DAA31BD7}" destId="{4FD9BB3E-07BB-4813-860F-FED539BEF105}" srcOrd="9" destOrd="0" presId="urn:microsoft.com/office/officeart/2005/8/layout/hierarchy1"/>
    <dgm:cxn modelId="{8FB3FA5B-BD49-46F5-AA6E-809FBAD18A25}" type="presParOf" srcId="{4FD9BB3E-07BB-4813-860F-FED539BEF105}" destId="{479F3C9B-F4AC-4BB6-9841-CD59FF5E1D2B}" srcOrd="0" destOrd="0" presId="urn:microsoft.com/office/officeart/2005/8/layout/hierarchy1"/>
    <dgm:cxn modelId="{5FFBAF53-6CE8-4023-A7D4-AE8BFB125382}" type="presParOf" srcId="{479F3C9B-F4AC-4BB6-9841-CD59FF5E1D2B}" destId="{4CFBEAAD-4455-4ABE-8A32-B9CDAD0458FA}" srcOrd="0" destOrd="0" presId="urn:microsoft.com/office/officeart/2005/8/layout/hierarchy1"/>
    <dgm:cxn modelId="{59BE784A-CB01-4A42-B222-835D755FAC00}" type="presParOf" srcId="{479F3C9B-F4AC-4BB6-9841-CD59FF5E1D2B}" destId="{AA1D5D92-2EEF-4E92-8AB8-7B6BE3FB0319}" srcOrd="1" destOrd="0" presId="urn:microsoft.com/office/officeart/2005/8/layout/hierarchy1"/>
    <dgm:cxn modelId="{B8B60B04-F390-48AB-B83E-66E06D4BCF97}" type="presParOf" srcId="{4FD9BB3E-07BB-4813-860F-FED539BEF105}" destId="{1AFB063B-2538-4235-BAAA-183DEBEE3550}" srcOrd="1" destOrd="0" presId="urn:microsoft.com/office/officeart/2005/8/layout/hierarchy1"/>
    <dgm:cxn modelId="{97C11463-BFE0-471C-B1D1-096C962DF16C}" type="presParOf" srcId="{1AFB063B-2538-4235-BAAA-183DEBEE3550}" destId="{2B489E6B-D332-4561-A99C-2362A6422F77}" srcOrd="0" destOrd="0" presId="urn:microsoft.com/office/officeart/2005/8/layout/hierarchy1"/>
    <dgm:cxn modelId="{BBEE0147-700B-4C74-B17A-23181426DF51}" type="presParOf" srcId="{1AFB063B-2538-4235-BAAA-183DEBEE3550}" destId="{134DDC81-57EE-4FAF-893D-4013F7A2C8E2}" srcOrd="1" destOrd="0" presId="urn:microsoft.com/office/officeart/2005/8/layout/hierarchy1"/>
    <dgm:cxn modelId="{E25380DE-D1AD-408B-A6A5-59A1828185F3}" type="presParOf" srcId="{134DDC81-57EE-4FAF-893D-4013F7A2C8E2}" destId="{F681C38A-92F5-4055-8AA1-CB4205BAF52D}" srcOrd="0" destOrd="0" presId="urn:microsoft.com/office/officeart/2005/8/layout/hierarchy1"/>
    <dgm:cxn modelId="{54AE711E-DE9E-43C5-A5B1-26655C3BD049}" type="presParOf" srcId="{F681C38A-92F5-4055-8AA1-CB4205BAF52D}" destId="{3C4D852A-80BB-4298-82DA-9EED74EFE95A}" srcOrd="0" destOrd="0" presId="urn:microsoft.com/office/officeart/2005/8/layout/hierarchy1"/>
    <dgm:cxn modelId="{19ABA7E5-45E4-41BF-9524-949958CEBD98}" type="presParOf" srcId="{F681C38A-92F5-4055-8AA1-CB4205BAF52D}" destId="{BB7FA602-37AB-4CD3-80A4-1F934507D9FF}" srcOrd="1" destOrd="0" presId="urn:microsoft.com/office/officeart/2005/8/layout/hierarchy1"/>
    <dgm:cxn modelId="{A1F7D2BF-1532-4EFC-8DED-53234136E4DA}" type="presParOf" srcId="{134DDC81-57EE-4FAF-893D-4013F7A2C8E2}" destId="{63404662-E1ED-4C7D-A04D-5427CDBCC31D}" srcOrd="1" destOrd="0" presId="urn:microsoft.com/office/officeart/2005/8/layout/hierarchy1"/>
    <dgm:cxn modelId="{321B6747-FFA3-4934-A5E1-85D4F58ED822}" type="presParOf" srcId="{1AFB063B-2538-4235-BAAA-183DEBEE3550}" destId="{CF22D5A7-0410-4680-B523-F9FAB2652C1E}" srcOrd="2" destOrd="0" presId="urn:microsoft.com/office/officeart/2005/8/layout/hierarchy1"/>
    <dgm:cxn modelId="{C282F025-C491-4C86-ABCD-FC5153297CA2}" type="presParOf" srcId="{1AFB063B-2538-4235-BAAA-183DEBEE3550}" destId="{050A10A2-95DE-4967-BA61-E4D7C3BB769C}" srcOrd="3" destOrd="0" presId="urn:microsoft.com/office/officeart/2005/8/layout/hierarchy1"/>
    <dgm:cxn modelId="{D4FA1084-9F45-40F0-B027-0DC003D4418B}" type="presParOf" srcId="{050A10A2-95DE-4967-BA61-E4D7C3BB769C}" destId="{8CCAF720-42B6-482C-B281-C5D52AEF9C33}" srcOrd="0" destOrd="0" presId="urn:microsoft.com/office/officeart/2005/8/layout/hierarchy1"/>
    <dgm:cxn modelId="{27C4260F-8443-4CE8-A942-DC69550D4AC6}" type="presParOf" srcId="{8CCAF720-42B6-482C-B281-C5D52AEF9C33}" destId="{FCF90974-DBFF-400D-B9BA-D9D5F3A8CA6F}" srcOrd="0" destOrd="0" presId="urn:microsoft.com/office/officeart/2005/8/layout/hierarchy1"/>
    <dgm:cxn modelId="{B651DC88-D05E-4DBA-9DBC-A9A19987872E}" type="presParOf" srcId="{8CCAF720-42B6-482C-B281-C5D52AEF9C33}" destId="{4E06DEC3-0509-44CD-9F5B-B0A53D518E15}" srcOrd="1" destOrd="0" presId="urn:microsoft.com/office/officeart/2005/8/layout/hierarchy1"/>
    <dgm:cxn modelId="{B9F132D0-FE88-4593-B789-FBE1942291EC}" type="presParOf" srcId="{050A10A2-95DE-4967-BA61-E4D7C3BB769C}" destId="{056F47FC-9339-405C-88BA-BED210A3EB7A}" srcOrd="1" destOrd="0" presId="urn:microsoft.com/office/officeart/2005/8/layout/hierarchy1"/>
    <dgm:cxn modelId="{53EF7768-6DFC-4690-B891-D608F633643D}" type="presParOf" srcId="{43FF2820-0AE2-4EDA-8297-FC16EE5DCF2C}" destId="{D3D46066-5722-4FDD-8A8A-CD8BC345324F}" srcOrd="4" destOrd="0" presId="urn:microsoft.com/office/officeart/2005/8/layout/hierarchy1"/>
    <dgm:cxn modelId="{BE6DE892-C9CE-40FC-859C-324DFFFC5107}" type="presParOf" srcId="{43FF2820-0AE2-4EDA-8297-FC16EE5DCF2C}" destId="{7AAADE27-939A-4C5A-942A-94120D6C5AA1}" srcOrd="5" destOrd="0" presId="urn:microsoft.com/office/officeart/2005/8/layout/hierarchy1"/>
    <dgm:cxn modelId="{477F5855-A8CF-437D-8D4D-E1E2C1702F80}" type="presParOf" srcId="{7AAADE27-939A-4C5A-942A-94120D6C5AA1}" destId="{264F84D2-3087-47ED-99CD-0712557D88EC}" srcOrd="0" destOrd="0" presId="urn:microsoft.com/office/officeart/2005/8/layout/hierarchy1"/>
    <dgm:cxn modelId="{3921700D-E212-4EB0-88E1-EC7EF2CFD1B5}" type="presParOf" srcId="{264F84D2-3087-47ED-99CD-0712557D88EC}" destId="{4A02FC87-CEB4-4ACE-A4E8-5039D4217096}" srcOrd="0" destOrd="0" presId="urn:microsoft.com/office/officeart/2005/8/layout/hierarchy1"/>
    <dgm:cxn modelId="{AF35EFCF-E765-464D-8C77-827C8EFDD042}" type="presParOf" srcId="{264F84D2-3087-47ED-99CD-0712557D88EC}" destId="{87EC75B8-0106-4775-9766-ABADF45F1D4D}" srcOrd="1" destOrd="0" presId="urn:microsoft.com/office/officeart/2005/8/layout/hierarchy1"/>
    <dgm:cxn modelId="{C9B20EF5-8062-4341-A5D9-BC88E41CB221}" type="presParOf" srcId="{7AAADE27-939A-4C5A-942A-94120D6C5AA1}" destId="{5ECD4F5D-18AA-4899-B7A5-E10DDD544E47}" srcOrd="1" destOrd="0" presId="urn:microsoft.com/office/officeart/2005/8/layout/hierarchy1"/>
  </dgm:cxnLst>
  <dgm:bg>
    <a:effectLst>
      <a:softEdge rad="12700"/>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46066-5722-4FDD-8A8A-CD8BC345324F}">
      <dsp:nvSpPr>
        <dsp:cNvPr id="0" name=""/>
        <dsp:cNvSpPr/>
      </dsp:nvSpPr>
      <dsp:spPr>
        <a:xfrm>
          <a:off x="4177217" y="1160079"/>
          <a:ext cx="1141423" cy="271606"/>
        </a:xfrm>
        <a:custGeom>
          <a:avLst/>
          <a:gdLst/>
          <a:ahLst/>
          <a:cxnLst/>
          <a:rect l="0" t="0" r="0" b="0"/>
          <a:pathLst>
            <a:path>
              <a:moveTo>
                <a:pt x="0" y="0"/>
              </a:moveTo>
              <a:lnTo>
                <a:pt x="0" y="185092"/>
              </a:lnTo>
              <a:lnTo>
                <a:pt x="1141423" y="185092"/>
              </a:lnTo>
              <a:lnTo>
                <a:pt x="1141423" y="2716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22D5A7-0410-4680-B523-F9FAB2652C1E}">
      <dsp:nvSpPr>
        <dsp:cNvPr id="0" name=""/>
        <dsp:cNvSpPr/>
      </dsp:nvSpPr>
      <dsp:spPr>
        <a:xfrm>
          <a:off x="7316131" y="2889336"/>
          <a:ext cx="570711" cy="271606"/>
        </a:xfrm>
        <a:custGeom>
          <a:avLst/>
          <a:gdLst/>
          <a:ahLst/>
          <a:cxnLst/>
          <a:rect l="0" t="0" r="0" b="0"/>
          <a:pathLst>
            <a:path>
              <a:moveTo>
                <a:pt x="0" y="0"/>
              </a:moveTo>
              <a:lnTo>
                <a:pt x="0" y="185092"/>
              </a:lnTo>
              <a:lnTo>
                <a:pt x="570711" y="185092"/>
              </a:lnTo>
              <a:lnTo>
                <a:pt x="570711"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489E6B-D332-4561-A99C-2362A6422F77}">
      <dsp:nvSpPr>
        <dsp:cNvPr id="0" name=""/>
        <dsp:cNvSpPr/>
      </dsp:nvSpPr>
      <dsp:spPr>
        <a:xfrm>
          <a:off x="6745419" y="2889336"/>
          <a:ext cx="570711" cy="271606"/>
        </a:xfrm>
        <a:custGeom>
          <a:avLst/>
          <a:gdLst/>
          <a:ahLst/>
          <a:cxnLst/>
          <a:rect l="0" t="0" r="0" b="0"/>
          <a:pathLst>
            <a:path>
              <a:moveTo>
                <a:pt x="570711" y="0"/>
              </a:moveTo>
              <a:lnTo>
                <a:pt x="570711"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A19514-CE71-4C74-86E3-374E7F8813EB}">
      <dsp:nvSpPr>
        <dsp:cNvPr id="0" name=""/>
        <dsp:cNvSpPr/>
      </dsp:nvSpPr>
      <dsp:spPr>
        <a:xfrm>
          <a:off x="4177217" y="2024707"/>
          <a:ext cx="3138914" cy="271606"/>
        </a:xfrm>
        <a:custGeom>
          <a:avLst/>
          <a:gdLst/>
          <a:ahLst/>
          <a:cxnLst/>
          <a:rect l="0" t="0" r="0" b="0"/>
          <a:pathLst>
            <a:path>
              <a:moveTo>
                <a:pt x="0" y="0"/>
              </a:moveTo>
              <a:lnTo>
                <a:pt x="0" y="185092"/>
              </a:lnTo>
              <a:lnTo>
                <a:pt x="3138914" y="185092"/>
              </a:lnTo>
              <a:lnTo>
                <a:pt x="3138914"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BC397A-8AED-45C6-B996-2FE40B43CFB6}">
      <dsp:nvSpPr>
        <dsp:cNvPr id="0" name=""/>
        <dsp:cNvSpPr/>
      </dsp:nvSpPr>
      <dsp:spPr>
        <a:xfrm>
          <a:off x="5033284" y="2889336"/>
          <a:ext cx="570711" cy="271606"/>
        </a:xfrm>
        <a:custGeom>
          <a:avLst/>
          <a:gdLst/>
          <a:ahLst/>
          <a:cxnLst/>
          <a:rect l="0" t="0" r="0" b="0"/>
          <a:pathLst>
            <a:path>
              <a:moveTo>
                <a:pt x="0" y="0"/>
              </a:moveTo>
              <a:lnTo>
                <a:pt x="0" y="185092"/>
              </a:lnTo>
              <a:lnTo>
                <a:pt x="570711" y="185092"/>
              </a:lnTo>
              <a:lnTo>
                <a:pt x="570711"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FE5847-154F-4489-8C6F-FE4F7FC83D92}">
      <dsp:nvSpPr>
        <dsp:cNvPr id="0" name=""/>
        <dsp:cNvSpPr/>
      </dsp:nvSpPr>
      <dsp:spPr>
        <a:xfrm>
          <a:off x="4462572" y="2889336"/>
          <a:ext cx="570711" cy="271606"/>
        </a:xfrm>
        <a:custGeom>
          <a:avLst/>
          <a:gdLst/>
          <a:ahLst/>
          <a:cxnLst/>
          <a:rect l="0" t="0" r="0" b="0"/>
          <a:pathLst>
            <a:path>
              <a:moveTo>
                <a:pt x="570711" y="0"/>
              </a:moveTo>
              <a:lnTo>
                <a:pt x="570711"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6F02BE-532F-4786-A000-36AE85C027EF}">
      <dsp:nvSpPr>
        <dsp:cNvPr id="0" name=""/>
        <dsp:cNvSpPr/>
      </dsp:nvSpPr>
      <dsp:spPr>
        <a:xfrm>
          <a:off x="4177217" y="2024707"/>
          <a:ext cx="856067" cy="271606"/>
        </a:xfrm>
        <a:custGeom>
          <a:avLst/>
          <a:gdLst/>
          <a:ahLst/>
          <a:cxnLst/>
          <a:rect l="0" t="0" r="0" b="0"/>
          <a:pathLst>
            <a:path>
              <a:moveTo>
                <a:pt x="0" y="0"/>
              </a:moveTo>
              <a:lnTo>
                <a:pt x="0" y="185092"/>
              </a:lnTo>
              <a:lnTo>
                <a:pt x="856067" y="185092"/>
              </a:lnTo>
              <a:lnTo>
                <a:pt x="856067"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337D0E-D978-4683-91EE-23D666FE3C34}">
      <dsp:nvSpPr>
        <dsp:cNvPr id="0" name=""/>
        <dsp:cNvSpPr/>
      </dsp:nvSpPr>
      <dsp:spPr>
        <a:xfrm>
          <a:off x="3891861" y="2024707"/>
          <a:ext cx="285355" cy="271606"/>
        </a:xfrm>
        <a:custGeom>
          <a:avLst/>
          <a:gdLst/>
          <a:ahLst/>
          <a:cxnLst/>
          <a:rect l="0" t="0" r="0" b="0"/>
          <a:pathLst>
            <a:path>
              <a:moveTo>
                <a:pt x="285355" y="0"/>
              </a:moveTo>
              <a:lnTo>
                <a:pt x="285355"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E7C177-CBE6-442B-81CA-CD844889C30B}">
      <dsp:nvSpPr>
        <dsp:cNvPr id="0" name=""/>
        <dsp:cNvSpPr/>
      </dsp:nvSpPr>
      <dsp:spPr>
        <a:xfrm>
          <a:off x="2704717" y="2889336"/>
          <a:ext cx="91440" cy="271606"/>
        </a:xfrm>
        <a:custGeom>
          <a:avLst/>
          <a:gdLst/>
          <a:ahLst/>
          <a:cxnLst/>
          <a:rect l="0" t="0" r="0" b="0"/>
          <a:pathLst>
            <a:path>
              <a:moveTo>
                <a:pt x="45720" y="0"/>
              </a:moveTo>
              <a:lnTo>
                <a:pt x="4572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D1B4DA-570C-4FCD-A44B-1BDAB5EED92A}">
      <dsp:nvSpPr>
        <dsp:cNvPr id="0" name=""/>
        <dsp:cNvSpPr/>
      </dsp:nvSpPr>
      <dsp:spPr>
        <a:xfrm>
          <a:off x="2750437" y="2024707"/>
          <a:ext cx="1426779" cy="271606"/>
        </a:xfrm>
        <a:custGeom>
          <a:avLst/>
          <a:gdLst/>
          <a:ahLst/>
          <a:cxnLst/>
          <a:rect l="0" t="0" r="0" b="0"/>
          <a:pathLst>
            <a:path>
              <a:moveTo>
                <a:pt x="1426779" y="0"/>
              </a:moveTo>
              <a:lnTo>
                <a:pt x="1426779"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CE0795-EBC3-4F42-8500-469A28AE26A6}">
      <dsp:nvSpPr>
        <dsp:cNvPr id="0" name=""/>
        <dsp:cNvSpPr/>
      </dsp:nvSpPr>
      <dsp:spPr>
        <a:xfrm>
          <a:off x="1038302" y="2889336"/>
          <a:ext cx="570711" cy="271606"/>
        </a:xfrm>
        <a:custGeom>
          <a:avLst/>
          <a:gdLst/>
          <a:ahLst/>
          <a:cxnLst/>
          <a:rect l="0" t="0" r="0" b="0"/>
          <a:pathLst>
            <a:path>
              <a:moveTo>
                <a:pt x="0" y="0"/>
              </a:moveTo>
              <a:lnTo>
                <a:pt x="0" y="185092"/>
              </a:lnTo>
              <a:lnTo>
                <a:pt x="570711" y="185092"/>
              </a:lnTo>
              <a:lnTo>
                <a:pt x="570711"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A0A7AD-F6D6-48D5-A911-74C5E29A0611}">
      <dsp:nvSpPr>
        <dsp:cNvPr id="0" name=""/>
        <dsp:cNvSpPr/>
      </dsp:nvSpPr>
      <dsp:spPr>
        <a:xfrm>
          <a:off x="467591" y="2889336"/>
          <a:ext cx="570711" cy="271606"/>
        </a:xfrm>
        <a:custGeom>
          <a:avLst/>
          <a:gdLst/>
          <a:ahLst/>
          <a:cxnLst/>
          <a:rect l="0" t="0" r="0" b="0"/>
          <a:pathLst>
            <a:path>
              <a:moveTo>
                <a:pt x="570711" y="0"/>
              </a:moveTo>
              <a:lnTo>
                <a:pt x="570711"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6EE35D-72B1-4B55-A39E-B3DE521699DB}">
      <dsp:nvSpPr>
        <dsp:cNvPr id="0" name=""/>
        <dsp:cNvSpPr/>
      </dsp:nvSpPr>
      <dsp:spPr>
        <a:xfrm>
          <a:off x="1038302" y="2024707"/>
          <a:ext cx="3138914" cy="271606"/>
        </a:xfrm>
        <a:custGeom>
          <a:avLst/>
          <a:gdLst/>
          <a:ahLst/>
          <a:cxnLst/>
          <a:rect l="0" t="0" r="0" b="0"/>
          <a:pathLst>
            <a:path>
              <a:moveTo>
                <a:pt x="3138914" y="0"/>
              </a:moveTo>
              <a:lnTo>
                <a:pt x="3138914" y="185092"/>
              </a:lnTo>
              <a:lnTo>
                <a:pt x="0" y="185092"/>
              </a:lnTo>
              <a:lnTo>
                <a:pt x="0" y="27160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3C4F4D-85C3-4D9D-802B-CC77514757F7}">
      <dsp:nvSpPr>
        <dsp:cNvPr id="0" name=""/>
        <dsp:cNvSpPr/>
      </dsp:nvSpPr>
      <dsp:spPr>
        <a:xfrm>
          <a:off x="4131497" y="1160079"/>
          <a:ext cx="91440" cy="271606"/>
        </a:xfrm>
        <a:custGeom>
          <a:avLst/>
          <a:gdLst/>
          <a:ahLst/>
          <a:cxnLst/>
          <a:rect l="0" t="0" r="0" b="0"/>
          <a:pathLst>
            <a:path>
              <a:moveTo>
                <a:pt x="45720" y="0"/>
              </a:moveTo>
              <a:lnTo>
                <a:pt x="45720" y="2716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7E432B-F7A3-41D0-AA6E-27E892801FBA}">
      <dsp:nvSpPr>
        <dsp:cNvPr id="0" name=""/>
        <dsp:cNvSpPr/>
      </dsp:nvSpPr>
      <dsp:spPr>
        <a:xfrm>
          <a:off x="3035793" y="1160079"/>
          <a:ext cx="1141423" cy="271606"/>
        </a:xfrm>
        <a:custGeom>
          <a:avLst/>
          <a:gdLst/>
          <a:ahLst/>
          <a:cxnLst/>
          <a:rect l="0" t="0" r="0" b="0"/>
          <a:pathLst>
            <a:path>
              <a:moveTo>
                <a:pt x="1141423" y="0"/>
              </a:moveTo>
              <a:lnTo>
                <a:pt x="1141423" y="185092"/>
              </a:lnTo>
              <a:lnTo>
                <a:pt x="0" y="185092"/>
              </a:lnTo>
              <a:lnTo>
                <a:pt x="0" y="27160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831648-B468-4CBA-B31F-BD0FF379E7F8}">
      <dsp:nvSpPr>
        <dsp:cNvPr id="0" name=""/>
        <dsp:cNvSpPr/>
      </dsp:nvSpPr>
      <dsp:spPr>
        <a:xfrm>
          <a:off x="3710271" y="567058"/>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F37968-C2CA-4CBB-9AEF-EF805E83344E}">
      <dsp:nvSpPr>
        <dsp:cNvPr id="0" name=""/>
        <dsp:cNvSpPr/>
      </dsp:nvSpPr>
      <dsp:spPr>
        <a:xfrm>
          <a:off x="3814036" y="665635"/>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Pat Comer</a:t>
          </a:r>
        </a:p>
        <a:p>
          <a:pPr lvl="0" algn="ctr" defTabSz="311150" rtl="0" eaLnBrk="1" latinLnBrk="0">
            <a:lnSpc>
              <a:spcPct val="90000"/>
            </a:lnSpc>
            <a:spcBef>
              <a:spcPct val="0"/>
            </a:spcBef>
            <a:spcAft>
              <a:spcPct val="35000"/>
            </a:spcAft>
          </a:pPr>
          <a:r>
            <a:rPr lang="es-ES" sz="700" kern="1200" dirty="0" err="1" smtClean="0">
              <a:latin typeface="+mj-lt"/>
            </a:rPr>
            <a:t>Chief</a:t>
          </a:r>
          <a:r>
            <a:rPr lang="es-ES" sz="700" kern="1200" dirty="0" smtClean="0">
              <a:latin typeface="+mj-lt"/>
            </a:rPr>
            <a:t> </a:t>
          </a:r>
          <a:r>
            <a:rPr lang="es-ES" sz="700" kern="1200" dirty="0" err="1" smtClean="0">
              <a:latin typeface="+mj-lt"/>
            </a:rPr>
            <a:t>Ecologist</a:t>
          </a:r>
          <a:endParaRPr lang="es-ES" sz="700" kern="1200" dirty="0" smtClean="0">
            <a:latin typeface="+mj-lt"/>
          </a:endParaRPr>
        </a:p>
      </dsp:txBody>
      <dsp:txXfrm>
        <a:off x="3831405" y="683004"/>
        <a:ext cx="899153" cy="558283"/>
      </dsp:txXfrm>
    </dsp:sp>
    <dsp:sp modelId="{DC4B81F3-A992-46AE-B832-5085BA302EA7}">
      <dsp:nvSpPr>
        <dsp:cNvPr id="0" name=""/>
        <dsp:cNvSpPr/>
      </dsp:nvSpPr>
      <dsp:spPr>
        <a:xfrm>
          <a:off x="2568847" y="1431686"/>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AB06896-BB82-47B7-A0A0-E04FF17E0366}">
      <dsp:nvSpPr>
        <dsp:cNvPr id="0" name=""/>
        <dsp:cNvSpPr/>
      </dsp:nvSpPr>
      <dsp:spPr>
        <a:xfrm>
          <a:off x="2672613" y="1530263"/>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Don Faber-Langendoen                        Senior </a:t>
          </a:r>
          <a:r>
            <a:rPr lang="es-ES" sz="700" kern="1200" dirty="0" err="1" smtClean="0">
              <a:latin typeface="+mj-lt"/>
            </a:rPr>
            <a:t>Research</a:t>
          </a:r>
          <a:r>
            <a:rPr lang="es-ES" sz="700" kern="1200" dirty="0" smtClean="0">
              <a:latin typeface="+mj-lt"/>
            </a:rPr>
            <a:t> </a:t>
          </a:r>
          <a:r>
            <a:rPr lang="es-ES" sz="700" kern="1200" dirty="0" err="1" smtClean="0">
              <a:latin typeface="+mj-lt"/>
            </a:rPr>
            <a:t>Ecologist</a:t>
          </a:r>
          <a:r>
            <a:rPr lang="es-ES" sz="700" kern="1200" dirty="0" smtClean="0">
              <a:latin typeface="+mj-lt"/>
            </a:rPr>
            <a:t>  (USA-</a:t>
          </a:r>
          <a:r>
            <a:rPr lang="es-ES" sz="700" kern="1200" dirty="0" err="1" smtClean="0">
              <a:latin typeface="+mj-lt"/>
            </a:rPr>
            <a:t>Canada</a:t>
          </a:r>
          <a:r>
            <a:rPr lang="es-ES" sz="700" kern="1200" dirty="0" smtClean="0">
              <a:latin typeface="+mj-lt"/>
            </a:rPr>
            <a:t>)</a:t>
          </a:r>
        </a:p>
      </dsp:txBody>
      <dsp:txXfrm>
        <a:off x="2689982" y="1547632"/>
        <a:ext cx="899153" cy="558283"/>
      </dsp:txXfrm>
    </dsp:sp>
    <dsp:sp modelId="{1746A909-7A8A-4756-A000-B236F5F217C2}">
      <dsp:nvSpPr>
        <dsp:cNvPr id="0" name=""/>
        <dsp:cNvSpPr/>
      </dsp:nvSpPr>
      <dsp:spPr>
        <a:xfrm>
          <a:off x="3710271" y="1431686"/>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8ED3AAF-D4A9-4418-9522-528EC4EAA3CD}">
      <dsp:nvSpPr>
        <dsp:cNvPr id="0" name=""/>
        <dsp:cNvSpPr/>
      </dsp:nvSpPr>
      <dsp:spPr>
        <a:xfrm>
          <a:off x="3814036" y="1530263"/>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Lesley Sneddon</a:t>
          </a:r>
        </a:p>
        <a:p>
          <a:pPr lvl="0" algn="ctr" defTabSz="311150" rtl="0" eaLnBrk="1" latinLnBrk="0">
            <a:lnSpc>
              <a:spcPct val="90000"/>
            </a:lnSpc>
            <a:spcBef>
              <a:spcPct val="0"/>
            </a:spcBef>
            <a:spcAft>
              <a:spcPct val="35000"/>
            </a:spcAft>
          </a:pPr>
          <a:r>
            <a:rPr lang="es-ES" sz="700" kern="1200" dirty="0" smtClean="0">
              <a:latin typeface="+mj-lt"/>
            </a:rPr>
            <a:t>National Ecologist (USA)</a:t>
          </a:r>
        </a:p>
      </dsp:txBody>
      <dsp:txXfrm>
        <a:off x="3831405" y="1547632"/>
        <a:ext cx="899153" cy="558283"/>
      </dsp:txXfrm>
    </dsp:sp>
    <dsp:sp modelId="{22956CD5-93D0-47A0-9965-10716C6F0FA2}">
      <dsp:nvSpPr>
        <dsp:cNvPr id="0" name=""/>
        <dsp:cNvSpPr/>
      </dsp:nvSpPr>
      <dsp:spPr>
        <a:xfrm>
          <a:off x="571356" y="2296314"/>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2931559-7873-4721-9D9D-5CDC021CCE25}">
      <dsp:nvSpPr>
        <dsp:cNvPr id="0" name=""/>
        <dsp:cNvSpPr/>
      </dsp:nvSpPr>
      <dsp:spPr>
        <a:xfrm>
          <a:off x="675122" y="2394892"/>
          <a:ext cx="933891" cy="593021"/>
        </a:xfrm>
        <a:prstGeom prst="roundRect">
          <a:avLst>
            <a:gd name="adj" fmla="val 10000"/>
          </a:avLst>
        </a:prstGeom>
        <a:solidFill>
          <a:srgbClr val="FF9999">
            <a:alpha val="89804"/>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Marion Reid                       Senior Western Ecologist</a:t>
          </a:r>
        </a:p>
      </dsp:txBody>
      <dsp:txXfrm>
        <a:off x="692491" y="2412261"/>
        <a:ext cx="899153" cy="558283"/>
      </dsp:txXfrm>
    </dsp:sp>
    <dsp:sp modelId="{C97E270D-1D0A-447E-8EF5-4DA2D1D3207D}">
      <dsp:nvSpPr>
        <dsp:cNvPr id="0" name=""/>
        <dsp:cNvSpPr/>
      </dsp:nvSpPr>
      <dsp:spPr>
        <a:xfrm>
          <a:off x="645"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AD342D7-C239-45E8-B56E-26A400A97A91}">
      <dsp:nvSpPr>
        <dsp:cNvPr id="0" name=""/>
        <dsp:cNvSpPr/>
      </dsp:nvSpPr>
      <dsp:spPr>
        <a:xfrm>
          <a:off x="104411"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Keith Schulz Western Ecologist</a:t>
          </a:r>
        </a:p>
      </dsp:txBody>
      <dsp:txXfrm>
        <a:off x="121780" y="3276889"/>
        <a:ext cx="899153" cy="558283"/>
      </dsp:txXfrm>
    </dsp:sp>
    <dsp:sp modelId="{B4894EBF-A9A2-462A-ABC5-F89D6D0A4241}">
      <dsp:nvSpPr>
        <dsp:cNvPr id="0" name=""/>
        <dsp:cNvSpPr/>
      </dsp:nvSpPr>
      <dsp:spPr>
        <a:xfrm>
          <a:off x="1142068"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735E8E3-28FF-4682-9FFD-9A4957237F8B}">
      <dsp:nvSpPr>
        <dsp:cNvPr id="0" name=""/>
        <dsp:cNvSpPr/>
      </dsp:nvSpPr>
      <dsp:spPr>
        <a:xfrm>
          <a:off x="1245834"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Gwen Kittel W. Riparian Ecologist</a:t>
          </a:r>
        </a:p>
      </dsp:txBody>
      <dsp:txXfrm>
        <a:off x="1263203" y="3276889"/>
        <a:ext cx="899153" cy="558283"/>
      </dsp:txXfrm>
    </dsp:sp>
    <dsp:sp modelId="{B0437CF6-6F58-40C3-AAB3-9A7032C475D1}">
      <dsp:nvSpPr>
        <dsp:cNvPr id="0" name=""/>
        <dsp:cNvSpPr/>
      </dsp:nvSpPr>
      <dsp:spPr>
        <a:xfrm>
          <a:off x="2283492" y="2296314"/>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091067A-F93E-40AF-9410-601A19DB89A2}">
      <dsp:nvSpPr>
        <dsp:cNvPr id="0" name=""/>
        <dsp:cNvSpPr/>
      </dsp:nvSpPr>
      <dsp:spPr>
        <a:xfrm>
          <a:off x="2387257" y="2394892"/>
          <a:ext cx="933891" cy="593021"/>
        </a:xfrm>
        <a:prstGeom prst="roundRect">
          <a:avLst>
            <a:gd name="adj" fmla="val 10000"/>
          </a:avLst>
        </a:prstGeom>
        <a:solidFill>
          <a:srgbClr val="99CCFF">
            <a:alpha val="89804"/>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Shannon Menard         Senior Midwestern Ecologist</a:t>
          </a:r>
        </a:p>
      </dsp:txBody>
      <dsp:txXfrm>
        <a:off x="2404626" y="2412261"/>
        <a:ext cx="899153" cy="558283"/>
      </dsp:txXfrm>
    </dsp:sp>
    <dsp:sp modelId="{470191A3-6ADA-41CA-8A9B-876747CC1824}">
      <dsp:nvSpPr>
        <dsp:cNvPr id="0" name=""/>
        <dsp:cNvSpPr/>
      </dsp:nvSpPr>
      <dsp:spPr>
        <a:xfrm>
          <a:off x="2283492"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E9BC79F-64A9-464D-8216-218BCDC3A21D}">
      <dsp:nvSpPr>
        <dsp:cNvPr id="0" name=""/>
        <dsp:cNvSpPr/>
      </dsp:nvSpPr>
      <dsp:spPr>
        <a:xfrm>
          <a:off x="2387257"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Jim Drake Midwest Ecologist</a:t>
          </a:r>
        </a:p>
      </dsp:txBody>
      <dsp:txXfrm>
        <a:off x="2404626" y="3276889"/>
        <a:ext cx="899153" cy="558283"/>
      </dsp:txXfrm>
    </dsp:sp>
    <dsp:sp modelId="{2756B6A9-7D48-4674-B37A-7DB8A8BEF3EA}">
      <dsp:nvSpPr>
        <dsp:cNvPr id="0" name=""/>
        <dsp:cNvSpPr/>
      </dsp:nvSpPr>
      <dsp:spPr>
        <a:xfrm>
          <a:off x="3424915" y="2296314"/>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A74139B-FA21-4171-8283-C3CEE78420D9}">
      <dsp:nvSpPr>
        <dsp:cNvPr id="0" name=""/>
        <dsp:cNvSpPr/>
      </dsp:nvSpPr>
      <dsp:spPr>
        <a:xfrm>
          <a:off x="3528681" y="2394892"/>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Regan Smyth Landscape Ecologist</a:t>
          </a:r>
        </a:p>
      </dsp:txBody>
      <dsp:txXfrm>
        <a:off x="3546050" y="2412261"/>
        <a:ext cx="899153" cy="558283"/>
      </dsp:txXfrm>
    </dsp:sp>
    <dsp:sp modelId="{80BFB18C-7B8F-42C5-AFD1-6029CACC1C2B}">
      <dsp:nvSpPr>
        <dsp:cNvPr id="0" name=""/>
        <dsp:cNvSpPr/>
      </dsp:nvSpPr>
      <dsp:spPr>
        <a:xfrm>
          <a:off x="4566338" y="2296314"/>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D1965D9-C59C-4D5C-A77F-23E933D55220}">
      <dsp:nvSpPr>
        <dsp:cNvPr id="0" name=""/>
        <dsp:cNvSpPr/>
      </dsp:nvSpPr>
      <dsp:spPr>
        <a:xfrm>
          <a:off x="4670104" y="2394892"/>
          <a:ext cx="933891" cy="593021"/>
        </a:xfrm>
        <a:prstGeom prst="roundRect">
          <a:avLst>
            <a:gd name="adj" fmla="val 10000"/>
          </a:avLst>
        </a:prstGeom>
        <a:solidFill>
          <a:srgbClr val="CCFF99">
            <a:alpha val="89804"/>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Milo Pyne                   Senior Southeast Ecologist</a:t>
          </a:r>
        </a:p>
      </dsp:txBody>
      <dsp:txXfrm>
        <a:off x="4687473" y="2412261"/>
        <a:ext cx="899153" cy="558283"/>
      </dsp:txXfrm>
    </dsp:sp>
    <dsp:sp modelId="{121E618E-EE2B-40C2-8CED-91D332120190}">
      <dsp:nvSpPr>
        <dsp:cNvPr id="0" name=""/>
        <dsp:cNvSpPr/>
      </dsp:nvSpPr>
      <dsp:spPr>
        <a:xfrm>
          <a:off x="3995627"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D593F532-0B99-436C-8B1A-154680EDACD2}">
      <dsp:nvSpPr>
        <dsp:cNvPr id="0" name=""/>
        <dsp:cNvSpPr/>
      </dsp:nvSpPr>
      <dsp:spPr>
        <a:xfrm>
          <a:off x="4099392"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Rickie White SE Ecologist</a:t>
          </a:r>
        </a:p>
      </dsp:txBody>
      <dsp:txXfrm>
        <a:off x="4116761" y="3276889"/>
        <a:ext cx="899153" cy="558283"/>
      </dsp:txXfrm>
    </dsp:sp>
    <dsp:sp modelId="{BD9D7ED8-72C8-4002-8AE5-F1BF7B1F6C0E}">
      <dsp:nvSpPr>
        <dsp:cNvPr id="0" name=""/>
        <dsp:cNvSpPr/>
      </dsp:nvSpPr>
      <dsp:spPr>
        <a:xfrm>
          <a:off x="5137050"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57296F10-D9D1-40A2-8A65-28539D306498}">
      <dsp:nvSpPr>
        <dsp:cNvPr id="0" name=""/>
        <dsp:cNvSpPr/>
      </dsp:nvSpPr>
      <dsp:spPr>
        <a:xfrm>
          <a:off x="5240816"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Carl Nordman SE Ecologist</a:t>
          </a:r>
        </a:p>
      </dsp:txBody>
      <dsp:txXfrm>
        <a:off x="5258185" y="3276889"/>
        <a:ext cx="899153" cy="558283"/>
      </dsp:txXfrm>
    </dsp:sp>
    <dsp:sp modelId="{4CFBEAAD-4455-4ABE-8A32-B9CDAD0458FA}">
      <dsp:nvSpPr>
        <dsp:cNvPr id="0" name=""/>
        <dsp:cNvSpPr/>
      </dsp:nvSpPr>
      <dsp:spPr>
        <a:xfrm>
          <a:off x="6849185" y="2296314"/>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A1D5D92-2EEF-4E92-8AB8-7B6BE3FB0319}">
      <dsp:nvSpPr>
        <dsp:cNvPr id="0" name=""/>
        <dsp:cNvSpPr/>
      </dsp:nvSpPr>
      <dsp:spPr>
        <a:xfrm>
          <a:off x="6952951" y="2394892"/>
          <a:ext cx="933891" cy="593021"/>
        </a:xfrm>
        <a:prstGeom prst="roundRect">
          <a:avLst>
            <a:gd name="adj" fmla="val 10000"/>
          </a:avLst>
        </a:prstGeom>
        <a:solidFill>
          <a:schemeClr val="tx2">
            <a:lumMod val="40000"/>
            <a:lumOff val="60000"/>
            <a:alpha val="9000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Judy Teague    	                  Senior Eastern &amp; S-Central Ecologist</a:t>
          </a:r>
        </a:p>
      </dsp:txBody>
      <dsp:txXfrm>
        <a:off x="6970320" y="2412261"/>
        <a:ext cx="899153" cy="558283"/>
      </dsp:txXfrm>
    </dsp:sp>
    <dsp:sp modelId="{3C4D852A-80BB-4298-82DA-9EED74EFE95A}">
      <dsp:nvSpPr>
        <dsp:cNvPr id="0" name=""/>
        <dsp:cNvSpPr/>
      </dsp:nvSpPr>
      <dsp:spPr>
        <a:xfrm>
          <a:off x="6278473"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B7FA602-37AB-4CD3-80A4-1F934507D9FF}">
      <dsp:nvSpPr>
        <dsp:cNvPr id="0" name=""/>
        <dsp:cNvSpPr/>
      </dsp:nvSpPr>
      <dsp:spPr>
        <a:xfrm>
          <a:off x="6382239"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Ery Largay NE Ecologist</a:t>
          </a:r>
        </a:p>
      </dsp:txBody>
      <dsp:txXfrm>
        <a:off x="6399608" y="3276889"/>
        <a:ext cx="899153" cy="558283"/>
      </dsp:txXfrm>
    </dsp:sp>
    <dsp:sp modelId="{FCF90974-DBFF-400D-B9BA-D9D5F3A8CA6F}">
      <dsp:nvSpPr>
        <dsp:cNvPr id="0" name=""/>
        <dsp:cNvSpPr/>
      </dsp:nvSpPr>
      <dsp:spPr>
        <a:xfrm>
          <a:off x="7419897" y="3160942"/>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E06DEC3-0509-44CD-9F5B-B0A53D518E15}">
      <dsp:nvSpPr>
        <dsp:cNvPr id="0" name=""/>
        <dsp:cNvSpPr/>
      </dsp:nvSpPr>
      <dsp:spPr>
        <a:xfrm>
          <a:off x="7523662" y="3259520"/>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Erin L. Jones MidAtlantic Ecologist</a:t>
          </a:r>
        </a:p>
      </dsp:txBody>
      <dsp:txXfrm>
        <a:off x="7541031" y="3276889"/>
        <a:ext cx="899153" cy="558283"/>
      </dsp:txXfrm>
    </dsp:sp>
    <dsp:sp modelId="{4A02FC87-CEB4-4ACE-A4E8-5039D4217096}">
      <dsp:nvSpPr>
        <dsp:cNvPr id="0" name=""/>
        <dsp:cNvSpPr/>
      </dsp:nvSpPr>
      <dsp:spPr>
        <a:xfrm>
          <a:off x="4851694" y="1431686"/>
          <a:ext cx="933891" cy="593021"/>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7EC75B8-0106-4775-9766-ABADF45F1D4D}">
      <dsp:nvSpPr>
        <dsp:cNvPr id="0" name=""/>
        <dsp:cNvSpPr/>
      </dsp:nvSpPr>
      <dsp:spPr>
        <a:xfrm>
          <a:off x="4955460" y="1530263"/>
          <a:ext cx="933891" cy="593021"/>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311150" rtl="0" eaLnBrk="1" latinLnBrk="0">
            <a:lnSpc>
              <a:spcPct val="90000"/>
            </a:lnSpc>
            <a:spcBef>
              <a:spcPct val="0"/>
            </a:spcBef>
            <a:spcAft>
              <a:spcPct val="35000"/>
            </a:spcAft>
          </a:pPr>
          <a:r>
            <a:rPr lang="es-ES" sz="700" kern="1200" dirty="0" smtClean="0">
              <a:latin typeface="+mj-lt"/>
            </a:rPr>
            <a:t>Carmen Josse</a:t>
          </a:r>
        </a:p>
        <a:p>
          <a:pPr lvl="0" algn="ctr" defTabSz="311150" rtl="0" eaLnBrk="1" latinLnBrk="0">
            <a:lnSpc>
              <a:spcPct val="90000"/>
            </a:lnSpc>
            <a:spcBef>
              <a:spcPct val="0"/>
            </a:spcBef>
            <a:spcAft>
              <a:spcPct val="35000"/>
            </a:spcAft>
          </a:pPr>
          <a:r>
            <a:rPr lang="es-ES" sz="700" kern="1200" dirty="0" smtClean="0">
              <a:latin typeface="+mj-lt"/>
            </a:rPr>
            <a:t>Senior Research Ecologist (Latin America)</a:t>
          </a:r>
        </a:p>
      </dsp:txBody>
      <dsp:txXfrm>
        <a:off x="4972829" y="1547632"/>
        <a:ext cx="899153" cy="55828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46435" name="Rectangle 3"/>
          <p:cNvSpPr>
            <a:spLocks noGrp="1" noChangeArrowheads="1"/>
          </p:cNvSpPr>
          <p:nvPr>
            <p:ph type="dt" sz="quarter"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endParaRPr lang="en-US"/>
          </a:p>
        </p:txBody>
      </p:sp>
      <p:sp>
        <p:nvSpPr>
          <p:cNvPr id="146436" name="Rectangle 4"/>
          <p:cNvSpPr>
            <a:spLocks noGrp="1" noChangeArrowheads="1"/>
          </p:cNvSpPr>
          <p:nvPr>
            <p:ph type="ftr" sz="quarter" idx="2"/>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46437" name="Rectangle 5"/>
          <p:cNvSpPr>
            <a:spLocks noGrp="1" noChangeArrowheads="1"/>
          </p:cNvSpPr>
          <p:nvPr>
            <p:ph type="sldNum" sz="quarter" idx="3"/>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fld id="{6618BC46-1450-49F6-ABA3-2D02F272CA68}" type="slidenum">
              <a:rPr lang="en-US"/>
              <a:pPr>
                <a:defRPr/>
              </a:pPr>
              <a:t>‹#›</a:t>
            </a:fld>
            <a:endParaRPr lang="en-US"/>
          </a:p>
        </p:txBody>
      </p:sp>
    </p:spTree>
    <p:extLst>
      <p:ext uri="{BB962C8B-B14F-4D97-AF65-F5344CB8AC3E}">
        <p14:creationId xmlns:p14="http://schemas.microsoft.com/office/powerpoint/2010/main" val="25947245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4160838"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9459" name="Rectangle 3"/>
          <p:cNvSpPr>
            <a:spLocks noGrp="1" noChangeArrowheads="1"/>
          </p:cNvSpPr>
          <p:nvPr>
            <p:ph type="dt" idx="1"/>
          </p:nvPr>
        </p:nvSpPr>
        <p:spPr bwMode="auto">
          <a:xfrm>
            <a:off x="5440363" y="0"/>
            <a:ext cx="4160837" cy="3651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2971800" y="549275"/>
            <a:ext cx="3657600" cy="27432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1279525" y="3475038"/>
            <a:ext cx="7042150" cy="32908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62" name="Rectangle 6"/>
          <p:cNvSpPr>
            <a:spLocks noGrp="1" noChangeArrowheads="1"/>
          </p:cNvSpPr>
          <p:nvPr>
            <p:ph type="ftr" sz="quarter" idx="4"/>
          </p:nvPr>
        </p:nvSpPr>
        <p:spPr bwMode="auto">
          <a:xfrm>
            <a:off x="0" y="6950075"/>
            <a:ext cx="4160838"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0" hangingPunct="0">
              <a:defRPr sz="1300">
                <a:effectLst>
                  <a:outerShdw blurRad="38100" dist="38100" dir="2700000" algn="tl">
                    <a:srgbClr val="C0C0C0"/>
                  </a:outerShdw>
                </a:effectLst>
              </a:defRPr>
            </a:lvl1pPr>
          </a:lstStyle>
          <a:p>
            <a:pPr>
              <a:defRPr/>
            </a:pPr>
            <a:endParaRPr lang="en-US"/>
          </a:p>
        </p:txBody>
      </p:sp>
      <p:sp>
        <p:nvSpPr>
          <p:cNvPr id="19463" name="Rectangle 7"/>
          <p:cNvSpPr>
            <a:spLocks noGrp="1" noChangeArrowheads="1"/>
          </p:cNvSpPr>
          <p:nvPr>
            <p:ph type="sldNum" sz="quarter" idx="5"/>
          </p:nvPr>
        </p:nvSpPr>
        <p:spPr bwMode="auto">
          <a:xfrm>
            <a:off x="5440363" y="6950075"/>
            <a:ext cx="4160837" cy="3651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0" hangingPunct="0">
              <a:defRPr sz="1300">
                <a:effectLst>
                  <a:outerShdw blurRad="38100" dist="38100" dir="2700000" algn="tl">
                    <a:srgbClr val="C0C0C0"/>
                  </a:outerShdw>
                </a:effectLst>
              </a:defRPr>
            </a:lvl1pPr>
          </a:lstStyle>
          <a:p>
            <a:pPr>
              <a:defRPr/>
            </a:pPr>
            <a:fld id="{3A178BD0-24E8-413C-B6BF-4C54FDCF3DF5}" type="slidenum">
              <a:rPr lang="en-US"/>
              <a:pPr>
                <a:defRPr/>
              </a:pPr>
              <a:t>‹#›</a:t>
            </a:fld>
            <a:endParaRPr lang="en-US"/>
          </a:p>
        </p:txBody>
      </p:sp>
    </p:spTree>
    <p:extLst>
      <p:ext uri="{BB962C8B-B14F-4D97-AF65-F5344CB8AC3E}">
        <p14:creationId xmlns:p14="http://schemas.microsoft.com/office/powerpoint/2010/main" val="328964236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New Roman" pitchFamily="18" charset="0"/>
                <a:ea typeface="+mn-ea"/>
                <a:cs typeface="+mn-cs"/>
              </a:rPr>
              <a:t>Pat Comer</a:t>
            </a:r>
            <a:r>
              <a:rPr lang="en-US" sz="1200" kern="1200" dirty="0" smtClean="0">
                <a:solidFill>
                  <a:schemeClr val="tx1"/>
                </a:solidFill>
                <a:effectLst/>
                <a:latin typeface="Times New Roman" pitchFamily="18" charset="0"/>
                <a:ea typeface="+mn-ea"/>
                <a:cs typeface="+mn-cs"/>
              </a:rPr>
              <a:t> directs the Ecology Department of NatureServe’s Science Division.  He completed undergraduate and graduate work in Forest &amp; Landscape Ecology at the University of Michigan, Ann Arbor.  In 1991, after spending two years in Costa Rica working in agroforestry, Pat began in our network as a field and research ecologist with the Michigan Natural Features Inventory. In 1998, he relocated to Boulder, Colorado and served as Senior Regional Ecologist for The Nature Conservancy.  There he developed methods for ecoregion-scale conservation assessment and planning and worked on projects extending across western North America and Latin America. Pat joined NatureServe in 2002 and was appointed Chief Ecologist in 2003. Today, he continues his work with his staff and member program ecologists to advance methods for ecosystem assessment, planning, management, and monitoring. </a:t>
            </a:r>
          </a:p>
          <a:p>
            <a:r>
              <a:rPr lang="en-US" sz="1200" kern="1200" dirty="0" smtClean="0">
                <a:solidFill>
                  <a:schemeClr val="tx1"/>
                </a:solidFill>
                <a:effectLst/>
                <a:latin typeface="Times New Roman" pitchFamily="18" charset="0"/>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3A178BD0-24E8-413C-B6BF-4C54FDCF3DF5}" type="slidenum">
              <a:rPr lang="en-US" smtClean="0"/>
              <a:pPr>
                <a:defRPr/>
              </a:pPr>
              <a:t>1</a:t>
            </a:fld>
            <a:endParaRPr lang="en-US"/>
          </a:p>
        </p:txBody>
      </p:sp>
    </p:spTree>
    <p:extLst>
      <p:ext uri="{BB962C8B-B14F-4D97-AF65-F5344CB8AC3E}">
        <p14:creationId xmlns:p14="http://schemas.microsoft.com/office/powerpoint/2010/main" val="4209246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5E3F55-9115-48B5-B54D-B4653C3E691F}" type="slidenum">
              <a:rPr lang="en-US"/>
              <a:pPr/>
              <a:t>11</a:t>
            </a:fld>
            <a:endParaRPr lang="en-US"/>
          </a:p>
        </p:txBody>
      </p:sp>
      <p:sp>
        <p:nvSpPr>
          <p:cNvPr id="868354" name="Rectangle 2"/>
          <p:cNvSpPr>
            <a:spLocks noGrp="1" noRot="1" noChangeAspect="1" noChangeArrowheads="1" noTextEdit="1"/>
          </p:cNvSpPr>
          <p:nvPr>
            <p:ph type="sldImg"/>
          </p:nvPr>
        </p:nvSpPr>
        <p:spPr>
          <a:ln/>
        </p:spPr>
      </p:sp>
      <p:sp>
        <p:nvSpPr>
          <p:cNvPr id="868355" name="Rectangle 3"/>
          <p:cNvSpPr>
            <a:spLocks noGrp="1" noChangeArrowheads="1"/>
          </p:cNvSpPr>
          <p:nvPr>
            <p:ph type="body" idx="1"/>
          </p:nvPr>
        </p:nvSpPr>
        <p:spPr/>
        <p:txBody>
          <a:bodyPr/>
          <a:lstStyle/>
          <a:p>
            <a:r>
              <a:rPr lang="en-US" sz="1500" dirty="0" smtClean="0"/>
              <a:t>Pat - Terrestrial</a:t>
            </a:r>
            <a:r>
              <a:rPr lang="en-US" sz="1500" baseline="0" dirty="0" smtClean="0"/>
              <a:t> vs. aquatic and subterranean classification approaches:</a:t>
            </a:r>
          </a:p>
          <a:p>
            <a:r>
              <a:rPr lang="en-US" sz="1500" baseline="0" dirty="0" smtClean="0"/>
              <a:t>In common – use of geophysical setting and processes</a:t>
            </a:r>
          </a:p>
          <a:p>
            <a:r>
              <a:rPr lang="en-US" sz="1500" baseline="0" dirty="0" smtClean="0"/>
              <a:t>Distinct – terrestrial measurement of biotic component through plants vs. animals in aquatic and subterranean ecosystems. </a:t>
            </a:r>
          </a:p>
          <a:p>
            <a:endParaRPr lang="en-US" sz="1500" baseline="0" dirty="0" smtClean="0"/>
          </a:p>
          <a:p>
            <a:r>
              <a:rPr lang="en-US" sz="1500" baseline="0" dirty="0" err="1" smtClean="0"/>
              <a:t>Ecoveg</a:t>
            </a:r>
            <a:r>
              <a:rPr lang="en-US" sz="1500" baseline="0" dirty="0" smtClean="0"/>
              <a:t> encompasses all areas with &gt;1% cover of nonvascular and vascular rooted, emergent, </a:t>
            </a:r>
            <a:r>
              <a:rPr lang="en-US" sz="1500" baseline="0" dirty="0" err="1" smtClean="0"/>
              <a:t>submergent</a:t>
            </a:r>
            <a:r>
              <a:rPr lang="en-US" sz="1500" baseline="0" dirty="0" smtClean="0"/>
              <a:t>, and floating aquatic vegetation.</a:t>
            </a:r>
            <a:endParaRPr lang="en-US" sz="1500" dirty="0"/>
          </a:p>
        </p:txBody>
      </p:sp>
    </p:spTree>
    <p:extLst>
      <p:ext uri="{BB962C8B-B14F-4D97-AF65-F5344CB8AC3E}">
        <p14:creationId xmlns:p14="http://schemas.microsoft.com/office/powerpoint/2010/main" val="1604398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4D7DF8-DADD-4061-A33C-A95E3A54F963}" type="slidenum">
              <a:rPr lang="en-US"/>
              <a:pPr>
                <a:defRPr/>
              </a:pPr>
              <a:t>12</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dirty="0" smtClean="0"/>
              <a:t>Pat </a:t>
            </a:r>
          </a:p>
        </p:txBody>
      </p:sp>
    </p:spTree>
    <p:extLst>
      <p:ext uri="{BB962C8B-B14F-4D97-AF65-F5344CB8AC3E}">
        <p14:creationId xmlns:p14="http://schemas.microsoft.com/office/powerpoint/2010/main" val="2227824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 </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13</a:t>
            </a:fld>
            <a:endParaRPr lang="en-US"/>
          </a:p>
        </p:txBody>
      </p:sp>
    </p:spTree>
    <p:extLst>
      <p:ext uri="{BB962C8B-B14F-4D97-AF65-F5344CB8AC3E}">
        <p14:creationId xmlns:p14="http://schemas.microsoft.com/office/powerpoint/2010/main" val="2740929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9C06405-60C4-4274-954F-FE7D79F24985}" type="slidenum">
              <a:rPr lang="en-US"/>
              <a:pPr>
                <a:defRPr/>
              </a:pPr>
              <a:t>14</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r>
              <a:rPr lang="en-US" sz="1600" smtClean="0"/>
              <a:t>Ecological Systems are driven by floristics at relatively local scales, but may expand beyond alliances by relaxing physiognomic criteria.  This supports consistent development of map units down in the 1-5 hectare mmu range. </a:t>
            </a:r>
          </a:p>
        </p:txBody>
      </p:sp>
    </p:spTree>
    <p:extLst>
      <p:ext uri="{BB962C8B-B14F-4D97-AF65-F5344CB8AC3E}">
        <p14:creationId xmlns:p14="http://schemas.microsoft.com/office/powerpoint/2010/main" val="680512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15</a:t>
            </a:fld>
            <a:endParaRPr lang="en-US"/>
          </a:p>
        </p:txBody>
      </p:sp>
    </p:spTree>
    <p:extLst>
      <p:ext uri="{BB962C8B-B14F-4D97-AF65-F5344CB8AC3E}">
        <p14:creationId xmlns:p14="http://schemas.microsoft.com/office/powerpoint/2010/main" val="1995490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16</a:t>
            </a:fld>
            <a:endParaRPr lang="en-US"/>
          </a:p>
        </p:txBody>
      </p:sp>
    </p:spTree>
    <p:extLst>
      <p:ext uri="{BB962C8B-B14F-4D97-AF65-F5344CB8AC3E}">
        <p14:creationId xmlns:p14="http://schemas.microsoft.com/office/powerpoint/2010/main" val="2140287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17</a:t>
            </a:fld>
            <a:endParaRPr lang="en-US"/>
          </a:p>
        </p:txBody>
      </p:sp>
    </p:spTree>
    <p:extLst>
      <p:ext uri="{BB962C8B-B14F-4D97-AF65-F5344CB8AC3E}">
        <p14:creationId xmlns:p14="http://schemas.microsoft.com/office/powerpoint/2010/main" val="2872618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6745882-D5A5-4AE6-8E86-26E573753A24}" type="slidenum">
              <a:rPr lang="en-US"/>
              <a:pPr>
                <a:defRPr/>
              </a:pPr>
              <a:t>18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sz="1700" smtClean="0"/>
              <a:t>Levels of map classes for mapping</a:t>
            </a:r>
          </a:p>
        </p:txBody>
      </p:sp>
    </p:spTree>
    <p:extLst>
      <p:ext uri="{BB962C8B-B14F-4D97-AF65-F5344CB8AC3E}">
        <p14:creationId xmlns:p14="http://schemas.microsoft.com/office/powerpoint/2010/main" val="35293089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96C8F-B75B-430E-A0F5-2810591BE9EC}" type="slidenum">
              <a:rPr lang="en-US"/>
              <a:pPr>
                <a:defRPr/>
              </a:pPr>
              <a:t>19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extLst>
      <p:ext uri="{BB962C8B-B14F-4D97-AF65-F5344CB8AC3E}">
        <p14:creationId xmlns:p14="http://schemas.microsoft.com/office/powerpoint/2010/main" val="21344104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E6E80-FC44-46E1-A28B-3B8D9255B72A}" type="slidenum">
              <a:rPr lang="en-US"/>
              <a:pPr/>
              <a:t>20</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60120" y="3475992"/>
            <a:ext cx="7680960" cy="3290570"/>
          </a:xfrm>
        </p:spPr>
        <p:txBody>
          <a:bodyPr/>
          <a:lstStyle/>
          <a:p>
            <a:r>
              <a:rPr lang="es-PE" dirty="0" smtClean="0"/>
              <a:t>So </a:t>
            </a:r>
            <a:r>
              <a:rPr lang="es-PE" dirty="0" err="1" smtClean="0"/>
              <a:t>our</a:t>
            </a:r>
            <a:r>
              <a:rPr lang="es-PE" dirty="0" smtClean="0"/>
              <a:t> </a:t>
            </a:r>
            <a:r>
              <a:rPr lang="es-PE" dirty="0" err="1" smtClean="0"/>
              <a:t>core</a:t>
            </a:r>
            <a:r>
              <a:rPr lang="es-PE" dirty="0" smtClean="0"/>
              <a:t> </a:t>
            </a:r>
            <a:r>
              <a:rPr lang="es-PE" dirty="0" err="1" smtClean="0"/>
              <a:t>methodology</a:t>
            </a:r>
            <a:r>
              <a:rPr lang="es-PE" baseline="0" dirty="0" smtClean="0"/>
              <a:t> has </a:t>
            </a:r>
            <a:r>
              <a:rPr lang="es-PE" baseline="0" dirty="0" err="1" smtClean="0"/>
              <a:t>been</a:t>
            </a:r>
            <a:r>
              <a:rPr lang="es-PE" baseline="0" dirty="0" smtClean="0"/>
              <a:t> </a:t>
            </a:r>
            <a:r>
              <a:rPr lang="es-PE" baseline="0" dirty="0" err="1" smtClean="0"/>
              <a:t>expanding</a:t>
            </a:r>
            <a:r>
              <a:rPr lang="es-PE" baseline="0" dirty="0" smtClean="0"/>
              <a:t> </a:t>
            </a:r>
            <a:r>
              <a:rPr lang="es-PE" baseline="0" dirty="0" err="1" smtClean="0"/>
              <a:t>over</a:t>
            </a:r>
            <a:r>
              <a:rPr lang="es-PE" baseline="0" dirty="0" smtClean="0"/>
              <a:t> time.  </a:t>
            </a:r>
            <a:r>
              <a:rPr lang="es-PE" baseline="0" dirty="0" err="1" smtClean="0"/>
              <a:t>Because</a:t>
            </a:r>
            <a:r>
              <a:rPr lang="es-PE" baseline="0" dirty="0" smtClean="0"/>
              <a:t> </a:t>
            </a:r>
            <a:r>
              <a:rPr lang="es-PE" baseline="0" dirty="0" err="1" smtClean="0"/>
              <a:t>field</a:t>
            </a:r>
            <a:r>
              <a:rPr lang="es-PE" baseline="0" dirty="0" smtClean="0"/>
              <a:t> </a:t>
            </a:r>
            <a:r>
              <a:rPr lang="es-PE" baseline="0" dirty="0" err="1" smtClean="0"/>
              <a:t>samples</a:t>
            </a:r>
            <a:r>
              <a:rPr lang="es-PE" baseline="0" dirty="0" smtClean="0"/>
              <a:t> – </a:t>
            </a:r>
            <a:r>
              <a:rPr lang="es-PE" baseline="0" dirty="0" err="1" smtClean="0"/>
              <a:t>community</a:t>
            </a:r>
            <a:r>
              <a:rPr lang="es-PE" baseline="0" dirty="0" smtClean="0"/>
              <a:t> </a:t>
            </a:r>
            <a:r>
              <a:rPr lang="es-PE" baseline="0" dirty="0" err="1" smtClean="0"/>
              <a:t>observations</a:t>
            </a:r>
            <a:r>
              <a:rPr lang="es-PE" baseline="0" dirty="0" smtClean="0"/>
              <a:t> are </a:t>
            </a:r>
            <a:r>
              <a:rPr lang="es-PE" baseline="0" dirty="0" err="1" smtClean="0"/>
              <a:t>gathered</a:t>
            </a:r>
            <a:r>
              <a:rPr lang="es-PE" baseline="0" dirty="0" smtClean="0"/>
              <a:t> </a:t>
            </a:r>
            <a:r>
              <a:rPr lang="es-PE" baseline="0" dirty="0" err="1" smtClean="0"/>
              <a:t>first</a:t>
            </a:r>
            <a:r>
              <a:rPr lang="es-PE" baseline="0" dirty="0" smtClean="0"/>
              <a:t> </a:t>
            </a:r>
            <a:r>
              <a:rPr lang="es-PE" baseline="0" dirty="0" err="1" smtClean="0"/>
              <a:t>for</a:t>
            </a:r>
            <a:r>
              <a:rPr lang="es-PE" baseline="0" dirty="0" smtClean="0"/>
              <a:t> </a:t>
            </a:r>
            <a:r>
              <a:rPr lang="es-PE" baseline="0" dirty="0" err="1" smtClean="0"/>
              <a:t>classification</a:t>
            </a:r>
            <a:r>
              <a:rPr lang="es-PE" baseline="0" dirty="0" smtClean="0"/>
              <a:t> </a:t>
            </a:r>
            <a:r>
              <a:rPr lang="es-PE" baseline="0" dirty="0" err="1" smtClean="0"/>
              <a:t>development</a:t>
            </a:r>
            <a:r>
              <a:rPr lang="es-PE" baseline="0" dirty="0" smtClean="0"/>
              <a:t>; </a:t>
            </a:r>
            <a:r>
              <a:rPr lang="es-PE" baseline="0" dirty="0" err="1" smtClean="0"/>
              <a:t>they</a:t>
            </a:r>
            <a:r>
              <a:rPr lang="es-PE" baseline="0" dirty="0" smtClean="0"/>
              <a:t> </a:t>
            </a:r>
            <a:r>
              <a:rPr lang="es-PE" baseline="0" dirty="0" err="1" smtClean="0"/>
              <a:t>also</a:t>
            </a:r>
            <a:r>
              <a:rPr lang="es-PE" baseline="0" dirty="0" smtClean="0"/>
              <a:t> </a:t>
            </a:r>
            <a:r>
              <a:rPr lang="es-PE" baseline="0" dirty="0" err="1" smtClean="0"/>
              <a:t>get</a:t>
            </a:r>
            <a:r>
              <a:rPr lang="es-PE" baseline="0" dirty="0" smtClean="0"/>
              <a:t> </a:t>
            </a:r>
            <a:r>
              <a:rPr lang="es-PE" baseline="0" dirty="0" err="1" smtClean="0"/>
              <a:t>used</a:t>
            </a:r>
            <a:r>
              <a:rPr lang="es-PE" baseline="0" dirty="0" smtClean="0"/>
              <a:t> a </a:t>
            </a:r>
            <a:r>
              <a:rPr lang="es-PE" baseline="0" dirty="0" err="1" smtClean="0"/>
              <a:t>georeferenced</a:t>
            </a:r>
            <a:r>
              <a:rPr lang="es-PE" baseline="0" dirty="0" smtClean="0"/>
              <a:t> </a:t>
            </a:r>
            <a:r>
              <a:rPr lang="es-PE" baseline="0" dirty="0" err="1" smtClean="0"/>
              <a:t>locations</a:t>
            </a:r>
            <a:r>
              <a:rPr lang="es-PE" baseline="0" dirty="0" smtClean="0"/>
              <a:t> </a:t>
            </a:r>
            <a:r>
              <a:rPr lang="es-PE" baseline="0" dirty="0" err="1" smtClean="0"/>
              <a:t>to</a:t>
            </a:r>
            <a:r>
              <a:rPr lang="es-PE" baseline="0" dirty="0" smtClean="0"/>
              <a:t> </a:t>
            </a:r>
            <a:r>
              <a:rPr lang="es-PE" baseline="0" dirty="0" err="1" smtClean="0"/>
              <a:t>support</a:t>
            </a:r>
            <a:r>
              <a:rPr lang="es-PE" baseline="0" dirty="0" smtClean="0"/>
              <a:t> </a:t>
            </a:r>
            <a:r>
              <a:rPr lang="es-PE" baseline="0" dirty="0" err="1" smtClean="0"/>
              <a:t>map</a:t>
            </a:r>
            <a:r>
              <a:rPr lang="es-PE" baseline="0" dirty="0" smtClean="0"/>
              <a:t> </a:t>
            </a:r>
            <a:r>
              <a:rPr lang="es-PE" baseline="0" dirty="0" err="1" smtClean="0"/>
              <a:t>development</a:t>
            </a:r>
            <a:r>
              <a:rPr lang="es-PE" baseline="0" dirty="0" smtClean="0"/>
              <a:t>.  So </a:t>
            </a:r>
            <a:r>
              <a:rPr lang="es-PE" baseline="0" dirty="0" err="1" smtClean="0"/>
              <a:t>these</a:t>
            </a:r>
            <a:r>
              <a:rPr lang="es-PE" baseline="0" dirty="0" smtClean="0"/>
              <a:t> </a:t>
            </a:r>
            <a:r>
              <a:rPr lang="es-PE" baseline="0" dirty="0" err="1" smtClean="0"/>
              <a:t>two</a:t>
            </a:r>
            <a:r>
              <a:rPr lang="es-PE" baseline="0" dirty="0" smtClean="0"/>
              <a:t> </a:t>
            </a:r>
            <a:r>
              <a:rPr lang="es-PE" baseline="0" dirty="0" err="1" smtClean="0"/>
              <a:t>componants</a:t>
            </a:r>
            <a:r>
              <a:rPr lang="es-PE" baseline="0" dirty="0" smtClean="0"/>
              <a:t>, </a:t>
            </a:r>
            <a:r>
              <a:rPr lang="es-PE" baseline="0" dirty="0" err="1" smtClean="0"/>
              <a:t>field</a:t>
            </a:r>
            <a:r>
              <a:rPr lang="es-PE" baseline="0" dirty="0" smtClean="0"/>
              <a:t> </a:t>
            </a:r>
            <a:r>
              <a:rPr lang="es-PE" baseline="0" dirty="0" err="1" smtClean="0"/>
              <a:t>observations</a:t>
            </a:r>
            <a:r>
              <a:rPr lang="es-PE" baseline="0" dirty="0" smtClean="0"/>
              <a:t> and </a:t>
            </a:r>
            <a:r>
              <a:rPr lang="es-PE" baseline="0" dirty="0" err="1" smtClean="0"/>
              <a:t>maps</a:t>
            </a:r>
            <a:r>
              <a:rPr lang="es-PE" baseline="0" dirty="0" smtClean="0"/>
              <a:t> are </a:t>
            </a:r>
            <a:r>
              <a:rPr lang="es-PE" baseline="0" dirty="0" err="1" smtClean="0"/>
              <a:t>becoming</a:t>
            </a:r>
            <a:r>
              <a:rPr lang="es-PE" baseline="0" dirty="0" smtClean="0"/>
              <a:t> fundamental </a:t>
            </a:r>
            <a:r>
              <a:rPr lang="es-PE" baseline="0" dirty="0" err="1" smtClean="0"/>
              <a:t>aspects</a:t>
            </a:r>
            <a:r>
              <a:rPr lang="es-PE" baseline="0" dirty="0" smtClean="0"/>
              <a:t> of </a:t>
            </a:r>
            <a:r>
              <a:rPr lang="es-PE" baseline="0" dirty="0" err="1" smtClean="0"/>
              <a:t>our</a:t>
            </a:r>
            <a:r>
              <a:rPr lang="es-PE" baseline="0" dirty="0" smtClean="0"/>
              <a:t> work.</a:t>
            </a:r>
            <a:endParaRPr lang="es-PE" dirty="0"/>
          </a:p>
        </p:txBody>
      </p:sp>
    </p:spTree>
    <p:extLst>
      <p:ext uri="{BB962C8B-B14F-4D97-AF65-F5344CB8AC3E}">
        <p14:creationId xmlns:p14="http://schemas.microsoft.com/office/powerpoint/2010/main" val="586226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CB0F29-F70B-4C0B-9F97-52BCBD9F3E6C}" type="slidenum">
              <a:rPr lang="en-US"/>
              <a:pPr>
                <a:defRPr/>
              </a:pPr>
              <a:t>3</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s-ES" smtClean="0"/>
              <a:t>Our current org chart</a:t>
            </a:r>
          </a:p>
        </p:txBody>
      </p:sp>
    </p:spTree>
    <p:extLst>
      <p:ext uri="{BB962C8B-B14F-4D97-AF65-F5344CB8AC3E}">
        <p14:creationId xmlns:p14="http://schemas.microsoft.com/office/powerpoint/2010/main" val="2850876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A99B9D9-A0BD-455B-B8D1-4A9EBAB96937}" type="slidenum">
              <a:rPr lang="en-US"/>
              <a:pPr>
                <a:defRPr/>
              </a:pPr>
              <a:t>21</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smtClean="0"/>
              <a:t>EOSPECS determines a separation distance (1 km natural, 0.5 km cultural veg.), a minimum polygon size (2 ha), and an aggregate polygon size (25 ha).  Stepping-stones present an issue, where it meets the minimum polygon size. But a barrier is introduced forcing all combinations to fall below the 25 ha aggregate; so we have NO EOs (all are observations).</a:t>
            </a:r>
          </a:p>
          <a:p>
            <a:pPr eaLnBrk="1" hangingPunct="1"/>
            <a:endParaRPr lang="en-US" smtClean="0"/>
          </a:p>
          <a:p>
            <a:pPr eaLnBrk="1" hangingPunct="1"/>
            <a:r>
              <a:rPr lang="en-US" smtClean="0"/>
              <a:t>Under existing criteria we would have 3 10 ha EOs.</a:t>
            </a:r>
          </a:p>
          <a:p>
            <a:pPr eaLnBrk="1" hangingPunct="1"/>
            <a:endParaRPr lang="en-US" smtClean="0"/>
          </a:p>
          <a:p>
            <a:pPr eaLnBrk="1" hangingPunct="1"/>
            <a:r>
              <a:rPr lang="en-US" smtClean="0"/>
              <a:t>Most of our effort in the  past has focused on applying these criteria in the field.</a:t>
            </a:r>
          </a:p>
        </p:txBody>
      </p:sp>
    </p:spTree>
    <p:extLst>
      <p:ext uri="{BB962C8B-B14F-4D97-AF65-F5344CB8AC3E}">
        <p14:creationId xmlns:p14="http://schemas.microsoft.com/office/powerpoint/2010/main" val="2578985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dirty="0" smtClean="0"/>
          </a:p>
        </p:txBody>
      </p:sp>
      <p:sp>
        <p:nvSpPr>
          <p:cNvPr id="4" name="Slide Number Placeholder 3"/>
          <p:cNvSpPr>
            <a:spLocks noGrp="1"/>
          </p:cNvSpPr>
          <p:nvPr>
            <p:ph type="sldNum" sz="quarter" idx="5"/>
          </p:nvPr>
        </p:nvSpPr>
        <p:spPr/>
        <p:txBody>
          <a:bodyPr/>
          <a:lstStyle/>
          <a:p>
            <a:pPr>
              <a:defRPr/>
            </a:pPr>
            <a:fld id="{40759469-DCCD-47A3-8120-C4BF980B2674}" type="slidenum">
              <a:rPr lang="en-US" smtClean="0"/>
              <a:pPr>
                <a:defRPr/>
              </a:pPr>
              <a:t>22</a:t>
            </a:fld>
            <a:endParaRPr lang="en-US"/>
          </a:p>
        </p:txBody>
      </p:sp>
    </p:spTree>
    <p:extLst>
      <p:ext uri="{BB962C8B-B14F-4D97-AF65-F5344CB8AC3E}">
        <p14:creationId xmlns:p14="http://schemas.microsoft.com/office/powerpoint/2010/main" val="3524105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09153C-28A4-4D26-BED8-16EFDC98A6E5}" type="slidenum">
              <a:rPr lang="en-US"/>
              <a:pPr/>
              <a:t>23</a:t>
            </a:fld>
            <a:endParaRPr lang="en-US"/>
          </a:p>
        </p:txBody>
      </p:sp>
      <p:sp>
        <p:nvSpPr>
          <p:cNvPr id="600066" name="Rectangle 2"/>
          <p:cNvSpPr>
            <a:spLocks noGrp="1" noRot="1" noChangeAspect="1" noChangeArrowheads="1" noTextEdit="1"/>
          </p:cNvSpPr>
          <p:nvPr>
            <p:ph type="sldImg"/>
          </p:nvPr>
        </p:nvSpPr>
        <p:spPr>
          <a:xfrm>
            <a:off x="2974975" y="549275"/>
            <a:ext cx="3656013" cy="2743200"/>
          </a:xfrm>
          <a:ln/>
        </p:spPr>
      </p:sp>
      <p:sp>
        <p:nvSpPr>
          <p:cNvPr id="600067" name="Rectangle 3"/>
          <p:cNvSpPr>
            <a:spLocks noGrp="1" noChangeArrowheads="1"/>
          </p:cNvSpPr>
          <p:nvPr>
            <p:ph type="body" idx="1"/>
          </p:nvPr>
        </p:nvSpPr>
        <p:spPr/>
        <p:txBody>
          <a:bodyPr/>
          <a:lstStyle/>
          <a:p>
            <a:r>
              <a:rPr lang="en-US" dirty="0" smtClean="0"/>
              <a:t>Our work in standardized</a:t>
            </a:r>
            <a:r>
              <a:rPr lang="en-US" baseline="0" dirty="0" smtClean="0"/>
              <a:t> ecological classification has lead us into major partnerships with U.S. federal agencies, centered in the DOI and USDA.</a:t>
            </a:r>
            <a:endParaRPr lang="en-US" dirty="0" smtClean="0"/>
          </a:p>
          <a:p>
            <a:endParaRPr lang="en-US" dirty="0" smtClean="0"/>
          </a:p>
          <a:p>
            <a:r>
              <a:rPr lang="en-US" dirty="0" smtClean="0"/>
              <a:t>USGS GAP</a:t>
            </a:r>
            <a:r>
              <a:rPr lang="en-US" baseline="0" dirty="0" smtClean="0"/>
              <a:t> has, for over a decade aimed to map existing vegetation to provide one ‘coarse filter’ for gap analysis of wildlife habitat</a:t>
            </a:r>
          </a:p>
          <a:p>
            <a:endParaRPr lang="en-US" baseline="0" dirty="0" smtClean="0"/>
          </a:p>
          <a:p>
            <a:r>
              <a:rPr lang="en-US" dirty="0" smtClean="0"/>
              <a:t>DOI/USDA LANDFIRE </a:t>
            </a:r>
            <a:r>
              <a:rPr lang="en-US" dirty="0"/>
              <a:t>is producing digital and spatial data describing existing vegetation composition and structure; fire effects models; fire behavior fuel models and canopy fuel characteristics; simulated historical fire regimes; and fire regime condition class</a:t>
            </a:r>
            <a:r>
              <a:rPr lang="en-US" dirty="0" smtClean="0"/>
              <a:t>.</a:t>
            </a:r>
            <a:endParaRPr lang="en-US" dirty="0"/>
          </a:p>
          <a:p>
            <a:endParaRPr lang="en-US" dirty="0"/>
          </a:p>
          <a:p>
            <a:pPr>
              <a:buFontTx/>
              <a:buNone/>
            </a:pPr>
            <a:r>
              <a:rPr lang="en-US" dirty="0" err="1" smtClean="0"/>
              <a:t>NatureSeve</a:t>
            </a:r>
            <a:r>
              <a:rPr lang="en-US" baseline="0" dirty="0" smtClean="0"/>
              <a:t> ecologists have facilitated engagement of the entire network within the US to contribute to these major national investments.</a:t>
            </a:r>
            <a:endParaRPr lang="en-US" dirty="0"/>
          </a:p>
          <a:p>
            <a:endParaRPr lang="en-US" dirty="0"/>
          </a:p>
        </p:txBody>
      </p:sp>
    </p:spTree>
    <p:extLst>
      <p:ext uri="{BB962C8B-B14F-4D97-AF65-F5344CB8AC3E}">
        <p14:creationId xmlns:p14="http://schemas.microsoft.com/office/powerpoint/2010/main" val="3245296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pitchFamily="34" charset="0"/>
                <a:ea typeface="ＭＳ Ｐゴシック" pitchFamily="-65" charset="-128"/>
              </a:rPr>
              <a:t>Estimating long-term trend is exceedingly difficult.  Fortunately, recently developed data on terrestrial ecological systems is providing useful input to approximate extent for each type we might have today if substantial land conversion had not taken place.</a:t>
            </a:r>
          </a:p>
          <a:p>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   </a:t>
            </a:r>
          </a:p>
          <a:p>
            <a:pPr>
              <a:buFontTx/>
              <a:buAutoNum type="arabicParenR"/>
            </a:pPr>
            <a:r>
              <a:rPr lang="en-US" dirty="0" smtClean="0">
                <a:latin typeface="Arial" pitchFamily="34" charset="0"/>
                <a:ea typeface="ＭＳ Ｐゴシック" pitchFamily="-65" charset="-128"/>
              </a:rPr>
              <a:t>In addition</a:t>
            </a:r>
            <a:r>
              <a:rPr lang="en-US" baseline="0" dirty="0" smtClean="0">
                <a:latin typeface="Arial" pitchFamily="34" charset="0"/>
                <a:ea typeface="ＭＳ Ｐゴシック" pitchFamily="-65" charset="-128"/>
              </a:rPr>
              <a:t> to current extent, t</a:t>
            </a:r>
            <a:r>
              <a:rPr lang="en-US" dirty="0" smtClean="0">
                <a:latin typeface="Arial" pitchFamily="34" charset="0"/>
                <a:ea typeface="ＭＳ Ｐゴシック" pitchFamily="-65" charset="-128"/>
              </a:rPr>
              <a:t>he inter-agency LANDFIRE effort also developed models of ‘biophysical settings’ for each of over 500 ecological system types – a model of predicted distribution of each type given assumptions about natural disturbance regimes. </a:t>
            </a:r>
          </a:p>
          <a:p>
            <a:pPr>
              <a:buFontTx/>
              <a:buAutoNum type="arabicParenR"/>
            </a:pPr>
            <a:r>
              <a:rPr lang="en-US" dirty="0" smtClean="0">
                <a:latin typeface="Arial" pitchFamily="34" charset="0"/>
                <a:ea typeface="ＭＳ Ｐゴシック" pitchFamily="-65" charset="-128"/>
              </a:rPr>
              <a:t>We can also approximate historic extent by type by segmenting the nation into </a:t>
            </a:r>
            <a:r>
              <a:rPr lang="en-US" dirty="0" err="1" smtClean="0">
                <a:latin typeface="Arial" pitchFamily="34" charset="0"/>
                <a:ea typeface="ＭＳ Ｐゴシック" pitchFamily="-65" charset="-128"/>
              </a:rPr>
              <a:t>ecoregional</a:t>
            </a:r>
            <a:r>
              <a:rPr lang="en-US" dirty="0" smtClean="0">
                <a:latin typeface="Arial" pitchFamily="34" charset="0"/>
                <a:ea typeface="ＭＳ Ｐゴシック" pitchFamily="-65" charset="-128"/>
              </a:rPr>
              <a:t> landscapes and estimating proportional contribution of natural types to the total area of lands that have been converted.</a:t>
            </a:r>
          </a:p>
          <a:p>
            <a:pPr>
              <a:buFontTx/>
              <a:buAutoNum type="arabicParenR"/>
            </a:pPr>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So</a:t>
            </a:r>
            <a:r>
              <a:rPr lang="en-US" baseline="0" dirty="0" smtClean="0">
                <a:latin typeface="Arial" pitchFamily="34" charset="0"/>
                <a:ea typeface="ＭＳ Ｐゴシック" pitchFamily="-65" charset="-128"/>
              </a:rPr>
              <a:t> we are now well-</a:t>
            </a:r>
            <a:r>
              <a:rPr lang="en-US" baseline="0" dirty="0" err="1" smtClean="0">
                <a:latin typeface="Arial" pitchFamily="34" charset="0"/>
                <a:ea typeface="ＭＳ Ｐゴシック" pitchFamily="-65" charset="-128"/>
              </a:rPr>
              <a:t>postioned</a:t>
            </a:r>
            <a:r>
              <a:rPr lang="en-US" baseline="0" dirty="0" smtClean="0">
                <a:latin typeface="Arial" pitchFamily="34" charset="0"/>
                <a:ea typeface="ＭＳ Ｐゴシック" pitchFamily="-65" charset="-128"/>
              </a:rPr>
              <a:t> to apply </a:t>
            </a:r>
            <a:r>
              <a:rPr lang="en-US" baseline="0" dirty="0" err="1" smtClean="0">
                <a:latin typeface="Arial" pitchFamily="34" charset="0"/>
                <a:ea typeface="ＭＳ Ｐゴシック" pitchFamily="-65" charset="-128"/>
              </a:rPr>
              <a:t>Granks</a:t>
            </a:r>
            <a:r>
              <a:rPr lang="en-US" baseline="0" dirty="0" smtClean="0">
                <a:latin typeface="Arial" pitchFamily="34" charset="0"/>
                <a:ea typeface="ＭＳ Ｐゴシック" pitchFamily="-65" charset="-128"/>
              </a:rPr>
              <a:t> to ecological systems and many vegetation types.</a:t>
            </a:r>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p:txBody>
      </p:sp>
      <p:sp>
        <p:nvSpPr>
          <p:cNvPr id="34820" name="Slide Number Placeholder 3"/>
          <p:cNvSpPr>
            <a:spLocks noGrp="1"/>
          </p:cNvSpPr>
          <p:nvPr>
            <p:ph type="sldNum" sz="quarter" idx="5"/>
          </p:nvPr>
        </p:nvSpPr>
        <p:spPr>
          <a:noFill/>
        </p:spPr>
        <p:txBody>
          <a:bodyPr/>
          <a:lstStyle/>
          <a:p>
            <a:fld id="{F6221764-A413-443A-B452-B088C4113D5D}" type="slidenum">
              <a:rPr lang="en-US" smtClean="0">
                <a:latin typeface="Arial" pitchFamily="34" charset="0"/>
              </a:rPr>
              <a:pPr/>
              <a:t>24</a:t>
            </a:fld>
            <a:endParaRPr lang="en-US" smtClean="0">
              <a:latin typeface="Arial" pitchFamily="34" charset="0"/>
            </a:endParaRPr>
          </a:p>
        </p:txBody>
      </p:sp>
    </p:spTree>
    <p:extLst>
      <p:ext uri="{BB962C8B-B14F-4D97-AF65-F5344CB8AC3E}">
        <p14:creationId xmlns:p14="http://schemas.microsoft.com/office/powerpoint/2010/main" val="3200165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25</a:t>
            </a:fld>
            <a:endParaRPr lang="en-US"/>
          </a:p>
        </p:txBody>
      </p:sp>
    </p:spTree>
    <p:extLst>
      <p:ext uri="{BB962C8B-B14F-4D97-AF65-F5344CB8AC3E}">
        <p14:creationId xmlns:p14="http://schemas.microsoft.com/office/powerpoint/2010/main" val="624888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F2BD710-4323-44CD-B823-CCEE8DAB6974}" type="slidenum">
              <a:rPr lang="en-US"/>
              <a:pPr>
                <a:defRPr/>
              </a:pPr>
              <a:t>27</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en-US" sz="1600" smtClean="0"/>
              <a:t>Our focus has mostly been in terrestrial environments.  </a:t>
            </a:r>
          </a:p>
          <a:p>
            <a:pPr eaLnBrk="1" hangingPunct="1"/>
            <a:endParaRPr lang="en-US" sz="1600" smtClean="0"/>
          </a:p>
          <a:p>
            <a:pPr eaLnBrk="1" hangingPunct="1"/>
            <a:r>
              <a:rPr lang="en-US" sz="1600" smtClean="0"/>
              <a:t>In recent years TNC and selected member programs have advanced freshwater classification.</a:t>
            </a:r>
          </a:p>
          <a:p>
            <a:pPr eaLnBrk="1" hangingPunct="1"/>
            <a:endParaRPr lang="en-US" sz="1600" smtClean="0"/>
          </a:p>
          <a:p>
            <a:pPr eaLnBrk="1" hangingPunct="1"/>
            <a:r>
              <a:rPr lang="en-US" sz="1600" smtClean="0"/>
              <a:t>Just in th epast few years, we have begun to work in coastal marine ecological classification.</a:t>
            </a:r>
          </a:p>
        </p:txBody>
      </p:sp>
    </p:spTree>
    <p:extLst>
      <p:ext uri="{BB962C8B-B14F-4D97-AF65-F5344CB8AC3E}">
        <p14:creationId xmlns:p14="http://schemas.microsoft.com/office/powerpoint/2010/main" val="2447767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4D7DF8-DADD-4061-A33C-A95E3A54F963}" type="slidenum">
              <a:rPr lang="en-US"/>
              <a:pPr>
                <a:defRPr/>
              </a:pPr>
              <a:t>28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925468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96C8F-B75B-430E-A0F5-2810591BE9EC}" type="slidenum">
              <a:rPr lang="en-US"/>
              <a:pPr>
                <a:defRPr/>
              </a:pPr>
              <a:t>29</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extLst>
      <p:ext uri="{BB962C8B-B14F-4D97-AF65-F5344CB8AC3E}">
        <p14:creationId xmlns:p14="http://schemas.microsoft.com/office/powerpoint/2010/main" val="3851357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5D34658-4A69-44AB-BCF3-1E1EB147A309}" type="slidenum">
              <a:rPr lang="en-US"/>
              <a:pPr>
                <a:defRPr/>
              </a:pPr>
              <a:t>30</a:t>
            </a:fld>
            <a:endParaRPr lang="en-US"/>
          </a:p>
        </p:txBody>
      </p:sp>
      <p:sp>
        <p:nvSpPr>
          <p:cNvPr id="87043" name="Rectangle 2"/>
          <p:cNvSpPr>
            <a:spLocks noGrp="1" noRot="1" noChangeAspect="1" noChangeArrowheads="1" noTextEdit="1"/>
          </p:cNvSpPr>
          <p:nvPr>
            <p:ph type="sldImg"/>
          </p:nvPr>
        </p:nvSpPr>
        <p:spPr>
          <a:xfrm>
            <a:off x="2970213" y="547688"/>
            <a:ext cx="3659187" cy="2744787"/>
          </a:xfrm>
          <a:ln/>
        </p:spPr>
      </p:sp>
      <p:sp>
        <p:nvSpPr>
          <p:cNvPr id="87044" name="Rectangle 3"/>
          <p:cNvSpPr>
            <a:spLocks noGrp="1" noChangeArrowheads="1"/>
          </p:cNvSpPr>
          <p:nvPr>
            <p:ph type="body" idx="1"/>
          </p:nvPr>
        </p:nvSpPr>
        <p:spPr>
          <a:xfrm>
            <a:off x="1279525" y="3476625"/>
            <a:ext cx="7042150" cy="3290888"/>
          </a:xfrm>
          <a:noFill/>
          <a:ln/>
        </p:spPr>
        <p:txBody>
          <a:bodyPr lIns="96650" tIns="48324" rIns="96650" bIns="48324"/>
          <a:lstStyle/>
          <a:p>
            <a:pPr eaLnBrk="1" hangingPunct="1"/>
            <a:r>
              <a:rPr lang="en-US" smtClean="0"/>
              <a:t>Our most information-intensive work relates to gauging ecological integrity.  </a:t>
            </a:r>
          </a:p>
          <a:p>
            <a:pPr eaLnBrk="1" hangingPunct="1"/>
            <a:endParaRPr lang="en-US" smtClean="0"/>
          </a:p>
          <a:p>
            <a:pPr eaLnBrk="1" hangingPunct="1"/>
            <a:r>
              <a:rPr lang="en-US" smtClean="0"/>
              <a:t>This is clearly where we meet the limits of our knowledge, but where we can develop this information, it has the greatest payoff in terms of guiding resource management and conservation on the ground.</a:t>
            </a:r>
          </a:p>
          <a:p>
            <a:pPr eaLnBrk="1" hangingPunct="1"/>
            <a:endParaRPr lang="en-US" smtClean="0"/>
          </a:p>
        </p:txBody>
      </p:sp>
    </p:spTree>
    <p:extLst>
      <p:ext uri="{BB962C8B-B14F-4D97-AF65-F5344CB8AC3E}">
        <p14:creationId xmlns:p14="http://schemas.microsoft.com/office/powerpoint/2010/main" val="2274024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B2125A-F479-490B-A425-7FB4BF7F438E}" type="slidenum">
              <a:rPr lang="en-US"/>
              <a:pPr>
                <a:defRPr/>
              </a:pPr>
              <a:t>31</a:t>
            </a:fld>
            <a:endParaRPr lang="en-US"/>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dirty="0" smtClean="0"/>
              <a:t>Bob/Pat: NatureServe</a:t>
            </a:r>
            <a:r>
              <a:rPr lang="en-US" baseline="0" dirty="0" smtClean="0"/>
              <a:t> </a:t>
            </a:r>
            <a:r>
              <a:rPr lang="en-US" dirty="0" smtClean="0"/>
              <a:t>methodology has long applied to characterizing</a:t>
            </a:r>
            <a:r>
              <a:rPr lang="en-US" baseline="0" dirty="0" smtClean="0"/>
              <a:t> the relative quality/condition of a given location or mapped ‘occurrence’ of a community type or species location. T</a:t>
            </a:r>
            <a:r>
              <a:rPr lang="en-US" dirty="0" smtClean="0"/>
              <a:t>his area has been in a</a:t>
            </a:r>
            <a:r>
              <a:rPr lang="en-US" baseline="0" dirty="0" smtClean="0"/>
              <a:t> process of advancement for NatureServe</a:t>
            </a:r>
            <a:r>
              <a:rPr lang="en-US" dirty="0" smtClean="0"/>
              <a:t> Ecology, mainly because we can go deeper with valuable information on the ground, applicable to many aspects of ecological conservation, restoration, management, and mitigation. </a:t>
            </a:r>
          </a:p>
          <a:p>
            <a:pPr eaLnBrk="1" hangingPunct="1"/>
            <a:endParaRPr lang="en-US" dirty="0" smtClean="0"/>
          </a:p>
          <a:p>
            <a:pPr eaLnBrk="1" hangingPunct="1"/>
            <a:r>
              <a:rPr lang="en-US" dirty="0" smtClean="0"/>
              <a:t>Our basic framework includes </a:t>
            </a:r>
          </a:p>
          <a:p>
            <a:pPr eaLnBrk="1" hangingPunct="1"/>
            <a:r>
              <a:rPr lang="en-US" dirty="0" smtClean="0"/>
              <a:t>1) identifying a minimum set of key ecological attributes that drive the function of the given focal</a:t>
            </a:r>
            <a:r>
              <a:rPr lang="en-US" baseline="0" dirty="0" smtClean="0"/>
              <a:t> resource</a:t>
            </a:r>
            <a:r>
              <a:rPr lang="en-US" dirty="0" smtClean="0"/>
              <a:t>.  </a:t>
            </a:r>
          </a:p>
          <a:p>
            <a:pPr eaLnBrk="1" hangingPunct="1"/>
            <a:r>
              <a:rPr lang="en-US" dirty="0" smtClean="0"/>
              <a:t>2) We then clarify indicators we would use to measure the status of each unit.</a:t>
            </a:r>
          </a:p>
          <a:p>
            <a:pPr eaLnBrk="1" hangingPunct="1"/>
            <a:r>
              <a:rPr lang="en-US" dirty="0" smtClean="0"/>
              <a:t>3) we then need rules to ‘roll up’ scores from measuring each indicator, first to provide composite scores for each rank factor, and if needed, to create a composite rating</a:t>
            </a:r>
            <a:r>
              <a:rPr lang="en-US" baseline="0" dirty="0" smtClean="0"/>
              <a:t> for each occurrence (very good = A  good = B fair = C poor = D)</a:t>
            </a:r>
            <a:r>
              <a:rPr lang="en-US" dirty="0" smtClean="0"/>
              <a:t>.   </a:t>
            </a:r>
          </a:p>
        </p:txBody>
      </p:sp>
    </p:spTree>
    <p:extLst>
      <p:ext uri="{BB962C8B-B14F-4D97-AF65-F5344CB8AC3E}">
        <p14:creationId xmlns:p14="http://schemas.microsoft.com/office/powerpoint/2010/main" val="3055693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F2ED9C9-4B79-406D-94EA-70698DF1B344}" type="slidenum">
              <a:rPr lang="en-US"/>
              <a:pPr>
                <a:defRPr/>
              </a:pPr>
              <a:t>4</a:t>
            </a:fld>
            <a:endParaRPr lang="en-US"/>
          </a:p>
        </p:txBody>
      </p:sp>
      <p:sp>
        <p:nvSpPr>
          <p:cNvPr id="55299" name="Rectangle 2"/>
          <p:cNvSpPr>
            <a:spLocks noGrp="1" noRot="1" noChangeAspect="1" noChangeArrowheads="1" noTextEdit="1"/>
          </p:cNvSpPr>
          <p:nvPr>
            <p:ph type="sldImg"/>
          </p:nvPr>
        </p:nvSpPr>
        <p:spPr>
          <a:xfrm>
            <a:off x="2968625" y="547688"/>
            <a:ext cx="3668713" cy="2751137"/>
          </a:xfrm>
          <a:ln/>
        </p:spPr>
      </p:sp>
      <p:sp>
        <p:nvSpPr>
          <p:cNvPr id="55300" name="Rectangle 3"/>
          <p:cNvSpPr>
            <a:spLocks noGrp="1" noChangeArrowheads="1"/>
          </p:cNvSpPr>
          <p:nvPr>
            <p:ph type="body" idx="1"/>
          </p:nvPr>
        </p:nvSpPr>
        <p:spPr>
          <a:xfrm>
            <a:off x="1433513" y="3473450"/>
            <a:ext cx="6735762" cy="3306763"/>
          </a:xfrm>
          <a:noFill/>
          <a:ln/>
        </p:spPr>
        <p:txBody>
          <a:bodyPr/>
          <a:lstStyle/>
          <a:p>
            <a:pPr eaLnBrk="1" hangingPunct="1"/>
            <a:r>
              <a:rPr lang="en-US" smtClean="0"/>
              <a:t>Underlying our work is the effective representation of biodiversity for conservation</a:t>
            </a:r>
          </a:p>
        </p:txBody>
      </p:sp>
    </p:spTree>
    <p:extLst>
      <p:ext uri="{BB962C8B-B14F-4D97-AF65-F5344CB8AC3E}">
        <p14:creationId xmlns:p14="http://schemas.microsoft.com/office/powerpoint/2010/main" val="1698714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991458-751A-43A8-A155-DE3CFADE6288}" type="slidenum">
              <a:rPr lang="en-US"/>
              <a:pPr>
                <a:defRPr/>
              </a:pPr>
              <a:t>32</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s-ES" smtClean="0"/>
              <a:t>We also don’t typically have the ability to do rigorous measurement of all indicators all of the time.</a:t>
            </a:r>
          </a:p>
          <a:p>
            <a:pPr eaLnBrk="1" hangingPunct="1"/>
            <a:endParaRPr lang="es-ES" smtClean="0"/>
          </a:p>
          <a:p>
            <a:pPr eaLnBrk="1" hangingPunct="1"/>
            <a:r>
              <a:rPr lang="es-ES" smtClean="0"/>
              <a:t>So, our framework is designed to organize indicators in 3 levels, along a gradient of investment needed for their measurement.</a:t>
            </a:r>
          </a:p>
          <a:p>
            <a:pPr eaLnBrk="1" hangingPunct="1"/>
            <a:endParaRPr lang="es-ES" smtClean="0"/>
          </a:p>
        </p:txBody>
      </p:sp>
    </p:spTree>
    <p:extLst>
      <p:ext uri="{BB962C8B-B14F-4D97-AF65-F5344CB8AC3E}">
        <p14:creationId xmlns:p14="http://schemas.microsoft.com/office/powerpoint/2010/main" val="8515920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Pat: brief explanation of the landscape condition</a:t>
            </a:r>
            <a:r>
              <a:rPr lang="en-US" baseline="0" dirty="0" smtClean="0"/>
              <a:t> model; a 90m pixel surface that integrates assumptions of relative impact and distance decay from common landscape stressors.  </a:t>
            </a:r>
          </a:p>
          <a:p>
            <a:endParaRPr lang="en-US" baseline="0" dirty="0" smtClean="0"/>
          </a:p>
          <a:p>
            <a:r>
              <a:rPr lang="en-US" baseline="0" dirty="0" smtClean="0"/>
              <a:t>Our approach is to use expert knowledge to parameterize the model, then use field observation for model validation/calibration.</a:t>
            </a:r>
            <a:endParaRPr lang="en-US" dirty="0"/>
          </a:p>
        </p:txBody>
      </p:sp>
      <p:sp>
        <p:nvSpPr>
          <p:cNvPr id="4" name="Slide Number Placeholder 3"/>
          <p:cNvSpPr>
            <a:spLocks noGrp="1"/>
          </p:cNvSpPr>
          <p:nvPr>
            <p:ph type="sldNum" sz="quarter" idx="10"/>
          </p:nvPr>
        </p:nvSpPr>
        <p:spPr/>
        <p:txBody>
          <a:bodyPr/>
          <a:lstStyle/>
          <a:p>
            <a:pPr>
              <a:defRPr/>
            </a:pPr>
            <a:fld id="{424E4706-BED3-4064-8541-30A192296648}" type="slidenum">
              <a:rPr lang="en-US" smtClean="0"/>
              <a:pPr>
                <a:defRPr/>
              </a:pPr>
              <a:t>33</a:t>
            </a:fld>
            <a:endParaRPr lang="en-US"/>
          </a:p>
        </p:txBody>
      </p:sp>
    </p:spTree>
    <p:extLst>
      <p:ext uri="{BB962C8B-B14F-4D97-AF65-F5344CB8AC3E}">
        <p14:creationId xmlns:p14="http://schemas.microsoft.com/office/powerpoint/2010/main" val="1743178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34</a:t>
            </a:fld>
            <a:endParaRPr lang="en-US"/>
          </a:p>
        </p:txBody>
      </p:sp>
    </p:spTree>
    <p:extLst>
      <p:ext uri="{BB962C8B-B14F-4D97-AF65-F5344CB8AC3E}">
        <p14:creationId xmlns:p14="http://schemas.microsoft.com/office/powerpoint/2010/main" val="1445047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A380FD-3643-4E28-B5A4-22628CF2CE91}" type="slidenum">
              <a:rPr lang="en-US"/>
              <a:pPr/>
              <a:t>35</a:t>
            </a:fld>
            <a:endParaRPr lang="en-US"/>
          </a:p>
        </p:txBody>
      </p:sp>
      <p:sp>
        <p:nvSpPr>
          <p:cNvPr id="780290" name="Rectangle 2"/>
          <p:cNvSpPr>
            <a:spLocks noGrp="1" noRot="1" noChangeAspect="1" noChangeArrowheads="1" noTextEdit="1"/>
          </p:cNvSpPr>
          <p:nvPr>
            <p:ph type="sldImg"/>
          </p:nvPr>
        </p:nvSpPr>
        <p:spPr>
          <a:xfrm>
            <a:off x="3000375" y="546948"/>
            <a:ext cx="3602117" cy="2744893"/>
          </a:xfrm>
          <a:ln/>
        </p:spPr>
      </p:sp>
      <p:sp>
        <p:nvSpPr>
          <p:cNvPr id="780291" name="Rectangle 3"/>
          <p:cNvSpPr>
            <a:spLocks noGrp="1" noChangeArrowheads="1"/>
          </p:cNvSpPr>
          <p:nvPr>
            <p:ph type="body" idx="1"/>
          </p:nvPr>
        </p:nvSpPr>
        <p:spPr/>
        <p:txBody>
          <a:bodyPr/>
          <a:lstStyle/>
          <a:p>
            <a:r>
              <a:rPr lang="en-US"/>
              <a:t>NatureServe has done rule based assessments for both species and ecological ‘elements’ of biodiversity to arrive at a ‘conservation status’ rank; with criteria applicable not only to global perspectives, but also for any subset of the range.</a:t>
            </a:r>
          </a:p>
        </p:txBody>
      </p:sp>
    </p:spTree>
    <p:extLst>
      <p:ext uri="{BB962C8B-B14F-4D97-AF65-F5344CB8AC3E}">
        <p14:creationId xmlns:p14="http://schemas.microsoft.com/office/powerpoint/2010/main" val="2208446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p:spPr>
        <p:txBody>
          <a:bodyPr/>
          <a:lstStyle/>
          <a:p>
            <a:r>
              <a:rPr lang="en-US" dirty="0" smtClean="0">
                <a:latin typeface="Arial" pitchFamily="34" charset="0"/>
                <a:ea typeface="ＭＳ Ｐゴシック" pitchFamily="-65" charset="-128"/>
              </a:rPr>
              <a:t>Estimating long-term trend is exceedingly difficult.  Fortunately, recently developed data on terrestrial ecological systems is providing useful input to approximate extent for each type we might have today if substantial land conversion had not taken place.</a:t>
            </a:r>
          </a:p>
          <a:p>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   </a:t>
            </a:r>
          </a:p>
          <a:p>
            <a:pPr>
              <a:buFontTx/>
              <a:buAutoNum type="arabicParenR"/>
            </a:pPr>
            <a:r>
              <a:rPr lang="en-US" dirty="0" smtClean="0">
                <a:latin typeface="Arial" pitchFamily="34" charset="0"/>
                <a:ea typeface="ＭＳ Ｐゴシック" pitchFamily="-65" charset="-128"/>
              </a:rPr>
              <a:t>In addition</a:t>
            </a:r>
            <a:r>
              <a:rPr lang="en-US" baseline="0" dirty="0" smtClean="0">
                <a:latin typeface="Arial" pitchFamily="34" charset="0"/>
                <a:ea typeface="ＭＳ Ｐゴシック" pitchFamily="-65" charset="-128"/>
              </a:rPr>
              <a:t> to current extent, t</a:t>
            </a:r>
            <a:r>
              <a:rPr lang="en-US" dirty="0" smtClean="0">
                <a:latin typeface="Arial" pitchFamily="34" charset="0"/>
                <a:ea typeface="ＭＳ Ｐゴシック" pitchFamily="-65" charset="-128"/>
              </a:rPr>
              <a:t>he inter-agency LANDFIRE effort also developed models of ‘biophysical settings’ for each of over 500 ecological system types – a model of predicted distribution of each type given assumptions about natural disturbance regimes. </a:t>
            </a:r>
          </a:p>
          <a:p>
            <a:pPr>
              <a:buFontTx/>
              <a:buAutoNum type="arabicParenR"/>
            </a:pPr>
            <a:r>
              <a:rPr lang="en-US" dirty="0" smtClean="0">
                <a:latin typeface="Arial" pitchFamily="34" charset="0"/>
                <a:ea typeface="ＭＳ Ｐゴシック" pitchFamily="-65" charset="-128"/>
              </a:rPr>
              <a:t>We can also approximate historic extent by type by segmenting the nation into </a:t>
            </a:r>
            <a:r>
              <a:rPr lang="en-US" dirty="0" err="1" smtClean="0">
                <a:latin typeface="Arial" pitchFamily="34" charset="0"/>
                <a:ea typeface="ＭＳ Ｐゴシック" pitchFamily="-65" charset="-128"/>
              </a:rPr>
              <a:t>ecoregional</a:t>
            </a:r>
            <a:r>
              <a:rPr lang="en-US" dirty="0" smtClean="0">
                <a:latin typeface="Arial" pitchFamily="34" charset="0"/>
                <a:ea typeface="ＭＳ Ｐゴシック" pitchFamily="-65" charset="-128"/>
              </a:rPr>
              <a:t> landscapes and estimating proportional contribution of natural types to the total area of lands that have been converted.</a:t>
            </a:r>
          </a:p>
          <a:p>
            <a:pPr>
              <a:buFontTx/>
              <a:buAutoNum type="arabicParenR"/>
            </a:pPr>
            <a:endParaRPr lang="en-US" dirty="0" smtClean="0">
              <a:latin typeface="Arial" pitchFamily="34" charset="0"/>
              <a:ea typeface="ＭＳ Ｐゴシック" pitchFamily="-65" charset="-128"/>
            </a:endParaRPr>
          </a:p>
          <a:p>
            <a:pPr>
              <a:buFontTx/>
              <a:buNone/>
            </a:pPr>
            <a:r>
              <a:rPr lang="en-US" dirty="0" smtClean="0">
                <a:latin typeface="Arial" pitchFamily="34" charset="0"/>
                <a:ea typeface="ＭＳ Ｐゴシック" pitchFamily="-65" charset="-128"/>
              </a:rPr>
              <a:t>So</a:t>
            </a:r>
            <a:r>
              <a:rPr lang="en-US" baseline="0" dirty="0" smtClean="0">
                <a:latin typeface="Arial" pitchFamily="34" charset="0"/>
                <a:ea typeface="ＭＳ Ｐゴシック" pitchFamily="-65" charset="-128"/>
              </a:rPr>
              <a:t> we are now well-</a:t>
            </a:r>
            <a:r>
              <a:rPr lang="en-US" baseline="0" dirty="0" err="1" smtClean="0">
                <a:latin typeface="Arial" pitchFamily="34" charset="0"/>
                <a:ea typeface="ＭＳ Ｐゴシック" pitchFamily="-65" charset="-128"/>
              </a:rPr>
              <a:t>postioned</a:t>
            </a:r>
            <a:r>
              <a:rPr lang="en-US" baseline="0" dirty="0" smtClean="0">
                <a:latin typeface="Arial" pitchFamily="34" charset="0"/>
                <a:ea typeface="ＭＳ Ｐゴシック" pitchFamily="-65" charset="-128"/>
              </a:rPr>
              <a:t> to apply </a:t>
            </a:r>
            <a:r>
              <a:rPr lang="en-US" baseline="0" dirty="0" err="1" smtClean="0">
                <a:latin typeface="Arial" pitchFamily="34" charset="0"/>
                <a:ea typeface="ＭＳ Ｐゴシック" pitchFamily="-65" charset="-128"/>
              </a:rPr>
              <a:t>Granks</a:t>
            </a:r>
            <a:r>
              <a:rPr lang="en-US" baseline="0" dirty="0" smtClean="0">
                <a:latin typeface="Arial" pitchFamily="34" charset="0"/>
                <a:ea typeface="ＭＳ Ｐゴシック" pitchFamily="-65" charset="-128"/>
              </a:rPr>
              <a:t> to ecological systems and many vegetation types.</a:t>
            </a:r>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a:p>
            <a:endParaRPr lang="en-US" dirty="0" smtClean="0">
              <a:latin typeface="Arial" pitchFamily="34" charset="0"/>
              <a:ea typeface="ＭＳ Ｐゴシック" pitchFamily="-65" charset="-128"/>
            </a:endParaRPr>
          </a:p>
        </p:txBody>
      </p:sp>
      <p:sp>
        <p:nvSpPr>
          <p:cNvPr id="34820" name="Slide Number Placeholder 3"/>
          <p:cNvSpPr>
            <a:spLocks noGrp="1"/>
          </p:cNvSpPr>
          <p:nvPr>
            <p:ph type="sldNum" sz="quarter" idx="5"/>
          </p:nvPr>
        </p:nvSpPr>
        <p:spPr>
          <a:noFill/>
        </p:spPr>
        <p:txBody>
          <a:bodyPr/>
          <a:lstStyle/>
          <a:p>
            <a:fld id="{F6221764-A413-443A-B452-B088C4113D5D}" type="slidenum">
              <a:rPr lang="en-US" smtClean="0">
                <a:latin typeface="Arial" pitchFamily="34" charset="0"/>
              </a:rPr>
              <a:pPr/>
              <a:t>36</a:t>
            </a:fld>
            <a:endParaRPr lang="en-US" smtClean="0">
              <a:latin typeface="Arial" pitchFamily="34" charset="0"/>
            </a:endParaRPr>
          </a:p>
        </p:txBody>
      </p:sp>
    </p:spTree>
    <p:extLst>
      <p:ext uri="{BB962C8B-B14F-4D97-AF65-F5344CB8AC3E}">
        <p14:creationId xmlns:p14="http://schemas.microsoft.com/office/powerpoint/2010/main" val="636197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178BD0-24E8-413C-B6BF-4C54FDCF3DF5}" type="slidenum">
              <a:rPr lang="en-US" smtClean="0"/>
              <a:pPr>
                <a:defRPr/>
              </a:pPr>
              <a:t>38</a:t>
            </a:fld>
            <a:endParaRPr lang="en-US"/>
          </a:p>
        </p:txBody>
      </p:sp>
    </p:spTree>
    <p:extLst>
      <p:ext uri="{BB962C8B-B14F-4D97-AF65-F5344CB8AC3E}">
        <p14:creationId xmlns:p14="http://schemas.microsoft.com/office/powerpoint/2010/main" val="41016147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smtClean="0"/>
              <a:t>C3 </a:t>
            </a:r>
            <a:r>
              <a:rPr lang="en-AU" sz="1300" b="1" dirty="0">
                <a:solidFill>
                  <a:schemeClr val="bg2"/>
                </a:solidFill>
              </a:rPr>
              <a:t>68% of extent has &gt;50% severity = VU</a:t>
            </a:r>
          </a:p>
          <a:p>
            <a:r>
              <a:rPr lang="en-US" dirty="0" smtClean="0"/>
              <a:t>Use Environmental Specificity only if # EOs</a:t>
            </a:r>
            <a:r>
              <a:rPr lang="en-US" baseline="0" dirty="0" smtClean="0"/>
              <a:t> or AOO is unknown or null</a:t>
            </a:r>
          </a:p>
          <a:p>
            <a:r>
              <a:rPr lang="en-US" baseline="0" dirty="0" smtClean="0"/>
              <a:t>Use Intrinsic Vulnerability only if Overall threat is unknown or null</a:t>
            </a:r>
            <a:endParaRPr lang="en-US" dirty="0"/>
          </a:p>
        </p:txBody>
      </p:sp>
      <p:sp>
        <p:nvSpPr>
          <p:cNvPr id="4" name="Slide Number Placeholder 3"/>
          <p:cNvSpPr>
            <a:spLocks noGrp="1"/>
          </p:cNvSpPr>
          <p:nvPr>
            <p:ph type="sldNum" sz="quarter" idx="10"/>
          </p:nvPr>
        </p:nvSpPr>
        <p:spPr/>
        <p:txBody>
          <a:bodyPr/>
          <a:lstStyle/>
          <a:p>
            <a:fld id="{81B6A36D-8EB7-4510-BA3F-D17AB69C9B46}" type="slidenum">
              <a:rPr lang="en-US" smtClean="0"/>
              <a:pPr/>
              <a:t>41</a:t>
            </a:fld>
            <a:endParaRPr lang="en-US"/>
          </a:p>
        </p:txBody>
      </p:sp>
    </p:spTree>
    <p:extLst>
      <p:ext uri="{BB962C8B-B14F-4D97-AF65-F5344CB8AC3E}">
        <p14:creationId xmlns:p14="http://schemas.microsoft.com/office/powerpoint/2010/main" val="2926374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A178BD0-24E8-413C-B6BF-4C54FDCF3DF5}" type="slidenum">
              <a:rPr lang="en-US" smtClean="0"/>
              <a:pPr>
                <a:defRPr/>
              </a:pPr>
              <a:t>42</a:t>
            </a:fld>
            <a:endParaRPr lang="en-US"/>
          </a:p>
        </p:txBody>
      </p:sp>
    </p:spTree>
    <p:extLst>
      <p:ext uri="{BB962C8B-B14F-4D97-AF65-F5344CB8AC3E}">
        <p14:creationId xmlns:p14="http://schemas.microsoft.com/office/powerpoint/2010/main" val="3726097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5438181" y="6948717"/>
            <a:ext cx="4160938" cy="365276"/>
          </a:xfrm>
          <a:prstGeom prst="rect">
            <a:avLst/>
          </a:prstGeom>
          <a:noFill/>
          <a:ln w="9525">
            <a:noFill/>
            <a:miter lim="800000"/>
            <a:headEnd/>
            <a:tailEnd/>
          </a:ln>
        </p:spPr>
        <p:txBody>
          <a:bodyPr lIns="93303" tIns="46652" rIns="93303" bIns="46652" anchor="b"/>
          <a:lstStyle/>
          <a:p>
            <a:pPr algn="r" eaLnBrk="0" hangingPunct="0"/>
            <a:fld id="{62A31552-CA96-40A8-A019-576543A4BA4F}" type="slidenum">
              <a:rPr lang="en-US" sz="1200">
                <a:latin typeface="Times" charset="0"/>
              </a:rPr>
              <a:pPr algn="r" eaLnBrk="0" hangingPunct="0"/>
              <a:t>44</a:t>
            </a:fld>
            <a:endParaRPr lang="en-US" sz="1200" dirty="0">
              <a:latin typeface="Times"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smtClean="0">
              <a:latin typeface="Times" charset="0"/>
              <a:ea typeface="ＭＳ Ｐゴシック" charset="-128"/>
            </a:endParaRPr>
          </a:p>
        </p:txBody>
      </p:sp>
    </p:spTree>
    <p:extLst>
      <p:ext uri="{BB962C8B-B14F-4D97-AF65-F5344CB8AC3E}">
        <p14:creationId xmlns:p14="http://schemas.microsoft.com/office/powerpoint/2010/main" val="21586580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5E6E80-FC44-46E1-A28B-3B8D9255B72A}" type="slidenum">
              <a:rPr lang="en-US"/>
              <a:pPr/>
              <a:t>45</a:t>
            </a:fld>
            <a:endParaRPr lang="en-US"/>
          </a:p>
        </p:txBody>
      </p:sp>
      <p:sp>
        <p:nvSpPr>
          <p:cNvPr id="13314" name="Rectangle 2"/>
          <p:cNvSpPr>
            <a:spLocks noGrp="1" noRot="1" noChangeAspect="1" noChangeArrowheads="1" noTextEdit="1"/>
          </p:cNvSpPr>
          <p:nvPr>
            <p:ph type="sldImg"/>
          </p:nvPr>
        </p:nvSpPr>
        <p:spPr>
          <a:ln/>
        </p:spPr>
      </p:sp>
      <p:sp>
        <p:nvSpPr>
          <p:cNvPr id="13315" name="Rectangle 3"/>
          <p:cNvSpPr>
            <a:spLocks noGrp="1" noChangeArrowheads="1"/>
          </p:cNvSpPr>
          <p:nvPr>
            <p:ph type="body" idx="1"/>
          </p:nvPr>
        </p:nvSpPr>
        <p:spPr>
          <a:xfrm>
            <a:off x="960120" y="3475992"/>
            <a:ext cx="7680960" cy="3290570"/>
          </a:xfrm>
        </p:spPr>
        <p:txBody>
          <a:bodyPr/>
          <a:lstStyle/>
          <a:p>
            <a:r>
              <a:rPr lang="es-PE" dirty="0" smtClean="0"/>
              <a:t>So </a:t>
            </a:r>
            <a:r>
              <a:rPr lang="es-PE" dirty="0" err="1" smtClean="0"/>
              <a:t>our</a:t>
            </a:r>
            <a:r>
              <a:rPr lang="es-PE" dirty="0" smtClean="0"/>
              <a:t> </a:t>
            </a:r>
            <a:r>
              <a:rPr lang="es-PE" dirty="0" err="1" smtClean="0"/>
              <a:t>core</a:t>
            </a:r>
            <a:r>
              <a:rPr lang="es-PE" dirty="0" smtClean="0"/>
              <a:t> </a:t>
            </a:r>
            <a:r>
              <a:rPr lang="es-PE" dirty="0" err="1" smtClean="0"/>
              <a:t>methodology</a:t>
            </a:r>
            <a:r>
              <a:rPr lang="es-PE" baseline="0" dirty="0" smtClean="0"/>
              <a:t> has </a:t>
            </a:r>
            <a:r>
              <a:rPr lang="es-PE" baseline="0" dirty="0" err="1" smtClean="0"/>
              <a:t>been</a:t>
            </a:r>
            <a:r>
              <a:rPr lang="es-PE" baseline="0" dirty="0" smtClean="0"/>
              <a:t> </a:t>
            </a:r>
            <a:r>
              <a:rPr lang="es-PE" baseline="0" dirty="0" err="1" smtClean="0"/>
              <a:t>expanding</a:t>
            </a:r>
            <a:r>
              <a:rPr lang="es-PE" baseline="0" dirty="0" smtClean="0"/>
              <a:t> </a:t>
            </a:r>
            <a:r>
              <a:rPr lang="es-PE" baseline="0" dirty="0" err="1" smtClean="0"/>
              <a:t>over</a:t>
            </a:r>
            <a:r>
              <a:rPr lang="es-PE" baseline="0" dirty="0" smtClean="0"/>
              <a:t> time.  </a:t>
            </a:r>
            <a:r>
              <a:rPr lang="es-PE" baseline="0" dirty="0" err="1" smtClean="0"/>
              <a:t>Because</a:t>
            </a:r>
            <a:r>
              <a:rPr lang="es-PE" baseline="0" dirty="0" smtClean="0"/>
              <a:t> </a:t>
            </a:r>
            <a:r>
              <a:rPr lang="es-PE" baseline="0" dirty="0" err="1" smtClean="0"/>
              <a:t>field</a:t>
            </a:r>
            <a:r>
              <a:rPr lang="es-PE" baseline="0" dirty="0" smtClean="0"/>
              <a:t> </a:t>
            </a:r>
            <a:r>
              <a:rPr lang="es-PE" baseline="0" dirty="0" err="1" smtClean="0"/>
              <a:t>samples</a:t>
            </a:r>
            <a:r>
              <a:rPr lang="es-PE" baseline="0" dirty="0" smtClean="0"/>
              <a:t> – </a:t>
            </a:r>
            <a:r>
              <a:rPr lang="es-PE" baseline="0" dirty="0" err="1" smtClean="0"/>
              <a:t>community</a:t>
            </a:r>
            <a:r>
              <a:rPr lang="es-PE" baseline="0" dirty="0" smtClean="0"/>
              <a:t> </a:t>
            </a:r>
            <a:r>
              <a:rPr lang="es-PE" baseline="0" dirty="0" err="1" smtClean="0"/>
              <a:t>observations</a:t>
            </a:r>
            <a:r>
              <a:rPr lang="es-PE" baseline="0" dirty="0" smtClean="0"/>
              <a:t> are </a:t>
            </a:r>
            <a:r>
              <a:rPr lang="es-PE" baseline="0" dirty="0" err="1" smtClean="0"/>
              <a:t>gathered</a:t>
            </a:r>
            <a:r>
              <a:rPr lang="es-PE" baseline="0" dirty="0" smtClean="0"/>
              <a:t> </a:t>
            </a:r>
            <a:r>
              <a:rPr lang="es-PE" baseline="0" dirty="0" err="1" smtClean="0"/>
              <a:t>first</a:t>
            </a:r>
            <a:r>
              <a:rPr lang="es-PE" baseline="0" dirty="0" smtClean="0"/>
              <a:t> </a:t>
            </a:r>
            <a:r>
              <a:rPr lang="es-PE" baseline="0" dirty="0" err="1" smtClean="0"/>
              <a:t>for</a:t>
            </a:r>
            <a:r>
              <a:rPr lang="es-PE" baseline="0" dirty="0" smtClean="0"/>
              <a:t> </a:t>
            </a:r>
            <a:r>
              <a:rPr lang="es-PE" baseline="0" dirty="0" err="1" smtClean="0"/>
              <a:t>classification</a:t>
            </a:r>
            <a:r>
              <a:rPr lang="es-PE" baseline="0" dirty="0" smtClean="0"/>
              <a:t> </a:t>
            </a:r>
            <a:r>
              <a:rPr lang="es-PE" baseline="0" dirty="0" err="1" smtClean="0"/>
              <a:t>development</a:t>
            </a:r>
            <a:r>
              <a:rPr lang="es-PE" baseline="0" dirty="0" smtClean="0"/>
              <a:t>; </a:t>
            </a:r>
            <a:r>
              <a:rPr lang="es-PE" baseline="0" dirty="0" err="1" smtClean="0"/>
              <a:t>they</a:t>
            </a:r>
            <a:r>
              <a:rPr lang="es-PE" baseline="0" dirty="0" smtClean="0"/>
              <a:t> </a:t>
            </a:r>
            <a:r>
              <a:rPr lang="es-PE" baseline="0" dirty="0" err="1" smtClean="0"/>
              <a:t>also</a:t>
            </a:r>
            <a:r>
              <a:rPr lang="es-PE" baseline="0" dirty="0" smtClean="0"/>
              <a:t> </a:t>
            </a:r>
            <a:r>
              <a:rPr lang="es-PE" baseline="0" dirty="0" err="1" smtClean="0"/>
              <a:t>get</a:t>
            </a:r>
            <a:r>
              <a:rPr lang="es-PE" baseline="0" dirty="0" smtClean="0"/>
              <a:t> </a:t>
            </a:r>
            <a:r>
              <a:rPr lang="es-PE" baseline="0" dirty="0" err="1" smtClean="0"/>
              <a:t>used</a:t>
            </a:r>
            <a:r>
              <a:rPr lang="es-PE" baseline="0" dirty="0" smtClean="0"/>
              <a:t> a </a:t>
            </a:r>
            <a:r>
              <a:rPr lang="es-PE" baseline="0" dirty="0" err="1" smtClean="0"/>
              <a:t>georeferenced</a:t>
            </a:r>
            <a:r>
              <a:rPr lang="es-PE" baseline="0" dirty="0" smtClean="0"/>
              <a:t> </a:t>
            </a:r>
            <a:r>
              <a:rPr lang="es-PE" baseline="0" dirty="0" err="1" smtClean="0"/>
              <a:t>locations</a:t>
            </a:r>
            <a:r>
              <a:rPr lang="es-PE" baseline="0" dirty="0" smtClean="0"/>
              <a:t> </a:t>
            </a:r>
            <a:r>
              <a:rPr lang="es-PE" baseline="0" dirty="0" err="1" smtClean="0"/>
              <a:t>to</a:t>
            </a:r>
            <a:r>
              <a:rPr lang="es-PE" baseline="0" dirty="0" smtClean="0"/>
              <a:t> </a:t>
            </a:r>
            <a:r>
              <a:rPr lang="es-PE" baseline="0" dirty="0" err="1" smtClean="0"/>
              <a:t>support</a:t>
            </a:r>
            <a:r>
              <a:rPr lang="es-PE" baseline="0" dirty="0" smtClean="0"/>
              <a:t> </a:t>
            </a:r>
            <a:r>
              <a:rPr lang="es-PE" baseline="0" dirty="0" err="1" smtClean="0"/>
              <a:t>map</a:t>
            </a:r>
            <a:r>
              <a:rPr lang="es-PE" baseline="0" dirty="0" smtClean="0"/>
              <a:t> </a:t>
            </a:r>
            <a:r>
              <a:rPr lang="es-PE" baseline="0" dirty="0" err="1" smtClean="0"/>
              <a:t>development</a:t>
            </a:r>
            <a:r>
              <a:rPr lang="es-PE" baseline="0" dirty="0" smtClean="0"/>
              <a:t>.  So </a:t>
            </a:r>
            <a:r>
              <a:rPr lang="es-PE" baseline="0" dirty="0" err="1" smtClean="0"/>
              <a:t>these</a:t>
            </a:r>
            <a:r>
              <a:rPr lang="es-PE" baseline="0" dirty="0" smtClean="0"/>
              <a:t> </a:t>
            </a:r>
            <a:r>
              <a:rPr lang="es-PE" baseline="0" dirty="0" err="1" smtClean="0"/>
              <a:t>two</a:t>
            </a:r>
            <a:r>
              <a:rPr lang="es-PE" baseline="0" dirty="0" smtClean="0"/>
              <a:t> </a:t>
            </a:r>
            <a:r>
              <a:rPr lang="es-PE" baseline="0" dirty="0" err="1" smtClean="0"/>
              <a:t>componants</a:t>
            </a:r>
            <a:r>
              <a:rPr lang="es-PE" baseline="0" dirty="0" smtClean="0"/>
              <a:t>, </a:t>
            </a:r>
            <a:r>
              <a:rPr lang="es-PE" baseline="0" dirty="0" err="1" smtClean="0"/>
              <a:t>field</a:t>
            </a:r>
            <a:r>
              <a:rPr lang="es-PE" baseline="0" dirty="0" smtClean="0"/>
              <a:t> </a:t>
            </a:r>
            <a:r>
              <a:rPr lang="es-PE" baseline="0" dirty="0" err="1" smtClean="0"/>
              <a:t>observations</a:t>
            </a:r>
            <a:r>
              <a:rPr lang="es-PE" baseline="0" dirty="0" smtClean="0"/>
              <a:t> and </a:t>
            </a:r>
            <a:r>
              <a:rPr lang="es-PE" baseline="0" dirty="0" err="1" smtClean="0"/>
              <a:t>maps</a:t>
            </a:r>
            <a:r>
              <a:rPr lang="es-PE" baseline="0" dirty="0" smtClean="0"/>
              <a:t> </a:t>
            </a:r>
            <a:r>
              <a:rPr lang="es-PE" baseline="0" dirty="0" err="1" smtClean="0"/>
              <a:t>have</a:t>
            </a:r>
            <a:r>
              <a:rPr lang="es-PE" baseline="0" dirty="0" smtClean="0"/>
              <a:t> </a:t>
            </a:r>
            <a:r>
              <a:rPr lang="es-PE" baseline="0" dirty="0" err="1" smtClean="0"/>
              <a:t>become</a:t>
            </a:r>
            <a:r>
              <a:rPr lang="es-PE" baseline="0" dirty="0" smtClean="0"/>
              <a:t> a fundamental </a:t>
            </a:r>
            <a:r>
              <a:rPr lang="es-PE" baseline="0" dirty="0" err="1" smtClean="0"/>
              <a:t>aspect</a:t>
            </a:r>
            <a:r>
              <a:rPr lang="es-PE" baseline="0" dirty="0" smtClean="0"/>
              <a:t> of </a:t>
            </a:r>
            <a:r>
              <a:rPr lang="es-PE" baseline="0" dirty="0" err="1" smtClean="0"/>
              <a:t>our</a:t>
            </a:r>
            <a:r>
              <a:rPr lang="es-PE" baseline="0" dirty="0" smtClean="0"/>
              <a:t> work.</a:t>
            </a:r>
            <a:endParaRPr lang="es-PE" dirty="0"/>
          </a:p>
        </p:txBody>
      </p:sp>
    </p:spTree>
    <p:extLst>
      <p:ext uri="{BB962C8B-B14F-4D97-AF65-F5344CB8AC3E}">
        <p14:creationId xmlns:p14="http://schemas.microsoft.com/office/powerpoint/2010/main" val="292519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C3FFF5F-AE54-49CC-B454-0C73EB72E691}" type="slidenum">
              <a:rPr lang="en-US"/>
              <a:pPr>
                <a:defRPr/>
              </a:pPr>
              <a:t>5</a:t>
            </a:fld>
            <a:endParaRPr lang="en-US"/>
          </a:p>
        </p:txBody>
      </p:sp>
      <p:sp>
        <p:nvSpPr>
          <p:cNvPr id="56323" name="Rectangle 2"/>
          <p:cNvSpPr>
            <a:spLocks noGrp="1" noRot="1" noChangeAspect="1" noChangeArrowheads="1" noTextEdit="1"/>
          </p:cNvSpPr>
          <p:nvPr>
            <p:ph type="sldImg"/>
          </p:nvPr>
        </p:nvSpPr>
        <p:spPr>
          <a:xfrm>
            <a:off x="2974975" y="549275"/>
            <a:ext cx="3656013" cy="2741613"/>
          </a:xfrm>
          <a:ln/>
        </p:spPr>
      </p:sp>
      <p:sp>
        <p:nvSpPr>
          <p:cNvPr id="56324" name="Rectangle 3"/>
          <p:cNvSpPr>
            <a:spLocks noGrp="1" noChangeArrowheads="1"/>
          </p:cNvSpPr>
          <p:nvPr>
            <p:ph type="body" idx="1"/>
          </p:nvPr>
        </p:nvSpPr>
        <p:spPr>
          <a:xfrm>
            <a:off x="1066800" y="3473450"/>
            <a:ext cx="7254875" cy="3292475"/>
          </a:xfrm>
          <a:noFill/>
          <a:ln/>
        </p:spPr>
        <p:txBody>
          <a:bodyPr/>
          <a:lstStyle/>
          <a:p>
            <a:pPr eaLnBrk="1" hangingPunct="1"/>
            <a:r>
              <a:rPr lang="en-US" dirty="0" smtClean="0"/>
              <a:t>Elements of concern are hierarchical in nature and are grouped into species, communities, and ecological systems categories. </a:t>
            </a:r>
          </a:p>
          <a:p>
            <a:pPr eaLnBrk="1" hangingPunct="1"/>
            <a:endParaRPr lang="en-US" dirty="0" smtClean="0"/>
          </a:p>
          <a:p>
            <a:pPr eaLnBrk="1" hangingPunct="1"/>
            <a:r>
              <a:rPr lang="en-US" dirty="0" smtClean="0"/>
              <a:t>This encompasses what is commonly called the “coarse-filter/fine-filter approach.”  Using this approach, spearheaded by  The Nature Conservancy and NatureServe back in the 1970s, all characteristic ecological systems, then a subset of rare and vulnerable communities and species are used to represent the environmental variation and ecological processes that support all biological diversity.  </a:t>
            </a:r>
          </a:p>
          <a:p>
            <a:pPr eaLnBrk="1" hangingPunct="1"/>
            <a:r>
              <a:rPr lang="en-US" dirty="0" smtClean="0"/>
              <a:t>The “coarse-filter” is provided by representing characteristic ecological system types (e.g. different forest, shrubland, grassland, wetland, and riverine systems).  The “fine-filter” encompasses rare communities and species at risk that require special consideration to ensure that the ecological processes supporting them are considered in planning.</a:t>
            </a:r>
          </a:p>
          <a:p>
            <a:pPr eaLnBrk="1" hangingPunct="1"/>
            <a:endParaRPr lang="en-US" dirty="0" smtClean="0"/>
          </a:p>
          <a:p>
            <a:pPr eaLnBrk="1" hangingPunct="1"/>
            <a:r>
              <a:rPr lang="en-US" dirty="0" smtClean="0"/>
              <a:t>Our focus is on standard ecological classification and its application to conservation.</a:t>
            </a:r>
          </a:p>
        </p:txBody>
      </p:sp>
    </p:spTree>
    <p:extLst>
      <p:ext uri="{BB962C8B-B14F-4D97-AF65-F5344CB8AC3E}">
        <p14:creationId xmlns:p14="http://schemas.microsoft.com/office/powerpoint/2010/main" val="209199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96C8F-B75B-430E-A0F5-2810591BE9EC}" type="slidenum">
              <a:rPr lang="en-US"/>
              <a:pPr>
                <a:defRPr/>
              </a:pPr>
              <a:t>6</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s-ES" smtClean="0"/>
              <a:t>Our core methodology.  By answering these questions, we can move on to many conservation applications…</a:t>
            </a:r>
          </a:p>
        </p:txBody>
      </p:sp>
    </p:spTree>
    <p:extLst>
      <p:ext uri="{BB962C8B-B14F-4D97-AF65-F5344CB8AC3E}">
        <p14:creationId xmlns:p14="http://schemas.microsoft.com/office/powerpoint/2010/main" val="925225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664340A-1F64-4C25-AAA6-2AD92D4CF588}" type="slidenum">
              <a:rPr lang="en-US"/>
              <a:pPr/>
              <a:t>7</a:t>
            </a:fld>
            <a:endParaRPr lang="en-US"/>
          </a:p>
        </p:txBody>
      </p:sp>
      <p:sp>
        <p:nvSpPr>
          <p:cNvPr id="487426" name="Rectangle 2"/>
          <p:cNvSpPr>
            <a:spLocks noGrp="1" noRot="1" noChangeAspect="1" noChangeArrowheads="1" noTextEdit="1"/>
          </p:cNvSpPr>
          <p:nvPr>
            <p:ph type="sldImg"/>
          </p:nvPr>
        </p:nvSpPr>
        <p:spPr>
          <a:ln/>
        </p:spPr>
      </p:sp>
      <p:sp>
        <p:nvSpPr>
          <p:cNvPr id="487427" name="Rectangle 3"/>
          <p:cNvSpPr>
            <a:spLocks noGrp="1" noChangeArrowheads="1"/>
          </p:cNvSpPr>
          <p:nvPr>
            <p:ph type="body" idx="1"/>
          </p:nvPr>
        </p:nvSpPr>
        <p:spPr/>
        <p:txBody>
          <a:bodyPr/>
          <a:lstStyle/>
          <a:p>
            <a:r>
              <a:rPr lang="en-US" sz="1500" dirty="0" smtClean="0"/>
              <a:t>Pat – We</a:t>
            </a:r>
            <a:r>
              <a:rPr lang="en-US" sz="1500" baseline="0" dirty="0" smtClean="0"/>
              <a:t> are discussing terrestrial classification – to be clear, we include uplands and wetlands under “terrestrial” concepts. “Wetlands” commonly defined as including rooted vascular vegetation.</a:t>
            </a:r>
            <a:endParaRPr lang="en-US" sz="1500" dirty="0"/>
          </a:p>
        </p:txBody>
      </p:sp>
    </p:spTree>
    <p:extLst>
      <p:ext uri="{BB962C8B-B14F-4D97-AF65-F5344CB8AC3E}">
        <p14:creationId xmlns:p14="http://schemas.microsoft.com/office/powerpoint/2010/main" val="3512817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6710010-E515-4C96-9EFD-9AB6390EF187}" type="slidenum">
              <a:rPr lang="en-US"/>
              <a:pPr>
                <a:defRPr/>
              </a:pPr>
              <a:t>8</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s-ES" smtClean="0"/>
              <a:t>Member programs maintaining local classification</a:t>
            </a:r>
          </a:p>
        </p:txBody>
      </p:sp>
    </p:spTree>
    <p:extLst>
      <p:ext uri="{BB962C8B-B14F-4D97-AF65-F5344CB8AC3E}">
        <p14:creationId xmlns:p14="http://schemas.microsoft.com/office/powerpoint/2010/main" val="227693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72657-3504-4334-AD88-8D578FA914FF}" type="slidenum">
              <a:rPr lang="en-US"/>
              <a:pPr/>
              <a:t>9</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r>
              <a:rPr lang="en-US" sz="1600" dirty="0" smtClean="0"/>
              <a:t>Pat –common</a:t>
            </a:r>
            <a:r>
              <a:rPr lang="en-US" sz="1600" baseline="0" dirty="0" smtClean="0"/>
              <a:t> </a:t>
            </a:r>
            <a:r>
              <a:rPr lang="en-US" sz="1600" dirty="0" smtClean="0"/>
              <a:t>approaches in terrestrial ecological classification,</a:t>
            </a:r>
            <a:r>
              <a:rPr lang="en-US" sz="1600" baseline="0" dirty="0" smtClean="0"/>
              <a:t> depending on purpose and need…and history…</a:t>
            </a:r>
            <a:endParaRPr lang="en-US" sz="1600" dirty="0"/>
          </a:p>
        </p:txBody>
      </p:sp>
    </p:spTree>
    <p:extLst>
      <p:ext uri="{BB962C8B-B14F-4D97-AF65-F5344CB8AC3E}">
        <p14:creationId xmlns:p14="http://schemas.microsoft.com/office/powerpoint/2010/main" val="1055319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72657-3504-4334-AD88-8D578FA914FF}" type="slidenum">
              <a:rPr lang="en-US"/>
              <a:pPr/>
              <a:t>10</a:t>
            </a:fld>
            <a:endParaRPr lang="en-US"/>
          </a:p>
        </p:txBody>
      </p:sp>
      <p:sp>
        <p:nvSpPr>
          <p:cNvPr id="813058" name="Rectangle 2"/>
          <p:cNvSpPr>
            <a:spLocks noGrp="1" noRot="1" noChangeAspect="1" noChangeArrowheads="1" noTextEdit="1"/>
          </p:cNvSpPr>
          <p:nvPr>
            <p:ph type="sldImg"/>
          </p:nvPr>
        </p:nvSpPr>
        <p:spPr>
          <a:ln/>
        </p:spPr>
      </p:sp>
      <p:sp>
        <p:nvSpPr>
          <p:cNvPr id="813059" name="Rectangle 3"/>
          <p:cNvSpPr>
            <a:spLocks noGrp="1" noChangeArrowheads="1"/>
          </p:cNvSpPr>
          <p:nvPr>
            <p:ph type="body" idx="1"/>
          </p:nvPr>
        </p:nvSpPr>
        <p:spPr/>
        <p:txBody>
          <a:bodyPr/>
          <a:lstStyle/>
          <a:p>
            <a:r>
              <a:rPr lang="en-US" sz="1600" dirty="0" smtClean="0"/>
              <a:t>Pat – various manifestations</a:t>
            </a:r>
            <a:r>
              <a:rPr lang="en-US" sz="1600" baseline="0" dirty="0" smtClean="0"/>
              <a:t> of various approaches</a:t>
            </a:r>
            <a:endParaRPr lang="en-US" sz="1600" dirty="0"/>
          </a:p>
        </p:txBody>
      </p:sp>
    </p:spTree>
    <p:extLst>
      <p:ext uri="{BB962C8B-B14F-4D97-AF65-F5344CB8AC3E}">
        <p14:creationId xmlns:p14="http://schemas.microsoft.com/office/powerpoint/2010/main" val="4199274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entury Gothic" panose="020B0502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85800" y="609600"/>
            <a:ext cx="5676900" cy="5486400"/>
          </a:xfrm>
        </p:spPr>
        <p:txBody>
          <a:bodyPr vert="eaVert"/>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0">
                <a:solidFill>
                  <a:schemeClr val="tx2">
                    <a:lumMod val="60000"/>
                    <a:lumOff val="40000"/>
                  </a:schemeClr>
                </a:solidFill>
                <a:effectLst>
                  <a:outerShdw blurRad="38100" dist="38100" dir="2700000" algn="tl">
                    <a:srgbClr val="000000">
                      <a:alpha val="43137"/>
                    </a:srgbClr>
                  </a:outerShdw>
                </a:effectLst>
                <a:latin typeface="Century Gothic" panose="020B0502020202020204" pitchFamily="34" charset="0"/>
              </a:defRPr>
            </a:lvl1pPr>
          </a:lstStyle>
          <a:p>
            <a:r>
              <a:rPr lang="en-US" dirty="0" smtClean="0"/>
              <a:t>Click to edit Master title style</a:t>
            </a:r>
            <a:endParaRPr lang="en-US" dirty="0"/>
          </a:p>
        </p:txBody>
      </p:sp>
      <p:sp>
        <p:nvSpPr>
          <p:cNvPr id="3" name="SmartArt Placeholder 2"/>
          <p:cNvSpPr>
            <a:spLocks noGrp="1"/>
          </p:cNvSpPr>
          <p:nvPr>
            <p:ph type="dgm" idx="1"/>
          </p:nvPr>
        </p:nvSpPr>
        <p:spPr>
          <a:xfrm>
            <a:off x="685800" y="1981200"/>
            <a:ext cx="7772400" cy="4114800"/>
          </a:xfrm>
        </p:spPr>
        <p:txBody>
          <a:bodyPr/>
          <a:lstStyle>
            <a:lvl1pPr>
              <a:defRPr>
                <a:latin typeface="Trebuchet MS" panose="020B0603020202020204" pitchFamily="34" charset="0"/>
              </a:defRPr>
            </a:lvl1pPr>
          </a:lstStyle>
          <a:p>
            <a:pPr lvl="0"/>
            <a:endParaRPr lang="en-US" noProof="0" dirty="0"/>
          </a:p>
        </p:txBody>
      </p:sp>
    </p:spTree>
  </p:cSld>
  <p:clrMapOvr>
    <a:masterClrMapping/>
  </p:clrMapOvr>
  <p:transition>
    <p:cut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able Placeholder 2"/>
          <p:cNvSpPr>
            <a:spLocks noGrp="1"/>
          </p:cNvSpPr>
          <p:nvPr>
            <p:ph type="tbl" idx="1"/>
          </p:nvPr>
        </p:nvSpPr>
        <p:spPr>
          <a:xfrm>
            <a:off x="685800" y="1981200"/>
            <a:ext cx="7772400" cy="4114800"/>
          </a:xfrm>
        </p:spPr>
        <p:txBody>
          <a:bodyPr/>
          <a:lstStyle/>
          <a:p>
            <a:pPr lvl="0"/>
            <a:endParaRPr lang="en-US" noProof="0" dirty="0"/>
          </a:p>
        </p:txBody>
      </p:sp>
    </p:spTree>
  </p:cSld>
  <p:clrMapOvr>
    <a:masterClrMapping/>
  </p:clrMapOvr>
  <p:transition>
    <p:cut thruBlk="1"/>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solidFill>
                  <a:schemeClr val="tx2">
                    <a:lumMod val="60000"/>
                    <a:lumOff val="40000"/>
                  </a:schemeClr>
                </a:solidFill>
                <a:effectLst>
                  <a:outerShdw blurRad="38100" dist="38100" dir="2700000" algn="tl">
                    <a:srgbClr val="000000">
                      <a:alpha val="43137"/>
                    </a:srgbClr>
                  </a:outerShdw>
                </a:effectLst>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entury Gothic" panose="020B0502020202020204" pitchFamily="34" charset="0"/>
              </a:defRPr>
            </a:lvl1pPr>
            <a:lvl2pPr>
              <a:defRPr>
                <a:latin typeface="Century Gothic" panose="020B0502020202020204" pitchFamily="34" charset="0"/>
              </a:defRPr>
            </a:lvl2pPr>
            <a:lvl3pPr>
              <a:defRPr>
                <a:latin typeface="Century Gothic" panose="020B0502020202020204" pitchFamily="34" charset="0"/>
              </a:defRPr>
            </a:lvl3pPr>
            <a:lvl4pPr>
              <a:defRPr>
                <a:latin typeface="Century Gothic" panose="020B0502020202020204" pitchFamily="34" charset="0"/>
              </a:defRPr>
            </a:lvl4pPr>
            <a:lvl5pPr>
              <a:defRPr>
                <a:latin typeface="Century Gothic" panose="020B0502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0" cap="all">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cut thruBlk="1"/>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685800" y="1981200"/>
            <a:ext cx="3810000" cy="4114800"/>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981200"/>
            <a:ext cx="3810000" cy="4114800"/>
          </a:xfrm>
        </p:spPr>
        <p:txBody>
          <a:bodyPr/>
          <a:lstStyle>
            <a:lvl1pPr>
              <a:defRPr sz="2800">
                <a:latin typeface="Century Gothic" panose="020B0502020202020204" pitchFamily="34" charset="0"/>
              </a:defRPr>
            </a:lvl1pPr>
            <a:lvl2pPr>
              <a:defRPr sz="2400">
                <a:latin typeface="Century Gothic" panose="020B0502020202020204" pitchFamily="34" charset="0"/>
              </a:defRPr>
            </a:lvl2pPr>
            <a:lvl3pPr>
              <a:defRPr sz="2000">
                <a:latin typeface="Century Gothic" panose="020B0502020202020204" pitchFamily="34" charset="0"/>
              </a:defRPr>
            </a:lvl3pPr>
            <a:lvl4pPr>
              <a:defRPr sz="1800">
                <a:latin typeface="Century Gothic" panose="020B0502020202020204" pitchFamily="34" charset="0"/>
              </a:defRPr>
            </a:lvl4pPr>
            <a:lvl5pPr>
              <a:defRPr sz="1800">
                <a:latin typeface="Century Gothic" panose="020B05020202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entury Gothic" panose="020B0502020202020204" pitchFamily="34" charset="0"/>
              </a:defRPr>
            </a:lvl1pPr>
            <a:lvl2pPr>
              <a:defRPr sz="2000">
                <a:latin typeface="Century Gothic" panose="020B0502020202020204" pitchFamily="34" charset="0"/>
              </a:defRPr>
            </a:lvl2pPr>
            <a:lvl3pPr>
              <a:defRPr sz="1800">
                <a:latin typeface="Century Gothic" panose="020B0502020202020204" pitchFamily="34" charset="0"/>
              </a:defRPr>
            </a:lvl3pPr>
            <a:lvl4pPr>
              <a:defRPr sz="1600">
                <a:latin typeface="Century Gothic" panose="020B0502020202020204" pitchFamily="34" charset="0"/>
              </a:defRPr>
            </a:lvl4pPr>
            <a:lvl5pPr>
              <a:defRPr sz="1600">
                <a:latin typeface="Century Gothic" panose="020B0502020202020204" pitchFamily="34" charset="0"/>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entury Gothic" panose="020B0502020202020204" pitchFamily="34" charset="0"/>
              </a:defRPr>
            </a:lvl1pPr>
          </a:lstStyle>
          <a:p>
            <a:r>
              <a:rPr lang="en-US" dirty="0" smtClean="0"/>
              <a:t>Click to edit Master title style</a:t>
            </a:r>
            <a:endParaRPr lang="en-US" dirty="0"/>
          </a:p>
        </p:txBody>
      </p:sp>
    </p:spTree>
  </p:cSld>
  <p:clrMapOvr>
    <a:masterClrMapping/>
  </p:clrMapOvr>
  <p:transition>
    <p:cut thruBlk="1"/>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cut thruBlk="1"/>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atin typeface="Century Gothic" panose="020B0502020202020204" pitchFamily="34" charset="0"/>
              </a:defRPr>
            </a:lvl1pPr>
            <a:lvl2pPr>
              <a:defRPr sz="2800">
                <a:latin typeface="Century Gothic" panose="020B0502020202020204" pitchFamily="34" charset="0"/>
              </a:defRPr>
            </a:lvl2pPr>
            <a:lvl3pPr>
              <a:defRPr sz="2400">
                <a:latin typeface="Century Gothic" panose="020B0502020202020204" pitchFamily="34" charset="0"/>
              </a:defRPr>
            </a:lvl3pPr>
            <a:lvl4pPr>
              <a:defRPr sz="2000">
                <a:latin typeface="Century Gothic" panose="020B0502020202020204" pitchFamily="34" charset="0"/>
              </a:defRPr>
            </a:lvl4pPr>
            <a:lvl5pPr>
              <a:defRPr sz="2000">
                <a:latin typeface="Century Gothic" panose="020B05020202020202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cut thruBlk="1"/>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entury Gothic" panose="020B05020202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entury Gothic" panose="020B0502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cut thruBlk="1"/>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50000">
              <a:srgbClr val="0000CC"/>
            </a:gs>
            <a:gs pos="100000">
              <a:srgbClr val="000000"/>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146050" y="976313"/>
            <a:ext cx="8836025" cy="5256212"/>
            <a:chOff x="92" y="615"/>
            <a:chExt cx="5566" cy="3311"/>
          </a:xfrm>
        </p:grpSpPr>
        <p:grpSp>
          <p:nvGrpSpPr>
            <p:cNvPr id="6149" name="Group 3"/>
            <p:cNvGrpSpPr>
              <a:grpSpLocks/>
            </p:cNvGrpSpPr>
            <p:nvPr/>
          </p:nvGrpSpPr>
          <p:grpSpPr bwMode="auto">
            <a:xfrm>
              <a:off x="2314" y="617"/>
              <a:ext cx="3344" cy="3080"/>
              <a:chOff x="2314" y="617"/>
              <a:chExt cx="3344" cy="3080"/>
            </a:xfrm>
          </p:grpSpPr>
          <p:grpSp>
            <p:nvGrpSpPr>
              <p:cNvPr id="6157" name="Group 4"/>
              <p:cNvGrpSpPr>
                <a:grpSpLocks/>
              </p:cNvGrpSpPr>
              <p:nvPr/>
            </p:nvGrpSpPr>
            <p:grpSpPr bwMode="auto">
              <a:xfrm>
                <a:off x="5166" y="2575"/>
                <a:ext cx="492" cy="1122"/>
                <a:chOff x="5166" y="2575"/>
                <a:chExt cx="492" cy="1122"/>
              </a:xfrm>
            </p:grpSpPr>
            <p:grpSp>
              <p:nvGrpSpPr>
                <p:cNvPr id="6181" name="Group 5"/>
                <p:cNvGrpSpPr>
                  <a:grpSpLocks/>
                </p:cNvGrpSpPr>
                <p:nvPr/>
              </p:nvGrpSpPr>
              <p:grpSpPr bwMode="auto">
                <a:xfrm>
                  <a:off x="5166" y="3367"/>
                  <a:ext cx="492" cy="330"/>
                  <a:chOff x="5166" y="3367"/>
                  <a:chExt cx="492" cy="330"/>
                </a:xfrm>
              </p:grpSpPr>
              <p:sp>
                <p:nvSpPr>
                  <p:cNvPr id="3078" name="Freeform 6"/>
                  <p:cNvSpPr>
                    <a:spLocks/>
                  </p:cNvSpPr>
                  <p:nvPr/>
                </p:nvSpPr>
                <p:spPr bwMode="auto">
                  <a:xfrm>
                    <a:off x="5579" y="3367"/>
                    <a:ext cx="79" cy="200"/>
                  </a:xfrm>
                  <a:custGeom>
                    <a:avLst/>
                    <a:gdLst/>
                    <a:ahLst/>
                    <a:cxnLst>
                      <a:cxn ang="0">
                        <a:pos x="25" y="3"/>
                      </a:cxn>
                      <a:cxn ang="0">
                        <a:pos x="33" y="0"/>
                      </a:cxn>
                      <a:cxn ang="0">
                        <a:pos x="47" y="22"/>
                      </a:cxn>
                      <a:cxn ang="0">
                        <a:pos x="45" y="86"/>
                      </a:cxn>
                      <a:cxn ang="0">
                        <a:pos x="55" y="86"/>
                      </a:cxn>
                      <a:cxn ang="0">
                        <a:pos x="57" y="94"/>
                      </a:cxn>
                      <a:cxn ang="0">
                        <a:pos x="60" y="108"/>
                      </a:cxn>
                      <a:cxn ang="0">
                        <a:pos x="62" y="116"/>
                      </a:cxn>
                      <a:cxn ang="0">
                        <a:pos x="70" y="113"/>
                      </a:cxn>
                      <a:cxn ang="0">
                        <a:pos x="76" y="100"/>
                      </a:cxn>
                      <a:cxn ang="0">
                        <a:pos x="78" y="108"/>
                      </a:cxn>
                      <a:cxn ang="0">
                        <a:pos x="74" y="119"/>
                      </a:cxn>
                      <a:cxn ang="0">
                        <a:pos x="70" y="127"/>
                      </a:cxn>
                      <a:cxn ang="0">
                        <a:pos x="68" y="144"/>
                      </a:cxn>
                      <a:cxn ang="0">
                        <a:pos x="59" y="152"/>
                      </a:cxn>
                      <a:cxn ang="0">
                        <a:pos x="53" y="155"/>
                      </a:cxn>
                      <a:cxn ang="0">
                        <a:pos x="45" y="163"/>
                      </a:cxn>
                      <a:cxn ang="0">
                        <a:pos x="43" y="171"/>
                      </a:cxn>
                      <a:cxn ang="0">
                        <a:pos x="45" y="180"/>
                      </a:cxn>
                      <a:cxn ang="0">
                        <a:pos x="47" y="188"/>
                      </a:cxn>
                      <a:cxn ang="0">
                        <a:pos x="37" y="193"/>
                      </a:cxn>
                      <a:cxn ang="0">
                        <a:pos x="31" y="196"/>
                      </a:cxn>
                      <a:cxn ang="0">
                        <a:pos x="25" y="199"/>
                      </a:cxn>
                      <a:cxn ang="0">
                        <a:pos x="21" y="196"/>
                      </a:cxn>
                      <a:cxn ang="0">
                        <a:pos x="12" y="193"/>
                      </a:cxn>
                      <a:cxn ang="0">
                        <a:pos x="8" y="188"/>
                      </a:cxn>
                      <a:cxn ang="0">
                        <a:pos x="12" y="182"/>
                      </a:cxn>
                      <a:cxn ang="0">
                        <a:pos x="20" y="180"/>
                      </a:cxn>
                      <a:cxn ang="0">
                        <a:pos x="25" y="166"/>
                      </a:cxn>
                      <a:cxn ang="0">
                        <a:pos x="25" y="160"/>
                      </a:cxn>
                      <a:cxn ang="0">
                        <a:pos x="20" y="155"/>
                      </a:cxn>
                      <a:cxn ang="0">
                        <a:pos x="12" y="146"/>
                      </a:cxn>
                      <a:cxn ang="0">
                        <a:pos x="6" y="146"/>
                      </a:cxn>
                      <a:cxn ang="0">
                        <a:pos x="2" y="144"/>
                      </a:cxn>
                      <a:cxn ang="0">
                        <a:pos x="0" y="135"/>
                      </a:cxn>
                      <a:cxn ang="0">
                        <a:pos x="2" y="130"/>
                      </a:cxn>
                      <a:cxn ang="0">
                        <a:pos x="6" y="130"/>
                      </a:cxn>
                      <a:cxn ang="0">
                        <a:pos x="12" y="127"/>
                      </a:cxn>
                      <a:cxn ang="0">
                        <a:pos x="20" y="119"/>
                      </a:cxn>
                      <a:cxn ang="0">
                        <a:pos x="23" y="116"/>
                      </a:cxn>
                      <a:cxn ang="0">
                        <a:pos x="27" y="86"/>
                      </a:cxn>
                      <a:cxn ang="0">
                        <a:pos x="23" y="77"/>
                      </a:cxn>
                      <a:cxn ang="0">
                        <a:pos x="18" y="72"/>
                      </a:cxn>
                      <a:cxn ang="0">
                        <a:pos x="16" y="55"/>
                      </a:cxn>
                      <a:cxn ang="0">
                        <a:pos x="18" y="39"/>
                      </a:cxn>
                      <a:cxn ang="0">
                        <a:pos x="20" y="28"/>
                      </a:cxn>
                      <a:cxn ang="0">
                        <a:pos x="25" y="3"/>
                      </a:cxn>
                    </a:cxnLst>
                    <a:rect l="0" t="0" r="r" b="b"/>
                    <a:pathLst>
                      <a:path w="79" h="200">
                        <a:moveTo>
                          <a:pt x="25" y="3"/>
                        </a:moveTo>
                        <a:lnTo>
                          <a:pt x="33" y="0"/>
                        </a:lnTo>
                        <a:lnTo>
                          <a:pt x="47" y="22"/>
                        </a:lnTo>
                        <a:lnTo>
                          <a:pt x="45" y="86"/>
                        </a:lnTo>
                        <a:lnTo>
                          <a:pt x="55" y="86"/>
                        </a:lnTo>
                        <a:lnTo>
                          <a:pt x="57" y="94"/>
                        </a:lnTo>
                        <a:lnTo>
                          <a:pt x="60" y="108"/>
                        </a:lnTo>
                        <a:lnTo>
                          <a:pt x="62" y="116"/>
                        </a:lnTo>
                        <a:lnTo>
                          <a:pt x="70" y="113"/>
                        </a:lnTo>
                        <a:lnTo>
                          <a:pt x="76" y="100"/>
                        </a:lnTo>
                        <a:lnTo>
                          <a:pt x="78" y="108"/>
                        </a:lnTo>
                        <a:lnTo>
                          <a:pt x="74" y="119"/>
                        </a:lnTo>
                        <a:lnTo>
                          <a:pt x="70" y="127"/>
                        </a:lnTo>
                        <a:lnTo>
                          <a:pt x="68" y="144"/>
                        </a:lnTo>
                        <a:lnTo>
                          <a:pt x="59" y="152"/>
                        </a:lnTo>
                        <a:lnTo>
                          <a:pt x="53" y="155"/>
                        </a:lnTo>
                        <a:lnTo>
                          <a:pt x="45" y="163"/>
                        </a:lnTo>
                        <a:lnTo>
                          <a:pt x="43" y="171"/>
                        </a:lnTo>
                        <a:lnTo>
                          <a:pt x="45" y="180"/>
                        </a:lnTo>
                        <a:lnTo>
                          <a:pt x="47" y="188"/>
                        </a:lnTo>
                        <a:lnTo>
                          <a:pt x="37" y="193"/>
                        </a:lnTo>
                        <a:lnTo>
                          <a:pt x="31" y="196"/>
                        </a:lnTo>
                        <a:lnTo>
                          <a:pt x="25" y="199"/>
                        </a:lnTo>
                        <a:lnTo>
                          <a:pt x="21" y="196"/>
                        </a:lnTo>
                        <a:lnTo>
                          <a:pt x="12" y="193"/>
                        </a:lnTo>
                        <a:lnTo>
                          <a:pt x="8" y="188"/>
                        </a:lnTo>
                        <a:lnTo>
                          <a:pt x="12" y="182"/>
                        </a:lnTo>
                        <a:lnTo>
                          <a:pt x="20" y="180"/>
                        </a:lnTo>
                        <a:lnTo>
                          <a:pt x="25" y="166"/>
                        </a:lnTo>
                        <a:lnTo>
                          <a:pt x="25" y="160"/>
                        </a:lnTo>
                        <a:lnTo>
                          <a:pt x="20" y="155"/>
                        </a:lnTo>
                        <a:lnTo>
                          <a:pt x="12" y="146"/>
                        </a:lnTo>
                        <a:lnTo>
                          <a:pt x="6" y="146"/>
                        </a:lnTo>
                        <a:lnTo>
                          <a:pt x="2" y="144"/>
                        </a:lnTo>
                        <a:lnTo>
                          <a:pt x="0" y="135"/>
                        </a:lnTo>
                        <a:lnTo>
                          <a:pt x="2" y="130"/>
                        </a:lnTo>
                        <a:lnTo>
                          <a:pt x="6" y="130"/>
                        </a:lnTo>
                        <a:lnTo>
                          <a:pt x="12" y="127"/>
                        </a:lnTo>
                        <a:lnTo>
                          <a:pt x="20" y="119"/>
                        </a:lnTo>
                        <a:lnTo>
                          <a:pt x="23" y="116"/>
                        </a:lnTo>
                        <a:lnTo>
                          <a:pt x="27" y="86"/>
                        </a:lnTo>
                        <a:lnTo>
                          <a:pt x="23" y="77"/>
                        </a:lnTo>
                        <a:lnTo>
                          <a:pt x="18" y="72"/>
                        </a:lnTo>
                        <a:lnTo>
                          <a:pt x="16" y="55"/>
                        </a:lnTo>
                        <a:lnTo>
                          <a:pt x="18" y="39"/>
                        </a:lnTo>
                        <a:lnTo>
                          <a:pt x="20" y="28"/>
                        </a:lnTo>
                        <a:lnTo>
                          <a:pt x="25" y="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79" name="Freeform 7"/>
                  <p:cNvSpPr>
                    <a:spLocks/>
                  </p:cNvSpPr>
                  <p:nvPr/>
                </p:nvSpPr>
                <p:spPr bwMode="auto">
                  <a:xfrm>
                    <a:off x="5428" y="3527"/>
                    <a:ext cx="146" cy="170"/>
                  </a:xfrm>
                  <a:custGeom>
                    <a:avLst/>
                    <a:gdLst/>
                    <a:ahLst/>
                    <a:cxnLst>
                      <a:cxn ang="0">
                        <a:pos x="102" y="0"/>
                      </a:cxn>
                      <a:cxn ang="0">
                        <a:pos x="120" y="0"/>
                      </a:cxn>
                      <a:cxn ang="0">
                        <a:pos x="145" y="44"/>
                      </a:cxn>
                      <a:cxn ang="0">
                        <a:pos x="118" y="83"/>
                      </a:cxn>
                      <a:cxn ang="0">
                        <a:pos x="118" y="100"/>
                      </a:cxn>
                      <a:cxn ang="0">
                        <a:pos x="112" y="105"/>
                      </a:cxn>
                      <a:cxn ang="0">
                        <a:pos x="96" y="105"/>
                      </a:cxn>
                      <a:cxn ang="0">
                        <a:pos x="76" y="127"/>
                      </a:cxn>
                      <a:cxn ang="0">
                        <a:pos x="59" y="150"/>
                      </a:cxn>
                      <a:cxn ang="0">
                        <a:pos x="47" y="169"/>
                      </a:cxn>
                      <a:cxn ang="0">
                        <a:pos x="47" y="152"/>
                      </a:cxn>
                      <a:cxn ang="0">
                        <a:pos x="25" y="155"/>
                      </a:cxn>
                      <a:cxn ang="0">
                        <a:pos x="16" y="155"/>
                      </a:cxn>
                      <a:cxn ang="0">
                        <a:pos x="0" y="155"/>
                      </a:cxn>
                      <a:cxn ang="0">
                        <a:pos x="22" y="127"/>
                      </a:cxn>
                      <a:cxn ang="0">
                        <a:pos x="29" y="114"/>
                      </a:cxn>
                      <a:cxn ang="0">
                        <a:pos x="37" y="114"/>
                      </a:cxn>
                      <a:cxn ang="0">
                        <a:pos x="53" y="91"/>
                      </a:cxn>
                      <a:cxn ang="0">
                        <a:pos x="59" y="91"/>
                      </a:cxn>
                      <a:cxn ang="0">
                        <a:pos x="59" y="89"/>
                      </a:cxn>
                      <a:cxn ang="0">
                        <a:pos x="67" y="80"/>
                      </a:cxn>
                      <a:cxn ang="0">
                        <a:pos x="76" y="80"/>
                      </a:cxn>
                      <a:cxn ang="0">
                        <a:pos x="73" y="55"/>
                      </a:cxn>
                      <a:cxn ang="0">
                        <a:pos x="74" y="55"/>
                      </a:cxn>
                      <a:cxn ang="0">
                        <a:pos x="84" y="42"/>
                      </a:cxn>
                      <a:cxn ang="0">
                        <a:pos x="88" y="53"/>
                      </a:cxn>
                      <a:cxn ang="0">
                        <a:pos x="104" y="33"/>
                      </a:cxn>
                      <a:cxn ang="0">
                        <a:pos x="102" y="0"/>
                      </a:cxn>
                    </a:cxnLst>
                    <a:rect l="0" t="0" r="r" b="b"/>
                    <a:pathLst>
                      <a:path w="146" h="170">
                        <a:moveTo>
                          <a:pt x="102" y="0"/>
                        </a:moveTo>
                        <a:lnTo>
                          <a:pt x="120" y="0"/>
                        </a:lnTo>
                        <a:lnTo>
                          <a:pt x="145" y="44"/>
                        </a:lnTo>
                        <a:lnTo>
                          <a:pt x="118" y="83"/>
                        </a:lnTo>
                        <a:lnTo>
                          <a:pt x="118" y="100"/>
                        </a:lnTo>
                        <a:lnTo>
                          <a:pt x="112" y="105"/>
                        </a:lnTo>
                        <a:lnTo>
                          <a:pt x="96" y="105"/>
                        </a:lnTo>
                        <a:lnTo>
                          <a:pt x="76" y="127"/>
                        </a:lnTo>
                        <a:lnTo>
                          <a:pt x="59" y="150"/>
                        </a:lnTo>
                        <a:lnTo>
                          <a:pt x="47" y="169"/>
                        </a:lnTo>
                        <a:lnTo>
                          <a:pt x="47" y="152"/>
                        </a:lnTo>
                        <a:lnTo>
                          <a:pt x="25" y="155"/>
                        </a:lnTo>
                        <a:lnTo>
                          <a:pt x="16" y="155"/>
                        </a:lnTo>
                        <a:lnTo>
                          <a:pt x="0" y="155"/>
                        </a:lnTo>
                        <a:lnTo>
                          <a:pt x="22" y="127"/>
                        </a:lnTo>
                        <a:lnTo>
                          <a:pt x="29" y="114"/>
                        </a:lnTo>
                        <a:lnTo>
                          <a:pt x="37" y="114"/>
                        </a:lnTo>
                        <a:lnTo>
                          <a:pt x="53" y="91"/>
                        </a:lnTo>
                        <a:lnTo>
                          <a:pt x="59" y="91"/>
                        </a:lnTo>
                        <a:lnTo>
                          <a:pt x="59" y="89"/>
                        </a:lnTo>
                        <a:lnTo>
                          <a:pt x="67" y="80"/>
                        </a:lnTo>
                        <a:lnTo>
                          <a:pt x="76" y="80"/>
                        </a:lnTo>
                        <a:lnTo>
                          <a:pt x="73" y="55"/>
                        </a:lnTo>
                        <a:lnTo>
                          <a:pt x="74" y="55"/>
                        </a:lnTo>
                        <a:lnTo>
                          <a:pt x="84" y="42"/>
                        </a:lnTo>
                        <a:lnTo>
                          <a:pt x="88" y="53"/>
                        </a:lnTo>
                        <a:lnTo>
                          <a:pt x="104" y="33"/>
                        </a:lnTo>
                        <a:lnTo>
                          <a:pt x="102"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0" name="Freeform 8"/>
                  <p:cNvSpPr>
                    <a:spLocks/>
                  </p:cNvSpPr>
                  <p:nvPr/>
                </p:nvSpPr>
                <p:spPr bwMode="auto">
                  <a:xfrm>
                    <a:off x="5166" y="3537"/>
                    <a:ext cx="56" cy="90"/>
                  </a:xfrm>
                  <a:custGeom>
                    <a:avLst/>
                    <a:gdLst/>
                    <a:ahLst/>
                    <a:cxnLst>
                      <a:cxn ang="0">
                        <a:pos x="0" y="0"/>
                      </a:cxn>
                      <a:cxn ang="0">
                        <a:pos x="12" y="0"/>
                      </a:cxn>
                      <a:cxn ang="0">
                        <a:pos x="26" y="11"/>
                      </a:cxn>
                      <a:cxn ang="0">
                        <a:pos x="55" y="11"/>
                      </a:cxn>
                      <a:cxn ang="0">
                        <a:pos x="51" y="25"/>
                      </a:cxn>
                      <a:cxn ang="0">
                        <a:pos x="55" y="42"/>
                      </a:cxn>
                      <a:cxn ang="0">
                        <a:pos x="45" y="42"/>
                      </a:cxn>
                      <a:cxn ang="0">
                        <a:pos x="43" y="45"/>
                      </a:cxn>
                      <a:cxn ang="0">
                        <a:pos x="37" y="47"/>
                      </a:cxn>
                      <a:cxn ang="0">
                        <a:pos x="43" y="89"/>
                      </a:cxn>
                      <a:cxn ang="0">
                        <a:pos x="26" y="86"/>
                      </a:cxn>
                      <a:cxn ang="0">
                        <a:pos x="10" y="72"/>
                      </a:cxn>
                      <a:cxn ang="0">
                        <a:pos x="10" y="45"/>
                      </a:cxn>
                      <a:cxn ang="0">
                        <a:pos x="10" y="33"/>
                      </a:cxn>
                      <a:cxn ang="0">
                        <a:pos x="0" y="25"/>
                      </a:cxn>
                      <a:cxn ang="0">
                        <a:pos x="0" y="0"/>
                      </a:cxn>
                    </a:cxnLst>
                    <a:rect l="0" t="0" r="r" b="b"/>
                    <a:pathLst>
                      <a:path w="56" h="90">
                        <a:moveTo>
                          <a:pt x="0" y="0"/>
                        </a:moveTo>
                        <a:lnTo>
                          <a:pt x="12" y="0"/>
                        </a:lnTo>
                        <a:lnTo>
                          <a:pt x="26" y="11"/>
                        </a:lnTo>
                        <a:lnTo>
                          <a:pt x="55" y="11"/>
                        </a:lnTo>
                        <a:lnTo>
                          <a:pt x="51" y="25"/>
                        </a:lnTo>
                        <a:lnTo>
                          <a:pt x="55" y="42"/>
                        </a:lnTo>
                        <a:lnTo>
                          <a:pt x="45" y="42"/>
                        </a:lnTo>
                        <a:lnTo>
                          <a:pt x="43" y="45"/>
                        </a:lnTo>
                        <a:lnTo>
                          <a:pt x="37" y="47"/>
                        </a:lnTo>
                        <a:lnTo>
                          <a:pt x="43" y="89"/>
                        </a:lnTo>
                        <a:lnTo>
                          <a:pt x="26" y="86"/>
                        </a:lnTo>
                        <a:lnTo>
                          <a:pt x="10" y="72"/>
                        </a:lnTo>
                        <a:lnTo>
                          <a:pt x="10" y="45"/>
                        </a:lnTo>
                        <a:lnTo>
                          <a:pt x="10" y="33"/>
                        </a:lnTo>
                        <a:lnTo>
                          <a:pt x="0"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081" name="Freeform 9"/>
                <p:cNvSpPr>
                  <a:spLocks/>
                </p:cNvSpPr>
                <p:nvPr/>
              </p:nvSpPr>
              <p:spPr bwMode="auto">
                <a:xfrm>
                  <a:off x="5266" y="2575"/>
                  <a:ext cx="89" cy="101"/>
                </a:xfrm>
                <a:custGeom>
                  <a:avLst/>
                  <a:gdLst/>
                  <a:ahLst/>
                  <a:cxnLst>
                    <a:cxn ang="0">
                      <a:pos x="16" y="37"/>
                    </a:cxn>
                    <a:cxn ang="0">
                      <a:pos x="0" y="80"/>
                    </a:cxn>
                    <a:cxn ang="0">
                      <a:pos x="6" y="97"/>
                    </a:cxn>
                    <a:cxn ang="0">
                      <a:pos x="31" y="100"/>
                    </a:cxn>
                    <a:cxn ang="0">
                      <a:pos x="53" y="100"/>
                    </a:cxn>
                    <a:cxn ang="0">
                      <a:pos x="61" y="83"/>
                    </a:cxn>
                    <a:cxn ang="0">
                      <a:pos x="65" y="66"/>
                    </a:cxn>
                    <a:cxn ang="0">
                      <a:pos x="88" y="66"/>
                    </a:cxn>
                    <a:cxn ang="0">
                      <a:pos x="84" y="40"/>
                    </a:cxn>
                    <a:cxn ang="0">
                      <a:pos x="84" y="14"/>
                    </a:cxn>
                    <a:cxn ang="0">
                      <a:pos x="61" y="0"/>
                    </a:cxn>
                    <a:cxn ang="0">
                      <a:pos x="59" y="29"/>
                    </a:cxn>
                    <a:cxn ang="0">
                      <a:pos x="72" y="46"/>
                    </a:cxn>
                    <a:cxn ang="0">
                      <a:pos x="51" y="46"/>
                    </a:cxn>
                    <a:cxn ang="0">
                      <a:pos x="43" y="57"/>
                    </a:cxn>
                    <a:cxn ang="0">
                      <a:pos x="16" y="37"/>
                    </a:cxn>
                  </a:cxnLst>
                  <a:rect l="0" t="0" r="r" b="b"/>
                  <a:pathLst>
                    <a:path w="89" h="101">
                      <a:moveTo>
                        <a:pt x="16" y="37"/>
                      </a:moveTo>
                      <a:lnTo>
                        <a:pt x="0" y="80"/>
                      </a:lnTo>
                      <a:lnTo>
                        <a:pt x="6" y="97"/>
                      </a:lnTo>
                      <a:lnTo>
                        <a:pt x="31" y="100"/>
                      </a:lnTo>
                      <a:lnTo>
                        <a:pt x="53" y="100"/>
                      </a:lnTo>
                      <a:lnTo>
                        <a:pt x="61" y="83"/>
                      </a:lnTo>
                      <a:lnTo>
                        <a:pt x="65" y="66"/>
                      </a:lnTo>
                      <a:lnTo>
                        <a:pt x="88" y="66"/>
                      </a:lnTo>
                      <a:lnTo>
                        <a:pt x="84" y="40"/>
                      </a:lnTo>
                      <a:lnTo>
                        <a:pt x="84" y="14"/>
                      </a:lnTo>
                      <a:lnTo>
                        <a:pt x="61" y="0"/>
                      </a:lnTo>
                      <a:lnTo>
                        <a:pt x="59" y="29"/>
                      </a:lnTo>
                      <a:lnTo>
                        <a:pt x="72" y="46"/>
                      </a:lnTo>
                      <a:lnTo>
                        <a:pt x="51" y="46"/>
                      </a:lnTo>
                      <a:lnTo>
                        <a:pt x="43" y="57"/>
                      </a:lnTo>
                      <a:lnTo>
                        <a:pt x="16" y="37"/>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6158" name="Group 10"/>
              <p:cNvGrpSpPr>
                <a:grpSpLocks/>
              </p:cNvGrpSpPr>
              <p:nvPr/>
            </p:nvGrpSpPr>
            <p:grpSpPr bwMode="auto">
              <a:xfrm>
                <a:off x="4293" y="1104"/>
                <a:ext cx="1037" cy="2393"/>
                <a:chOff x="4293" y="1104"/>
                <a:chExt cx="1037" cy="2393"/>
              </a:xfrm>
            </p:grpSpPr>
            <p:grpSp>
              <p:nvGrpSpPr>
                <p:cNvPr id="6168" name="Group 11"/>
                <p:cNvGrpSpPr>
                  <a:grpSpLocks/>
                </p:cNvGrpSpPr>
                <p:nvPr/>
              </p:nvGrpSpPr>
              <p:grpSpPr bwMode="auto">
                <a:xfrm>
                  <a:off x="4460" y="1348"/>
                  <a:ext cx="232" cy="719"/>
                  <a:chOff x="4460" y="1348"/>
                  <a:chExt cx="232" cy="719"/>
                </a:xfrm>
              </p:grpSpPr>
              <p:sp>
                <p:nvSpPr>
                  <p:cNvPr id="3084" name="Freeform 12"/>
                  <p:cNvSpPr>
                    <a:spLocks/>
                  </p:cNvSpPr>
                  <p:nvPr/>
                </p:nvSpPr>
                <p:spPr bwMode="auto">
                  <a:xfrm>
                    <a:off x="4460" y="1993"/>
                    <a:ext cx="56" cy="74"/>
                  </a:xfrm>
                  <a:custGeom>
                    <a:avLst/>
                    <a:gdLst/>
                    <a:ahLst/>
                    <a:cxnLst>
                      <a:cxn ang="0">
                        <a:pos x="0" y="56"/>
                      </a:cxn>
                      <a:cxn ang="0">
                        <a:pos x="10" y="70"/>
                      </a:cxn>
                      <a:cxn ang="0">
                        <a:pos x="22" y="67"/>
                      </a:cxn>
                      <a:cxn ang="0">
                        <a:pos x="39" y="73"/>
                      </a:cxn>
                      <a:cxn ang="0">
                        <a:pos x="53" y="73"/>
                      </a:cxn>
                      <a:cxn ang="0">
                        <a:pos x="55" y="48"/>
                      </a:cxn>
                      <a:cxn ang="0">
                        <a:pos x="51" y="31"/>
                      </a:cxn>
                      <a:cxn ang="0">
                        <a:pos x="41" y="11"/>
                      </a:cxn>
                      <a:cxn ang="0">
                        <a:pos x="31" y="11"/>
                      </a:cxn>
                      <a:cxn ang="0">
                        <a:pos x="28" y="0"/>
                      </a:cxn>
                      <a:cxn ang="0">
                        <a:pos x="14" y="0"/>
                      </a:cxn>
                      <a:cxn ang="0">
                        <a:pos x="14" y="22"/>
                      </a:cxn>
                      <a:cxn ang="0">
                        <a:pos x="0" y="56"/>
                      </a:cxn>
                    </a:cxnLst>
                    <a:rect l="0" t="0" r="r" b="b"/>
                    <a:pathLst>
                      <a:path w="56" h="74">
                        <a:moveTo>
                          <a:pt x="0" y="56"/>
                        </a:moveTo>
                        <a:lnTo>
                          <a:pt x="10" y="70"/>
                        </a:lnTo>
                        <a:lnTo>
                          <a:pt x="22" y="67"/>
                        </a:lnTo>
                        <a:lnTo>
                          <a:pt x="39" y="73"/>
                        </a:lnTo>
                        <a:lnTo>
                          <a:pt x="53" y="73"/>
                        </a:lnTo>
                        <a:lnTo>
                          <a:pt x="55" y="48"/>
                        </a:lnTo>
                        <a:lnTo>
                          <a:pt x="51" y="31"/>
                        </a:lnTo>
                        <a:lnTo>
                          <a:pt x="41" y="11"/>
                        </a:lnTo>
                        <a:lnTo>
                          <a:pt x="31" y="11"/>
                        </a:lnTo>
                        <a:lnTo>
                          <a:pt x="28" y="0"/>
                        </a:lnTo>
                        <a:lnTo>
                          <a:pt x="14" y="0"/>
                        </a:lnTo>
                        <a:lnTo>
                          <a:pt x="14" y="22"/>
                        </a:lnTo>
                        <a:lnTo>
                          <a:pt x="0" y="56"/>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5" name="Freeform 13"/>
                  <p:cNvSpPr>
                    <a:spLocks/>
                  </p:cNvSpPr>
                  <p:nvPr/>
                </p:nvSpPr>
                <p:spPr bwMode="auto">
                  <a:xfrm>
                    <a:off x="4607" y="1865"/>
                    <a:ext cx="54" cy="94"/>
                  </a:xfrm>
                  <a:custGeom>
                    <a:avLst/>
                    <a:gdLst/>
                    <a:ahLst/>
                    <a:cxnLst>
                      <a:cxn ang="0">
                        <a:pos x="12" y="0"/>
                      </a:cxn>
                      <a:cxn ang="0">
                        <a:pos x="35" y="3"/>
                      </a:cxn>
                      <a:cxn ang="0">
                        <a:pos x="43" y="28"/>
                      </a:cxn>
                      <a:cxn ang="0">
                        <a:pos x="53" y="42"/>
                      </a:cxn>
                      <a:cxn ang="0">
                        <a:pos x="45" y="54"/>
                      </a:cxn>
                      <a:cxn ang="0">
                        <a:pos x="53" y="68"/>
                      </a:cxn>
                      <a:cxn ang="0">
                        <a:pos x="49" y="85"/>
                      </a:cxn>
                      <a:cxn ang="0">
                        <a:pos x="41" y="93"/>
                      </a:cxn>
                      <a:cxn ang="0">
                        <a:pos x="26" y="90"/>
                      </a:cxn>
                      <a:cxn ang="0">
                        <a:pos x="16" y="90"/>
                      </a:cxn>
                      <a:cxn ang="0">
                        <a:pos x="10" y="79"/>
                      </a:cxn>
                      <a:cxn ang="0">
                        <a:pos x="4" y="65"/>
                      </a:cxn>
                      <a:cxn ang="0">
                        <a:pos x="4" y="51"/>
                      </a:cxn>
                      <a:cxn ang="0">
                        <a:pos x="0" y="31"/>
                      </a:cxn>
                      <a:cxn ang="0">
                        <a:pos x="12" y="0"/>
                      </a:cxn>
                    </a:cxnLst>
                    <a:rect l="0" t="0" r="r" b="b"/>
                    <a:pathLst>
                      <a:path w="54" h="94">
                        <a:moveTo>
                          <a:pt x="12" y="0"/>
                        </a:moveTo>
                        <a:lnTo>
                          <a:pt x="35" y="3"/>
                        </a:lnTo>
                        <a:lnTo>
                          <a:pt x="43" y="28"/>
                        </a:lnTo>
                        <a:lnTo>
                          <a:pt x="53" y="42"/>
                        </a:lnTo>
                        <a:lnTo>
                          <a:pt x="45" y="54"/>
                        </a:lnTo>
                        <a:lnTo>
                          <a:pt x="53" y="68"/>
                        </a:lnTo>
                        <a:lnTo>
                          <a:pt x="49" y="85"/>
                        </a:lnTo>
                        <a:lnTo>
                          <a:pt x="41" y="93"/>
                        </a:lnTo>
                        <a:lnTo>
                          <a:pt x="26" y="90"/>
                        </a:lnTo>
                        <a:lnTo>
                          <a:pt x="16" y="90"/>
                        </a:lnTo>
                        <a:lnTo>
                          <a:pt x="10" y="79"/>
                        </a:lnTo>
                        <a:lnTo>
                          <a:pt x="4" y="65"/>
                        </a:lnTo>
                        <a:lnTo>
                          <a:pt x="4" y="51"/>
                        </a:lnTo>
                        <a:lnTo>
                          <a:pt x="0" y="31"/>
                        </a:lnTo>
                        <a:lnTo>
                          <a:pt x="12"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6" name="Freeform 14"/>
                  <p:cNvSpPr>
                    <a:spLocks/>
                  </p:cNvSpPr>
                  <p:nvPr/>
                </p:nvSpPr>
                <p:spPr bwMode="auto">
                  <a:xfrm>
                    <a:off x="4597" y="1348"/>
                    <a:ext cx="95" cy="87"/>
                  </a:xfrm>
                  <a:custGeom>
                    <a:avLst/>
                    <a:gdLst/>
                    <a:ahLst/>
                    <a:cxnLst>
                      <a:cxn ang="0">
                        <a:pos x="14" y="0"/>
                      </a:cxn>
                      <a:cxn ang="0">
                        <a:pos x="25" y="14"/>
                      </a:cxn>
                      <a:cxn ang="0">
                        <a:pos x="37" y="11"/>
                      </a:cxn>
                      <a:cxn ang="0">
                        <a:pos x="55" y="14"/>
                      </a:cxn>
                      <a:cxn ang="0">
                        <a:pos x="71" y="14"/>
                      </a:cxn>
                      <a:cxn ang="0">
                        <a:pos x="78" y="22"/>
                      </a:cxn>
                      <a:cxn ang="0">
                        <a:pos x="88" y="42"/>
                      </a:cxn>
                      <a:cxn ang="0">
                        <a:pos x="94" y="50"/>
                      </a:cxn>
                      <a:cxn ang="0">
                        <a:pos x="72" y="55"/>
                      </a:cxn>
                      <a:cxn ang="0">
                        <a:pos x="67" y="61"/>
                      </a:cxn>
                      <a:cxn ang="0">
                        <a:pos x="72" y="72"/>
                      </a:cxn>
                      <a:cxn ang="0">
                        <a:pos x="72" y="83"/>
                      </a:cxn>
                      <a:cxn ang="0">
                        <a:pos x="51" y="72"/>
                      </a:cxn>
                      <a:cxn ang="0">
                        <a:pos x="33" y="64"/>
                      </a:cxn>
                      <a:cxn ang="0">
                        <a:pos x="25" y="67"/>
                      </a:cxn>
                      <a:cxn ang="0">
                        <a:pos x="25" y="83"/>
                      </a:cxn>
                      <a:cxn ang="0">
                        <a:pos x="14" y="86"/>
                      </a:cxn>
                      <a:cxn ang="0">
                        <a:pos x="8" y="72"/>
                      </a:cxn>
                      <a:cxn ang="0">
                        <a:pos x="6" y="55"/>
                      </a:cxn>
                      <a:cxn ang="0">
                        <a:pos x="0" y="53"/>
                      </a:cxn>
                      <a:cxn ang="0">
                        <a:pos x="6" y="36"/>
                      </a:cxn>
                      <a:cxn ang="0">
                        <a:pos x="16" y="31"/>
                      </a:cxn>
                      <a:cxn ang="0">
                        <a:pos x="14" y="0"/>
                      </a:cxn>
                    </a:cxnLst>
                    <a:rect l="0" t="0" r="r" b="b"/>
                    <a:pathLst>
                      <a:path w="95" h="87">
                        <a:moveTo>
                          <a:pt x="14" y="0"/>
                        </a:moveTo>
                        <a:lnTo>
                          <a:pt x="25" y="14"/>
                        </a:lnTo>
                        <a:lnTo>
                          <a:pt x="37" y="11"/>
                        </a:lnTo>
                        <a:lnTo>
                          <a:pt x="55" y="14"/>
                        </a:lnTo>
                        <a:lnTo>
                          <a:pt x="71" y="14"/>
                        </a:lnTo>
                        <a:lnTo>
                          <a:pt x="78" y="22"/>
                        </a:lnTo>
                        <a:lnTo>
                          <a:pt x="88" y="42"/>
                        </a:lnTo>
                        <a:lnTo>
                          <a:pt x="94" y="50"/>
                        </a:lnTo>
                        <a:lnTo>
                          <a:pt x="72" y="55"/>
                        </a:lnTo>
                        <a:lnTo>
                          <a:pt x="67" y="61"/>
                        </a:lnTo>
                        <a:lnTo>
                          <a:pt x="72" y="72"/>
                        </a:lnTo>
                        <a:lnTo>
                          <a:pt x="72" y="83"/>
                        </a:lnTo>
                        <a:lnTo>
                          <a:pt x="51" y="72"/>
                        </a:lnTo>
                        <a:lnTo>
                          <a:pt x="33" y="64"/>
                        </a:lnTo>
                        <a:lnTo>
                          <a:pt x="25" y="67"/>
                        </a:lnTo>
                        <a:lnTo>
                          <a:pt x="25" y="83"/>
                        </a:lnTo>
                        <a:lnTo>
                          <a:pt x="14" y="86"/>
                        </a:lnTo>
                        <a:lnTo>
                          <a:pt x="8" y="72"/>
                        </a:lnTo>
                        <a:lnTo>
                          <a:pt x="6" y="55"/>
                        </a:lnTo>
                        <a:lnTo>
                          <a:pt x="0" y="53"/>
                        </a:lnTo>
                        <a:lnTo>
                          <a:pt x="6" y="36"/>
                        </a:lnTo>
                        <a:lnTo>
                          <a:pt x="16" y="31"/>
                        </a:lnTo>
                        <a:lnTo>
                          <a:pt x="14"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087" name="Freeform 15"/>
                <p:cNvSpPr>
                  <a:spLocks/>
                </p:cNvSpPr>
                <p:nvPr/>
              </p:nvSpPr>
              <p:spPr bwMode="auto">
                <a:xfrm>
                  <a:off x="4676" y="2803"/>
                  <a:ext cx="654" cy="694"/>
                </a:xfrm>
                <a:custGeom>
                  <a:avLst/>
                  <a:gdLst/>
                  <a:ahLst/>
                  <a:cxnLst>
                    <a:cxn ang="0">
                      <a:pos x="505" y="56"/>
                    </a:cxn>
                    <a:cxn ang="0">
                      <a:pos x="531" y="78"/>
                    </a:cxn>
                    <a:cxn ang="0">
                      <a:pos x="558" y="181"/>
                    </a:cxn>
                    <a:cxn ang="0">
                      <a:pos x="618" y="287"/>
                    </a:cxn>
                    <a:cxn ang="0">
                      <a:pos x="653" y="395"/>
                    </a:cxn>
                    <a:cxn ang="0">
                      <a:pos x="628" y="495"/>
                    </a:cxn>
                    <a:cxn ang="0">
                      <a:pos x="602" y="559"/>
                    </a:cxn>
                    <a:cxn ang="0">
                      <a:pos x="587" y="621"/>
                    </a:cxn>
                    <a:cxn ang="0">
                      <a:pos x="571" y="657"/>
                    </a:cxn>
                    <a:cxn ang="0">
                      <a:pos x="540" y="682"/>
                    </a:cxn>
                    <a:cxn ang="0">
                      <a:pos x="490" y="674"/>
                    </a:cxn>
                    <a:cxn ang="0">
                      <a:pos x="439" y="657"/>
                    </a:cxn>
                    <a:cxn ang="0">
                      <a:pos x="412" y="618"/>
                    </a:cxn>
                    <a:cxn ang="0">
                      <a:pos x="404" y="568"/>
                    </a:cxn>
                    <a:cxn ang="0">
                      <a:pos x="387" y="545"/>
                    </a:cxn>
                    <a:cxn ang="0">
                      <a:pos x="360" y="548"/>
                    </a:cxn>
                    <a:cxn ang="0">
                      <a:pos x="334" y="509"/>
                    </a:cxn>
                    <a:cxn ang="0">
                      <a:pos x="313" y="504"/>
                    </a:cxn>
                    <a:cxn ang="0">
                      <a:pos x="278" y="509"/>
                    </a:cxn>
                    <a:cxn ang="0">
                      <a:pos x="249" y="515"/>
                    </a:cxn>
                    <a:cxn ang="0">
                      <a:pos x="223" y="537"/>
                    </a:cxn>
                    <a:cxn ang="0">
                      <a:pos x="187" y="554"/>
                    </a:cxn>
                    <a:cxn ang="0">
                      <a:pos x="150" y="579"/>
                    </a:cxn>
                    <a:cxn ang="0">
                      <a:pos x="130" y="590"/>
                    </a:cxn>
                    <a:cxn ang="0">
                      <a:pos x="76" y="584"/>
                    </a:cxn>
                    <a:cxn ang="0">
                      <a:pos x="64" y="571"/>
                    </a:cxn>
                    <a:cxn ang="0">
                      <a:pos x="64" y="495"/>
                    </a:cxn>
                    <a:cxn ang="0">
                      <a:pos x="47" y="451"/>
                    </a:cxn>
                    <a:cxn ang="0">
                      <a:pos x="29" y="415"/>
                    </a:cxn>
                    <a:cxn ang="0">
                      <a:pos x="6" y="287"/>
                    </a:cxn>
                    <a:cxn ang="0">
                      <a:pos x="8" y="245"/>
                    </a:cxn>
                    <a:cxn ang="0">
                      <a:pos x="54" y="223"/>
                    </a:cxn>
                    <a:cxn ang="0">
                      <a:pos x="89" y="217"/>
                    </a:cxn>
                    <a:cxn ang="0">
                      <a:pos x="109" y="206"/>
                    </a:cxn>
                    <a:cxn ang="0">
                      <a:pos x="120" y="170"/>
                    </a:cxn>
                    <a:cxn ang="0">
                      <a:pos x="117" y="150"/>
                    </a:cxn>
                    <a:cxn ang="0">
                      <a:pos x="163" y="100"/>
                    </a:cxn>
                    <a:cxn ang="0">
                      <a:pos x="200" y="64"/>
                    </a:cxn>
                    <a:cxn ang="0">
                      <a:pos x="233" y="89"/>
                    </a:cxn>
                    <a:cxn ang="0">
                      <a:pos x="258" y="61"/>
                    </a:cxn>
                    <a:cxn ang="0">
                      <a:pos x="284" y="28"/>
                    </a:cxn>
                    <a:cxn ang="0">
                      <a:pos x="311" y="8"/>
                    </a:cxn>
                    <a:cxn ang="0">
                      <a:pos x="354" y="14"/>
                    </a:cxn>
                    <a:cxn ang="0">
                      <a:pos x="369" y="39"/>
                    </a:cxn>
                    <a:cxn ang="0">
                      <a:pos x="369" y="70"/>
                    </a:cxn>
                    <a:cxn ang="0">
                      <a:pos x="406" y="125"/>
                    </a:cxn>
                    <a:cxn ang="0">
                      <a:pos x="437" y="142"/>
                    </a:cxn>
                    <a:cxn ang="0">
                      <a:pos x="463" y="89"/>
                    </a:cxn>
                    <a:cxn ang="0">
                      <a:pos x="470" y="0"/>
                    </a:cxn>
                  </a:cxnLst>
                  <a:rect l="0" t="0" r="r" b="b"/>
                  <a:pathLst>
                    <a:path w="654" h="694">
                      <a:moveTo>
                        <a:pt x="470" y="0"/>
                      </a:moveTo>
                      <a:lnTo>
                        <a:pt x="505" y="0"/>
                      </a:lnTo>
                      <a:lnTo>
                        <a:pt x="505" y="56"/>
                      </a:lnTo>
                      <a:lnTo>
                        <a:pt x="519" y="70"/>
                      </a:lnTo>
                      <a:lnTo>
                        <a:pt x="523" y="78"/>
                      </a:lnTo>
                      <a:lnTo>
                        <a:pt x="531" y="78"/>
                      </a:lnTo>
                      <a:lnTo>
                        <a:pt x="534" y="89"/>
                      </a:lnTo>
                      <a:lnTo>
                        <a:pt x="538" y="145"/>
                      </a:lnTo>
                      <a:lnTo>
                        <a:pt x="558" y="181"/>
                      </a:lnTo>
                      <a:lnTo>
                        <a:pt x="587" y="234"/>
                      </a:lnTo>
                      <a:lnTo>
                        <a:pt x="587" y="242"/>
                      </a:lnTo>
                      <a:lnTo>
                        <a:pt x="618" y="287"/>
                      </a:lnTo>
                      <a:lnTo>
                        <a:pt x="618" y="295"/>
                      </a:lnTo>
                      <a:lnTo>
                        <a:pt x="649" y="331"/>
                      </a:lnTo>
                      <a:lnTo>
                        <a:pt x="653" y="395"/>
                      </a:lnTo>
                      <a:lnTo>
                        <a:pt x="649" y="454"/>
                      </a:lnTo>
                      <a:lnTo>
                        <a:pt x="639" y="481"/>
                      </a:lnTo>
                      <a:lnTo>
                        <a:pt x="628" y="495"/>
                      </a:lnTo>
                      <a:lnTo>
                        <a:pt x="624" y="523"/>
                      </a:lnTo>
                      <a:lnTo>
                        <a:pt x="612" y="548"/>
                      </a:lnTo>
                      <a:lnTo>
                        <a:pt x="602" y="559"/>
                      </a:lnTo>
                      <a:lnTo>
                        <a:pt x="604" y="568"/>
                      </a:lnTo>
                      <a:lnTo>
                        <a:pt x="593" y="584"/>
                      </a:lnTo>
                      <a:lnTo>
                        <a:pt x="587" y="621"/>
                      </a:lnTo>
                      <a:lnTo>
                        <a:pt x="585" y="640"/>
                      </a:lnTo>
                      <a:lnTo>
                        <a:pt x="573" y="648"/>
                      </a:lnTo>
                      <a:lnTo>
                        <a:pt x="571" y="657"/>
                      </a:lnTo>
                      <a:lnTo>
                        <a:pt x="564" y="674"/>
                      </a:lnTo>
                      <a:lnTo>
                        <a:pt x="550" y="676"/>
                      </a:lnTo>
                      <a:lnTo>
                        <a:pt x="540" y="682"/>
                      </a:lnTo>
                      <a:lnTo>
                        <a:pt x="527" y="693"/>
                      </a:lnTo>
                      <a:lnTo>
                        <a:pt x="509" y="671"/>
                      </a:lnTo>
                      <a:lnTo>
                        <a:pt x="490" y="674"/>
                      </a:lnTo>
                      <a:lnTo>
                        <a:pt x="484" y="674"/>
                      </a:lnTo>
                      <a:lnTo>
                        <a:pt x="457" y="679"/>
                      </a:lnTo>
                      <a:lnTo>
                        <a:pt x="439" y="657"/>
                      </a:lnTo>
                      <a:lnTo>
                        <a:pt x="428" y="635"/>
                      </a:lnTo>
                      <a:lnTo>
                        <a:pt x="420" y="637"/>
                      </a:lnTo>
                      <a:lnTo>
                        <a:pt x="412" y="618"/>
                      </a:lnTo>
                      <a:lnTo>
                        <a:pt x="408" y="601"/>
                      </a:lnTo>
                      <a:lnTo>
                        <a:pt x="404" y="596"/>
                      </a:lnTo>
                      <a:lnTo>
                        <a:pt x="404" y="568"/>
                      </a:lnTo>
                      <a:lnTo>
                        <a:pt x="406" y="551"/>
                      </a:lnTo>
                      <a:lnTo>
                        <a:pt x="402" y="540"/>
                      </a:lnTo>
                      <a:lnTo>
                        <a:pt x="387" y="545"/>
                      </a:lnTo>
                      <a:lnTo>
                        <a:pt x="379" y="548"/>
                      </a:lnTo>
                      <a:lnTo>
                        <a:pt x="365" y="548"/>
                      </a:lnTo>
                      <a:lnTo>
                        <a:pt x="360" y="548"/>
                      </a:lnTo>
                      <a:lnTo>
                        <a:pt x="354" y="548"/>
                      </a:lnTo>
                      <a:lnTo>
                        <a:pt x="344" y="532"/>
                      </a:lnTo>
                      <a:lnTo>
                        <a:pt x="334" y="509"/>
                      </a:lnTo>
                      <a:lnTo>
                        <a:pt x="332" y="512"/>
                      </a:lnTo>
                      <a:lnTo>
                        <a:pt x="315" y="512"/>
                      </a:lnTo>
                      <a:lnTo>
                        <a:pt x="313" y="504"/>
                      </a:lnTo>
                      <a:lnTo>
                        <a:pt x="303" y="512"/>
                      </a:lnTo>
                      <a:lnTo>
                        <a:pt x="293" y="509"/>
                      </a:lnTo>
                      <a:lnTo>
                        <a:pt x="278" y="509"/>
                      </a:lnTo>
                      <a:lnTo>
                        <a:pt x="268" y="504"/>
                      </a:lnTo>
                      <a:lnTo>
                        <a:pt x="264" y="512"/>
                      </a:lnTo>
                      <a:lnTo>
                        <a:pt x="249" y="515"/>
                      </a:lnTo>
                      <a:lnTo>
                        <a:pt x="245" y="509"/>
                      </a:lnTo>
                      <a:lnTo>
                        <a:pt x="235" y="523"/>
                      </a:lnTo>
                      <a:lnTo>
                        <a:pt x="223" y="537"/>
                      </a:lnTo>
                      <a:lnTo>
                        <a:pt x="216" y="537"/>
                      </a:lnTo>
                      <a:lnTo>
                        <a:pt x="204" y="554"/>
                      </a:lnTo>
                      <a:lnTo>
                        <a:pt x="187" y="554"/>
                      </a:lnTo>
                      <a:lnTo>
                        <a:pt x="173" y="559"/>
                      </a:lnTo>
                      <a:lnTo>
                        <a:pt x="157" y="568"/>
                      </a:lnTo>
                      <a:lnTo>
                        <a:pt x="150" y="579"/>
                      </a:lnTo>
                      <a:lnTo>
                        <a:pt x="144" y="576"/>
                      </a:lnTo>
                      <a:lnTo>
                        <a:pt x="138" y="587"/>
                      </a:lnTo>
                      <a:lnTo>
                        <a:pt x="130" y="590"/>
                      </a:lnTo>
                      <a:lnTo>
                        <a:pt x="120" y="604"/>
                      </a:lnTo>
                      <a:lnTo>
                        <a:pt x="89" y="604"/>
                      </a:lnTo>
                      <a:lnTo>
                        <a:pt x="76" y="584"/>
                      </a:lnTo>
                      <a:lnTo>
                        <a:pt x="74" y="576"/>
                      </a:lnTo>
                      <a:lnTo>
                        <a:pt x="70" y="584"/>
                      </a:lnTo>
                      <a:lnTo>
                        <a:pt x="64" y="571"/>
                      </a:lnTo>
                      <a:lnTo>
                        <a:pt x="66" y="534"/>
                      </a:lnTo>
                      <a:lnTo>
                        <a:pt x="70" y="512"/>
                      </a:lnTo>
                      <a:lnTo>
                        <a:pt x="64" y="495"/>
                      </a:lnTo>
                      <a:lnTo>
                        <a:pt x="58" y="479"/>
                      </a:lnTo>
                      <a:lnTo>
                        <a:pt x="56" y="459"/>
                      </a:lnTo>
                      <a:lnTo>
                        <a:pt x="47" y="451"/>
                      </a:lnTo>
                      <a:lnTo>
                        <a:pt x="45" y="448"/>
                      </a:lnTo>
                      <a:lnTo>
                        <a:pt x="43" y="440"/>
                      </a:lnTo>
                      <a:lnTo>
                        <a:pt x="29" y="415"/>
                      </a:lnTo>
                      <a:lnTo>
                        <a:pt x="12" y="353"/>
                      </a:lnTo>
                      <a:lnTo>
                        <a:pt x="6" y="312"/>
                      </a:lnTo>
                      <a:lnTo>
                        <a:pt x="6" y="287"/>
                      </a:lnTo>
                      <a:lnTo>
                        <a:pt x="0" y="278"/>
                      </a:lnTo>
                      <a:lnTo>
                        <a:pt x="2" y="256"/>
                      </a:lnTo>
                      <a:lnTo>
                        <a:pt x="8" y="245"/>
                      </a:lnTo>
                      <a:lnTo>
                        <a:pt x="29" y="214"/>
                      </a:lnTo>
                      <a:lnTo>
                        <a:pt x="51" y="217"/>
                      </a:lnTo>
                      <a:lnTo>
                        <a:pt x="54" y="223"/>
                      </a:lnTo>
                      <a:lnTo>
                        <a:pt x="82" y="223"/>
                      </a:lnTo>
                      <a:lnTo>
                        <a:pt x="84" y="214"/>
                      </a:lnTo>
                      <a:lnTo>
                        <a:pt x="89" y="217"/>
                      </a:lnTo>
                      <a:lnTo>
                        <a:pt x="97" y="209"/>
                      </a:lnTo>
                      <a:lnTo>
                        <a:pt x="103" y="212"/>
                      </a:lnTo>
                      <a:lnTo>
                        <a:pt x="109" y="206"/>
                      </a:lnTo>
                      <a:lnTo>
                        <a:pt x="107" y="198"/>
                      </a:lnTo>
                      <a:lnTo>
                        <a:pt x="113" y="178"/>
                      </a:lnTo>
                      <a:lnTo>
                        <a:pt x="120" y="170"/>
                      </a:lnTo>
                      <a:lnTo>
                        <a:pt x="117" y="164"/>
                      </a:lnTo>
                      <a:lnTo>
                        <a:pt x="120" y="159"/>
                      </a:lnTo>
                      <a:lnTo>
                        <a:pt x="117" y="150"/>
                      </a:lnTo>
                      <a:lnTo>
                        <a:pt x="128" y="136"/>
                      </a:lnTo>
                      <a:lnTo>
                        <a:pt x="146" y="134"/>
                      </a:lnTo>
                      <a:lnTo>
                        <a:pt x="163" y="100"/>
                      </a:lnTo>
                      <a:lnTo>
                        <a:pt x="185" y="72"/>
                      </a:lnTo>
                      <a:lnTo>
                        <a:pt x="194" y="70"/>
                      </a:lnTo>
                      <a:lnTo>
                        <a:pt x="200" y="64"/>
                      </a:lnTo>
                      <a:lnTo>
                        <a:pt x="210" y="64"/>
                      </a:lnTo>
                      <a:lnTo>
                        <a:pt x="227" y="86"/>
                      </a:lnTo>
                      <a:lnTo>
                        <a:pt x="233" y="89"/>
                      </a:lnTo>
                      <a:lnTo>
                        <a:pt x="239" y="78"/>
                      </a:lnTo>
                      <a:lnTo>
                        <a:pt x="251" y="64"/>
                      </a:lnTo>
                      <a:lnTo>
                        <a:pt x="258" y="61"/>
                      </a:lnTo>
                      <a:lnTo>
                        <a:pt x="266" y="39"/>
                      </a:lnTo>
                      <a:lnTo>
                        <a:pt x="274" y="36"/>
                      </a:lnTo>
                      <a:lnTo>
                        <a:pt x="284" y="28"/>
                      </a:lnTo>
                      <a:lnTo>
                        <a:pt x="293" y="19"/>
                      </a:lnTo>
                      <a:lnTo>
                        <a:pt x="303" y="19"/>
                      </a:lnTo>
                      <a:lnTo>
                        <a:pt x="311" y="8"/>
                      </a:lnTo>
                      <a:lnTo>
                        <a:pt x="323" y="8"/>
                      </a:lnTo>
                      <a:lnTo>
                        <a:pt x="336" y="8"/>
                      </a:lnTo>
                      <a:lnTo>
                        <a:pt x="354" y="14"/>
                      </a:lnTo>
                      <a:lnTo>
                        <a:pt x="365" y="25"/>
                      </a:lnTo>
                      <a:lnTo>
                        <a:pt x="367" y="33"/>
                      </a:lnTo>
                      <a:lnTo>
                        <a:pt x="369" y="39"/>
                      </a:lnTo>
                      <a:lnTo>
                        <a:pt x="371" y="53"/>
                      </a:lnTo>
                      <a:lnTo>
                        <a:pt x="369" y="58"/>
                      </a:lnTo>
                      <a:lnTo>
                        <a:pt x="369" y="70"/>
                      </a:lnTo>
                      <a:lnTo>
                        <a:pt x="367" y="78"/>
                      </a:lnTo>
                      <a:lnTo>
                        <a:pt x="396" y="109"/>
                      </a:lnTo>
                      <a:lnTo>
                        <a:pt x="406" y="125"/>
                      </a:lnTo>
                      <a:lnTo>
                        <a:pt x="418" y="131"/>
                      </a:lnTo>
                      <a:lnTo>
                        <a:pt x="430" y="139"/>
                      </a:lnTo>
                      <a:lnTo>
                        <a:pt x="437" y="142"/>
                      </a:lnTo>
                      <a:lnTo>
                        <a:pt x="449" y="134"/>
                      </a:lnTo>
                      <a:lnTo>
                        <a:pt x="459" y="109"/>
                      </a:lnTo>
                      <a:lnTo>
                        <a:pt x="463" y="89"/>
                      </a:lnTo>
                      <a:lnTo>
                        <a:pt x="466" y="53"/>
                      </a:lnTo>
                      <a:lnTo>
                        <a:pt x="470" y="36"/>
                      </a:lnTo>
                      <a:lnTo>
                        <a:pt x="47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8" name="Freeform 16"/>
                <p:cNvSpPr>
                  <a:spLocks/>
                </p:cNvSpPr>
                <p:nvPr/>
              </p:nvSpPr>
              <p:spPr bwMode="auto">
                <a:xfrm>
                  <a:off x="4523" y="2653"/>
                  <a:ext cx="363" cy="95"/>
                </a:xfrm>
                <a:custGeom>
                  <a:avLst/>
                  <a:gdLst/>
                  <a:ahLst/>
                  <a:cxnLst>
                    <a:cxn ang="0">
                      <a:pos x="27" y="14"/>
                    </a:cxn>
                    <a:cxn ang="0">
                      <a:pos x="72" y="14"/>
                    </a:cxn>
                    <a:cxn ang="0">
                      <a:pos x="99" y="17"/>
                    </a:cxn>
                    <a:cxn ang="0">
                      <a:pos x="123" y="44"/>
                    </a:cxn>
                    <a:cxn ang="0">
                      <a:pos x="144" y="50"/>
                    </a:cxn>
                    <a:cxn ang="0">
                      <a:pos x="177" y="61"/>
                    </a:cxn>
                    <a:cxn ang="0">
                      <a:pos x="197" y="66"/>
                    </a:cxn>
                    <a:cxn ang="0">
                      <a:pos x="204" y="44"/>
                    </a:cxn>
                    <a:cxn ang="0">
                      <a:pos x="247" y="50"/>
                    </a:cxn>
                    <a:cxn ang="0">
                      <a:pos x="278" y="58"/>
                    </a:cxn>
                    <a:cxn ang="0">
                      <a:pos x="300" y="61"/>
                    </a:cxn>
                    <a:cxn ang="0">
                      <a:pos x="315" y="50"/>
                    </a:cxn>
                    <a:cxn ang="0">
                      <a:pos x="341" y="44"/>
                    </a:cxn>
                    <a:cxn ang="0">
                      <a:pos x="362" y="39"/>
                    </a:cxn>
                    <a:cxn ang="0">
                      <a:pos x="356" y="66"/>
                    </a:cxn>
                    <a:cxn ang="0">
                      <a:pos x="341" y="75"/>
                    </a:cxn>
                    <a:cxn ang="0">
                      <a:pos x="329" y="77"/>
                    </a:cxn>
                    <a:cxn ang="0">
                      <a:pos x="313" y="86"/>
                    </a:cxn>
                    <a:cxn ang="0">
                      <a:pos x="298" y="86"/>
                    </a:cxn>
                    <a:cxn ang="0">
                      <a:pos x="284" y="88"/>
                    </a:cxn>
                    <a:cxn ang="0">
                      <a:pos x="263" y="94"/>
                    </a:cxn>
                    <a:cxn ang="0">
                      <a:pos x="249" y="75"/>
                    </a:cxn>
                    <a:cxn ang="0">
                      <a:pos x="234" y="94"/>
                    </a:cxn>
                    <a:cxn ang="0">
                      <a:pos x="212" y="75"/>
                    </a:cxn>
                    <a:cxn ang="0">
                      <a:pos x="200" y="77"/>
                    </a:cxn>
                    <a:cxn ang="0">
                      <a:pos x="183" y="86"/>
                    </a:cxn>
                    <a:cxn ang="0">
                      <a:pos x="165" y="80"/>
                    </a:cxn>
                    <a:cxn ang="0">
                      <a:pos x="146" y="77"/>
                    </a:cxn>
                    <a:cxn ang="0">
                      <a:pos x="127" y="86"/>
                    </a:cxn>
                    <a:cxn ang="0">
                      <a:pos x="101" y="72"/>
                    </a:cxn>
                    <a:cxn ang="0">
                      <a:pos x="66" y="64"/>
                    </a:cxn>
                    <a:cxn ang="0">
                      <a:pos x="41" y="55"/>
                    </a:cxn>
                    <a:cxn ang="0">
                      <a:pos x="16" y="41"/>
                    </a:cxn>
                    <a:cxn ang="0">
                      <a:pos x="2" y="36"/>
                    </a:cxn>
                    <a:cxn ang="0">
                      <a:pos x="0" y="0"/>
                    </a:cxn>
                  </a:cxnLst>
                  <a:rect l="0" t="0" r="r" b="b"/>
                  <a:pathLst>
                    <a:path w="363" h="95">
                      <a:moveTo>
                        <a:pt x="0" y="0"/>
                      </a:moveTo>
                      <a:lnTo>
                        <a:pt x="27" y="14"/>
                      </a:lnTo>
                      <a:lnTo>
                        <a:pt x="51" y="14"/>
                      </a:lnTo>
                      <a:lnTo>
                        <a:pt x="72" y="14"/>
                      </a:lnTo>
                      <a:lnTo>
                        <a:pt x="88" y="14"/>
                      </a:lnTo>
                      <a:lnTo>
                        <a:pt x="99" y="17"/>
                      </a:lnTo>
                      <a:lnTo>
                        <a:pt x="115" y="25"/>
                      </a:lnTo>
                      <a:lnTo>
                        <a:pt x="123" y="44"/>
                      </a:lnTo>
                      <a:lnTo>
                        <a:pt x="130" y="53"/>
                      </a:lnTo>
                      <a:lnTo>
                        <a:pt x="144" y="50"/>
                      </a:lnTo>
                      <a:lnTo>
                        <a:pt x="160" y="50"/>
                      </a:lnTo>
                      <a:lnTo>
                        <a:pt x="177" y="61"/>
                      </a:lnTo>
                      <a:lnTo>
                        <a:pt x="189" y="66"/>
                      </a:lnTo>
                      <a:lnTo>
                        <a:pt x="197" y="66"/>
                      </a:lnTo>
                      <a:lnTo>
                        <a:pt x="199" y="53"/>
                      </a:lnTo>
                      <a:lnTo>
                        <a:pt x="204" y="44"/>
                      </a:lnTo>
                      <a:lnTo>
                        <a:pt x="228" y="50"/>
                      </a:lnTo>
                      <a:lnTo>
                        <a:pt x="247" y="50"/>
                      </a:lnTo>
                      <a:lnTo>
                        <a:pt x="265" y="50"/>
                      </a:lnTo>
                      <a:lnTo>
                        <a:pt x="278" y="58"/>
                      </a:lnTo>
                      <a:lnTo>
                        <a:pt x="286" y="64"/>
                      </a:lnTo>
                      <a:lnTo>
                        <a:pt x="300" y="61"/>
                      </a:lnTo>
                      <a:lnTo>
                        <a:pt x="309" y="55"/>
                      </a:lnTo>
                      <a:lnTo>
                        <a:pt x="315" y="50"/>
                      </a:lnTo>
                      <a:lnTo>
                        <a:pt x="331" y="50"/>
                      </a:lnTo>
                      <a:lnTo>
                        <a:pt x="341" y="44"/>
                      </a:lnTo>
                      <a:lnTo>
                        <a:pt x="354" y="39"/>
                      </a:lnTo>
                      <a:lnTo>
                        <a:pt x="362" y="39"/>
                      </a:lnTo>
                      <a:lnTo>
                        <a:pt x="360" y="58"/>
                      </a:lnTo>
                      <a:lnTo>
                        <a:pt x="356" y="66"/>
                      </a:lnTo>
                      <a:lnTo>
                        <a:pt x="348" y="75"/>
                      </a:lnTo>
                      <a:lnTo>
                        <a:pt x="341" y="75"/>
                      </a:lnTo>
                      <a:lnTo>
                        <a:pt x="339" y="75"/>
                      </a:lnTo>
                      <a:lnTo>
                        <a:pt x="329" y="77"/>
                      </a:lnTo>
                      <a:lnTo>
                        <a:pt x="321" y="88"/>
                      </a:lnTo>
                      <a:lnTo>
                        <a:pt x="313" y="86"/>
                      </a:lnTo>
                      <a:lnTo>
                        <a:pt x="306" y="80"/>
                      </a:lnTo>
                      <a:lnTo>
                        <a:pt x="298" y="86"/>
                      </a:lnTo>
                      <a:lnTo>
                        <a:pt x="290" y="88"/>
                      </a:lnTo>
                      <a:lnTo>
                        <a:pt x="284" y="88"/>
                      </a:lnTo>
                      <a:lnTo>
                        <a:pt x="278" y="94"/>
                      </a:lnTo>
                      <a:lnTo>
                        <a:pt x="263" y="94"/>
                      </a:lnTo>
                      <a:lnTo>
                        <a:pt x="257" y="86"/>
                      </a:lnTo>
                      <a:lnTo>
                        <a:pt x="249" y="75"/>
                      </a:lnTo>
                      <a:lnTo>
                        <a:pt x="239" y="86"/>
                      </a:lnTo>
                      <a:lnTo>
                        <a:pt x="234" y="94"/>
                      </a:lnTo>
                      <a:lnTo>
                        <a:pt x="226" y="94"/>
                      </a:lnTo>
                      <a:lnTo>
                        <a:pt x="212" y="75"/>
                      </a:lnTo>
                      <a:lnTo>
                        <a:pt x="208" y="77"/>
                      </a:lnTo>
                      <a:lnTo>
                        <a:pt x="200" y="77"/>
                      </a:lnTo>
                      <a:lnTo>
                        <a:pt x="195" y="88"/>
                      </a:lnTo>
                      <a:lnTo>
                        <a:pt x="183" y="86"/>
                      </a:lnTo>
                      <a:lnTo>
                        <a:pt x="171" y="86"/>
                      </a:lnTo>
                      <a:lnTo>
                        <a:pt x="165" y="80"/>
                      </a:lnTo>
                      <a:lnTo>
                        <a:pt x="158" y="75"/>
                      </a:lnTo>
                      <a:lnTo>
                        <a:pt x="146" y="77"/>
                      </a:lnTo>
                      <a:lnTo>
                        <a:pt x="134" y="88"/>
                      </a:lnTo>
                      <a:lnTo>
                        <a:pt x="127" y="86"/>
                      </a:lnTo>
                      <a:lnTo>
                        <a:pt x="115" y="80"/>
                      </a:lnTo>
                      <a:lnTo>
                        <a:pt x="101" y="72"/>
                      </a:lnTo>
                      <a:lnTo>
                        <a:pt x="90" y="72"/>
                      </a:lnTo>
                      <a:lnTo>
                        <a:pt x="66" y="64"/>
                      </a:lnTo>
                      <a:lnTo>
                        <a:pt x="51" y="58"/>
                      </a:lnTo>
                      <a:lnTo>
                        <a:pt x="41" y="55"/>
                      </a:lnTo>
                      <a:lnTo>
                        <a:pt x="25" y="53"/>
                      </a:lnTo>
                      <a:lnTo>
                        <a:pt x="16" y="41"/>
                      </a:lnTo>
                      <a:lnTo>
                        <a:pt x="6" y="39"/>
                      </a:lnTo>
                      <a:lnTo>
                        <a:pt x="2" y="36"/>
                      </a:lnTo>
                      <a:lnTo>
                        <a:pt x="0" y="30"/>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89" name="Freeform 17"/>
                <p:cNvSpPr>
                  <a:spLocks/>
                </p:cNvSpPr>
                <p:nvPr/>
              </p:nvSpPr>
              <p:spPr bwMode="auto">
                <a:xfrm>
                  <a:off x="4721" y="2468"/>
                  <a:ext cx="165" cy="182"/>
                </a:xfrm>
                <a:custGeom>
                  <a:avLst/>
                  <a:gdLst/>
                  <a:ahLst/>
                  <a:cxnLst>
                    <a:cxn ang="0">
                      <a:pos x="80" y="3"/>
                    </a:cxn>
                    <a:cxn ang="0">
                      <a:pos x="137" y="0"/>
                    </a:cxn>
                    <a:cxn ang="0">
                      <a:pos x="146" y="22"/>
                    </a:cxn>
                    <a:cxn ang="0">
                      <a:pos x="131" y="36"/>
                    </a:cxn>
                    <a:cxn ang="0">
                      <a:pos x="127" y="47"/>
                    </a:cxn>
                    <a:cxn ang="0">
                      <a:pos x="115" y="61"/>
                    </a:cxn>
                    <a:cxn ang="0">
                      <a:pos x="102" y="64"/>
                    </a:cxn>
                    <a:cxn ang="0">
                      <a:pos x="88" y="56"/>
                    </a:cxn>
                    <a:cxn ang="0">
                      <a:pos x="72" y="36"/>
                    </a:cxn>
                    <a:cxn ang="0">
                      <a:pos x="53" y="36"/>
                    </a:cxn>
                    <a:cxn ang="0">
                      <a:pos x="51" y="64"/>
                    </a:cxn>
                    <a:cxn ang="0">
                      <a:pos x="53" y="81"/>
                    </a:cxn>
                    <a:cxn ang="0">
                      <a:pos x="72" y="70"/>
                    </a:cxn>
                    <a:cxn ang="0">
                      <a:pos x="86" y="75"/>
                    </a:cxn>
                    <a:cxn ang="0">
                      <a:pos x="82" y="92"/>
                    </a:cxn>
                    <a:cxn ang="0">
                      <a:pos x="80" y="103"/>
                    </a:cxn>
                    <a:cxn ang="0">
                      <a:pos x="82" y="120"/>
                    </a:cxn>
                    <a:cxn ang="0">
                      <a:pos x="92" y="128"/>
                    </a:cxn>
                    <a:cxn ang="0">
                      <a:pos x="88" y="148"/>
                    </a:cxn>
                    <a:cxn ang="0">
                      <a:pos x="82" y="170"/>
                    </a:cxn>
                    <a:cxn ang="0">
                      <a:pos x="68" y="175"/>
                    </a:cxn>
                    <a:cxn ang="0">
                      <a:pos x="62" y="164"/>
                    </a:cxn>
                    <a:cxn ang="0">
                      <a:pos x="55" y="139"/>
                    </a:cxn>
                    <a:cxn ang="0">
                      <a:pos x="55" y="114"/>
                    </a:cxn>
                    <a:cxn ang="0">
                      <a:pos x="35" y="114"/>
                    </a:cxn>
                    <a:cxn ang="0">
                      <a:pos x="23" y="117"/>
                    </a:cxn>
                    <a:cxn ang="0">
                      <a:pos x="39" y="128"/>
                    </a:cxn>
                    <a:cxn ang="0">
                      <a:pos x="47" y="145"/>
                    </a:cxn>
                    <a:cxn ang="0">
                      <a:pos x="41" y="167"/>
                    </a:cxn>
                    <a:cxn ang="0">
                      <a:pos x="29" y="181"/>
                    </a:cxn>
                    <a:cxn ang="0">
                      <a:pos x="29" y="164"/>
                    </a:cxn>
                    <a:cxn ang="0">
                      <a:pos x="21" y="145"/>
                    </a:cxn>
                    <a:cxn ang="0">
                      <a:pos x="10" y="128"/>
                    </a:cxn>
                    <a:cxn ang="0">
                      <a:pos x="2" y="109"/>
                    </a:cxn>
                    <a:cxn ang="0">
                      <a:pos x="16" y="86"/>
                    </a:cxn>
                    <a:cxn ang="0">
                      <a:pos x="23" y="58"/>
                    </a:cxn>
                    <a:cxn ang="0">
                      <a:pos x="25" y="39"/>
                    </a:cxn>
                    <a:cxn ang="0">
                      <a:pos x="23" y="22"/>
                    </a:cxn>
                  </a:cxnLst>
                  <a:rect l="0" t="0" r="r" b="b"/>
                  <a:pathLst>
                    <a:path w="165" h="182">
                      <a:moveTo>
                        <a:pt x="41" y="0"/>
                      </a:moveTo>
                      <a:lnTo>
                        <a:pt x="80" y="3"/>
                      </a:lnTo>
                      <a:lnTo>
                        <a:pt x="117" y="3"/>
                      </a:lnTo>
                      <a:lnTo>
                        <a:pt x="137" y="0"/>
                      </a:lnTo>
                      <a:lnTo>
                        <a:pt x="164" y="17"/>
                      </a:lnTo>
                      <a:lnTo>
                        <a:pt x="146" y="22"/>
                      </a:lnTo>
                      <a:lnTo>
                        <a:pt x="137" y="31"/>
                      </a:lnTo>
                      <a:lnTo>
                        <a:pt x="131" y="36"/>
                      </a:lnTo>
                      <a:lnTo>
                        <a:pt x="127" y="42"/>
                      </a:lnTo>
                      <a:lnTo>
                        <a:pt x="127" y="47"/>
                      </a:lnTo>
                      <a:lnTo>
                        <a:pt x="127" y="56"/>
                      </a:lnTo>
                      <a:lnTo>
                        <a:pt x="115" y="61"/>
                      </a:lnTo>
                      <a:lnTo>
                        <a:pt x="105" y="61"/>
                      </a:lnTo>
                      <a:lnTo>
                        <a:pt x="102" y="64"/>
                      </a:lnTo>
                      <a:lnTo>
                        <a:pt x="92" y="64"/>
                      </a:lnTo>
                      <a:lnTo>
                        <a:pt x="88" y="56"/>
                      </a:lnTo>
                      <a:lnTo>
                        <a:pt x="80" y="45"/>
                      </a:lnTo>
                      <a:lnTo>
                        <a:pt x="72" y="36"/>
                      </a:lnTo>
                      <a:lnTo>
                        <a:pt x="57" y="36"/>
                      </a:lnTo>
                      <a:lnTo>
                        <a:pt x="53" y="36"/>
                      </a:lnTo>
                      <a:lnTo>
                        <a:pt x="49" y="50"/>
                      </a:lnTo>
                      <a:lnTo>
                        <a:pt x="51" y="64"/>
                      </a:lnTo>
                      <a:lnTo>
                        <a:pt x="51" y="72"/>
                      </a:lnTo>
                      <a:lnTo>
                        <a:pt x="53" y="81"/>
                      </a:lnTo>
                      <a:lnTo>
                        <a:pt x="61" y="78"/>
                      </a:lnTo>
                      <a:lnTo>
                        <a:pt x="72" y="70"/>
                      </a:lnTo>
                      <a:lnTo>
                        <a:pt x="80" y="70"/>
                      </a:lnTo>
                      <a:lnTo>
                        <a:pt x="86" y="75"/>
                      </a:lnTo>
                      <a:lnTo>
                        <a:pt x="86" y="81"/>
                      </a:lnTo>
                      <a:lnTo>
                        <a:pt x="82" y="92"/>
                      </a:lnTo>
                      <a:lnTo>
                        <a:pt x="80" y="97"/>
                      </a:lnTo>
                      <a:lnTo>
                        <a:pt x="80" y="103"/>
                      </a:lnTo>
                      <a:lnTo>
                        <a:pt x="78" y="111"/>
                      </a:lnTo>
                      <a:lnTo>
                        <a:pt x="82" y="120"/>
                      </a:lnTo>
                      <a:lnTo>
                        <a:pt x="90" y="131"/>
                      </a:lnTo>
                      <a:lnTo>
                        <a:pt x="92" y="128"/>
                      </a:lnTo>
                      <a:lnTo>
                        <a:pt x="92" y="139"/>
                      </a:lnTo>
                      <a:lnTo>
                        <a:pt x="88" y="148"/>
                      </a:lnTo>
                      <a:lnTo>
                        <a:pt x="84" y="156"/>
                      </a:lnTo>
                      <a:lnTo>
                        <a:pt x="82" y="170"/>
                      </a:lnTo>
                      <a:lnTo>
                        <a:pt x="74" y="175"/>
                      </a:lnTo>
                      <a:lnTo>
                        <a:pt x="68" y="175"/>
                      </a:lnTo>
                      <a:lnTo>
                        <a:pt x="62" y="175"/>
                      </a:lnTo>
                      <a:lnTo>
                        <a:pt x="62" y="164"/>
                      </a:lnTo>
                      <a:lnTo>
                        <a:pt x="61" y="145"/>
                      </a:lnTo>
                      <a:lnTo>
                        <a:pt x="55" y="139"/>
                      </a:lnTo>
                      <a:lnTo>
                        <a:pt x="53" y="131"/>
                      </a:lnTo>
                      <a:lnTo>
                        <a:pt x="55" y="114"/>
                      </a:lnTo>
                      <a:lnTo>
                        <a:pt x="49" y="109"/>
                      </a:lnTo>
                      <a:lnTo>
                        <a:pt x="35" y="114"/>
                      </a:lnTo>
                      <a:lnTo>
                        <a:pt x="29" y="109"/>
                      </a:lnTo>
                      <a:lnTo>
                        <a:pt x="23" y="117"/>
                      </a:lnTo>
                      <a:lnTo>
                        <a:pt x="29" y="123"/>
                      </a:lnTo>
                      <a:lnTo>
                        <a:pt x="39" y="128"/>
                      </a:lnTo>
                      <a:lnTo>
                        <a:pt x="41" y="134"/>
                      </a:lnTo>
                      <a:lnTo>
                        <a:pt x="47" y="145"/>
                      </a:lnTo>
                      <a:lnTo>
                        <a:pt x="47" y="153"/>
                      </a:lnTo>
                      <a:lnTo>
                        <a:pt x="41" y="167"/>
                      </a:lnTo>
                      <a:lnTo>
                        <a:pt x="33" y="178"/>
                      </a:lnTo>
                      <a:lnTo>
                        <a:pt x="29" y="181"/>
                      </a:lnTo>
                      <a:lnTo>
                        <a:pt x="29" y="173"/>
                      </a:lnTo>
                      <a:lnTo>
                        <a:pt x="29" y="164"/>
                      </a:lnTo>
                      <a:lnTo>
                        <a:pt x="31" y="153"/>
                      </a:lnTo>
                      <a:lnTo>
                        <a:pt x="21" y="145"/>
                      </a:lnTo>
                      <a:lnTo>
                        <a:pt x="12" y="136"/>
                      </a:lnTo>
                      <a:lnTo>
                        <a:pt x="10" y="128"/>
                      </a:lnTo>
                      <a:lnTo>
                        <a:pt x="0" y="123"/>
                      </a:lnTo>
                      <a:lnTo>
                        <a:pt x="2" y="109"/>
                      </a:lnTo>
                      <a:lnTo>
                        <a:pt x="10" y="100"/>
                      </a:lnTo>
                      <a:lnTo>
                        <a:pt x="16" y="86"/>
                      </a:lnTo>
                      <a:lnTo>
                        <a:pt x="21" y="72"/>
                      </a:lnTo>
                      <a:lnTo>
                        <a:pt x="23" y="58"/>
                      </a:lnTo>
                      <a:lnTo>
                        <a:pt x="21" y="45"/>
                      </a:lnTo>
                      <a:lnTo>
                        <a:pt x="25" y="39"/>
                      </a:lnTo>
                      <a:lnTo>
                        <a:pt x="29" y="33"/>
                      </a:lnTo>
                      <a:lnTo>
                        <a:pt x="23" y="22"/>
                      </a:lnTo>
                      <a:lnTo>
                        <a:pt x="41"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0" name="Freeform 18"/>
                <p:cNvSpPr>
                  <a:spLocks/>
                </p:cNvSpPr>
                <p:nvPr/>
              </p:nvSpPr>
              <p:spPr bwMode="auto">
                <a:xfrm>
                  <a:off x="4549" y="2387"/>
                  <a:ext cx="182" cy="249"/>
                </a:xfrm>
                <a:custGeom>
                  <a:avLst/>
                  <a:gdLst/>
                  <a:ahLst/>
                  <a:cxnLst>
                    <a:cxn ang="0">
                      <a:pos x="0" y="83"/>
                    </a:cxn>
                    <a:cxn ang="0">
                      <a:pos x="37" y="44"/>
                    </a:cxn>
                    <a:cxn ang="0">
                      <a:pos x="56" y="28"/>
                    </a:cxn>
                    <a:cxn ang="0">
                      <a:pos x="66" y="14"/>
                    </a:cxn>
                    <a:cxn ang="0">
                      <a:pos x="95" y="0"/>
                    </a:cxn>
                    <a:cxn ang="0">
                      <a:pos x="111" y="30"/>
                    </a:cxn>
                    <a:cxn ang="0">
                      <a:pos x="127" y="17"/>
                    </a:cxn>
                    <a:cxn ang="0">
                      <a:pos x="132" y="8"/>
                    </a:cxn>
                    <a:cxn ang="0">
                      <a:pos x="146" y="0"/>
                    </a:cxn>
                    <a:cxn ang="0">
                      <a:pos x="154" y="0"/>
                    </a:cxn>
                    <a:cxn ang="0">
                      <a:pos x="156" y="11"/>
                    </a:cxn>
                    <a:cxn ang="0">
                      <a:pos x="156" y="19"/>
                    </a:cxn>
                    <a:cxn ang="0">
                      <a:pos x="148" y="33"/>
                    </a:cxn>
                    <a:cxn ang="0">
                      <a:pos x="148" y="41"/>
                    </a:cxn>
                    <a:cxn ang="0">
                      <a:pos x="169" y="77"/>
                    </a:cxn>
                    <a:cxn ang="0">
                      <a:pos x="173" y="99"/>
                    </a:cxn>
                    <a:cxn ang="0">
                      <a:pos x="179" y="99"/>
                    </a:cxn>
                    <a:cxn ang="0">
                      <a:pos x="181" y="110"/>
                    </a:cxn>
                    <a:cxn ang="0">
                      <a:pos x="173" y="121"/>
                    </a:cxn>
                    <a:cxn ang="0">
                      <a:pos x="167" y="116"/>
                    </a:cxn>
                    <a:cxn ang="0">
                      <a:pos x="154" y="124"/>
                    </a:cxn>
                    <a:cxn ang="0">
                      <a:pos x="156" y="146"/>
                    </a:cxn>
                    <a:cxn ang="0">
                      <a:pos x="140" y="160"/>
                    </a:cxn>
                    <a:cxn ang="0">
                      <a:pos x="140" y="196"/>
                    </a:cxn>
                    <a:cxn ang="0">
                      <a:pos x="140" y="220"/>
                    </a:cxn>
                    <a:cxn ang="0">
                      <a:pos x="132" y="231"/>
                    </a:cxn>
                    <a:cxn ang="0">
                      <a:pos x="127" y="248"/>
                    </a:cxn>
                    <a:cxn ang="0">
                      <a:pos x="119" y="245"/>
                    </a:cxn>
                    <a:cxn ang="0">
                      <a:pos x="107" y="237"/>
                    </a:cxn>
                    <a:cxn ang="0">
                      <a:pos x="97" y="229"/>
                    </a:cxn>
                    <a:cxn ang="0">
                      <a:pos x="90" y="215"/>
                    </a:cxn>
                    <a:cxn ang="0">
                      <a:pos x="62" y="218"/>
                    </a:cxn>
                    <a:cxn ang="0">
                      <a:pos x="39" y="209"/>
                    </a:cxn>
                    <a:cxn ang="0">
                      <a:pos x="23" y="187"/>
                    </a:cxn>
                    <a:cxn ang="0">
                      <a:pos x="14" y="171"/>
                    </a:cxn>
                    <a:cxn ang="0">
                      <a:pos x="6" y="157"/>
                    </a:cxn>
                    <a:cxn ang="0">
                      <a:pos x="6" y="130"/>
                    </a:cxn>
                    <a:cxn ang="0">
                      <a:pos x="0" y="83"/>
                    </a:cxn>
                  </a:cxnLst>
                  <a:rect l="0" t="0" r="r" b="b"/>
                  <a:pathLst>
                    <a:path w="182" h="249">
                      <a:moveTo>
                        <a:pt x="0" y="83"/>
                      </a:moveTo>
                      <a:lnTo>
                        <a:pt x="37" y="44"/>
                      </a:lnTo>
                      <a:lnTo>
                        <a:pt x="56" y="28"/>
                      </a:lnTo>
                      <a:lnTo>
                        <a:pt x="66" y="14"/>
                      </a:lnTo>
                      <a:lnTo>
                        <a:pt x="95" y="0"/>
                      </a:lnTo>
                      <a:lnTo>
                        <a:pt x="111" y="30"/>
                      </a:lnTo>
                      <a:lnTo>
                        <a:pt x="127" y="17"/>
                      </a:lnTo>
                      <a:lnTo>
                        <a:pt x="132" y="8"/>
                      </a:lnTo>
                      <a:lnTo>
                        <a:pt x="146" y="0"/>
                      </a:lnTo>
                      <a:lnTo>
                        <a:pt x="154" y="0"/>
                      </a:lnTo>
                      <a:lnTo>
                        <a:pt x="156" y="11"/>
                      </a:lnTo>
                      <a:lnTo>
                        <a:pt x="156" y="19"/>
                      </a:lnTo>
                      <a:lnTo>
                        <a:pt x="148" y="33"/>
                      </a:lnTo>
                      <a:lnTo>
                        <a:pt x="148" y="41"/>
                      </a:lnTo>
                      <a:lnTo>
                        <a:pt x="169" y="77"/>
                      </a:lnTo>
                      <a:lnTo>
                        <a:pt x="173" y="99"/>
                      </a:lnTo>
                      <a:lnTo>
                        <a:pt x="179" y="99"/>
                      </a:lnTo>
                      <a:lnTo>
                        <a:pt x="181" y="110"/>
                      </a:lnTo>
                      <a:lnTo>
                        <a:pt x="173" y="121"/>
                      </a:lnTo>
                      <a:lnTo>
                        <a:pt x="167" y="116"/>
                      </a:lnTo>
                      <a:lnTo>
                        <a:pt x="154" y="124"/>
                      </a:lnTo>
                      <a:lnTo>
                        <a:pt x="156" y="146"/>
                      </a:lnTo>
                      <a:lnTo>
                        <a:pt x="140" y="160"/>
                      </a:lnTo>
                      <a:lnTo>
                        <a:pt x="140" y="196"/>
                      </a:lnTo>
                      <a:lnTo>
                        <a:pt x="140" y="220"/>
                      </a:lnTo>
                      <a:lnTo>
                        <a:pt x="132" y="231"/>
                      </a:lnTo>
                      <a:lnTo>
                        <a:pt x="127" y="248"/>
                      </a:lnTo>
                      <a:lnTo>
                        <a:pt x="119" y="245"/>
                      </a:lnTo>
                      <a:lnTo>
                        <a:pt x="107" y="237"/>
                      </a:lnTo>
                      <a:lnTo>
                        <a:pt x="97" y="229"/>
                      </a:lnTo>
                      <a:lnTo>
                        <a:pt x="90" y="215"/>
                      </a:lnTo>
                      <a:lnTo>
                        <a:pt x="62" y="218"/>
                      </a:lnTo>
                      <a:lnTo>
                        <a:pt x="39" y="209"/>
                      </a:lnTo>
                      <a:lnTo>
                        <a:pt x="23" y="187"/>
                      </a:lnTo>
                      <a:lnTo>
                        <a:pt x="14" y="171"/>
                      </a:lnTo>
                      <a:lnTo>
                        <a:pt x="6" y="157"/>
                      </a:lnTo>
                      <a:lnTo>
                        <a:pt x="6" y="130"/>
                      </a:lnTo>
                      <a:lnTo>
                        <a:pt x="0" y="8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1" name="Freeform 19"/>
                <p:cNvSpPr>
                  <a:spLocks/>
                </p:cNvSpPr>
                <p:nvPr/>
              </p:nvSpPr>
              <p:spPr bwMode="auto">
                <a:xfrm>
                  <a:off x="4934" y="2529"/>
                  <a:ext cx="348" cy="235"/>
                </a:xfrm>
                <a:custGeom>
                  <a:avLst/>
                  <a:gdLst/>
                  <a:ahLst/>
                  <a:cxnLst>
                    <a:cxn ang="0">
                      <a:pos x="31" y="3"/>
                    </a:cxn>
                    <a:cxn ang="0">
                      <a:pos x="68" y="39"/>
                    </a:cxn>
                    <a:cxn ang="0">
                      <a:pos x="74" y="56"/>
                    </a:cxn>
                    <a:cxn ang="0">
                      <a:pos x="96" y="47"/>
                    </a:cxn>
                    <a:cxn ang="0">
                      <a:pos x="107" y="53"/>
                    </a:cxn>
                    <a:cxn ang="0">
                      <a:pos x="121" y="39"/>
                    </a:cxn>
                    <a:cxn ang="0">
                      <a:pos x="140" y="31"/>
                    </a:cxn>
                    <a:cxn ang="0">
                      <a:pos x="185" y="47"/>
                    </a:cxn>
                    <a:cxn ang="0">
                      <a:pos x="212" y="67"/>
                    </a:cxn>
                    <a:cxn ang="0">
                      <a:pos x="234" y="81"/>
                    </a:cxn>
                    <a:cxn ang="0">
                      <a:pos x="271" y="111"/>
                    </a:cxn>
                    <a:cxn ang="0">
                      <a:pos x="275" y="128"/>
                    </a:cxn>
                    <a:cxn ang="0">
                      <a:pos x="292" y="142"/>
                    </a:cxn>
                    <a:cxn ang="0">
                      <a:pos x="306" y="148"/>
                    </a:cxn>
                    <a:cxn ang="0">
                      <a:pos x="322" y="176"/>
                    </a:cxn>
                    <a:cxn ang="0">
                      <a:pos x="333" y="192"/>
                    </a:cxn>
                    <a:cxn ang="0">
                      <a:pos x="335" y="234"/>
                    </a:cxn>
                    <a:cxn ang="0">
                      <a:pos x="320" y="234"/>
                    </a:cxn>
                    <a:cxn ang="0">
                      <a:pos x="310" y="226"/>
                    </a:cxn>
                    <a:cxn ang="0">
                      <a:pos x="275" y="184"/>
                    </a:cxn>
                    <a:cxn ang="0">
                      <a:pos x="240" y="184"/>
                    </a:cxn>
                    <a:cxn ang="0">
                      <a:pos x="228" y="198"/>
                    </a:cxn>
                    <a:cxn ang="0">
                      <a:pos x="218" y="206"/>
                    </a:cxn>
                    <a:cxn ang="0">
                      <a:pos x="197" y="217"/>
                    </a:cxn>
                    <a:cxn ang="0">
                      <a:pos x="177" y="212"/>
                    </a:cxn>
                    <a:cxn ang="0">
                      <a:pos x="160" y="212"/>
                    </a:cxn>
                    <a:cxn ang="0">
                      <a:pos x="138" y="159"/>
                    </a:cxn>
                    <a:cxn ang="0">
                      <a:pos x="113" y="111"/>
                    </a:cxn>
                    <a:cxn ang="0">
                      <a:pos x="82" y="95"/>
                    </a:cxn>
                    <a:cxn ang="0">
                      <a:pos x="53" y="92"/>
                    </a:cxn>
                    <a:cxn ang="0">
                      <a:pos x="23" y="75"/>
                    </a:cxn>
                    <a:cxn ang="0">
                      <a:pos x="25" y="25"/>
                    </a:cxn>
                  </a:cxnLst>
                  <a:rect l="0" t="0" r="r" b="b"/>
                  <a:pathLst>
                    <a:path w="348" h="235">
                      <a:moveTo>
                        <a:pt x="0" y="0"/>
                      </a:moveTo>
                      <a:lnTo>
                        <a:pt x="31" y="3"/>
                      </a:lnTo>
                      <a:lnTo>
                        <a:pt x="57" y="6"/>
                      </a:lnTo>
                      <a:lnTo>
                        <a:pt x="68" y="39"/>
                      </a:lnTo>
                      <a:lnTo>
                        <a:pt x="70" y="50"/>
                      </a:lnTo>
                      <a:lnTo>
                        <a:pt x="74" y="56"/>
                      </a:lnTo>
                      <a:lnTo>
                        <a:pt x="82" y="47"/>
                      </a:lnTo>
                      <a:lnTo>
                        <a:pt x="96" y="47"/>
                      </a:lnTo>
                      <a:lnTo>
                        <a:pt x="103" y="56"/>
                      </a:lnTo>
                      <a:lnTo>
                        <a:pt x="107" y="53"/>
                      </a:lnTo>
                      <a:lnTo>
                        <a:pt x="119" y="39"/>
                      </a:lnTo>
                      <a:lnTo>
                        <a:pt x="121" y="39"/>
                      </a:lnTo>
                      <a:lnTo>
                        <a:pt x="131" y="31"/>
                      </a:lnTo>
                      <a:lnTo>
                        <a:pt x="140" y="31"/>
                      </a:lnTo>
                      <a:lnTo>
                        <a:pt x="172" y="47"/>
                      </a:lnTo>
                      <a:lnTo>
                        <a:pt x="185" y="47"/>
                      </a:lnTo>
                      <a:lnTo>
                        <a:pt x="199" y="61"/>
                      </a:lnTo>
                      <a:lnTo>
                        <a:pt x="212" y="67"/>
                      </a:lnTo>
                      <a:lnTo>
                        <a:pt x="224" y="78"/>
                      </a:lnTo>
                      <a:lnTo>
                        <a:pt x="234" y="81"/>
                      </a:lnTo>
                      <a:lnTo>
                        <a:pt x="259" y="92"/>
                      </a:lnTo>
                      <a:lnTo>
                        <a:pt x="271" y="111"/>
                      </a:lnTo>
                      <a:lnTo>
                        <a:pt x="277" y="123"/>
                      </a:lnTo>
                      <a:lnTo>
                        <a:pt x="275" y="128"/>
                      </a:lnTo>
                      <a:lnTo>
                        <a:pt x="285" y="139"/>
                      </a:lnTo>
                      <a:lnTo>
                        <a:pt x="292" y="142"/>
                      </a:lnTo>
                      <a:lnTo>
                        <a:pt x="296" y="145"/>
                      </a:lnTo>
                      <a:lnTo>
                        <a:pt x="306" y="148"/>
                      </a:lnTo>
                      <a:lnTo>
                        <a:pt x="322" y="164"/>
                      </a:lnTo>
                      <a:lnTo>
                        <a:pt x="322" y="176"/>
                      </a:lnTo>
                      <a:lnTo>
                        <a:pt x="331" y="187"/>
                      </a:lnTo>
                      <a:lnTo>
                        <a:pt x="333" y="192"/>
                      </a:lnTo>
                      <a:lnTo>
                        <a:pt x="347" y="215"/>
                      </a:lnTo>
                      <a:lnTo>
                        <a:pt x="335" y="234"/>
                      </a:lnTo>
                      <a:lnTo>
                        <a:pt x="331" y="234"/>
                      </a:lnTo>
                      <a:lnTo>
                        <a:pt x="320" y="234"/>
                      </a:lnTo>
                      <a:lnTo>
                        <a:pt x="316" y="226"/>
                      </a:lnTo>
                      <a:lnTo>
                        <a:pt x="310" y="226"/>
                      </a:lnTo>
                      <a:lnTo>
                        <a:pt x="304" y="228"/>
                      </a:lnTo>
                      <a:lnTo>
                        <a:pt x="275" y="184"/>
                      </a:lnTo>
                      <a:lnTo>
                        <a:pt x="257" y="187"/>
                      </a:lnTo>
                      <a:lnTo>
                        <a:pt x="240" y="184"/>
                      </a:lnTo>
                      <a:lnTo>
                        <a:pt x="234" y="189"/>
                      </a:lnTo>
                      <a:lnTo>
                        <a:pt x="228" y="198"/>
                      </a:lnTo>
                      <a:lnTo>
                        <a:pt x="226" y="192"/>
                      </a:lnTo>
                      <a:lnTo>
                        <a:pt x="218" y="206"/>
                      </a:lnTo>
                      <a:lnTo>
                        <a:pt x="207" y="226"/>
                      </a:lnTo>
                      <a:lnTo>
                        <a:pt x="197" y="217"/>
                      </a:lnTo>
                      <a:lnTo>
                        <a:pt x="185" y="212"/>
                      </a:lnTo>
                      <a:lnTo>
                        <a:pt x="177" y="212"/>
                      </a:lnTo>
                      <a:lnTo>
                        <a:pt x="166" y="206"/>
                      </a:lnTo>
                      <a:lnTo>
                        <a:pt x="160" y="212"/>
                      </a:lnTo>
                      <a:lnTo>
                        <a:pt x="152" y="184"/>
                      </a:lnTo>
                      <a:lnTo>
                        <a:pt x="138" y="159"/>
                      </a:lnTo>
                      <a:lnTo>
                        <a:pt x="125" y="128"/>
                      </a:lnTo>
                      <a:lnTo>
                        <a:pt x="113" y="111"/>
                      </a:lnTo>
                      <a:lnTo>
                        <a:pt x="103" y="95"/>
                      </a:lnTo>
                      <a:lnTo>
                        <a:pt x="82" y="95"/>
                      </a:lnTo>
                      <a:lnTo>
                        <a:pt x="62" y="103"/>
                      </a:lnTo>
                      <a:lnTo>
                        <a:pt x="53" y="92"/>
                      </a:lnTo>
                      <a:lnTo>
                        <a:pt x="33" y="84"/>
                      </a:lnTo>
                      <a:lnTo>
                        <a:pt x="23" y="75"/>
                      </a:lnTo>
                      <a:lnTo>
                        <a:pt x="23" y="42"/>
                      </a:lnTo>
                      <a:lnTo>
                        <a:pt x="25"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2" name="Freeform 20"/>
                <p:cNvSpPr>
                  <a:spLocks/>
                </p:cNvSpPr>
                <p:nvPr/>
              </p:nvSpPr>
              <p:spPr bwMode="auto">
                <a:xfrm>
                  <a:off x="4293" y="2362"/>
                  <a:ext cx="209" cy="310"/>
                </a:xfrm>
                <a:custGeom>
                  <a:avLst/>
                  <a:gdLst/>
                  <a:ahLst/>
                  <a:cxnLst>
                    <a:cxn ang="0">
                      <a:pos x="0" y="8"/>
                    </a:cxn>
                    <a:cxn ang="0">
                      <a:pos x="21" y="0"/>
                    </a:cxn>
                    <a:cxn ang="0">
                      <a:pos x="46" y="14"/>
                    </a:cxn>
                    <a:cxn ang="0">
                      <a:pos x="50" y="28"/>
                    </a:cxn>
                    <a:cxn ang="0">
                      <a:pos x="50" y="33"/>
                    </a:cxn>
                    <a:cxn ang="0">
                      <a:pos x="56" y="36"/>
                    </a:cxn>
                    <a:cxn ang="0">
                      <a:pos x="56" y="42"/>
                    </a:cxn>
                    <a:cxn ang="0">
                      <a:pos x="64" y="45"/>
                    </a:cxn>
                    <a:cxn ang="0">
                      <a:pos x="64" y="56"/>
                    </a:cxn>
                    <a:cxn ang="0">
                      <a:pos x="89" y="89"/>
                    </a:cxn>
                    <a:cxn ang="0">
                      <a:pos x="92" y="89"/>
                    </a:cxn>
                    <a:cxn ang="0">
                      <a:pos x="96" y="97"/>
                    </a:cxn>
                    <a:cxn ang="0">
                      <a:pos x="100" y="106"/>
                    </a:cxn>
                    <a:cxn ang="0">
                      <a:pos x="104" y="106"/>
                    </a:cxn>
                    <a:cxn ang="0">
                      <a:pos x="121" y="117"/>
                    </a:cxn>
                    <a:cxn ang="0">
                      <a:pos x="154" y="122"/>
                    </a:cxn>
                    <a:cxn ang="0">
                      <a:pos x="156" y="161"/>
                    </a:cxn>
                    <a:cxn ang="0">
                      <a:pos x="164" y="167"/>
                    </a:cxn>
                    <a:cxn ang="0">
                      <a:pos x="162" y="181"/>
                    </a:cxn>
                    <a:cxn ang="0">
                      <a:pos x="181" y="200"/>
                    </a:cxn>
                    <a:cxn ang="0">
                      <a:pos x="198" y="209"/>
                    </a:cxn>
                    <a:cxn ang="0">
                      <a:pos x="198" y="273"/>
                    </a:cxn>
                    <a:cxn ang="0">
                      <a:pos x="208" y="298"/>
                    </a:cxn>
                    <a:cxn ang="0">
                      <a:pos x="202" y="306"/>
                    </a:cxn>
                    <a:cxn ang="0">
                      <a:pos x="191" y="309"/>
                    </a:cxn>
                    <a:cxn ang="0">
                      <a:pos x="189" y="287"/>
                    </a:cxn>
                    <a:cxn ang="0">
                      <a:pos x="169" y="309"/>
                    </a:cxn>
                    <a:cxn ang="0">
                      <a:pos x="156" y="276"/>
                    </a:cxn>
                    <a:cxn ang="0">
                      <a:pos x="148" y="253"/>
                    </a:cxn>
                    <a:cxn ang="0">
                      <a:pos x="125" y="223"/>
                    </a:cxn>
                    <a:cxn ang="0">
                      <a:pos x="119" y="223"/>
                    </a:cxn>
                    <a:cxn ang="0">
                      <a:pos x="98" y="206"/>
                    </a:cxn>
                    <a:cxn ang="0">
                      <a:pos x="94" y="189"/>
                    </a:cxn>
                    <a:cxn ang="0">
                      <a:pos x="94" y="178"/>
                    </a:cxn>
                    <a:cxn ang="0">
                      <a:pos x="77" y="134"/>
                    </a:cxn>
                    <a:cxn ang="0">
                      <a:pos x="69" y="106"/>
                    </a:cxn>
                    <a:cxn ang="0">
                      <a:pos x="48" y="81"/>
                    </a:cxn>
                    <a:cxn ang="0">
                      <a:pos x="19" y="42"/>
                    </a:cxn>
                    <a:cxn ang="0">
                      <a:pos x="0" y="8"/>
                    </a:cxn>
                  </a:cxnLst>
                  <a:rect l="0" t="0" r="r" b="b"/>
                  <a:pathLst>
                    <a:path w="209" h="310">
                      <a:moveTo>
                        <a:pt x="0" y="8"/>
                      </a:moveTo>
                      <a:lnTo>
                        <a:pt x="21" y="0"/>
                      </a:lnTo>
                      <a:lnTo>
                        <a:pt x="46" y="14"/>
                      </a:lnTo>
                      <a:lnTo>
                        <a:pt x="50" y="28"/>
                      </a:lnTo>
                      <a:lnTo>
                        <a:pt x="50" y="33"/>
                      </a:lnTo>
                      <a:lnTo>
                        <a:pt x="56" y="36"/>
                      </a:lnTo>
                      <a:lnTo>
                        <a:pt x="56" y="42"/>
                      </a:lnTo>
                      <a:lnTo>
                        <a:pt x="64" y="45"/>
                      </a:lnTo>
                      <a:lnTo>
                        <a:pt x="64" y="56"/>
                      </a:lnTo>
                      <a:lnTo>
                        <a:pt x="89" y="89"/>
                      </a:lnTo>
                      <a:lnTo>
                        <a:pt x="92" y="89"/>
                      </a:lnTo>
                      <a:lnTo>
                        <a:pt x="96" y="97"/>
                      </a:lnTo>
                      <a:lnTo>
                        <a:pt x="100" y="106"/>
                      </a:lnTo>
                      <a:lnTo>
                        <a:pt x="104" y="106"/>
                      </a:lnTo>
                      <a:lnTo>
                        <a:pt x="121" y="117"/>
                      </a:lnTo>
                      <a:lnTo>
                        <a:pt x="154" y="122"/>
                      </a:lnTo>
                      <a:lnTo>
                        <a:pt x="156" y="161"/>
                      </a:lnTo>
                      <a:lnTo>
                        <a:pt x="164" y="167"/>
                      </a:lnTo>
                      <a:lnTo>
                        <a:pt x="162" y="181"/>
                      </a:lnTo>
                      <a:lnTo>
                        <a:pt x="181" y="200"/>
                      </a:lnTo>
                      <a:lnTo>
                        <a:pt x="198" y="209"/>
                      </a:lnTo>
                      <a:lnTo>
                        <a:pt x="198" y="273"/>
                      </a:lnTo>
                      <a:lnTo>
                        <a:pt x="208" y="298"/>
                      </a:lnTo>
                      <a:lnTo>
                        <a:pt x="202" y="306"/>
                      </a:lnTo>
                      <a:lnTo>
                        <a:pt x="191" y="309"/>
                      </a:lnTo>
                      <a:lnTo>
                        <a:pt x="189" y="287"/>
                      </a:lnTo>
                      <a:lnTo>
                        <a:pt x="169" y="309"/>
                      </a:lnTo>
                      <a:lnTo>
                        <a:pt x="156" y="276"/>
                      </a:lnTo>
                      <a:lnTo>
                        <a:pt x="148" y="253"/>
                      </a:lnTo>
                      <a:lnTo>
                        <a:pt x="125" y="223"/>
                      </a:lnTo>
                      <a:lnTo>
                        <a:pt x="119" y="223"/>
                      </a:lnTo>
                      <a:lnTo>
                        <a:pt x="98" y="206"/>
                      </a:lnTo>
                      <a:lnTo>
                        <a:pt x="94" y="189"/>
                      </a:lnTo>
                      <a:lnTo>
                        <a:pt x="94" y="178"/>
                      </a:lnTo>
                      <a:lnTo>
                        <a:pt x="77" y="134"/>
                      </a:lnTo>
                      <a:lnTo>
                        <a:pt x="69" y="106"/>
                      </a:lnTo>
                      <a:lnTo>
                        <a:pt x="48" y="81"/>
                      </a:lnTo>
                      <a:lnTo>
                        <a:pt x="19" y="42"/>
                      </a:lnTo>
                      <a:lnTo>
                        <a:pt x="0" y="8"/>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3" name="Freeform 21"/>
                <p:cNvSpPr>
                  <a:spLocks/>
                </p:cNvSpPr>
                <p:nvPr/>
              </p:nvSpPr>
              <p:spPr bwMode="auto">
                <a:xfrm>
                  <a:off x="4664" y="2029"/>
                  <a:ext cx="205" cy="341"/>
                </a:xfrm>
                <a:custGeom>
                  <a:avLst/>
                  <a:gdLst/>
                  <a:ahLst/>
                  <a:cxnLst>
                    <a:cxn ang="0">
                      <a:pos x="14" y="0"/>
                    </a:cxn>
                    <a:cxn ang="0">
                      <a:pos x="31" y="0"/>
                    </a:cxn>
                    <a:cxn ang="0">
                      <a:pos x="51" y="36"/>
                    </a:cxn>
                    <a:cxn ang="0">
                      <a:pos x="47" y="70"/>
                    </a:cxn>
                    <a:cxn ang="0">
                      <a:pos x="59" y="81"/>
                    </a:cxn>
                    <a:cxn ang="0">
                      <a:pos x="65" y="103"/>
                    </a:cxn>
                    <a:cxn ang="0">
                      <a:pos x="78" y="114"/>
                    </a:cxn>
                    <a:cxn ang="0">
                      <a:pos x="94" y="117"/>
                    </a:cxn>
                    <a:cxn ang="0">
                      <a:pos x="118" y="134"/>
                    </a:cxn>
                    <a:cxn ang="0">
                      <a:pos x="133" y="153"/>
                    </a:cxn>
                    <a:cxn ang="0">
                      <a:pos x="137" y="153"/>
                    </a:cxn>
                    <a:cxn ang="0">
                      <a:pos x="157" y="170"/>
                    </a:cxn>
                    <a:cxn ang="0">
                      <a:pos x="157" y="212"/>
                    </a:cxn>
                    <a:cxn ang="0">
                      <a:pos x="163" y="231"/>
                    </a:cxn>
                    <a:cxn ang="0">
                      <a:pos x="169" y="242"/>
                    </a:cxn>
                    <a:cxn ang="0">
                      <a:pos x="177" y="254"/>
                    </a:cxn>
                    <a:cxn ang="0">
                      <a:pos x="184" y="268"/>
                    </a:cxn>
                    <a:cxn ang="0">
                      <a:pos x="188" y="284"/>
                    </a:cxn>
                    <a:cxn ang="0">
                      <a:pos x="204" y="298"/>
                    </a:cxn>
                    <a:cxn ang="0">
                      <a:pos x="202" y="315"/>
                    </a:cxn>
                    <a:cxn ang="0">
                      <a:pos x="186" y="318"/>
                    </a:cxn>
                    <a:cxn ang="0">
                      <a:pos x="180" y="304"/>
                    </a:cxn>
                    <a:cxn ang="0">
                      <a:pos x="169" y="304"/>
                    </a:cxn>
                    <a:cxn ang="0">
                      <a:pos x="169" y="340"/>
                    </a:cxn>
                    <a:cxn ang="0">
                      <a:pos x="159" y="340"/>
                    </a:cxn>
                    <a:cxn ang="0">
                      <a:pos x="147" y="323"/>
                    </a:cxn>
                    <a:cxn ang="0">
                      <a:pos x="139" y="315"/>
                    </a:cxn>
                    <a:cxn ang="0">
                      <a:pos x="139" y="295"/>
                    </a:cxn>
                    <a:cxn ang="0">
                      <a:pos x="122" y="295"/>
                    </a:cxn>
                    <a:cxn ang="0">
                      <a:pos x="116" y="315"/>
                    </a:cxn>
                    <a:cxn ang="0">
                      <a:pos x="110" y="295"/>
                    </a:cxn>
                    <a:cxn ang="0">
                      <a:pos x="108" y="276"/>
                    </a:cxn>
                    <a:cxn ang="0">
                      <a:pos x="129" y="268"/>
                    </a:cxn>
                    <a:cxn ang="0">
                      <a:pos x="141" y="273"/>
                    </a:cxn>
                    <a:cxn ang="0">
                      <a:pos x="143" y="240"/>
                    </a:cxn>
                    <a:cxn ang="0">
                      <a:pos x="131" y="229"/>
                    </a:cxn>
                    <a:cxn ang="0">
                      <a:pos x="124" y="201"/>
                    </a:cxn>
                    <a:cxn ang="0">
                      <a:pos x="118" y="167"/>
                    </a:cxn>
                    <a:cxn ang="0">
                      <a:pos x="96" y="156"/>
                    </a:cxn>
                    <a:cxn ang="0">
                      <a:pos x="86" y="142"/>
                    </a:cxn>
                    <a:cxn ang="0">
                      <a:pos x="69" y="134"/>
                    </a:cxn>
                    <a:cxn ang="0">
                      <a:pos x="78" y="164"/>
                    </a:cxn>
                    <a:cxn ang="0">
                      <a:pos x="59" y="178"/>
                    </a:cxn>
                    <a:cxn ang="0">
                      <a:pos x="47" y="145"/>
                    </a:cxn>
                    <a:cxn ang="0">
                      <a:pos x="37" y="137"/>
                    </a:cxn>
                    <a:cxn ang="0">
                      <a:pos x="37" y="117"/>
                    </a:cxn>
                    <a:cxn ang="0">
                      <a:pos x="24" y="95"/>
                    </a:cxn>
                    <a:cxn ang="0">
                      <a:pos x="8" y="81"/>
                    </a:cxn>
                    <a:cxn ang="0">
                      <a:pos x="0" y="67"/>
                    </a:cxn>
                    <a:cxn ang="0">
                      <a:pos x="4" y="56"/>
                    </a:cxn>
                    <a:cxn ang="0">
                      <a:pos x="16" y="61"/>
                    </a:cxn>
                    <a:cxn ang="0">
                      <a:pos x="20" y="47"/>
                    </a:cxn>
                    <a:cxn ang="0">
                      <a:pos x="16" y="28"/>
                    </a:cxn>
                    <a:cxn ang="0">
                      <a:pos x="14" y="0"/>
                    </a:cxn>
                  </a:cxnLst>
                  <a:rect l="0" t="0" r="r" b="b"/>
                  <a:pathLst>
                    <a:path w="205" h="341">
                      <a:moveTo>
                        <a:pt x="14" y="0"/>
                      </a:moveTo>
                      <a:lnTo>
                        <a:pt x="31" y="0"/>
                      </a:lnTo>
                      <a:lnTo>
                        <a:pt x="51" y="36"/>
                      </a:lnTo>
                      <a:lnTo>
                        <a:pt x="47" y="70"/>
                      </a:lnTo>
                      <a:lnTo>
                        <a:pt x="59" y="81"/>
                      </a:lnTo>
                      <a:lnTo>
                        <a:pt x="65" y="103"/>
                      </a:lnTo>
                      <a:lnTo>
                        <a:pt x="78" y="114"/>
                      </a:lnTo>
                      <a:lnTo>
                        <a:pt x="94" y="117"/>
                      </a:lnTo>
                      <a:lnTo>
                        <a:pt x="118" y="134"/>
                      </a:lnTo>
                      <a:lnTo>
                        <a:pt x="133" y="153"/>
                      </a:lnTo>
                      <a:lnTo>
                        <a:pt x="137" y="153"/>
                      </a:lnTo>
                      <a:lnTo>
                        <a:pt x="157" y="170"/>
                      </a:lnTo>
                      <a:lnTo>
                        <a:pt x="157" y="212"/>
                      </a:lnTo>
                      <a:lnTo>
                        <a:pt x="163" y="231"/>
                      </a:lnTo>
                      <a:lnTo>
                        <a:pt x="169" y="242"/>
                      </a:lnTo>
                      <a:lnTo>
                        <a:pt x="177" y="254"/>
                      </a:lnTo>
                      <a:lnTo>
                        <a:pt x="184" y="268"/>
                      </a:lnTo>
                      <a:lnTo>
                        <a:pt x="188" y="284"/>
                      </a:lnTo>
                      <a:lnTo>
                        <a:pt x="204" y="298"/>
                      </a:lnTo>
                      <a:lnTo>
                        <a:pt x="202" y="315"/>
                      </a:lnTo>
                      <a:lnTo>
                        <a:pt x="186" y="318"/>
                      </a:lnTo>
                      <a:lnTo>
                        <a:pt x="180" y="304"/>
                      </a:lnTo>
                      <a:lnTo>
                        <a:pt x="169" y="304"/>
                      </a:lnTo>
                      <a:lnTo>
                        <a:pt x="169" y="340"/>
                      </a:lnTo>
                      <a:lnTo>
                        <a:pt x="159" y="340"/>
                      </a:lnTo>
                      <a:lnTo>
                        <a:pt x="147" y="323"/>
                      </a:lnTo>
                      <a:lnTo>
                        <a:pt x="139" y="315"/>
                      </a:lnTo>
                      <a:lnTo>
                        <a:pt x="139" y="295"/>
                      </a:lnTo>
                      <a:lnTo>
                        <a:pt x="122" y="295"/>
                      </a:lnTo>
                      <a:lnTo>
                        <a:pt x="116" y="315"/>
                      </a:lnTo>
                      <a:lnTo>
                        <a:pt x="110" y="295"/>
                      </a:lnTo>
                      <a:lnTo>
                        <a:pt x="108" y="276"/>
                      </a:lnTo>
                      <a:lnTo>
                        <a:pt x="129" y="268"/>
                      </a:lnTo>
                      <a:lnTo>
                        <a:pt x="141" y="273"/>
                      </a:lnTo>
                      <a:lnTo>
                        <a:pt x="143" y="240"/>
                      </a:lnTo>
                      <a:lnTo>
                        <a:pt x="131" y="229"/>
                      </a:lnTo>
                      <a:lnTo>
                        <a:pt x="124" y="201"/>
                      </a:lnTo>
                      <a:lnTo>
                        <a:pt x="118" y="167"/>
                      </a:lnTo>
                      <a:lnTo>
                        <a:pt x="96" y="156"/>
                      </a:lnTo>
                      <a:lnTo>
                        <a:pt x="86" y="142"/>
                      </a:lnTo>
                      <a:lnTo>
                        <a:pt x="69" y="134"/>
                      </a:lnTo>
                      <a:lnTo>
                        <a:pt x="78" y="164"/>
                      </a:lnTo>
                      <a:lnTo>
                        <a:pt x="59" y="178"/>
                      </a:lnTo>
                      <a:lnTo>
                        <a:pt x="47" y="145"/>
                      </a:lnTo>
                      <a:lnTo>
                        <a:pt x="37" y="137"/>
                      </a:lnTo>
                      <a:lnTo>
                        <a:pt x="37" y="117"/>
                      </a:lnTo>
                      <a:lnTo>
                        <a:pt x="24" y="95"/>
                      </a:lnTo>
                      <a:lnTo>
                        <a:pt x="8" y="81"/>
                      </a:lnTo>
                      <a:lnTo>
                        <a:pt x="0" y="67"/>
                      </a:lnTo>
                      <a:lnTo>
                        <a:pt x="4" y="56"/>
                      </a:lnTo>
                      <a:lnTo>
                        <a:pt x="16" y="61"/>
                      </a:lnTo>
                      <a:lnTo>
                        <a:pt x="20" y="47"/>
                      </a:lnTo>
                      <a:lnTo>
                        <a:pt x="16" y="28"/>
                      </a:lnTo>
                      <a:lnTo>
                        <a:pt x="14"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4" name="Freeform 22"/>
                <p:cNvSpPr>
                  <a:spLocks/>
                </p:cNvSpPr>
                <p:nvPr/>
              </p:nvSpPr>
              <p:spPr bwMode="auto">
                <a:xfrm>
                  <a:off x="4619" y="1452"/>
                  <a:ext cx="150" cy="289"/>
                </a:xfrm>
                <a:custGeom>
                  <a:avLst/>
                  <a:gdLst/>
                  <a:ahLst/>
                  <a:cxnLst>
                    <a:cxn ang="0">
                      <a:pos x="31" y="0"/>
                    </a:cxn>
                    <a:cxn ang="0">
                      <a:pos x="60" y="20"/>
                    </a:cxn>
                    <a:cxn ang="0">
                      <a:pos x="77" y="36"/>
                    </a:cxn>
                    <a:cxn ang="0">
                      <a:pos x="89" y="62"/>
                    </a:cxn>
                    <a:cxn ang="0">
                      <a:pos x="99" y="62"/>
                    </a:cxn>
                    <a:cxn ang="0">
                      <a:pos x="97" y="78"/>
                    </a:cxn>
                    <a:cxn ang="0">
                      <a:pos x="108" y="89"/>
                    </a:cxn>
                    <a:cxn ang="0">
                      <a:pos x="116" y="106"/>
                    </a:cxn>
                    <a:cxn ang="0">
                      <a:pos x="135" y="140"/>
                    </a:cxn>
                    <a:cxn ang="0">
                      <a:pos x="149" y="179"/>
                    </a:cxn>
                    <a:cxn ang="0">
                      <a:pos x="124" y="176"/>
                    </a:cxn>
                    <a:cxn ang="0">
                      <a:pos x="104" y="171"/>
                    </a:cxn>
                    <a:cxn ang="0">
                      <a:pos x="118" y="199"/>
                    </a:cxn>
                    <a:cxn ang="0">
                      <a:pos x="118" y="215"/>
                    </a:cxn>
                    <a:cxn ang="0">
                      <a:pos x="118" y="232"/>
                    </a:cxn>
                    <a:cxn ang="0">
                      <a:pos x="110" y="224"/>
                    </a:cxn>
                    <a:cxn ang="0">
                      <a:pos x="101" y="210"/>
                    </a:cxn>
                    <a:cxn ang="0">
                      <a:pos x="83" y="193"/>
                    </a:cxn>
                    <a:cxn ang="0">
                      <a:pos x="74" y="185"/>
                    </a:cxn>
                    <a:cxn ang="0">
                      <a:pos x="58" y="193"/>
                    </a:cxn>
                    <a:cxn ang="0">
                      <a:pos x="48" y="199"/>
                    </a:cxn>
                    <a:cxn ang="0">
                      <a:pos x="54" y="213"/>
                    </a:cxn>
                    <a:cxn ang="0">
                      <a:pos x="70" y="224"/>
                    </a:cxn>
                    <a:cxn ang="0">
                      <a:pos x="85" y="235"/>
                    </a:cxn>
                    <a:cxn ang="0">
                      <a:pos x="91" y="254"/>
                    </a:cxn>
                    <a:cxn ang="0">
                      <a:pos x="89" y="280"/>
                    </a:cxn>
                    <a:cxn ang="0">
                      <a:pos x="89" y="288"/>
                    </a:cxn>
                    <a:cxn ang="0">
                      <a:pos x="83" y="288"/>
                    </a:cxn>
                    <a:cxn ang="0">
                      <a:pos x="74" y="280"/>
                    </a:cxn>
                    <a:cxn ang="0">
                      <a:pos x="70" y="277"/>
                    </a:cxn>
                    <a:cxn ang="0">
                      <a:pos x="64" y="271"/>
                    </a:cxn>
                    <a:cxn ang="0">
                      <a:pos x="58" y="285"/>
                    </a:cxn>
                    <a:cxn ang="0">
                      <a:pos x="48" y="288"/>
                    </a:cxn>
                    <a:cxn ang="0">
                      <a:pos x="41" y="277"/>
                    </a:cxn>
                    <a:cxn ang="0">
                      <a:pos x="41" y="252"/>
                    </a:cxn>
                    <a:cxn ang="0">
                      <a:pos x="39" y="238"/>
                    </a:cxn>
                    <a:cxn ang="0">
                      <a:pos x="29" y="229"/>
                    </a:cxn>
                    <a:cxn ang="0">
                      <a:pos x="19" y="243"/>
                    </a:cxn>
                    <a:cxn ang="0">
                      <a:pos x="4" y="243"/>
                    </a:cxn>
                    <a:cxn ang="0">
                      <a:pos x="0" y="232"/>
                    </a:cxn>
                    <a:cxn ang="0">
                      <a:pos x="4" y="204"/>
                    </a:cxn>
                    <a:cxn ang="0">
                      <a:pos x="15" y="187"/>
                    </a:cxn>
                    <a:cxn ang="0">
                      <a:pos x="14" y="143"/>
                    </a:cxn>
                    <a:cxn ang="0">
                      <a:pos x="14" y="131"/>
                    </a:cxn>
                    <a:cxn ang="0">
                      <a:pos x="25" y="129"/>
                    </a:cxn>
                    <a:cxn ang="0">
                      <a:pos x="35" y="140"/>
                    </a:cxn>
                    <a:cxn ang="0">
                      <a:pos x="52" y="145"/>
                    </a:cxn>
                    <a:cxn ang="0">
                      <a:pos x="52" y="126"/>
                    </a:cxn>
                    <a:cxn ang="0">
                      <a:pos x="45" y="115"/>
                    </a:cxn>
                    <a:cxn ang="0">
                      <a:pos x="41" y="106"/>
                    </a:cxn>
                    <a:cxn ang="0">
                      <a:pos x="46" y="106"/>
                    </a:cxn>
                    <a:cxn ang="0">
                      <a:pos x="50" y="106"/>
                    </a:cxn>
                    <a:cxn ang="0">
                      <a:pos x="54" y="106"/>
                    </a:cxn>
                    <a:cxn ang="0">
                      <a:pos x="58" y="106"/>
                    </a:cxn>
                    <a:cxn ang="0">
                      <a:pos x="64" y="98"/>
                    </a:cxn>
                    <a:cxn ang="0">
                      <a:pos x="62" y="89"/>
                    </a:cxn>
                    <a:cxn ang="0">
                      <a:pos x="56" y="70"/>
                    </a:cxn>
                    <a:cxn ang="0">
                      <a:pos x="45" y="50"/>
                    </a:cxn>
                    <a:cxn ang="0">
                      <a:pos x="29" y="39"/>
                    </a:cxn>
                    <a:cxn ang="0">
                      <a:pos x="23" y="28"/>
                    </a:cxn>
                    <a:cxn ang="0">
                      <a:pos x="31" y="0"/>
                    </a:cxn>
                  </a:cxnLst>
                  <a:rect l="0" t="0" r="r" b="b"/>
                  <a:pathLst>
                    <a:path w="150" h="289">
                      <a:moveTo>
                        <a:pt x="31" y="0"/>
                      </a:moveTo>
                      <a:lnTo>
                        <a:pt x="60" y="20"/>
                      </a:lnTo>
                      <a:lnTo>
                        <a:pt x="77" y="36"/>
                      </a:lnTo>
                      <a:lnTo>
                        <a:pt x="89" y="62"/>
                      </a:lnTo>
                      <a:lnTo>
                        <a:pt x="99" y="62"/>
                      </a:lnTo>
                      <a:lnTo>
                        <a:pt x="97" y="78"/>
                      </a:lnTo>
                      <a:lnTo>
                        <a:pt x="108" y="89"/>
                      </a:lnTo>
                      <a:lnTo>
                        <a:pt x="116" y="106"/>
                      </a:lnTo>
                      <a:lnTo>
                        <a:pt x="135" y="140"/>
                      </a:lnTo>
                      <a:lnTo>
                        <a:pt x="149" y="179"/>
                      </a:lnTo>
                      <a:lnTo>
                        <a:pt x="124" y="176"/>
                      </a:lnTo>
                      <a:lnTo>
                        <a:pt x="104" y="171"/>
                      </a:lnTo>
                      <a:lnTo>
                        <a:pt x="118" y="199"/>
                      </a:lnTo>
                      <a:lnTo>
                        <a:pt x="118" y="215"/>
                      </a:lnTo>
                      <a:lnTo>
                        <a:pt x="118" y="232"/>
                      </a:lnTo>
                      <a:lnTo>
                        <a:pt x="110" y="224"/>
                      </a:lnTo>
                      <a:lnTo>
                        <a:pt x="101" y="210"/>
                      </a:lnTo>
                      <a:lnTo>
                        <a:pt x="83" y="193"/>
                      </a:lnTo>
                      <a:lnTo>
                        <a:pt x="74" y="185"/>
                      </a:lnTo>
                      <a:lnTo>
                        <a:pt x="58" y="193"/>
                      </a:lnTo>
                      <a:lnTo>
                        <a:pt x="48" y="199"/>
                      </a:lnTo>
                      <a:lnTo>
                        <a:pt x="54" y="213"/>
                      </a:lnTo>
                      <a:lnTo>
                        <a:pt x="70" y="224"/>
                      </a:lnTo>
                      <a:lnTo>
                        <a:pt x="85" y="235"/>
                      </a:lnTo>
                      <a:lnTo>
                        <a:pt x="91" y="254"/>
                      </a:lnTo>
                      <a:lnTo>
                        <a:pt x="89" y="280"/>
                      </a:lnTo>
                      <a:lnTo>
                        <a:pt x="89" y="288"/>
                      </a:lnTo>
                      <a:lnTo>
                        <a:pt x="83" y="288"/>
                      </a:lnTo>
                      <a:lnTo>
                        <a:pt x="74" y="280"/>
                      </a:lnTo>
                      <a:lnTo>
                        <a:pt x="70" y="277"/>
                      </a:lnTo>
                      <a:lnTo>
                        <a:pt x="64" y="271"/>
                      </a:lnTo>
                      <a:lnTo>
                        <a:pt x="58" y="285"/>
                      </a:lnTo>
                      <a:lnTo>
                        <a:pt x="48" y="288"/>
                      </a:lnTo>
                      <a:lnTo>
                        <a:pt x="41" y="277"/>
                      </a:lnTo>
                      <a:lnTo>
                        <a:pt x="41" y="252"/>
                      </a:lnTo>
                      <a:lnTo>
                        <a:pt x="39" y="238"/>
                      </a:lnTo>
                      <a:lnTo>
                        <a:pt x="29" y="229"/>
                      </a:lnTo>
                      <a:lnTo>
                        <a:pt x="19" y="243"/>
                      </a:lnTo>
                      <a:lnTo>
                        <a:pt x="4" y="243"/>
                      </a:lnTo>
                      <a:lnTo>
                        <a:pt x="0" y="232"/>
                      </a:lnTo>
                      <a:lnTo>
                        <a:pt x="4" y="204"/>
                      </a:lnTo>
                      <a:lnTo>
                        <a:pt x="15" y="187"/>
                      </a:lnTo>
                      <a:lnTo>
                        <a:pt x="14" y="143"/>
                      </a:lnTo>
                      <a:lnTo>
                        <a:pt x="14" y="131"/>
                      </a:lnTo>
                      <a:lnTo>
                        <a:pt x="25" y="129"/>
                      </a:lnTo>
                      <a:lnTo>
                        <a:pt x="35" y="140"/>
                      </a:lnTo>
                      <a:lnTo>
                        <a:pt x="52" y="145"/>
                      </a:lnTo>
                      <a:lnTo>
                        <a:pt x="52" y="126"/>
                      </a:lnTo>
                      <a:lnTo>
                        <a:pt x="45" y="115"/>
                      </a:lnTo>
                      <a:lnTo>
                        <a:pt x="41" y="106"/>
                      </a:lnTo>
                      <a:lnTo>
                        <a:pt x="46" y="106"/>
                      </a:lnTo>
                      <a:lnTo>
                        <a:pt x="50" y="106"/>
                      </a:lnTo>
                      <a:lnTo>
                        <a:pt x="54" y="106"/>
                      </a:lnTo>
                      <a:lnTo>
                        <a:pt x="58" y="106"/>
                      </a:lnTo>
                      <a:lnTo>
                        <a:pt x="64" y="98"/>
                      </a:lnTo>
                      <a:lnTo>
                        <a:pt x="62" y="89"/>
                      </a:lnTo>
                      <a:lnTo>
                        <a:pt x="56" y="70"/>
                      </a:lnTo>
                      <a:lnTo>
                        <a:pt x="45" y="50"/>
                      </a:lnTo>
                      <a:lnTo>
                        <a:pt x="29" y="39"/>
                      </a:lnTo>
                      <a:lnTo>
                        <a:pt x="23" y="28"/>
                      </a:lnTo>
                      <a:lnTo>
                        <a:pt x="31"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095" name="Freeform 23"/>
                <p:cNvSpPr>
                  <a:spLocks/>
                </p:cNvSpPr>
                <p:nvPr/>
              </p:nvSpPr>
              <p:spPr bwMode="auto">
                <a:xfrm>
                  <a:off x="4448" y="1104"/>
                  <a:ext cx="165" cy="237"/>
                </a:xfrm>
                <a:custGeom>
                  <a:avLst/>
                  <a:gdLst/>
                  <a:ahLst/>
                  <a:cxnLst>
                    <a:cxn ang="0">
                      <a:pos x="0" y="0"/>
                    </a:cxn>
                    <a:cxn ang="0">
                      <a:pos x="16" y="0"/>
                    </a:cxn>
                    <a:cxn ang="0">
                      <a:pos x="21" y="17"/>
                    </a:cxn>
                    <a:cxn ang="0">
                      <a:pos x="43" y="42"/>
                    </a:cxn>
                    <a:cxn ang="0">
                      <a:pos x="53" y="69"/>
                    </a:cxn>
                    <a:cxn ang="0">
                      <a:pos x="68" y="72"/>
                    </a:cxn>
                    <a:cxn ang="0">
                      <a:pos x="80" y="78"/>
                    </a:cxn>
                    <a:cxn ang="0">
                      <a:pos x="90" y="89"/>
                    </a:cxn>
                    <a:cxn ang="0">
                      <a:pos x="102" y="89"/>
                    </a:cxn>
                    <a:cxn ang="0">
                      <a:pos x="115" y="106"/>
                    </a:cxn>
                    <a:cxn ang="0">
                      <a:pos x="127" y="119"/>
                    </a:cxn>
                    <a:cxn ang="0">
                      <a:pos x="141" y="128"/>
                    </a:cxn>
                    <a:cxn ang="0">
                      <a:pos x="139" y="136"/>
                    </a:cxn>
                    <a:cxn ang="0">
                      <a:pos x="131" y="142"/>
                    </a:cxn>
                    <a:cxn ang="0">
                      <a:pos x="123" y="142"/>
                    </a:cxn>
                    <a:cxn ang="0">
                      <a:pos x="119" y="150"/>
                    </a:cxn>
                    <a:cxn ang="0">
                      <a:pos x="135" y="167"/>
                    </a:cxn>
                    <a:cxn ang="0">
                      <a:pos x="146" y="183"/>
                    </a:cxn>
                    <a:cxn ang="0">
                      <a:pos x="164" y="200"/>
                    </a:cxn>
                    <a:cxn ang="0">
                      <a:pos x="152" y="219"/>
                    </a:cxn>
                    <a:cxn ang="0">
                      <a:pos x="143" y="225"/>
                    </a:cxn>
                    <a:cxn ang="0">
                      <a:pos x="144" y="236"/>
                    </a:cxn>
                    <a:cxn ang="0">
                      <a:pos x="127" y="236"/>
                    </a:cxn>
                    <a:cxn ang="0">
                      <a:pos x="121" y="228"/>
                    </a:cxn>
                    <a:cxn ang="0">
                      <a:pos x="107" y="205"/>
                    </a:cxn>
                    <a:cxn ang="0">
                      <a:pos x="98" y="186"/>
                    </a:cxn>
                    <a:cxn ang="0">
                      <a:pos x="82" y="153"/>
                    </a:cxn>
                    <a:cxn ang="0">
                      <a:pos x="64" y="128"/>
                    </a:cxn>
                    <a:cxn ang="0">
                      <a:pos x="45" y="92"/>
                    </a:cxn>
                    <a:cxn ang="0">
                      <a:pos x="33" y="81"/>
                    </a:cxn>
                    <a:cxn ang="0">
                      <a:pos x="23" y="72"/>
                    </a:cxn>
                    <a:cxn ang="0">
                      <a:pos x="20" y="53"/>
                    </a:cxn>
                    <a:cxn ang="0">
                      <a:pos x="2" y="36"/>
                    </a:cxn>
                    <a:cxn ang="0">
                      <a:pos x="2" y="25"/>
                    </a:cxn>
                    <a:cxn ang="0">
                      <a:pos x="0" y="0"/>
                    </a:cxn>
                  </a:cxnLst>
                  <a:rect l="0" t="0" r="r" b="b"/>
                  <a:pathLst>
                    <a:path w="165" h="237">
                      <a:moveTo>
                        <a:pt x="0" y="0"/>
                      </a:moveTo>
                      <a:lnTo>
                        <a:pt x="16" y="0"/>
                      </a:lnTo>
                      <a:lnTo>
                        <a:pt x="21" y="17"/>
                      </a:lnTo>
                      <a:lnTo>
                        <a:pt x="43" y="42"/>
                      </a:lnTo>
                      <a:lnTo>
                        <a:pt x="53" y="69"/>
                      </a:lnTo>
                      <a:lnTo>
                        <a:pt x="68" y="72"/>
                      </a:lnTo>
                      <a:lnTo>
                        <a:pt x="80" y="78"/>
                      </a:lnTo>
                      <a:lnTo>
                        <a:pt x="90" y="89"/>
                      </a:lnTo>
                      <a:lnTo>
                        <a:pt x="102" y="89"/>
                      </a:lnTo>
                      <a:lnTo>
                        <a:pt x="115" y="106"/>
                      </a:lnTo>
                      <a:lnTo>
                        <a:pt x="127" y="119"/>
                      </a:lnTo>
                      <a:lnTo>
                        <a:pt x="141" y="128"/>
                      </a:lnTo>
                      <a:lnTo>
                        <a:pt x="139" y="136"/>
                      </a:lnTo>
                      <a:lnTo>
                        <a:pt x="131" y="142"/>
                      </a:lnTo>
                      <a:lnTo>
                        <a:pt x="123" y="142"/>
                      </a:lnTo>
                      <a:lnTo>
                        <a:pt x="119" y="150"/>
                      </a:lnTo>
                      <a:lnTo>
                        <a:pt x="135" y="167"/>
                      </a:lnTo>
                      <a:lnTo>
                        <a:pt x="146" y="183"/>
                      </a:lnTo>
                      <a:lnTo>
                        <a:pt x="164" y="200"/>
                      </a:lnTo>
                      <a:lnTo>
                        <a:pt x="152" y="219"/>
                      </a:lnTo>
                      <a:lnTo>
                        <a:pt x="143" y="225"/>
                      </a:lnTo>
                      <a:lnTo>
                        <a:pt x="144" y="236"/>
                      </a:lnTo>
                      <a:lnTo>
                        <a:pt x="127" y="236"/>
                      </a:lnTo>
                      <a:lnTo>
                        <a:pt x="121" y="228"/>
                      </a:lnTo>
                      <a:lnTo>
                        <a:pt x="107" y="205"/>
                      </a:lnTo>
                      <a:lnTo>
                        <a:pt x="98" y="186"/>
                      </a:lnTo>
                      <a:lnTo>
                        <a:pt x="82" y="153"/>
                      </a:lnTo>
                      <a:lnTo>
                        <a:pt x="64" y="128"/>
                      </a:lnTo>
                      <a:lnTo>
                        <a:pt x="45" y="92"/>
                      </a:lnTo>
                      <a:lnTo>
                        <a:pt x="33" y="81"/>
                      </a:lnTo>
                      <a:lnTo>
                        <a:pt x="23" y="72"/>
                      </a:lnTo>
                      <a:lnTo>
                        <a:pt x="20" y="53"/>
                      </a:lnTo>
                      <a:lnTo>
                        <a:pt x="2" y="36"/>
                      </a:lnTo>
                      <a:lnTo>
                        <a:pt x="2" y="25"/>
                      </a:lnTo>
                      <a:lnTo>
                        <a:pt x="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6159" name="Group 24"/>
              <p:cNvGrpSpPr>
                <a:grpSpLocks/>
              </p:cNvGrpSpPr>
              <p:nvPr/>
            </p:nvGrpSpPr>
            <p:grpSpPr bwMode="auto">
              <a:xfrm>
                <a:off x="2314" y="617"/>
                <a:ext cx="2387" cy="2766"/>
                <a:chOff x="2314" y="617"/>
                <a:chExt cx="2387" cy="2766"/>
              </a:xfrm>
            </p:grpSpPr>
            <p:sp>
              <p:nvSpPr>
                <p:cNvPr id="3097" name="Freeform 25"/>
                <p:cNvSpPr>
                  <a:spLocks/>
                </p:cNvSpPr>
                <p:nvPr/>
              </p:nvSpPr>
              <p:spPr bwMode="auto">
                <a:xfrm>
                  <a:off x="2314" y="1584"/>
                  <a:ext cx="1187" cy="1799"/>
                </a:xfrm>
                <a:custGeom>
                  <a:avLst/>
                  <a:gdLst/>
                  <a:ahLst/>
                  <a:cxnLst>
                    <a:cxn ang="0">
                      <a:pos x="906" y="290"/>
                    </a:cxn>
                    <a:cxn ang="0">
                      <a:pos x="1017" y="589"/>
                    </a:cxn>
                    <a:cxn ang="0">
                      <a:pos x="1062" y="664"/>
                    </a:cxn>
                    <a:cxn ang="0">
                      <a:pos x="1159" y="645"/>
                    </a:cxn>
                    <a:cxn ang="0">
                      <a:pos x="1184" y="718"/>
                    </a:cxn>
                    <a:cxn ang="0">
                      <a:pos x="1067" y="919"/>
                    </a:cxn>
                    <a:cxn ang="0">
                      <a:pos x="972" y="1150"/>
                    </a:cxn>
                    <a:cxn ang="0">
                      <a:pos x="986" y="1234"/>
                    </a:cxn>
                    <a:cxn ang="0">
                      <a:pos x="986" y="1318"/>
                    </a:cxn>
                    <a:cxn ang="0">
                      <a:pos x="943" y="1349"/>
                    </a:cxn>
                    <a:cxn ang="0">
                      <a:pos x="881" y="1463"/>
                    </a:cxn>
                    <a:cxn ang="0">
                      <a:pos x="857" y="1561"/>
                    </a:cxn>
                    <a:cxn ang="0">
                      <a:pos x="799" y="1695"/>
                    </a:cxn>
                    <a:cxn ang="0">
                      <a:pos x="766" y="1725"/>
                    </a:cxn>
                    <a:cxn ang="0">
                      <a:pos x="694" y="1792"/>
                    </a:cxn>
                    <a:cxn ang="0">
                      <a:pos x="607" y="1770"/>
                    </a:cxn>
                    <a:cxn ang="0">
                      <a:pos x="597" y="1706"/>
                    </a:cxn>
                    <a:cxn ang="0">
                      <a:pos x="558" y="1617"/>
                    </a:cxn>
                    <a:cxn ang="0">
                      <a:pos x="550" y="1541"/>
                    </a:cxn>
                    <a:cxn ang="0">
                      <a:pos x="539" y="1491"/>
                    </a:cxn>
                    <a:cxn ang="0">
                      <a:pos x="502" y="1435"/>
                    </a:cxn>
                    <a:cxn ang="0">
                      <a:pos x="478" y="1362"/>
                    </a:cxn>
                    <a:cxn ang="0">
                      <a:pos x="511" y="1240"/>
                    </a:cxn>
                    <a:cxn ang="0">
                      <a:pos x="496" y="1067"/>
                    </a:cxn>
                    <a:cxn ang="0">
                      <a:pos x="443" y="980"/>
                    </a:cxn>
                    <a:cxn ang="0">
                      <a:pos x="436" y="843"/>
                    </a:cxn>
                    <a:cxn ang="0">
                      <a:pos x="360" y="793"/>
                    </a:cxn>
                    <a:cxn ang="0">
                      <a:pos x="261" y="807"/>
                    </a:cxn>
                    <a:cxn ang="0">
                      <a:pos x="56" y="698"/>
                    </a:cxn>
                    <a:cxn ang="0">
                      <a:pos x="10" y="522"/>
                    </a:cxn>
                    <a:cxn ang="0">
                      <a:pos x="47" y="396"/>
                    </a:cxn>
                    <a:cxn ang="0">
                      <a:pos x="115" y="260"/>
                    </a:cxn>
                    <a:cxn ang="0">
                      <a:pos x="216" y="156"/>
                    </a:cxn>
                    <a:cxn ang="0">
                      <a:pos x="292" y="47"/>
                    </a:cxn>
                    <a:cxn ang="0">
                      <a:pos x="362" y="75"/>
                    </a:cxn>
                    <a:cxn ang="0">
                      <a:pos x="437" y="28"/>
                    </a:cxn>
                    <a:cxn ang="0">
                      <a:pos x="490" y="6"/>
                    </a:cxn>
                    <a:cxn ang="0">
                      <a:pos x="531" y="61"/>
                    </a:cxn>
                    <a:cxn ang="0">
                      <a:pos x="612" y="151"/>
                    </a:cxn>
                    <a:cxn ang="0">
                      <a:pos x="669" y="109"/>
                    </a:cxn>
                    <a:cxn ang="0">
                      <a:pos x="754" y="140"/>
                    </a:cxn>
                    <a:cxn ang="0">
                      <a:pos x="848" y="137"/>
                    </a:cxn>
                  </a:cxnLst>
                  <a:rect l="0" t="0" r="r" b="b"/>
                  <a:pathLst>
                    <a:path w="1187" h="1799">
                      <a:moveTo>
                        <a:pt x="887" y="215"/>
                      </a:moveTo>
                      <a:lnTo>
                        <a:pt x="906" y="290"/>
                      </a:lnTo>
                      <a:lnTo>
                        <a:pt x="943" y="405"/>
                      </a:lnTo>
                      <a:lnTo>
                        <a:pt x="1017" y="589"/>
                      </a:lnTo>
                      <a:lnTo>
                        <a:pt x="1044" y="611"/>
                      </a:lnTo>
                      <a:lnTo>
                        <a:pt x="1062" y="664"/>
                      </a:lnTo>
                      <a:lnTo>
                        <a:pt x="1120" y="662"/>
                      </a:lnTo>
                      <a:lnTo>
                        <a:pt x="1159" y="645"/>
                      </a:lnTo>
                      <a:lnTo>
                        <a:pt x="1186" y="645"/>
                      </a:lnTo>
                      <a:lnTo>
                        <a:pt x="1184" y="718"/>
                      </a:lnTo>
                      <a:lnTo>
                        <a:pt x="1174" y="757"/>
                      </a:lnTo>
                      <a:lnTo>
                        <a:pt x="1067" y="919"/>
                      </a:lnTo>
                      <a:lnTo>
                        <a:pt x="970" y="1086"/>
                      </a:lnTo>
                      <a:lnTo>
                        <a:pt x="972" y="1150"/>
                      </a:lnTo>
                      <a:lnTo>
                        <a:pt x="999" y="1198"/>
                      </a:lnTo>
                      <a:lnTo>
                        <a:pt x="986" y="1234"/>
                      </a:lnTo>
                      <a:lnTo>
                        <a:pt x="994" y="1281"/>
                      </a:lnTo>
                      <a:lnTo>
                        <a:pt x="986" y="1318"/>
                      </a:lnTo>
                      <a:lnTo>
                        <a:pt x="962" y="1349"/>
                      </a:lnTo>
                      <a:lnTo>
                        <a:pt x="943" y="1349"/>
                      </a:lnTo>
                      <a:lnTo>
                        <a:pt x="910" y="1402"/>
                      </a:lnTo>
                      <a:lnTo>
                        <a:pt x="881" y="1463"/>
                      </a:lnTo>
                      <a:lnTo>
                        <a:pt x="887" y="1530"/>
                      </a:lnTo>
                      <a:lnTo>
                        <a:pt x="857" y="1561"/>
                      </a:lnTo>
                      <a:lnTo>
                        <a:pt x="830" y="1630"/>
                      </a:lnTo>
                      <a:lnTo>
                        <a:pt x="799" y="1695"/>
                      </a:lnTo>
                      <a:lnTo>
                        <a:pt x="782" y="1720"/>
                      </a:lnTo>
                      <a:lnTo>
                        <a:pt x="766" y="1725"/>
                      </a:lnTo>
                      <a:lnTo>
                        <a:pt x="739" y="1767"/>
                      </a:lnTo>
                      <a:lnTo>
                        <a:pt x="694" y="1792"/>
                      </a:lnTo>
                      <a:lnTo>
                        <a:pt x="638" y="1798"/>
                      </a:lnTo>
                      <a:lnTo>
                        <a:pt x="607" y="1770"/>
                      </a:lnTo>
                      <a:lnTo>
                        <a:pt x="603" y="1742"/>
                      </a:lnTo>
                      <a:lnTo>
                        <a:pt x="597" y="1706"/>
                      </a:lnTo>
                      <a:lnTo>
                        <a:pt x="576" y="1686"/>
                      </a:lnTo>
                      <a:lnTo>
                        <a:pt x="558" y="1617"/>
                      </a:lnTo>
                      <a:lnTo>
                        <a:pt x="552" y="1583"/>
                      </a:lnTo>
                      <a:lnTo>
                        <a:pt x="550" y="1541"/>
                      </a:lnTo>
                      <a:lnTo>
                        <a:pt x="541" y="1510"/>
                      </a:lnTo>
                      <a:lnTo>
                        <a:pt x="539" y="1491"/>
                      </a:lnTo>
                      <a:lnTo>
                        <a:pt x="521" y="1460"/>
                      </a:lnTo>
                      <a:lnTo>
                        <a:pt x="502" y="1435"/>
                      </a:lnTo>
                      <a:lnTo>
                        <a:pt x="488" y="1393"/>
                      </a:lnTo>
                      <a:lnTo>
                        <a:pt x="478" y="1362"/>
                      </a:lnTo>
                      <a:lnTo>
                        <a:pt x="482" y="1312"/>
                      </a:lnTo>
                      <a:lnTo>
                        <a:pt x="511" y="1240"/>
                      </a:lnTo>
                      <a:lnTo>
                        <a:pt x="517" y="1159"/>
                      </a:lnTo>
                      <a:lnTo>
                        <a:pt x="496" y="1067"/>
                      </a:lnTo>
                      <a:lnTo>
                        <a:pt x="465" y="1030"/>
                      </a:lnTo>
                      <a:lnTo>
                        <a:pt x="443" y="980"/>
                      </a:lnTo>
                      <a:lnTo>
                        <a:pt x="451" y="902"/>
                      </a:lnTo>
                      <a:lnTo>
                        <a:pt x="436" y="843"/>
                      </a:lnTo>
                      <a:lnTo>
                        <a:pt x="399" y="838"/>
                      </a:lnTo>
                      <a:lnTo>
                        <a:pt x="360" y="793"/>
                      </a:lnTo>
                      <a:lnTo>
                        <a:pt x="311" y="768"/>
                      </a:lnTo>
                      <a:lnTo>
                        <a:pt x="261" y="807"/>
                      </a:lnTo>
                      <a:lnTo>
                        <a:pt x="128" y="796"/>
                      </a:lnTo>
                      <a:lnTo>
                        <a:pt x="56" y="698"/>
                      </a:lnTo>
                      <a:lnTo>
                        <a:pt x="0" y="567"/>
                      </a:lnTo>
                      <a:lnTo>
                        <a:pt x="10" y="522"/>
                      </a:lnTo>
                      <a:lnTo>
                        <a:pt x="35" y="489"/>
                      </a:lnTo>
                      <a:lnTo>
                        <a:pt x="47" y="396"/>
                      </a:lnTo>
                      <a:lnTo>
                        <a:pt x="64" y="329"/>
                      </a:lnTo>
                      <a:lnTo>
                        <a:pt x="115" y="260"/>
                      </a:lnTo>
                      <a:lnTo>
                        <a:pt x="167" y="229"/>
                      </a:lnTo>
                      <a:lnTo>
                        <a:pt x="216" y="156"/>
                      </a:lnTo>
                      <a:lnTo>
                        <a:pt x="227" y="126"/>
                      </a:lnTo>
                      <a:lnTo>
                        <a:pt x="292" y="47"/>
                      </a:lnTo>
                      <a:lnTo>
                        <a:pt x="332" y="78"/>
                      </a:lnTo>
                      <a:lnTo>
                        <a:pt x="362" y="75"/>
                      </a:lnTo>
                      <a:lnTo>
                        <a:pt x="397" y="34"/>
                      </a:lnTo>
                      <a:lnTo>
                        <a:pt x="437" y="28"/>
                      </a:lnTo>
                      <a:lnTo>
                        <a:pt x="465" y="39"/>
                      </a:lnTo>
                      <a:lnTo>
                        <a:pt x="490" y="6"/>
                      </a:lnTo>
                      <a:lnTo>
                        <a:pt x="523" y="0"/>
                      </a:lnTo>
                      <a:lnTo>
                        <a:pt x="531" y="61"/>
                      </a:lnTo>
                      <a:lnTo>
                        <a:pt x="552" y="106"/>
                      </a:lnTo>
                      <a:lnTo>
                        <a:pt x="612" y="151"/>
                      </a:lnTo>
                      <a:lnTo>
                        <a:pt x="663" y="159"/>
                      </a:lnTo>
                      <a:lnTo>
                        <a:pt x="669" y="109"/>
                      </a:lnTo>
                      <a:lnTo>
                        <a:pt x="708" y="109"/>
                      </a:lnTo>
                      <a:lnTo>
                        <a:pt x="754" y="140"/>
                      </a:lnTo>
                      <a:lnTo>
                        <a:pt x="805" y="156"/>
                      </a:lnTo>
                      <a:lnTo>
                        <a:pt x="848" y="137"/>
                      </a:lnTo>
                      <a:lnTo>
                        <a:pt x="887" y="215"/>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6161" name="Group 26"/>
                <p:cNvGrpSpPr>
                  <a:grpSpLocks/>
                </p:cNvGrpSpPr>
                <p:nvPr/>
              </p:nvGrpSpPr>
              <p:grpSpPr bwMode="auto">
                <a:xfrm>
                  <a:off x="2395" y="617"/>
                  <a:ext cx="526" cy="620"/>
                  <a:chOff x="2395" y="617"/>
                  <a:chExt cx="526" cy="620"/>
                </a:xfrm>
              </p:grpSpPr>
              <p:grpSp>
                <p:nvGrpSpPr>
                  <p:cNvPr id="6164" name="Group 27"/>
                  <p:cNvGrpSpPr>
                    <a:grpSpLocks/>
                  </p:cNvGrpSpPr>
                  <p:nvPr/>
                </p:nvGrpSpPr>
                <p:grpSpPr bwMode="auto">
                  <a:xfrm>
                    <a:off x="2603" y="1004"/>
                    <a:ext cx="165" cy="233"/>
                    <a:chOff x="2603" y="1004"/>
                    <a:chExt cx="165" cy="233"/>
                  </a:xfrm>
                </p:grpSpPr>
                <p:sp>
                  <p:nvSpPr>
                    <p:cNvPr id="3100" name="Freeform 28"/>
                    <p:cNvSpPr>
                      <a:spLocks/>
                    </p:cNvSpPr>
                    <p:nvPr/>
                  </p:nvSpPr>
                  <p:spPr bwMode="auto">
                    <a:xfrm>
                      <a:off x="2603" y="1089"/>
                      <a:ext cx="78" cy="132"/>
                    </a:xfrm>
                    <a:custGeom>
                      <a:avLst/>
                      <a:gdLst/>
                      <a:ahLst/>
                      <a:cxnLst>
                        <a:cxn ang="0">
                          <a:pos x="18" y="40"/>
                        </a:cxn>
                        <a:cxn ang="0">
                          <a:pos x="24" y="26"/>
                        </a:cxn>
                        <a:cxn ang="0">
                          <a:pos x="38" y="26"/>
                        </a:cxn>
                        <a:cxn ang="0">
                          <a:pos x="57" y="0"/>
                        </a:cxn>
                        <a:cxn ang="0">
                          <a:pos x="63" y="17"/>
                        </a:cxn>
                        <a:cxn ang="0">
                          <a:pos x="73" y="17"/>
                        </a:cxn>
                        <a:cxn ang="0">
                          <a:pos x="77" y="26"/>
                        </a:cxn>
                        <a:cxn ang="0">
                          <a:pos x="71" y="40"/>
                        </a:cxn>
                        <a:cxn ang="0">
                          <a:pos x="63" y="46"/>
                        </a:cxn>
                        <a:cxn ang="0">
                          <a:pos x="63" y="57"/>
                        </a:cxn>
                        <a:cxn ang="0">
                          <a:pos x="61" y="63"/>
                        </a:cxn>
                        <a:cxn ang="0">
                          <a:pos x="59" y="71"/>
                        </a:cxn>
                        <a:cxn ang="0">
                          <a:pos x="63" y="83"/>
                        </a:cxn>
                        <a:cxn ang="0">
                          <a:pos x="57" y="94"/>
                        </a:cxn>
                        <a:cxn ang="0">
                          <a:pos x="51" y="100"/>
                        </a:cxn>
                        <a:cxn ang="0">
                          <a:pos x="45" y="100"/>
                        </a:cxn>
                        <a:cxn ang="0">
                          <a:pos x="43" y="103"/>
                        </a:cxn>
                        <a:cxn ang="0">
                          <a:pos x="41" y="111"/>
                        </a:cxn>
                        <a:cxn ang="0">
                          <a:pos x="32" y="114"/>
                        </a:cxn>
                        <a:cxn ang="0">
                          <a:pos x="30" y="111"/>
                        </a:cxn>
                        <a:cxn ang="0">
                          <a:pos x="22" y="120"/>
                        </a:cxn>
                        <a:cxn ang="0">
                          <a:pos x="20" y="122"/>
                        </a:cxn>
                        <a:cxn ang="0">
                          <a:pos x="10" y="131"/>
                        </a:cxn>
                        <a:cxn ang="0">
                          <a:pos x="6" y="131"/>
                        </a:cxn>
                        <a:cxn ang="0">
                          <a:pos x="4" y="125"/>
                        </a:cxn>
                        <a:cxn ang="0">
                          <a:pos x="2" y="111"/>
                        </a:cxn>
                        <a:cxn ang="0">
                          <a:pos x="0" y="108"/>
                        </a:cxn>
                        <a:cxn ang="0">
                          <a:pos x="0" y="97"/>
                        </a:cxn>
                        <a:cxn ang="0">
                          <a:pos x="6" y="91"/>
                        </a:cxn>
                        <a:cxn ang="0">
                          <a:pos x="12" y="85"/>
                        </a:cxn>
                        <a:cxn ang="0">
                          <a:pos x="16" y="74"/>
                        </a:cxn>
                        <a:cxn ang="0">
                          <a:pos x="22" y="74"/>
                        </a:cxn>
                        <a:cxn ang="0">
                          <a:pos x="26" y="77"/>
                        </a:cxn>
                        <a:cxn ang="0">
                          <a:pos x="32" y="74"/>
                        </a:cxn>
                        <a:cxn ang="0">
                          <a:pos x="26" y="71"/>
                        </a:cxn>
                        <a:cxn ang="0">
                          <a:pos x="18" y="40"/>
                        </a:cxn>
                      </a:cxnLst>
                      <a:rect l="0" t="0" r="r" b="b"/>
                      <a:pathLst>
                        <a:path w="78" h="132">
                          <a:moveTo>
                            <a:pt x="18" y="40"/>
                          </a:moveTo>
                          <a:lnTo>
                            <a:pt x="24" y="26"/>
                          </a:lnTo>
                          <a:lnTo>
                            <a:pt x="38" y="26"/>
                          </a:lnTo>
                          <a:lnTo>
                            <a:pt x="57" y="0"/>
                          </a:lnTo>
                          <a:lnTo>
                            <a:pt x="63" y="17"/>
                          </a:lnTo>
                          <a:lnTo>
                            <a:pt x="73" y="17"/>
                          </a:lnTo>
                          <a:lnTo>
                            <a:pt x="77" y="26"/>
                          </a:lnTo>
                          <a:lnTo>
                            <a:pt x="71" y="40"/>
                          </a:lnTo>
                          <a:lnTo>
                            <a:pt x="63" y="46"/>
                          </a:lnTo>
                          <a:lnTo>
                            <a:pt x="63" y="57"/>
                          </a:lnTo>
                          <a:lnTo>
                            <a:pt x="61" y="63"/>
                          </a:lnTo>
                          <a:lnTo>
                            <a:pt x="59" y="71"/>
                          </a:lnTo>
                          <a:lnTo>
                            <a:pt x="63" y="83"/>
                          </a:lnTo>
                          <a:lnTo>
                            <a:pt x="57" y="94"/>
                          </a:lnTo>
                          <a:lnTo>
                            <a:pt x="51" y="100"/>
                          </a:lnTo>
                          <a:lnTo>
                            <a:pt x="45" y="100"/>
                          </a:lnTo>
                          <a:lnTo>
                            <a:pt x="43" y="103"/>
                          </a:lnTo>
                          <a:lnTo>
                            <a:pt x="41" y="111"/>
                          </a:lnTo>
                          <a:lnTo>
                            <a:pt x="32" y="114"/>
                          </a:lnTo>
                          <a:lnTo>
                            <a:pt x="30" y="111"/>
                          </a:lnTo>
                          <a:lnTo>
                            <a:pt x="22" y="120"/>
                          </a:lnTo>
                          <a:lnTo>
                            <a:pt x="20" y="122"/>
                          </a:lnTo>
                          <a:lnTo>
                            <a:pt x="10" y="131"/>
                          </a:lnTo>
                          <a:lnTo>
                            <a:pt x="6" y="131"/>
                          </a:lnTo>
                          <a:lnTo>
                            <a:pt x="4" y="125"/>
                          </a:lnTo>
                          <a:lnTo>
                            <a:pt x="2" y="111"/>
                          </a:lnTo>
                          <a:lnTo>
                            <a:pt x="0" y="108"/>
                          </a:lnTo>
                          <a:lnTo>
                            <a:pt x="0" y="97"/>
                          </a:lnTo>
                          <a:lnTo>
                            <a:pt x="6" y="91"/>
                          </a:lnTo>
                          <a:lnTo>
                            <a:pt x="12" y="85"/>
                          </a:lnTo>
                          <a:lnTo>
                            <a:pt x="16" y="74"/>
                          </a:lnTo>
                          <a:lnTo>
                            <a:pt x="22" y="74"/>
                          </a:lnTo>
                          <a:lnTo>
                            <a:pt x="26" y="77"/>
                          </a:lnTo>
                          <a:lnTo>
                            <a:pt x="32" y="74"/>
                          </a:lnTo>
                          <a:lnTo>
                            <a:pt x="26" y="71"/>
                          </a:lnTo>
                          <a:lnTo>
                            <a:pt x="18" y="4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1" name="Freeform 29"/>
                    <p:cNvSpPr>
                      <a:spLocks/>
                    </p:cNvSpPr>
                    <p:nvPr/>
                  </p:nvSpPr>
                  <p:spPr bwMode="auto">
                    <a:xfrm>
                      <a:off x="2674" y="1004"/>
                      <a:ext cx="94" cy="233"/>
                    </a:xfrm>
                    <a:custGeom>
                      <a:avLst/>
                      <a:gdLst/>
                      <a:ahLst/>
                      <a:cxnLst>
                        <a:cxn ang="0">
                          <a:pos x="36" y="25"/>
                        </a:cxn>
                        <a:cxn ang="0">
                          <a:pos x="57" y="22"/>
                        </a:cxn>
                        <a:cxn ang="0">
                          <a:pos x="65" y="14"/>
                        </a:cxn>
                        <a:cxn ang="0">
                          <a:pos x="75" y="6"/>
                        </a:cxn>
                        <a:cxn ang="0">
                          <a:pos x="93" y="3"/>
                        </a:cxn>
                        <a:cxn ang="0">
                          <a:pos x="87" y="22"/>
                        </a:cxn>
                        <a:cxn ang="0">
                          <a:pos x="79" y="28"/>
                        </a:cxn>
                        <a:cxn ang="0">
                          <a:pos x="67" y="45"/>
                        </a:cxn>
                        <a:cxn ang="0">
                          <a:pos x="81" y="45"/>
                        </a:cxn>
                        <a:cxn ang="0">
                          <a:pos x="93" y="45"/>
                        </a:cxn>
                        <a:cxn ang="0">
                          <a:pos x="85" y="64"/>
                        </a:cxn>
                        <a:cxn ang="0">
                          <a:pos x="71" y="73"/>
                        </a:cxn>
                        <a:cxn ang="0">
                          <a:pos x="69" y="87"/>
                        </a:cxn>
                        <a:cxn ang="0">
                          <a:pos x="81" y="106"/>
                        </a:cxn>
                        <a:cxn ang="0">
                          <a:pos x="87" y="126"/>
                        </a:cxn>
                        <a:cxn ang="0">
                          <a:pos x="93" y="151"/>
                        </a:cxn>
                        <a:cxn ang="0">
                          <a:pos x="89" y="182"/>
                        </a:cxn>
                        <a:cxn ang="0">
                          <a:pos x="79" y="196"/>
                        </a:cxn>
                        <a:cxn ang="0">
                          <a:pos x="87" y="218"/>
                        </a:cxn>
                        <a:cxn ang="0">
                          <a:pos x="65" y="218"/>
                        </a:cxn>
                        <a:cxn ang="0">
                          <a:pos x="53" y="215"/>
                        </a:cxn>
                        <a:cxn ang="0">
                          <a:pos x="36" y="224"/>
                        </a:cxn>
                        <a:cxn ang="0">
                          <a:pos x="26" y="226"/>
                        </a:cxn>
                        <a:cxn ang="0">
                          <a:pos x="14" y="229"/>
                        </a:cxn>
                        <a:cxn ang="0">
                          <a:pos x="4" y="221"/>
                        </a:cxn>
                        <a:cxn ang="0">
                          <a:pos x="0" y="207"/>
                        </a:cxn>
                        <a:cxn ang="0">
                          <a:pos x="10" y="193"/>
                        </a:cxn>
                        <a:cxn ang="0">
                          <a:pos x="24" y="190"/>
                        </a:cxn>
                        <a:cxn ang="0">
                          <a:pos x="16" y="182"/>
                        </a:cxn>
                        <a:cxn ang="0">
                          <a:pos x="16" y="168"/>
                        </a:cxn>
                        <a:cxn ang="0">
                          <a:pos x="28" y="159"/>
                        </a:cxn>
                        <a:cxn ang="0">
                          <a:pos x="38" y="157"/>
                        </a:cxn>
                        <a:cxn ang="0">
                          <a:pos x="44" y="131"/>
                        </a:cxn>
                        <a:cxn ang="0">
                          <a:pos x="49" y="106"/>
                        </a:cxn>
                        <a:cxn ang="0">
                          <a:pos x="40" y="89"/>
                        </a:cxn>
                        <a:cxn ang="0">
                          <a:pos x="20" y="84"/>
                        </a:cxn>
                        <a:cxn ang="0">
                          <a:pos x="30" y="34"/>
                        </a:cxn>
                      </a:cxnLst>
                      <a:rect l="0" t="0" r="r" b="b"/>
                      <a:pathLst>
                        <a:path w="94" h="233">
                          <a:moveTo>
                            <a:pt x="30" y="34"/>
                          </a:moveTo>
                          <a:lnTo>
                            <a:pt x="36" y="25"/>
                          </a:lnTo>
                          <a:lnTo>
                            <a:pt x="53" y="28"/>
                          </a:lnTo>
                          <a:lnTo>
                            <a:pt x="57" y="22"/>
                          </a:lnTo>
                          <a:lnTo>
                            <a:pt x="61" y="14"/>
                          </a:lnTo>
                          <a:lnTo>
                            <a:pt x="65" y="14"/>
                          </a:lnTo>
                          <a:lnTo>
                            <a:pt x="69" y="11"/>
                          </a:lnTo>
                          <a:lnTo>
                            <a:pt x="75" y="6"/>
                          </a:lnTo>
                          <a:lnTo>
                            <a:pt x="83" y="0"/>
                          </a:lnTo>
                          <a:lnTo>
                            <a:pt x="93" y="3"/>
                          </a:lnTo>
                          <a:lnTo>
                            <a:pt x="91" y="14"/>
                          </a:lnTo>
                          <a:lnTo>
                            <a:pt x="87" y="22"/>
                          </a:lnTo>
                          <a:lnTo>
                            <a:pt x="83" y="25"/>
                          </a:lnTo>
                          <a:lnTo>
                            <a:pt x="79" y="28"/>
                          </a:lnTo>
                          <a:lnTo>
                            <a:pt x="67" y="34"/>
                          </a:lnTo>
                          <a:lnTo>
                            <a:pt x="67" y="45"/>
                          </a:lnTo>
                          <a:lnTo>
                            <a:pt x="69" y="50"/>
                          </a:lnTo>
                          <a:lnTo>
                            <a:pt x="81" y="45"/>
                          </a:lnTo>
                          <a:lnTo>
                            <a:pt x="91" y="39"/>
                          </a:lnTo>
                          <a:lnTo>
                            <a:pt x="93" y="45"/>
                          </a:lnTo>
                          <a:lnTo>
                            <a:pt x="93" y="61"/>
                          </a:lnTo>
                          <a:lnTo>
                            <a:pt x="85" y="64"/>
                          </a:lnTo>
                          <a:lnTo>
                            <a:pt x="77" y="64"/>
                          </a:lnTo>
                          <a:lnTo>
                            <a:pt x="71" y="73"/>
                          </a:lnTo>
                          <a:lnTo>
                            <a:pt x="69" y="78"/>
                          </a:lnTo>
                          <a:lnTo>
                            <a:pt x="69" y="87"/>
                          </a:lnTo>
                          <a:lnTo>
                            <a:pt x="75" y="98"/>
                          </a:lnTo>
                          <a:lnTo>
                            <a:pt x="81" y="106"/>
                          </a:lnTo>
                          <a:lnTo>
                            <a:pt x="85" y="115"/>
                          </a:lnTo>
                          <a:lnTo>
                            <a:pt x="87" y="126"/>
                          </a:lnTo>
                          <a:lnTo>
                            <a:pt x="89" y="137"/>
                          </a:lnTo>
                          <a:lnTo>
                            <a:pt x="93" y="151"/>
                          </a:lnTo>
                          <a:lnTo>
                            <a:pt x="93" y="171"/>
                          </a:lnTo>
                          <a:lnTo>
                            <a:pt x="89" y="182"/>
                          </a:lnTo>
                          <a:lnTo>
                            <a:pt x="81" y="190"/>
                          </a:lnTo>
                          <a:lnTo>
                            <a:pt x="79" y="196"/>
                          </a:lnTo>
                          <a:lnTo>
                            <a:pt x="83" y="207"/>
                          </a:lnTo>
                          <a:lnTo>
                            <a:pt x="87" y="218"/>
                          </a:lnTo>
                          <a:lnTo>
                            <a:pt x="75" y="218"/>
                          </a:lnTo>
                          <a:lnTo>
                            <a:pt x="65" y="218"/>
                          </a:lnTo>
                          <a:lnTo>
                            <a:pt x="61" y="215"/>
                          </a:lnTo>
                          <a:lnTo>
                            <a:pt x="53" y="215"/>
                          </a:lnTo>
                          <a:lnTo>
                            <a:pt x="44" y="218"/>
                          </a:lnTo>
                          <a:lnTo>
                            <a:pt x="36" y="224"/>
                          </a:lnTo>
                          <a:lnTo>
                            <a:pt x="30" y="224"/>
                          </a:lnTo>
                          <a:lnTo>
                            <a:pt x="26" y="226"/>
                          </a:lnTo>
                          <a:lnTo>
                            <a:pt x="16" y="232"/>
                          </a:lnTo>
                          <a:lnTo>
                            <a:pt x="14" y="229"/>
                          </a:lnTo>
                          <a:lnTo>
                            <a:pt x="10" y="224"/>
                          </a:lnTo>
                          <a:lnTo>
                            <a:pt x="4" y="221"/>
                          </a:lnTo>
                          <a:lnTo>
                            <a:pt x="0" y="218"/>
                          </a:lnTo>
                          <a:lnTo>
                            <a:pt x="0" y="207"/>
                          </a:lnTo>
                          <a:lnTo>
                            <a:pt x="4" y="193"/>
                          </a:lnTo>
                          <a:lnTo>
                            <a:pt x="10" y="193"/>
                          </a:lnTo>
                          <a:lnTo>
                            <a:pt x="16" y="190"/>
                          </a:lnTo>
                          <a:lnTo>
                            <a:pt x="24" y="190"/>
                          </a:lnTo>
                          <a:lnTo>
                            <a:pt x="24" y="187"/>
                          </a:lnTo>
                          <a:lnTo>
                            <a:pt x="16" y="182"/>
                          </a:lnTo>
                          <a:lnTo>
                            <a:pt x="16" y="173"/>
                          </a:lnTo>
                          <a:lnTo>
                            <a:pt x="16" y="168"/>
                          </a:lnTo>
                          <a:lnTo>
                            <a:pt x="24" y="162"/>
                          </a:lnTo>
                          <a:lnTo>
                            <a:pt x="28" y="159"/>
                          </a:lnTo>
                          <a:lnTo>
                            <a:pt x="32" y="157"/>
                          </a:lnTo>
                          <a:lnTo>
                            <a:pt x="38" y="157"/>
                          </a:lnTo>
                          <a:lnTo>
                            <a:pt x="42" y="154"/>
                          </a:lnTo>
                          <a:lnTo>
                            <a:pt x="44" y="131"/>
                          </a:lnTo>
                          <a:lnTo>
                            <a:pt x="49" y="115"/>
                          </a:lnTo>
                          <a:lnTo>
                            <a:pt x="49" y="106"/>
                          </a:lnTo>
                          <a:lnTo>
                            <a:pt x="36" y="103"/>
                          </a:lnTo>
                          <a:lnTo>
                            <a:pt x="40" y="89"/>
                          </a:lnTo>
                          <a:lnTo>
                            <a:pt x="30" y="81"/>
                          </a:lnTo>
                          <a:lnTo>
                            <a:pt x="20" y="84"/>
                          </a:lnTo>
                          <a:lnTo>
                            <a:pt x="32" y="64"/>
                          </a:lnTo>
                          <a:lnTo>
                            <a:pt x="30" y="34"/>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102" name="Freeform 30"/>
                  <p:cNvSpPr>
                    <a:spLocks/>
                  </p:cNvSpPr>
                  <p:nvPr/>
                </p:nvSpPr>
                <p:spPr bwMode="auto">
                  <a:xfrm>
                    <a:off x="2395" y="617"/>
                    <a:ext cx="526" cy="390"/>
                  </a:xfrm>
                  <a:custGeom>
                    <a:avLst/>
                    <a:gdLst/>
                    <a:ahLst/>
                    <a:cxnLst>
                      <a:cxn ang="0">
                        <a:pos x="33" y="381"/>
                      </a:cxn>
                      <a:cxn ang="0">
                        <a:pos x="53" y="353"/>
                      </a:cxn>
                      <a:cxn ang="0">
                        <a:pos x="64" y="344"/>
                      </a:cxn>
                      <a:cxn ang="0">
                        <a:pos x="82" y="336"/>
                      </a:cxn>
                      <a:cxn ang="0">
                        <a:pos x="95" y="336"/>
                      </a:cxn>
                      <a:cxn ang="0">
                        <a:pos x="107" y="325"/>
                      </a:cxn>
                      <a:cxn ang="0">
                        <a:pos x="121" y="308"/>
                      </a:cxn>
                      <a:cxn ang="0">
                        <a:pos x="134" y="299"/>
                      </a:cxn>
                      <a:cxn ang="0">
                        <a:pos x="148" y="291"/>
                      </a:cxn>
                      <a:cxn ang="0">
                        <a:pos x="163" y="280"/>
                      </a:cxn>
                      <a:cxn ang="0">
                        <a:pos x="183" y="274"/>
                      </a:cxn>
                      <a:cxn ang="0">
                        <a:pos x="214" y="280"/>
                      </a:cxn>
                      <a:cxn ang="0">
                        <a:pos x="239" y="269"/>
                      </a:cxn>
                      <a:cxn ang="0">
                        <a:pos x="253" y="241"/>
                      </a:cxn>
                      <a:cxn ang="0">
                        <a:pos x="270" y="218"/>
                      </a:cxn>
                      <a:cxn ang="0">
                        <a:pos x="282" y="199"/>
                      </a:cxn>
                      <a:cxn ang="0">
                        <a:pos x="292" y="182"/>
                      </a:cxn>
                      <a:cxn ang="0">
                        <a:pos x="315" y="165"/>
                      </a:cxn>
                      <a:cxn ang="0">
                        <a:pos x="311" y="188"/>
                      </a:cxn>
                      <a:cxn ang="0">
                        <a:pos x="329" y="199"/>
                      </a:cxn>
                      <a:cxn ang="0">
                        <a:pos x="344" y="190"/>
                      </a:cxn>
                      <a:cxn ang="0">
                        <a:pos x="350" y="174"/>
                      </a:cxn>
                      <a:cxn ang="0">
                        <a:pos x="356" y="157"/>
                      </a:cxn>
                      <a:cxn ang="0">
                        <a:pos x="366" y="140"/>
                      </a:cxn>
                      <a:cxn ang="0">
                        <a:pos x="395" y="140"/>
                      </a:cxn>
                      <a:cxn ang="0">
                        <a:pos x="424" y="112"/>
                      </a:cxn>
                      <a:cxn ang="0">
                        <a:pos x="453" y="92"/>
                      </a:cxn>
                      <a:cxn ang="0">
                        <a:pos x="484" y="45"/>
                      </a:cxn>
                      <a:cxn ang="0">
                        <a:pos x="511" y="22"/>
                      </a:cxn>
                      <a:cxn ang="0">
                        <a:pos x="502" y="0"/>
                      </a:cxn>
                      <a:cxn ang="0">
                        <a:pos x="455" y="14"/>
                      </a:cxn>
                      <a:cxn ang="0">
                        <a:pos x="424" y="28"/>
                      </a:cxn>
                      <a:cxn ang="0">
                        <a:pos x="391" y="36"/>
                      </a:cxn>
                      <a:cxn ang="0">
                        <a:pos x="350" y="59"/>
                      </a:cxn>
                      <a:cxn ang="0">
                        <a:pos x="315" y="73"/>
                      </a:cxn>
                      <a:cxn ang="0">
                        <a:pos x="278" y="92"/>
                      </a:cxn>
                      <a:cxn ang="0">
                        <a:pos x="253" y="120"/>
                      </a:cxn>
                      <a:cxn ang="0">
                        <a:pos x="231" y="140"/>
                      </a:cxn>
                      <a:cxn ang="0">
                        <a:pos x="189" y="174"/>
                      </a:cxn>
                      <a:cxn ang="0">
                        <a:pos x="146" y="215"/>
                      </a:cxn>
                      <a:cxn ang="0">
                        <a:pos x="109" y="246"/>
                      </a:cxn>
                      <a:cxn ang="0">
                        <a:pos x="80" y="288"/>
                      </a:cxn>
                      <a:cxn ang="0">
                        <a:pos x="49" y="316"/>
                      </a:cxn>
                      <a:cxn ang="0">
                        <a:pos x="0" y="389"/>
                      </a:cxn>
                    </a:cxnLst>
                    <a:rect l="0" t="0" r="r" b="b"/>
                    <a:pathLst>
                      <a:path w="526" h="390">
                        <a:moveTo>
                          <a:pt x="0" y="389"/>
                        </a:moveTo>
                        <a:lnTo>
                          <a:pt x="33" y="381"/>
                        </a:lnTo>
                        <a:lnTo>
                          <a:pt x="45" y="364"/>
                        </a:lnTo>
                        <a:lnTo>
                          <a:pt x="53" y="353"/>
                        </a:lnTo>
                        <a:lnTo>
                          <a:pt x="56" y="344"/>
                        </a:lnTo>
                        <a:lnTo>
                          <a:pt x="64" y="344"/>
                        </a:lnTo>
                        <a:lnTo>
                          <a:pt x="72" y="336"/>
                        </a:lnTo>
                        <a:lnTo>
                          <a:pt x="82" y="336"/>
                        </a:lnTo>
                        <a:lnTo>
                          <a:pt x="88" y="336"/>
                        </a:lnTo>
                        <a:lnTo>
                          <a:pt x="95" y="336"/>
                        </a:lnTo>
                        <a:lnTo>
                          <a:pt x="99" y="336"/>
                        </a:lnTo>
                        <a:lnTo>
                          <a:pt x="107" y="325"/>
                        </a:lnTo>
                        <a:lnTo>
                          <a:pt x="111" y="316"/>
                        </a:lnTo>
                        <a:lnTo>
                          <a:pt x="121" y="308"/>
                        </a:lnTo>
                        <a:lnTo>
                          <a:pt x="128" y="305"/>
                        </a:lnTo>
                        <a:lnTo>
                          <a:pt x="134" y="299"/>
                        </a:lnTo>
                        <a:lnTo>
                          <a:pt x="142" y="297"/>
                        </a:lnTo>
                        <a:lnTo>
                          <a:pt x="148" y="291"/>
                        </a:lnTo>
                        <a:lnTo>
                          <a:pt x="156" y="285"/>
                        </a:lnTo>
                        <a:lnTo>
                          <a:pt x="163" y="280"/>
                        </a:lnTo>
                        <a:lnTo>
                          <a:pt x="173" y="271"/>
                        </a:lnTo>
                        <a:lnTo>
                          <a:pt x="183" y="274"/>
                        </a:lnTo>
                        <a:lnTo>
                          <a:pt x="198" y="280"/>
                        </a:lnTo>
                        <a:lnTo>
                          <a:pt x="214" y="280"/>
                        </a:lnTo>
                        <a:lnTo>
                          <a:pt x="231" y="271"/>
                        </a:lnTo>
                        <a:lnTo>
                          <a:pt x="239" y="269"/>
                        </a:lnTo>
                        <a:lnTo>
                          <a:pt x="245" y="252"/>
                        </a:lnTo>
                        <a:lnTo>
                          <a:pt x="253" y="241"/>
                        </a:lnTo>
                        <a:lnTo>
                          <a:pt x="266" y="227"/>
                        </a:lnTo>
                        <a:lnTo>
                          <a:pt x="270" y="218"/>
                        </a:lnTo>
                        <a:lnTo>
                          <a:pt x="270" y="207"/>
                        </a:lnTo>
                        <a:lnTo>
                          <a:pt x="282" y="199"/>
                        </a:lnTo>
                        <a:lnTo>
                          <a:pt x="288" y="190"/>
                        </a:lnTo>
                        <a:lnTo>
                          <a:pt x="292" y="182"/>
                        </a:lnTo>
                        <a:lnTo>
                          <a:pt x="296" y="182"/>
                        </a:lnTo>
                        <a:lnTo>
                          <a:pt x="315" y="165"/>
                        </a:lnTo>
                        <a:lnTo>
                          <a:pt x="315" y="182"/>
                        </a:lnTo>
                        <a:lnTo>
                          <a:pt x="311" y="188"/>
                        </a:lnTo>
                        <a:lnTo>
                          <a:pt x="315" y="196"/>
                        </a:lnTo>
                        <a:lnTo>
                          <a:pt x="329" y="199"/>
                        </a:lnTo>
                        <a:lnTo>
                          <a:pt x="336" y="199"/>
                        </a:lnTo>
                        <a:lnTo>
                          <a:pt x="344" y="190"/>
                        </a:lnTo>
                        <a:lnTo>
                          <a:pt x="350" y="182"/>
                        </a:lnTo>
                        <a:lnTo>
                          <a:pt x="350" y="174"/>
                        </a:lnTo>
                        <a:lnTo>
                          <a:pt x="356" y="165"/>
                        </a:lnTo>
                        <a:lnTo>
                          <a:pt x="356" y="157"/>
                        </a:lnTo>
                        <a:lnTo>
                          <a:pt x="362" y="146"/>
                        </a:lnTo>
                        <a:lnTo>
                          <a:pt x="366" y="140"/>
                        </a:lnTo>
                        <a:lnTo>
                          <a:pt x="375" y="140"/>
                        </a:lnTo>
                        <a:lnTo>
                          <a:pt x="395" y="140"/>
                        </a:lnTo>
                        <a:lnTo>
                          <a:pt x="410" y="129"/>
                        </a:lnTo>
                        <a:lnTo>
                          <a:pt x="424" y="112"/>
                        </a:lnTo>
                        <a:lnTo>
                          <a:pt x="439" y="106"/>
                        </a:lnTo>
                        <a:lnTo>
                          <a:pt x="453" y="92"/>
                        </a:lnTo>
                        <a:lnTo>
                          <a:pt x="463" y="70"/>
                        </a:lnTo>
                        <a:lnTo>
                          <a:pt x="484" y="45"/>
                        </a:lnTo>
                        <a:lnTo>
                          <a:pt x="498" y="34"/>
                        </a:lnTo>
                        <a:lnTo>
                          <a:pt x="511" y="22"/>
                        </a:lnTo>
                        <a:lnTo>
                          <a:pt x="525" y="8"/>
                        </a:lnTo>
                        <a:lnTo>
                          <a:pt x="502" y="0"/>
                        </a:lnTo>
                        <a:lnTo>
                          <a:pt x="478" y="0"/>
                        </a:lnTo>
                        <a:lnTo>
                          <a:pt x="455" y="14"/>
                        </a:lnTo>
                        <a:lnTo>
                          <a:pt x="443" y="22"/>
                        </a:lnTo>
                        <a:lnTo>
                          <a:pt x="424" y="28"/>
                        </a:lnTo>
                        <a:lnTo>
                          <a:pt x="403" y="31"/>
                        </a:lnTo>
                        <a:lnTo>
                          <a:pt x="391" y="36"/>
                        </a:lnTo>
                        <a:lnTo>
                          <a:pt x="366" y="50"/>
                        </a:lnTo>
                        <a:lnTo>
                          <a:pt x="350" y="59"/>
                        </a:lnTo>
                        <a:lnTo>
                          <a:pt x="334" y="67"/>
                        </a:lnTo>
                        <a:lnTo>
                          <a:pt x="315" y="73"/>
                        </a:lnTo>
                        <a:lnTo>
                          <a:pt x="296" y="81"/>
                        </a:lnTo>
                        <a:lnTo>
                          <a:pt x="278" y="92"/>
                        </a:lnTo>
                        <a:lnTo>
                          <a:pt x="264" y="106"/>
                        </a:lnTo>
                        <a:lnTo>
                          <a:pt x="253" y="120"/>
                        </a:lnTo>
                        <a:lnTo>
                          <a:pt x="241" y="132"/>
                        </a:lnTo>
                        <a:lnTo>
                          <a:pt x="231" y="140"/>
                        </a:lnTo>
                        <a:lnTo>
                          <a:pt x="210" y="157"/>
                        </a:lnTo>
                        <a:lnTo>
                          <a:pt x="189" y="174"/>
                        </a:lnTo>
                        <a:lnTo>
                          <a:pt x="163" y="190"/>
                        </a:lnTo>
                        <a:lnTo>
                          <a:pt x="146" y="215"/>
                        </a:lnTo>
                        <a:lnTo>
                          <a:pt x="126" y="235"/>
                        </a:lnTo>
                        <a:lnTo>
                          <a:pt x="109" y="246"/>
                        </a:lnTo>
                        <a:lnTo>
                          <a:pt x="91" y="271"/>
                        </a:lnTo>
                        <a:lnTo>
                          <a:pt x="80" y="288"/>
                        </a:lnTo>
                        <a:lnTo>
                          <a:pt x="64" y="305"/>
                        </a:lnTo>
                        <a:lnTo>
                          <a:pt x="49" y="316"/>
                        </a:lnTo>
                        <a:lnTo>
                          <a:pt x="33" y="327"/>
                        </a:lnTo>
                        <a:lnTo>
                          <a:pt x="0" y="389"/>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sp>
              <p:nvSpPr>
                <p:cNvPr id="3103" name="Freeform 31"/>
                <p:cNvSpPr>
                  <a:spLocks/>
                </p:cNvSpPr>
                <p:nvPr/>
              </p:nvSpPr>
              <p:spPr bwMode="auto">
                <a:xfrm>
                  <a:off x="3324" y="2815"/>
                  <a:ext cx="158" cy="378"/>
                </a:xfrm>
                <a:custGeom>
                  <a:avLst/>
                  <a:gdLst/>
                  <a:ahLst/>
                  <a:cxnLst>
                    <a:cxn ang="0">
                      <a:pos x="29" y="117"/>
                    </a:cxn>
                    <a:cxn ang="0">
                      <a:pos x="26" y="193"/>
                    </a:cxn>
                    <a:cxn ang="0">
                      <a:pos x="12" y="240"/>
                    </a:cxn>
                    <a:cxn ang="0">
                      <a:pos x="0" y="285"/>
                    </a:cxn>
                    <a:cxn ang="0">
                      <a:pos x="0" y="318"/>
                    </a:cxn>
                    <a:cxn ang="0">
                      <a:pos x="4" y="346"/>
                    </a:cxn>
                    <a:cxn ang="0">
                      <a:pos x="18" y="371"/>
                    </a:cxn>
                    <a:cxn ang="0">
                      <a:pos x="29" y="374"/>
                    </a:cxn>
                    <a:cxn ang="0">
                      <a:pos x="39" y="374"/>
                    </a:cxn>
                    <a:cxn ang="0">
                      <a:pos x="51" y="377"/>
                    </a:cxn>
                    <a:cxn ang="0">
                      <a:pos x="57" y="357"/>
                    </a:cxn>
                    <a:cxn ang="0">
                      <a:pos x="63" y="307"/>
                    </a:cxn>
                    <a:cxn ang="0">
                      <a:pos x="80" y="274"/>
                    </a:cxn>
                    <a:cxn ang="0">
                      <a:pos x="84" y="223"/>
                    </a:cxn>
                    <a:cxn ang="0">
                      <a:pos x="92" y="204"/>
                    </a:cxn>
                    <a:cxn ang="0">
                      <a:pos x="100" y="190"/>
                    </a:cxn>
                    <a:cxn ang="0">
                      <a:pos x="106" y="154"/>
                    </a:cxn>
                    <a:cxn ang="0">
                      <a:pos x="118" y="131"/>
                    </a:cxn>
                    <a:cxn ang="0">
                      <a:pos x="126" y="114"/>
                    </a:cxn>
                    <a:cxn ang="0">
                      <a:pos x="133" y="101"/>
                    </a:cxn>
                    <a:cxn ang="0">
                      <a:pos x="133" y="92"/>
                    </a:cxn>
                    <a:cxn ang="0">
                      <a:pos x="151" y="73"/>
                    </a:cxn>
                    <a:cxn ang="0">
                      <a:pos x="153" y="42"/>
                    </a:cxn>
                    <a:cxn ang="0">
                      <a:pos x="157" y="22"/>
                    </a:cxn>
                    <a:cxn ang="0">
                      <a:pos x="141" y="14"/>
                    </a:cxn>
                    <a:cxn ang="0">
                      <a:pos x="131" y="0"/>
                    </a:cxn>
                    <a:cxn ang="0">
                      <a:pos x="118" y="14"/>
                    </a:cxn>
                    <a:cxn ang="0">
                      <a:pos x="106" y="47"/>
                    </a:cxn>
                    <a:cxn ang="0">
                      <a:pos x="92" y="70"/>
                    </a:cxn>
                    <a:cxn ang="0">
                      <a:pos x="80" y="89"/>
                    </a:cxn>
                    <a:cxn ang="0">
                      <a:pos x="75" y="89"/>
                    </a:cxn>
                    <a:cxn ang="0">
                      <a:pos x="63" y="101"/>
                    </a:cxn>
                    <a:cxn ang="0">
                      <a:pos x="57" y="112"/>
                    </a:cxn>
                    <a:cxn ang="0">
                      <a:pos x="29" y="117"/>
                    </a:cxn>
                  </a:cxnLst>
                  <a:rect l="0" t="0" r="r" b="b"/>
                  <a:pathLst>
                    <a:path w="158" h="378">
                      <a:moveTo>
                        <a:pt x="29" y="117"/>
                      </a:moveTo>
                      <a:lnTo>
                        <a:pt x="26" y="193"/>
                      </a:lnTo>
                      <a:lnTo>
                        <a:pt x="12" y="240"/>
                      </a:lnTo>
                      <a:lnTo>
                        <a:pt x="0" y="285"/>
                      </a:lnTo>
                      <a:lnTo>
                        <a:pt x="0" y="318"/>
                      </a:lnTo>
                      <a:lnTo>
                        <a:pt x="4" y="346"/>
                      </a:lnTo>
                      <a:lnTo>
                        <a:pt x="18" y="371"/>
                      </a:lnTo>
                      <a:lnTo>
                        <a:pt x="29" y="374"/>
                      </a:lnTo>
                      <a:lnTo>
                        <a:pt x="39" y="374"/>
                      </a:lnTo>
                      <a:lnTo>
                        <a:pt x="51" y="377"/>
                      </a:lnTo>
                      <a:lnTo>
                        <a:pt x="57" y="357"/>
                      </a:lnTo>
                      <a:lnTo>
                        <a:pt x="63" y="307"/>
                      </a:lnTo>
                      <a:lnTo>
                        <a:pt x="80" y="274"/>
                      </a:lnTo>
                      <a:lnTo>
                        <a:pt x="84" y="223"/>
                      </a:lnTo>
                      <a:lnTo>
                        <a:pt x="92" y="204"/>
                      </a:lnTo>
                      <a:lnTo>
                        <a:pt x="100" y="190"/>
                      </a:lnTo>
                      <a:lnTo>
                        <a:pt x="106" y="154"/>
                      </a:lnTo>
                      <a:lnTo>
                        <a:pt x="118" y="131"/>
                      </a:lnTo>
                      <a:lnTo>
                        <a:pt x="126" y="114"/>
                      </a:lnTo>
                      <a:lnTo>
                        <a:pt x="133" y="101"/>
                      </a:lnTo>
                      <a:lnTo>
                        <a:pt x="133" y="92"/>
                      </a:lnTo>
                      <a:lnTo>
                        <a:pt x="151" y="73"/>
                      </a:lnTo>
                      <a:lnTo>
                        <a:pt x="153" y="42"/>
                      </a:lnTo>
                      <a:lnTo>
                        <a:pt x="157" y="22"/>
                      </a:lnTo>
                      <a:lnTo>
                        <a:pt x="141" y="14"/>
                      </a:lnTo>
                      <a:lnTo>
                        <a:pt x="131" y="0"/>
                      </a:lnTo>
                      <a:lnTo>
                        <a:pt x="118" y="14"/>
                      </a:lnTo>
                      <a:lnTo>
                        <a:pt x="106" y="47"/>
                      </a:lnTo>
                      <a:lnTo>
                        <a:pt x="92" y="70"/>
                      </a:lnTo>
                      <a:lnTo>
                        <a:pt x="80" y="89"/>
                      </a:lnTo>
                      <a:lnTo>
                        <a:pt x="75" y="89"/>
                      </a:lnTo>
                      <a:lnTo>
                        <a:pt x="63" y="101"/>
                      </a:lnTo>
                      <a:lnTo>
                        <a:pt x="57" y="112"/>
                      </a:lnTo>
                      <a:lnTo>
                        <a:pt x="29" y="117"/>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4" name="Freeform 32"/>
                <p:cNvSpPr>
                  <a:spLocks/>
                </p:cNvSpPr>
                <p:nvPr/>
              </p:nvSpPr>
              <p:spPr bwMode="auto">
                <a:xfrm>
                  <a:off x="2575" y="655"/>
                  <a:ext cx="2126" cy="1789"/>
                </a:xfrm>
                <a:custGeom>
                  <a:avLst/>
                  <a:gdLst/>
                  <a:ahLst/>
                  <a:cxnLst>
                    <a:cxn ang="0">
                      <a:pos x="124" y="750"/>
                    </a:cxn>
                    <a:cxn ang="0">
                      <a:pos x="142" y="619"/>
                    </a:cxn>
                    <a:cxn ang="0">
                      <a:pos x="214" y="544"/>
                    </a:cxn>
                    <a:cxn ang="0">
                      <a:pos x="296" y="508"/>
                    </a:cxn>
                    <a:cxn ang="0">
                      <a:pos x="319" y="432"/>
                    </a:cxn>
                    <a:cxn ang="0">
                      <a:pos x="424" y="365"/>
                    </a:cxn>
                    <a:cxn ang="0">
                      <a:pos x="492" y="271"/>
                    </a:cxn>
                    <a:cxn ang="0">
                      <a:pos x="461" y="223"/>
                    </a:cxn>
                    <a:cxn ang="0">
                      <a:pos x="467" y="179"/>
                    </a:cxn>
                    <a:cxn ang="0">
                      <a:pos x="399" y="243"/>
                    </a:cxn>
                    <a:cxn ang="0">
                      <a:pos x="377" y="371"/>
                    </a:cxn>
                    <a:cxn ang="0">
                      <a:pos x="331" y="410"/>
                    </a:cxn>
                    <a:cxn ang="0">
                      <a:pos x="307" y="343"/>
                    </a:cxn>
                    <a:cxn ang="0">
                      <a:pos x="243" y="374"/>
                    </a:cxn>
                    <a:cxn ang="0">
                      <a:pos x="226" y="324"/>
                    </a:cxn>
                    <a:cxn ang="0">
                      <a:pos x="227" y="273"/>
                    </a:cxn>
                    <a:cxn ang="0">
                      <a:pos x="296" y="240"/>
                    </a:cxn>
                    <a:cxn ang="0">
                      <a:pos x="340" y="153"/>
                    </a:cxn>
                    <a:cxn ang="0">
                      <a:pos x="412" y="53"/>
                    </a:cxn>
                    <a:cxn ang="0">
                      <a:pos x="511" y="25"/>
                    </a:cxn>
                    <a:cxn ang="0">
                      <a:pos x="642" y="103"/>
                    </a:cxn>
                    <a:cxn ang="0">
                      <a:pos x="595" y="223"/>
                    </a:cxn>
                    <a:cxn ang="0">
                      <a:pos x="642" y="285"/>
                    </a:cxn>
                    <a:cxn ang="0">
                      <a:pos x="682" y="215"/>
                    </a:cxn>
                    <a:cxn ang="0">
                      <a:pos x="859" y="187"/>
                    </a:cxn>
                    <a:cxn ang="0">
                      <a:pos x="1073" y="33"/>
                    </a:cxn>
                    <a:cxn ang="0">
                      <a:pos x="1406" y="103"/>
                    </a:cxn>
                    <a:cxn ang="0">
                      <a:pos x="2004" y="226"/>
                    </a:cxn>
                    <a:cxn ang="0">
                      <a:pos x="2057" y="298"/>
                    </a:cxn>
                    <a:cxn ang="0">
                      <a:pos x="2076" y="541"/>
                    </a:cxn>
                    <a:cxn ang="0">
                      <a:pos x="1901" y="346"/>
                    </a:cxn>
                    <a:cxn ang="0">
                      <a:pos x="1763" y="435"/>
                    </a:cxn>
                    <a:cxn ang="0">
                      <a:pos x="1954" y="775"/>
                    </a:cxn>
                    <a:cxn ang="0">
                      <a:pos x="1876" y="920"/>
                    </a:cxn>
                    <a:cxn ang="0">
                      <a:pos x="2003" y="1252"/>
                    </a:cxn>
                    <a:cxn ang="0">
                      <a:pos x="1874" y="1425"/>
                    </a:cxn>
                    <a:cxn ang="0">
                      <a:pos x="1841" y="1559"/>
                    </a:cxn>
                    <a:cxn ang="0">
                      <a:pos x="1833" y="1690"/>
                    </a:cxn>
                    <a:cxn ang="0">
                      <a:pos x="1789" y="1685"/>
                    </a:cxn>
                    <a:cxn ang="0">
                      <a:pos x="1658" y="1411"/>
                    </a:cxn>
                    <a:cxn ang="0">
                      <a:pos x="1472" y="1403"/>
                    </a:cxn>
                    <a:cxn ang="0">
                      <a:pos x="1359" y="1562"/>
                    </a:cxn>
                    <a:cxn ang="0">
                      <a:pos x="1128" y="1213"/>
                    </a:cxn>
                    <a:cxn ang="0">
                      <a:pos x="822" y="1091"/>
                    </a:cxn>
                    <a:cxn ang="0">
                      <a:pos x="1054" y="1308"/>
                    </a:cxn>
                    <a:cxn ang="0">
                      <a:pos x="784" y="1503"/>
                    </a:cxn>
                    <a:cxn ang="0">
                      <a:pos x="714" y="1319"/>
                    </a:cxn>
                    <a:cxn ang="0">
                      <a:pos x="601" y="1105"/>
                    </a:cxn>
                    <a:cxn ang="0">
                      <a:pos x="537" y="946"/>
                    </a:cxn>
                    <a:cxn ang="0">
                      <a:pos x="505" y="873"/>
                    </a:cxn>
                    <a:cxn ang="0">
                      <a:pos x="465" y="831"/>
                    </a:cxn>
                    <a:cxn ang="0">
                      <a:pos x="449" y="909"/>
                    </a:cxn>
                    <a:cxn ang="0">
                      <a:pos x="393" y="787"/>
                    </a:cxn>
                    <a:cxn ang="0">
                      <a:pos x="329" y="742"/>
                    </a:cxn>
                    <a:cxn ang="0">
                      <a:pos x="397" y="848"/>
                    </a:cxn>
                    <a:cxn ang="0">
                      <a:pos x="367" y="873"/>
                    </a:cxn>
                    <a:cxn ang="0">
                      <a:pos x="313" y="803"/>
                    </a:cxn>
                    <a:cxn ang="0">
                      <a:pos x="251" y="753"/>
                    </a:cxn>
                    <a:cxn ang="0">
                      <a:pos x="169" y="817"/>
                    </a:cxn>
                    <a:cxn ang="0">
                      <a:pos x="152" y="890"/>
                    </a:cxn>
                    <a:cxn ang="0">
                      <a:pos x="95" y="943"/>
                    </a:cxn>
                    <a:cxn ang="0">
                      <a:pos x="12" y="909"/>
                    </a:cxn>
                  </a:cxnLst>
                  <a:rect l="0" t="0" r="r" b="b"/>
                  <a:pathLst>
                    <a:path w="2126" h="1789">
                      <a:moveTo>
                        <a:pt x="0" y="803"/>
                      </a:moveTo>
                      <a:lnTo>
                        <a:pt x="19" y="778"/>
                      </a:lnTo>
                      <a:lnTo>
                        <a:pt x="31" y="759"/>
                      </a:lnTo>
                      <a:lnTo>
                        <a:pt x="56" y="759"/>
                      </a:lnTo>
                      <a:lnTo>
                        <a:pt x="84" y="764"/>
                      </a:lnTo>
                      <a:lnTo>
                        <a:pt x="103" y="753"/>
                      </a:lnTo>
                      <a:lnTo>
                        <a:pt x="124" y="750"/>
                      </a:lnTo>
                      <a:lnTo>
                        <a:pt x="126" y="717"/>
                      </a:lnTo>
                      <a:lnTo>
                        <a:pt x="138" y="695"/>
                      </a:lnTo>
                      <a:lnTo>
                        <a:pt x="109" y="669"/>
                      </a:lnTo>
                      <a:lnTo>
                        <a:pt x="105" y="650"/>
                      </a:lnTo>
                      <a:lnTo>
                        <a:pt x="107" y="622"/>
                      </a:lnTo>
                      <a:lnTo>
                        <a:pt x="128" y="622"/>
                      </a:lnTo>
                      <a:lnTo>
                        <a:pt x="142" y="619"/>
                      </a:lnTo>
                      <a:lnTo>
                        <a:pt x="144" y="622"/>
                      </a:lnTo>
                      <a:lnTo>
                        <a:pt x="159" y="605"/>
                      </a:lnTo>
                      <a:lnTo>
                        <a:pt x="175" y="597"/>
                      </a:lnTo>
                      <a:lnTo>
                        <a:pt x="181" y="597"/>
                      </a:lnTo>
                      <a:lnTo>
                        <a:pt x="191" y="580"/>
                      </a:lnTo>
                      <a:lnTo>
                        <a:pt x="202" y="575"/>
                      </a:lnTo>
                      <a:lnTo>
                        <a:pt x="214" y="544"/>
                      </a:lnTo>
                      <a:lnTo>
                        <a:pt x="222" y="552"/>
                      </a:lnTo>
                      <a:lnTo>
                        <a:pt x="237" y="533"/>
                      </a:lnTo>
                      <a:lnTo>
                        <a:pt x="239" y="533"/>
                      </a:lnTo>
                      <a:lnTo>
                        <a:pt x="259" y="510"/>
                      </a:lnTo>
                      <a:lnTo>
                        <a:pt x="270" y="508"/>
                      </a:lnTo>
                      <a:lnTo>
                        <a:pt x="286" y="508"/>
                      </a:lnTo>
                      <a:lnTo>
                        <a:pt x="296" y="508"/>
                      </a:lnTo>
                      <a:lnTo>
                        <a:pt x="288" y="480"/>
                      </a:lnTo>
                      <a:lnTo>
                        <a:pt x="284" y="457"/>
                      </a:lnTo>
                      <a:lnTo>
                        <a:pt x="280" y="410"/>
                      </a:lnTo>
                      <a:lnTo>
                        <a:pt x="303" y="407"/>
                      </a:lnTo>
                      <a:lnTo>
                        <a:pt x="315" y="399"/>
                      </a:lnTo>
                      <a:lnTo>
                        <a:pt x="309" y="418"/>
                      </a:lnTo>
                      <a:lnTo>
                        <a:pt x="319" y="432"/>
                      </a:lnTo>
                      <a:lnTo>
                        <a:pt x="329" y="449"/>
                      </a:lnTo>
                      <a:lnTo>
                        <a:pt x="334" y="460"/>
                      </a:lnTo>
                      <a:lnTo>
                        <a:pt x="362" y="457"/>
                      </a:lnTo>
                      <a:lnTo>
                        <a:pt x="385" y="416"/>
                      </a:lnTo>
                      <a:lnTo>
                        <a:pt x="402" y="396"/>
                      </a:lnTo>
                      <a:lnTo>
                        <a:pt x="412" y="382"/>
                      </a:lnTo>
                      <a:lnTo>
                        <a:pt x="424" y="365"/>
                      </a:lnTo>
                      <a:lnTo>
                        <a:pt x="435" y="343"/>
                      </a:lnTo>
                      <a:lnTo>
                        <a:pt x="445" y="351"/>
                      </a:lnTo>
                      <a:lnTo>
                        <a:pt x="445" y="338"/>
                      </a:lnTo>
                      <a:lnTo>
                        <a:pt x="451" y="329"/>
                      </a:lnTo>
                      <a:lnTo>
                        <a:pt x="469" y="335"/>
                      </a:lnTo>
                      <a:lnTo>
                        <a:pt x="498" y="371"/>
                      </a:lnTo>
                      <a:lnTo>
                        <a:pt x="492" y="271"/>
                      </a:lnTo>
                      <a:lnTo>
                        <a:pt x="467" y="315"/>
                      </a:lnTo>
                      <a:lnTo>
                        <a:pt x="447" y="312"/>
                      </a:lnTo>
                      <a:lnTo>
                        <a:pt x="441" y="285"/>
                      </a:lnTo>
                      <a:lnTo>
                        <a:pt x="441" y="271"/>
                      </a:lnTo>
                      <a:lnTo>
                        <a:pt x="435" y="262"/>
                      </a:lnTo>
                      <a:lnTo>
                        <a:pt x="451" y="240"/>
                      </a:lnTo>
                      <a:lnTo>
                        <a:pt x="461" y="223"/>
                      </a:lnTo>
                      <a:lnTo>
                        <a:pt x="470" y="218"/>
                      </a:lnTo>
                      <a:lnTo>
                        <a:pt x="478" y="215"/>
                      </a:lnTo>
                      <a:lnTo>
                        <a:pt x="484" y="201"/>
                      </a:lnTo>
                      <a:lnTo>
                        <a:pt x="492" y="198"/>
                      </a:lnTo>
                      <a:lnTo>
                        <a:pt x="502" y="198"/>
                      </a:lnTo>
                      <a:lnTo>
                        <a:pt x="484" y="173"/>
                      </a:lnTo>
                      <a:lnTo>
                        <a:pt x="467" y="179"/>
                      </a:lnTo>
                      <a:lnTo>
                        <a:pt x="455" y="179"/>
                      </a:lnTo>
                      <a:lnTo>
                        <a:pt x="445" y="170"/>
                      </a:lnTo>
                      <a:lnTo>
                        <a:pt x="445" y="187"/>
                      </a:lnTo>
                      <a:lnTo>
                        <a:pt x="435" y="204"/>
                      </a:lnTo>
                      <a:lnTo>
                        <a:pt x="422" y="232"/>
                      </a:lnTo>
                      <a:lnTo>
                        <a:pt x="408" y="243"/>
                      </a:lnTo>
                      <a:lnTo>
                        <a:pt x="399" y="243"/>
                      </a:lnTo>
                      <a:lnTo>
                        <a:pt x="395" y="262"/>
                      </a:lnTo>
                      <a:lnTo>
                        <a:pt x="395" y="271"/>
                      </a:lnTo>
                      <a:lnTo>
                        <a:pt x="387" y="279"/>
                      </a:lnTo>
                      <a:lnTo>
                        <a:pt x="397" y="312"/>
                      </a:lnTo>
                      <a:lnTo>
                        <a:pt x="402" y="329"/>
                      </a:lnTo>
                      <a:lnTo>
                        <a:pt x="391" y="354"/>
                      </a:lnTo>
                      <a:lnTo>
                        <a:pt x="377" y="371"/>
                      </a:lnTo>
                      <a:lnTo>
                        <a:pt x="373" y="396"/>
                      </a:lnTo>
                      <a:lnTo>
                        <a:pt x="366" y="416"/>
                      </a:lnTo>
                      <a:lnTo>
                        <a:pt x="358" y="416"/>
                      </a:lnTo>
                      <a:lnTo>
                        <a:pt x="346" y="418"/>
                      </a:lnTo>
                      <a:lnTo>
                        <a:pt x="334" y="427"/>
                      </a:lnTo>
                      <a:lnTo>
                        <a:pt x="331" y="424"/>
                      </a:lnTo>
                      <a:lnTo>
                        <a:pt x="331" y="410"/>
                      </a:lnTo>
                      <a:lnTo>
                        <a:pt x="329" y="388"/>
                      </a:lnTo>
                      <a:lnTo>
                        <a:pt x="319" y="388"/>
                      </a:lnTo>
                      <a:lnTo>
                        <a:pt x="313" y="374"/>
                      </a:lnTo>
                      <a:lnTo>
                        <a:pt x="315" y="354"/>
                      </a:lnTo>
                      <a:lnTo>
                        <a:pt x="317" y="343"/>
                      </a:lnTo>
                      <a:lnTo>
                        <a:pt x="315" y="338"/>
                      </a:lnTo>
                      <a:lnTo>
                        <a:pt x="307" y="343"/>
                      </a:lnTo>
                      <a:lnTo>
                        <a:pt x="303" y="343"/>
                      </a:lnTo>
                      <a:lnTo>
                        <a:pt x="297" y="340"/>
                      </a:lnTo>
                      <a:lnTo>
                        <a:pt x="294" y="338"/>
                      </a:lnTo>
                      <a:lnTo>
                        <a:pt x="284" y="349"/>
                      </a:lnTo>
                      <a:lnTo>
                        <a:pt x="274" y="363"/>
                      </a:lnTo>
                      <a:lnTo>
                        <a:pt x="264" y="377"/>
                      </a:lnTo>
                      <a:lnTo>
                        <a:pt x="243" y="374"/>
                      </a:lnTo>
                      <a:lnTo>
                        <a:pt x="229" y="371"/>
                      </a:lnTo>
                      <a:lnTo>
                        <a:pt x="220" y="357"/>
                      </a:lnTo>
                      <a:lnTo>
                        <a:pt x="220" y="349"/>
                      </a:lnTo>
                      <a:lnTo>
                        <a:pt x="226" y="338"/>
                      </a:lnTo>
                      <a:lnTo>
                        <a:pt x="233" y="329"/>
                      </a:lnTo>
                      <a:lnTo>
                        <a:pt x="239" y="318"/>
                      </a:lnTo>
                      <a:lnTo>
                        <a:pt x="226" y="324"/>
                      </a:lnTo>
                      <a:lnTo>
                        <a:pt x="220" y="310"/>
                      </a:lnTo>
                      <a:lnTo>
                        <a:pt x="220" y="301"/>
                      </a:lnTo>
                      <a:lnTo>
                        <a:pt x="239" y="298"/>
                      </a:lnTo>
                      <a:lnTo>
                        <a:pt x="257" y="296"/>
                      </a:lnTo>
                      <a:lnTo>
                        <a:pt x="245" y="287"/>
                      </a:lnTo>
                      <a:lnTo>
                        <a:pt x="227" y="290"/>
                      </a:lnTo>
                      <a:lnTo>
                        <a:pt x="227" y="273"/>
                      </a:lnTo>
                      <a:lnTo>
                        <a:pt x="235" y="262"/>
                      </a:lnTo>
                      <a:lnTo>
                        <a:pt x="253" y="251"/>
                      </a:lnTo>
                      <a:lnTo>
                        <a:pt x="259" y="240"/>
                      </a:lnTo>
                      <a:lnTo>
                        <a:pt x="264" y="234"/>
                      </a:lnTo>
                      <a:lnTo>
                        <a:pt x="278" y="232"/>
                      </a:lnTo>
                      <a:lnTo>
                        <a:pt x="290" y="234"/>
                      </a:lnTo>
                      <a:lnTo>
                        <a:pt x="296" y="240"/>
                      </a:lnTo>
                      <a:lnTo>
                        <a:pt x="305" y="232"/>
                      </a:lnTo>
                      <a:lnTo>
                        <a:pt x="296" y="229"/>
                      </a:lnTo>
                      <a:lnTo>
                        <a:pt x="296" y="206"/>
                      </a:lnTo>
                      <a:lnTo>
                        <a:pt x="321" y="181"/>
                      </a:lnTo>
                      <a:lnTo>
                        <a:pt x="334" y="165"/>
                      </a:lnTo>
                      <a:lnTo>
                        <a:pt x="342" y="162"/>
                      </a:lnTo>
                      <a:lnTo>
                        <a:pt x="340" y="153"/>
                      </a:lnTo>
                      <a:lnTo>
                        <a:pt x="352" y="137"/>
                      </a:lnTo>
                      <a:lnTo>
                        <a:pt x="366" y="112"/>
                      </a:lnTo>
                      <a:lnTo>
                        <a:pt x="381" y="100"/>
                      </a:lnTo>
                      <a:lnTo>
                        <a:pt x="369" y="89"/>
                      </a:lnTo>
                      <a:lnTo>
                        <a:pt x="401" y="64"/>
                      </a:lnTo>
                      <a:lnTo>
                        <a:pt x="414" y="67"/>
                      </a:lnTo>
                      <a:lnTo>
                        <a:pt x="412" y="53"/>
                      </a:lnTo>
                      <a:lnTo>
                        <a:pt x="439" y="50"/>
                      </a:lnTo>
                      <a:lnTo>
                        <a:pt x="490" y="6"/>
                      </a:lnTo>
                      <a:lnTo>
                        <a:pt x="498" y="0"/>
                      </a:lnTo>
                      <a:lnTo>
                        <a:pt x="488" y="33"/>
                      </a:lnTo>
                      <a:lnTo>
                        <a:pt x="500" y="17"/>
                      </a:lnTo>
                      <a:lnTo>
                        <a:pt x="513" y="11"/>
                      </a:lnTo>
                      <a:lnTo>
                        <a:pt x="511" y="25"/>
                      </a:lnTo>
                      <a:lnTo>
                        <a:pt x="550" y="8"/>
                      </a:lnTo>
                      <a:lnTo>
                        <a:pt x="568" y="22"/>
                      </a:lnTo>
                      <a:lnTo>
                        <a:pt x="542" y="36"/>
                      </a:lnTo>
                      <a:lnTo>
                        <a:pt x="552" y="53"/>
                      </a:lnTo>
                      <a:lnTo>
                        <a:pt x="589" y="50"/>
                      </a:lnTo>
                      <a:lnTo>
                        <a:pt x="645" y="75"/>
                      </a:lnTo>
                      <a:lnTo>
                        <a:pt x="642" y="103"/>
                      </a:lnTo>
                      <a:lnTo>
                        <a:pt x="618" y="128"/>
                      </a:lnTo>
                      <a:lnTo>
                        <a:pt x="583" y="142"/>
                      </a:lnTo>
                      <a:lnTo>
                        <a:pt x="577" y="170"/>
                      </a:lnTo>
                      <a:lnTo>
                        <a:pt x="579" y="198"/>
                      </a:lnTo>
                      <a:lnTo>
                        <a:pt x="589" y="204"/>
                      </a:lnTo>
                      <a:lnTo>
                        <a:pt x="591" y="218"/>
                      </a:lnTo>
                      <a:lnTo>
                        <a:pt x="595" y="223"/>
                      </a:lnTo>
                      <a:lnTo>
                        <a:pt x="603" y="229"/>
                      </a:lnTo>
                      <a:lnTo>
                        <a:pt x="605" y="245"/>
                      </a:lnTo>
                      <a:lnTo>
                        <a:pt x="616" y="265"/>
                      </a:lnTo>
                      <a:lnTo>
                        <a:pt x="616" y="273"/>
                      </a:lnTo>
                      <a:lnTo>
                        <a:pt x="628" y="273"/>
                      </a:lnTo>
                      <a:lnTo>
                        <a:pt x="632" y="279"/>
                      </a:lnTo>
                      <a:lnTo>
                        <a:pt x="642" y="285"/>
                      </a:lnTo>
                      <a:lnTo>
                        <a:pt x="647" y="276"/>
                      </a:lnTo>
                      <a:lnTo>
                        <a:pt x="653" y="262"/>
                      </a:lnTo>
                      <a:lnTo>
                        <a:pt x="657" y="254"/>
                      </a:lnTo>
                      <a:lnTo>
                        <a:pt x="667" y="259"/>
                      </a:lnTo>
                      <a:lnTo>
                        <a:pt x="679" y="240"/>
                      </a:lnTo>
                      <a:lnTo>
                        <a:pt x="679" y="226"/>
                      </a:lnTo>
                      <a:lnTo>
                        <a:pt x="682" y="215"/>
                      </a:lnTo>
                      <a:lnTo>
                        <a:pt x="684" y="206"/>
                      </a:lnTo>
                      <a:lnTo>
                        <a:pt x="708" y="198"/>
                      </a:lnTo>
                      <a:lnTo>
                        <a:pt x="727" y="190"/>
                      </a:lnTo>
                      <a:lnTo>
                        <a:pt x="752" y="179"/>
                      </a:lnTo>
                      <a:lnTo>
                        <a:pt x="782" y="187"/>
                      </a:lnTo>
                      <a:lnTo>
                        <a:pt x="811" y="187"/>
                      </a:lnTo>
                      <a:lnTo>
                        <a:pt x="859" y="187"/>
                      </a:lnTo>
                      <a:lnTo>
                        <a:pt x="867" y="120"/>
                      </a:lnTo>
                      <a:lnTo>
                        <a:pt x="894" y="123"/>
                      </a:lnTo>
                      <a:lnTo>
                        <a:pt x="914" y="173"/>
                      </a:lnTo>
                      <a:lnTo>
                        <a:pt x="918" y="131"/>
                      </a:lnTo>
                      <a:lnTo>
                        <a:pt x="1007" y="8"/>
                      </a:lnTo>
                      <a:lnTo>
                        <a:pt x="1042" y="8"/>
                      </a:lnTo>
                      <a:lnTo>
                        <a:pt x="1073" y="33"/>
                      </a:lnTo>
                      <a:lnTo>
                        <a:pt x="1114" y="31"/>
                      </a:lnTo>
                      <a:lnTo>
                        <a:pt x="1168" y="75"/>
                      </a:lnTo>
                      <a:lnTo>
                        <a:pt x="1231" y="100"/>
                      </a:lnTo>
                      <a:lnTo>
                        <a:pt x="1275" y="95"/>
                      </a:lnTo>
                      <a:lnTo>
                        <a:pt x="1334" y="123"/>
                      </a:lnTo>
                      <a:lnTo>
                        <a:pt x="1382" y="123"/>
                      </a:lnTo>
                      <a:lnTo>
                        <a:pt x="1406" y="103"/>
                      </a:lnTo>
                      <a:lnTo>
                        <a:pt x="1460" y="103"/>
                      </a:lnTo>
                      <a:lnTo>
                        <a:pt x="1489" y="126"/>
                      </a:lnTo>
                      <a:lnTo>
                        <a:pt x="1563" y="126"/>
                      </a:lnTo>
                      <a:lnTo>
                        <a:pt x="1625" y="162"/>
                      </a:lnTo>
                      <a:lnTo>
                        <a:pt x="1736" y="156"/>
                      </a:lnTo>
                      <a:lnTo>
                        <a:pt x="1917" y="173"/>
                      </a:lnTo>
                      <a:lnTo>
                        <a:pt x="2004" y="226"/>
                      </a:lnTo>
                      <a:lnTo>
                        <a:pt x="2078" y="259"/>
                      </a:lnTo>
                      <a:lnTo>
                        <a:pt x="2125" y="287"/>
                      </a:lnTo>
                      <a:lnTo>
                        <a:pt x="2111" y="296"/>
                      </a:lnTo>
                      <a:lnTo>
                        <a:pt x="2078" y="273"/>
                      </a:lnTo>
                      <a:lnTo>
                        <a:pt x="2003" y="265"/>
                      </a:lnTo>
                      <a:lnTo>
                        <a:pt x="2024" y="287"/>
                      </a:lnTo>
                      <a:lnTo>
                        <a:pt x="2057" y="298"/>
                      </a:lnTo>
                      <a:lnTo>
                        <a:pt x="2047" y="335"/>
                      </a:lnTo>
                      <a:lnTo>
                        <a:pt x="2012" y="357"/>
                      </a:lnTo>
                      <a:lnTo>
                        <a:pt x="2001" y="393"/>
                      </a:lnTo>
                      <a:lnTo>
                        <a:pt x="2047" y="427"/>
                      </a:lnTo>
                      <a:lnTo>
                        <a:pt x="2080" y="471"/>
                      </a:lnTo>
                      <a:lnTo>
                        <a:pt x="2098" y="536"/>
                      </a:lnTo>
                      <a:lnTo>
                        <a:pt x="2076" y="541"/>
                      </a:lnTo>
                      <a:lnTo>
                        <a:pt x="2030" y="522"/>
                      </a:lnTo>
                      <a:lnTo>
                        <a:pt x="1981" y="474"/>
                      </a:lnTo>
                      <a:lnTo>
                        <a:pt x="1962" y="449"/>
                      </a:lnTo>
                      <a:lnTo>
                        <a:pt x="1950" y="416"/>
                      </a:lnTo>
                      <a:lnTo>
                        <a:pt x="1938" y="365"/>
                      </a:lnTo>
                      <a:lnTo>
                        <a:pt x="1919" y="349"/>
                      </a:lnTo>
                      <a:lnTo>
                        <a:pt x="1901" y="346"/>
                      </a:lnTo>
                      <a:lnTo>
                        <a:pt x="1886" y="351"/>
                      </a:lnTo>
                      <a:lnTo>
                        <a:pt x="1903" y="391"/>
                      </a:lnTo>
                      <a:lnTo>
                        <a:pt x="1857" y="396"/>
                      </a:lnTo>
                      <a:lnTo>
                        <a:pt x="1835" y="377"/>
                      </a:lnTo>
                      <a:lnTo>
                        <a:pt x="1794" y="388"/>
                      </a:lnTo>
                      <a:lnTo>
                        <a:pt x="1763" y="418"/>
                      </a:lnTo>
                      <a:lnTo>
                        <a:pt x="1763" y="435"/>
                      </a:lnTo>
                      <a:lnTo>
                        <a:pt x="1775" y="463"/>
                      </a:lnTo>
                      <a:lnTo>
                        <a:pt x="1824" y="471"/>
                      </a:lnTo>
                      <a:lnTo>
                        <a:pt x="1863" y="505"/>
                      </a:lnTo>
                      <a:lnTo>
                        <a:pt x="1929" y="597"/>
                      </a:lnTo>
                      <a:lnTo>
                        <a:pt x="1956" y="658"/>
                      </a:lnTo>
                      <a:lnTo>
                        <a:pt x="1960" y="722"/>
                      </a:lnTo>
                      <a:lnTo>
                        <a:pt x="1954" y="775"/>
                      </a:lnTo>
                      <a:lnTo>
                        <a:pt x="1938" y="775"/>
                      </a:lnTo>
                      <a:lnTo>
                        <a:pt x="1921" y="756"/>
                      </a:lnTo>
                      <a:lnTo>
                        <a:pt x="1896" y="781"/>
                      </a:lnTo>
                      <a:lnTo>
                        <a:pt x="1870" y="803"/>
                      </a:lnTo>
                      <a:lnTo>
                        <a:pt x="1866" y="840"/>
                      </a:lnTo>
                      <a:lnTo>
                        <a:pt x="1894" y="884"/>
                      </a:lnTo>
                      <a:lnTo>
                        <a:pt x="1876" y="920"/>
                      </a:lnTo>
                      <a:lnTo>
                        <a:pt x="1870" y="982"/>
                      </a:lnTo>
                      <a:lnTo>
                        <a:pt x="1903" y="1021"/>
                      </a:lnTo>
                      <a:lnTo>
                        <a:pt x="1940" y="1032"/>
                      </a:lnTo>
                      <a:lnTo>
                        <a:pt x="1979" y="1074"/>
                      </a:lnTo>
                      <a:lnTo>
                        <a:pt x="2012" y="1130"/>
                      </a:lnTo>
                      <a:lnTo>
                        <a:pt x="2014" y="1213"/>
                      </a:lnTo>
                      <a:lnTo>
                        <a:pt x="2003" y="1252"/>
                      </a:lnTo>
                      <a:lnTo>
                        <a:pt x="1968" y="1286"/>
                      </a:lnTo>
                      <a:lnTo>
                        <a:pt x="1925" y="1303"/>
                      </a:lnTo>
                      <a:lnTo>
                        <a:pt x="1898" y="1328"/>
                      </a:lnTo>
                      <a:lnTo>
                        <a:pt x="1882" y="1314"/>
                      </a:lnTo>
                      <a:lnTo>
                        <a:pt x="1868" y="1328"/>
                      </a:lnTo>
                      <a:lnTo>
                        <a:pt x="1864" y="1389"/>
                      </a:lnTo>
                      <a:lnTo>
                        <a:pt x="1874" y="1425"/>
                      </a:lnTo>
                      <a:lnTo>
                        <a:pt x="1917" y="1467"/>
                      </a:lnTo>
                      <a:lnTo>
                        <a:pt x="1934" y="1509"/>
                      </a:lnTo>
                      <a:lnTo>
                        <a:pt x="1948" y="1531"/>
                      </a:lnTo>
                      <a:lnTo>
                        <a:pt x="1944" y="1576"/>
                      </a:lnTo>
                      <a:lnTo>
                        <a:pt x="1917" y="1612"/>
                      </a:lnTo>
                      <a:lnTo>
                        <a:pt x="1888" y="1612"/>
                      </a:lnTo>
                      <a:lnTo>
                        <a:pt x="1841" y="1559"/>
                      </a:lnTo>
                      <a:lnTo>
                        <a:pt x="1808" y="1540"/>
                      </a:lnTo>
                      <a:lnTo>
                        <a:pt x="1794" y="1529"/>
                      </a:lnTo>
                      <a:lnTo>
                        <a:pt x="1781" y="1556"/>
                      </a:lnTo>
                      <a:lnTo>
                        <a:pt x="1785" y="1596"/>
                      </a:lnTo>
                      <a:lnTo>
                        <a:pt x="1796" y="1626"/>
                      </a:lnTo>
                      <a:lnTo>
                        <a:pt x="1804" y="1674"/>
                      </a:lnTo>
                      <a:lnTo>
                        <a:pt x="1833" y="1690"/>
                      </a:lnTo>
                      <a:lnTo>
                        <a:pt x="1824" y="1715"/>
                      </a:lnTo>
                      <a:lnTo>
                        <a:pt x="1826" y="1752"/>
                      </a:lnTo>
                      <a:lnTo>
                        <a:pt x="1835" y="1788"/>
                      </a:lnTo>
                      <a:lnTo>
                        <a:pt x="1816" y="1785"/>
                      </a:lnTo>
                      <a:lnTo>
                        <a:pt x="1794" y="1743"/>
                      </a:lnTo>
                      <a:lnTo>
                        <a:pt x="1796" y="1699"/>
                      </a:lnTo>
                      <a:lnTo>
                        <a:pt x="1789" y="1685"/>
                      </a:lnTo>
                      <a:lnTo>
                        <a:pt x="1781" y="1635"/>
                      </a:lnTo>
                      <a:lnTo>
                        <a:pt x="1771" y="1621"/>
                      </a:lnTo>
                      <a:lnTo>
                        <a:pt x="1767" y="1551"/>
                      </a:lnTo>
                      <a:lnTo>
                        <a:pt x="1754" y="1509"/>
                      </a:lnTo>
                      <a:lnTo>
                        <a:pt x="1730" y="1470"/>
                      </a:lnTo>
                      <a:lnTo>
                        <a:pt x="1688" y="1448"/>
                      </a:lnTo>
                      <a:lnTo>
                        <a:pt x="1658" y="1411"/>
                      </a:lnTo>
                      <a:lnTo>
                        <a:pt x="1647" y="1384"/>
                      </a:lnTo>
                      <a:lnTo>
                        <a:pt x="1625" y="1353"/>
                      </a:lnTo>
                      <a:lnTo>
                        <a:pt x="1592" y="1283"/>
                      </a:lnTo>
                      <a:lnTo>
                        <a:pt x="1563" y="1289"/>
                      </a:lnTo>
                      <a:lnTo>
                        <a:pt x="1524" y="1322"/>
                      </a:lnTo>
                      <a:lnTo>
                        <a:pt x="1507" y="1350"/>
                      </a:lnTo>
                      <a:lnTo>
                        <a:pt x="1472" y="1403"/>
                      </a:lnTo>
                      <a:lnTo>
                        <a:pt x="1446" y="1459"/>
                      </a:lnTo>
                      <a:lnTo>
                        <a:pt x="1437" y="1478"/>
                      </a:lnTo>
                      <a:lnTo>
                        <a:pt x="1446" y="1543"/>
                      </a:lnTo>
                      <a:lnTo>
                        <a:pt x="1445" y="1607"/>
                      </a:lnTo>
                      <a:lnTo>
                        <a:pt x="1413" y="1651"/>
                      </a:lnTo>
                      <a:lnTo>
                        <a:pt x="1396" y="1654"/>
                      </a:lnTo>
                      <a:lnTo>
                        <a:pt x="1359" y="1562"/>
                      </a:lnTo>
                      <a:lnTo>
                        <a:pt x="1330" y="1498"/>
                      </a:lnTo>
                      <a:lnTo>
                        <a:pt x="1272" y="1375"/>
                      </a:lnTo>
                      <a:lnTo>
                        <a:pt x="1270" y="1328"/>
                      </a:lnTo>
                      <a:lnTo>
                        <a:pt x="1256" y="1305"/>
                      </a:lnTo>
                      <a:lnTo>
                        <a:pt x="1246" y="1336"/>
                      </a:lnTo>
                      <a:lnTo>
                        <a:pt x="1196" y="1266"/>
                      </a:lnTo>
                      <a:lnTo>
                        <a:pt x="1128" y="1213"/>
                      </a:lnTo>
                      <a:lnTo>
                        <a:pt x="1085" y="1225"/>
                      </a:lnTo>
                      <a:lnTo>
                        <a:pt x="1023" y="1219"/>
                      </a:lnTo>
                      <a:lnTo>
                        <a:pt x="993" y="1180"/>
                      </a:lnTo>
                      <a:lnTo>
                        <a:pt x="960" y="1185"/>
                      </a:lnTo>
                      <a:lnTo>
                        <a:pt x="914" y="1169"/>
                      </a:lnTo>
                      <a:lnTo>
                        <a:pt x="817" y="1038"/>
                      </a:lnTo>
                      <a:lnTo>
                        <a:pt x="822" y="1091"/>
                      </a:lnTo>
                      <a:lnTo>
                        <a:pt x="852" y="1166"/>
                      </a:lnTo>
                      <a:lnTo>
                        <a:pt x="885" y="1219"/>
                      </a:lnTo>
                      <a:lnTo>
                        <a:pt x="920" y="1247"/>
                      </a:lnTo>
                      <a:lnTo>
                        <a:pt x="958" y="1225"/>
                      </a:lnTo>
                      <a:lnTo>
                        <a:pt x="990" y="1225"/>
                      </a:lnTo>
                      <a:lnTo>
                        <a:pt x="1030" y="1272"/>
                      </a:lnTo>
                      <a:lnTo>
                        <a:pt x="1054" y="1308"/>
                      </a:lnTo>
                      <a:lnTo>
                        <a:pt x="1050" y="1331"/>
                      </a:lnTo>
                      <a:lnTo>
                        <a:pt x="980" y="1434"/>
                      </a:lnTo>
                      <a:lnTo>
                        <a:pt x="933" y="1473"/>
                      </a:lnTo>
                      <a:lnTo>
                        <a:pt x="836" y="1523"/>
                      </a:lnTo>
                      <a:lnTo>
                        <a:pt x="807" y="1540"/>
                      </a:lnTo>
                      <a:lnTo>
                        <a:pt x="789" y="1523"/>
                      </a:lnTo>
                      <a:lnTo>
                        <a:pt x="784" y="1503"/>
                      </a:lnTo>
                      <a:lnTo>
                        <a:pt x="782" y="1473"/>
                      </a:lnTo>
                      <a:lnTo>
                        <a:pt x="774" y="1442"/>
                      </a:lnTo>
                      <a:lnTo>
                        <a:pt x="760" y="1417"/>
                      </a:lnTo>
                      <a:lnTo>
                        <a:pt x="749" y="1395"/>
                      </a:lnTo>
                      <a:lnTo>
                        <a:pt x="731" y="1364"/>
                      </a:lnTo>
                      <a:lnTo>
                        <a:pt x="721" y="1344"/>
                      </a:lnTo>
                      <a:lnTo>
                        <a:pt x="714" y="1319"/>
                      </a:lnTo>
                      <a:lnTo>
                        <a:pt x="700" y="1297"/>
                      </a:lnTo>
                      <a:lnTo>
                        <a:pt x="679" y="1241"/>
                      </a:lnTo>
                      <a:lnTo>
                        <a:pt x="667" y="1219"/>
                      </a:lnTo>
                      <a:lnTo>
                        <a:pt x="651" y="1188"/>
                      </a:lnTo>
                      <a:lnTo>
                        <a:pt x="626" y="1146"/>
                      </a:lnTo>
                      <a:lnTo>
                        <a:pt x="612" y="1121"/>
                      </a:lnTo>
                      <a:lnTo>
                        <a:pt x="601" y="1105"/>
                      </a:lnTo>
                      <a:lnTo>
                        <a:pt x="587" y="1068"/>
                      </a:lnTo>
                      <a:lnTo>
                        <a:pt x="628" y="1035"/>
                      </a:lnTo>
                      <a:lnTo>
                        <a:pt x="645" y="962"/>
                      </a:lnTo>
                      <a:lnTo>
                        <a:pt x="607" y="943"/>
                      </a:lnTo>
                      <a:lnTo>
                        <a:pt x="554" y="954"/>
                      </a:lnTo>
                      <a:lnTo>
                        <a:pt x="542" y="946"/>
                      </a:lnTo>
                      <a:lnTo>
                        <a:pt x="537" y="946"/>
                      </a:lnTo>
                      <a:lnTo>
                        <a:pt x="529" y="946"/>
                      </a:lnTo>
                      <a:lnTo>
                        <a:pt x="523" y="946"/>
                      </a:lnTo>
                      <a:lnTo>
                        <a:pt x="521" y="932"/>
                      </a:lnTo>
                      <a:lnTo>
                        <a:pt x="517" y="920"/>
                      </a:lnTo>
                      <a:lnTo>
                        <a:pt x="517" y="898"/>
                      </a:lnTo>
                      <a:lnTo>
                        <a:pt x="507" y="887"/>
                      </a:lnTo>
                      <a:lnTo>
                        <a:pt x="505" y="873"/>
                      </a:lnTo>
                      <a:lnTo>
                        <a:pt x="500" y="870"/>
                      </a:lnTo>
                      <a:lnTo>
                        <a:pt x="494" y="859"/>
                      </a:lnTo>
                      <a:lnTo>
                        <a:pt x="492" y="848"/>
                      </a:lnTo>
                      <a:lnTo>
                        <a:pt x="488" y="837"/>
                      </a:lnTo>
                      <a:lnTo>
                        <a:pt x="484" y="831"/>
                      </a:lnTo>
                      <a:lnTo>
                        <a:pt x="472" y="831"/>
                      </a:lnTo>
                      <a:lnTo>
                        <a:pt x="465" y="831"/>
                      </a:lnTo>
                      <a:lnTo>
                        <a:pt x="461" y="831"/>
                      </a:lnTo>
                      <a:lnTo>
                        <a:pt x="459" y="845"/>
                      </a:lnTo>
                      <a:lnTo>
                        <a:pt x="459" y="859"/>
                      </a:lnTo>
                      <a:lnTo>
                        <a:pt x="459" y="876"/>
                      </a:lnTo>
                      <a:lnTo>
                        <a:pt x="459" y="893"/>
                      </a:lnTo>
                      <a:lnTo>
                        <a:pt x="459" y="904"/>
                      </a:lnTo>
                      <a:lnTo>
                        <a:pt x="449" y="909"/>
                      </a:lnTo>
                      <a:lnTo>
                        <a:pt x="441" y="920"/>
                      </a:lnTo>
                      <a:lnTo>
                        <a:pt x="430" y="904"/>
                      </a:lnTo>
                      <a:lnTo>
                        <a:pt x="422" y="881"/>
                      </a:lnTo>
                      <a:lnTo>
                        <a:pt x="424" y="856"/>
                      </a:lnTo>
                      <a:lnTo>
                        <a:pt x="412" y="823"/>
                      </a:lnTo>
                      <a:lnTo>
                        <a:pt x="406" y="801"/>
                      </a:lnTo>
                      <a:lnTo>
                        <a:pt x="393" y="787"/>
                      </a:lnTo>
                      <a:lnTo>
                        <a:pt x="377" y="773"/>
                      </a:lnTo>
                      <a:lnTo>
                        <a:pt x="369" y="753"/>
                      </a:lnTo>
                      <a:lnTo>
                        <a:pt x="364" y="739"/>
                      </a:lnTo>
                      <a:lnTo>
                        <a:pt x="350" y="736"/>
                      </a:lnTo>
                      <a:lnTo>
                        <a:pt x="346" y="728"/>
                      </a:lnTo>
                      <a:lnTo>
                        <a:pt x="336" y="728"/>
                      </a:lnTo>
                      <a:lnTo>
                        <a:pt x="329" y="742"/>
                      </a:lnTo>
                      <a:lnTo>
                        <a:pt x="321" y="753"/>
                      </a:lnTo>
                      <a:lnTo>
                        <a:pt x="338" y="767"/>
                      </a:lnTo>
                      <a:lnTo>
                        <a:pt x="348" y="787"/>
                      </a:lnTo>
                      <a:lnTo>
                        <a:pt x="366" y="812"/>
                      </a:lnTo>
                      <a:lnTo>
                        <a:pt x="373" y="823"/>
                      </a:lnTo>
                      <a:lnTo>
                        <a:pt x="387" y="831"/>
                      </a:lnTo>
                      <a:lnTo>
                        <a:pt x="397" y="848"/>
                      </a:lnTo>
                      <a:lnTo>
                        <a:pt x="385" y="868"/>
                      </a:lnTo>
                      <a:lnTo>
                        <a:pt x="383" y="859"/>
                      </a:lnTo>
                      <a:lnTo>
                        <a:pt x="383" y="848"/>
                      </a:lnTo>
                      <a:lnTo>
                        <a:pt x="377" y="873"/>
                      </a:lnTo>
                      <a:lnTo>
                        <a:pt x="375" y="895"/>
                      </a:lnTo>
                      <a:lnTo>
                        <a:pt x="364" y="901"/>
                      </a:lnTo>
                      <a:lnTo>
                        <a:pt x="367" y="873"/>
                      </a:lnTo>
                      <a:lnTo>
                        <a:pt x="366" y="859"/>
                      </a:lnTo>
                      <a:lnTo>
                        <a:pt x="352" y="851"/>
                      </a:lnTo>
                      <a:lnTo>
                        <a:pt x="346" y="845"/>
                      </a:lnTo>
                      <a:lnTo>
                        <a:pt x="340" y="834"/>
                      </a:lnTo>
                      <a:lnTo>
                        <a:pt x="329" y="828"/>
                      </a:lnTo>
                      <a:lnTo>
                        <a:pt x="321" y="820"/>
                      </a:lnTo>
                      <a:lnTo>
                        <a:pt x="313" y="803"/>
                      </a:lnTo>
                      <a:lnTo>
                        <a:pt x="303" y="795"/>
                      </a:lnTo>
                      <a:lnTo>
                        <a:pt x="297" y="778"/>
                      </a:lnTo>
                      <a:lnTo>
                        <a:pt x="296" y="764"/>
                      </a:lnTo>
                      <a:lnTo>
                        <a:pt x="288" y="759"/>
                      </a:lnTo>
                      <a:lnTo>
                        <a:pt x="280" y="750"/>
                      </a:lnTo>
                      <a:lnTo>
                        <a:pt x="264" y="750"/>
                      </a:lnTo>
                      <a:lnTo>
                        <a:pt x="251" y="753"/>
                      </a:lnTo>
                      <a:lnTo>
                        <a:pt x="235" y="750"/>
                      </a:lnTo>
                      <a:lnTo>
                        <a:pt x="208" y="753"/>
                      </a:lnTo>
                      <a:lnTo>
                        <a:pt x="189" y="756"/>
                      </a:lnTo>
                      <a:lnTo>
                        <a:pt x="183" y="762"/>
                      </a:lnTo>
                      <a:lnTo>
                        <a:pt x="181" y="778"/>
                      </a:lnTo>
                      <a:lnTo>
                        <a:pt x="181" y="798"/>
                      </a:lnTo>
                      <a:lnTo>
                        <a:pt x="169" y="817"/>
                      </a:lnTo>
                      <a:lnTo>
                        <a:pt x="161" y="826"/>
                      </a:lnTo>
                      <a:lnTo>
                        <a:pt x="157" y="831"/>
                      </a:lnTo>
                      <a:lnTo>
                        <a:pt x="152" y="845"/>
                      </a:lnTo>
                      <a:lnTo>
                        <a:pt x="148" y="856"/>
                      </a:lnTo>
                      <a:lnTo>
                        <a:pt x="154" y="865"/>
                      </a:lnTo>
                      <a:lnTo>
                        <a:pt x="154" y="881"/>
                      </a:lnTo>
                      <a:lnTo>
                        <a:pt x="152" y="890"/>
                      </a:lnTo>
                      <a:lnTo>
                        <a:pt x="148" y="901"/>
                      </a:lnTo>
                      <a:lnTo>
                        <a:pt x="138" y="920"/>
                      </a:lnTo>
                      <a:lnTo>
                        <a:pt x="132" y="912"/>
                      </a:lnTo>
                      <a:lnTo>
                        <a:pt x="126" y="918"/>
                      </a:lnTo>
                      <a:lnTo>
                        <a:pt x="119" y="926"/>
                      </a:lnTo>
                      <a:lnTo>
                        <a:pt x="107" y="929"/>
                      </a:lnTo>
                      <a:lnTo>
                        <a:pt x="95" y="943"/>
                      </a:lnTo>
                      <a:lnTo>
                        <a:pt x="84" y="946"/>
                      </a:lnTo>
                      <a:lnTo>
                        <a:pt x="72" y="946"/>
                      </a:lnTo>
                      <a:lnTo>
                        <a:pt x="60" y="946"/>
                      </a:lnTo>
                      <a:lnTo>
                        <a:pt x="35" y="954"/>
                      </a:lnTo>
                      <a:lnTo>
                        <a:pt x="23" y="954"/>
                      </a:lnTo>
                      <a:lnTo>
                        <a:pt x="17" y="934"/>
                      </a:lnTo>
                      <a:lnTo>
                        <a:pt x="12" y="909"/>
                      </a:lnTo>
                      <a:lnTo>
                        <a:pt x="8" y="887"/>
                      </a:lnTo>
                      <a:lnTo>
                        <a:pt x="6" y="865"/>
                      </a:lnTo>
                      <a:lnTo>
                        <a:pt x="6" y="837"/>
                      </a:lnTo>
                      <a:lnTo>
                        <a:pt x="0" y="803"/>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grpSp>
          <p:nvGrpSpPr>
            <p:cNvPr id="6150" name="Group 33"/>
            <p:cNvGrpSpPr>
              <a:grpSpLocks/>
            </p:cNvGrpSpPr>
            <p:nvPr/>
          </p:nvGrpSpPr>
          <p:grpSpPr bwMode="auto">
            <a:xfrm>
              <a:off x="92" y="615"/>
              <a:ext cx="1865" cy="3311"/>
              <a:chOff x="92" y="615"/>
              <a:chExt cx="1865" cy="3311"/>
            </a:xfrm>
          </p:grpSpPr>
          <p:sp>
            <p:nvSpPr>
              <p:cNvPr id="3106" name="Freeform 34"/>
              <p:cNvSpPr>
                <a:spLocks/>
              </p:cNvSpPr>
              <p:nvPr/>
            </p:nvSpPr>
            <p:spPr bwMode="auto">
              <a:xfrm>
                <a:off x="92" y="761"/>
                <a:ext cx="1262" cy="1550"/>
              </a:xfrm>
              <a:custGeom>
                <a:avLst/>
                <a:gdLst/>
                <a:ahLst/>
                <a:cxnLst>
                  <a:cxn ang="0">
                    <a:pos x="101" y="290"/>
                  </a:cxn>
                  <a:cxn ang="0">
                    <a:pos x="82" y="203"/>
                  </a:cxn>
                  <a:cxn ang="0">
                    <a:pos x="181" y="131"/>
                  </a:cxn>
                  <a:cxn ang="0">
                    <a:pos x="225" y="75"/>
                  </a:cxn>
                  <a:cxn ang="0">
                    <a:pos x="303" y="64"/>
                  </a:cxn>
                  <a:cxn ang="0">
                    <a:pos x="544" y="67"/>
                  </a:cxn>
                  <a:cxn ang="0">
                    <a:pos x="666" y="95"/>
                  </a:cxn>
                  <a:cxn ang="0">
                    <a:pos x="620" y="92"/>
                  </a:cxn>
                  <a:cxn ang="0">
                    <a:pos x="589" y="3"/>
                  </a:cxn>
                  <a:cxn ang="0">
                    <a:pos x="649" y="0"/>
                  </a:cxn>
                  <a:cxn ang="0">
                    <a:pos x="696" y="39"/>
                  </a:cxn>
                  <a:cxn ang="0">
                    <a:pos x="767" y="103"/>
                  </a:cxn>
                  <a:cxn ang="0">
                    <a:pos x="754" y="33"/>
                  </a:cxn>
                  <a:cxn ang="0">
                    <a:pos x="884" y="100"/>
                  </a:cxn>
                  <a:cxn ang="0">
                    <a:pos x="886" y="128"/>
                  </a:cxn>
                  <a:cxn ang="0">
                    <a:pos x="847" y="198"/>
                  </a:cxn>
                  <a:cxn ang="0">
                    <a:pos x="814" y="312"/>
                  </a:cxn>
                  <a:cxn ang="0">
                    <a:pos x="935" y="376"/>
                  </a:cxn>
                  <a:cxn ang="0">
                    <a:pos x="938" y="476"/>
                  </a:cxn>
                  <a:cxn ang="0">
                    <a:pos x="956" y="398"/>
                  </a:cxn>
                  <a:cxn ang="0">
                    <a:pos x="956" y="254"/>
                  </a:cxn>
                  <a:cxn ang="0">
                    <a:pos x="1043" y="293"/>
                  </a:cxn>
                  <a:cxn ang="0">
                    <a:pos x="1098" y="251"/>
                  </a:cxn>
                  <a:cxn ang="0">
                    <a:pos x="1195" y="357"/>
                  </a:cxn>
                  <a:cxn ang="0">
                    <a:pos x="1261" y="449"/>
                  </a:cxn>
                  <a:cxn ang="0">
                    <a:pos x="1209" y="485"/>
                  </a:cxn>
                  <a:cxn ang="0">
                    <a:pos x="1117" y="515"/>
                  </a:cxn>
                  <a:cxn ang="0">
                    <a:pos x="1181" y="535"/>
                  </a:cxn>
                  <a:cxn ang="0">
                    <a:pos x="1209" y="618"/>
                  </a:cxn>
                  <a:cxn ang="0">
                    <a:pos x="1183" y="624"/>
                  </a:cxn>
                  <a:cxn ang="0">
                    <a:pos x="1146" y="657"/>
                  </a:cxn>
                  <a:cxn ang="0">
                    <a:pos x="1088" y="730"/>
                  </a:cxn>
                  <a:cxn ang="0">
                    <a:pos x="1082" y="839"/>
                  </a:cxn>
                  <a:cxn ang="0">
                    <a:pos x="1020" y="1003"/>
                  </a:cxn>
                  <a:cxn ang="0">
                    <a:pos x="1038" y="1142"/>
                  </a:cxn>
                  <a:cxn ang="0">
                    <a:pos x="1003" y="1048"/>
                  </a:cxn>
                  <a:cxn ang="0">
                    <a:pos x="942" y="1006"/>
                  </a:cxn>
                  <a:cxn ang="0">
                    <a:pos x="890" y="1034"/>
                  </a:cxn>
                  <a:cxn ang="0">
                    <a:pos x="804" y="1048"/>
                  </a:cxn>
                  <a:cxn ang="0">
                    <a:pos x="760" y="1151"/>
                  </a:cxn>
                  <a:cxn ang="0">
                    <a:pos x="859" y="1290"/>
                  </a:cxn>
                  <a:cxn ang="0">
                    <a:pos x="874" y="1212"/>
                  </a:cxn>
                  <a:cxn ang="0">
                    <a:pos x="931" y="1268"/>
                  </a:cxn>
                  <a:cxn ang="0">
                    <a:pos x="962" y="1346"/>
                  </a:cxn>
                  <a:cxn ang="0">
                    <a:pos x="987" y="1415"/>
                  </a:cxn>
                  <a:cxn ang="0">
                    <a:pos x="1045" y="1521"/>
                  </a:cxn>
                  <a:cxn ang="0">
                    <a:pos x="1133" y="1518"/>
                  </a:cxn>
                  <a:cxn ang="0">
                    <a:pos x="1080" y="1532"/>
                  </a:cxn>
                  <a:cxn ang="0">
                    <a:pos x="977" y="1516"/>
                  </a:cxn>
                  <a:cxn ang="0">
                    <a:pos x="905" y="1421"/>
                  </a:cxn>
                  <a:cxn ang="0">
                    <a:pos x="853" y="1385"/>
                  </a:cxn>
                  <a:cxn ang="0">
                    <a:pos x="769" y="1340"/>
                  </a:cxn>
                  <a:cxn ang="0">
                    <a:pos x="622" y="1190"/>
                  </a:cxn>
                  <a:cxn ang="0">
                    <a:pos x="501" y="970"/>
                  </a:cxn>
                  <a:cxn ang="0">
                    <a:pos x="542" y="1167"/>
                  </a:cxn>
                  <a:cxn ang="0">
                    <a:pos x="464" y="1031"/>
                  </a:cxn>
                  <a:cxn ang="0">
                    <a:pos x="392" y="763"/>
                  </a:cxn>
                  <a:cxn ang="0">
                    <a:pos x="400" y="568"/>
                  </a:cxn>
                  <a:cxn ang="0">
                    <a:pos x="375" y="418"/>
                  </a:cxn>
                  <a:cxn ang="0">
                    <a:pos x="354" y="329"/>
                  </a:cxn>
                  <a:cxn ang="0">
                    <a:pos x="305" y="276"/>
                  </a:cxn>
                  <a:cxn ang="0">
                    <a:pos x="202" y="290"/>
                  </a:cxn>
                  <a:cxn ang="0">
                    <a:pos x="124" y="345"/>
                  </a:cxn>
                </a:cxnLst>
                <a:rect l="0" t="0" r="r" b="b"/>
                <a:pathLst>
                  <a:path w="1262" h="1550">
                    <a:moveTo>
                      <a:pt x="0" y="398"/>
                    </a:moveTo>
                    <a:lnTo>
                      <a:pt x="60" y="345"/>
                    </a:lnTo>
                    <a:lnTo>
                      <a:pt x="95" y="323"/>
                    </a:lnTo>
                    <a:lnTo>
                      <a:pt x="101" y="290"/>
                    </a:lnTo>
                    <a:lnTo>
                      <a:pt x="74" y="270"/>
                    </a:lnTo>
                    <a:lnTo>
                      <a:pt x="72" y="231"/>
                    </a:lnTo>
                    <a:lnTo>
                      <a:pt x="84" y="220"/>
                    </a:lnTo>
                    <a:lnTo>
                      <a:pt x="82" y="203"/>
                    </a:lnTo>
                    <a:lnTo>
                      <a:pt x="128" y="198"/>
                    </a:lnTo>
                    <a:lnTo>
                      <a:pt x="140" y="167"/>
                    </a:lnTo>
                    <a:lnTo>
                      <a:pt x="142" y="139"/>
                    </a:lnTo>
                    <a:lnTo>
                      <a:pt x="181" y="131"/>
                    </a:lnTo>
                    <a:lnTo>
                      <a:pt x="185" y="103"/>
                    </a:lnTo>
                    <a:lnTo>
                      <a:pt x="148" y="95"/>
                    </a:lnTo>
                    <a:lnTo>
                      <a:pt x="165" y="75"/>
                    </a:lnTo>
                    <a:lnTo>
                      <a:pt x="225" y="75"/>
                    </a:lnTo>
                    <a:lnTo>
                      <a:pt x="243" y="53"/>
                    </a:lnTo>
                    <a:lnTo>
                      <a:pt x="268" y="50"/>
                    </a:lnTo>
                    <a:lnTo>
                      <a:pt x="284" y="33"/>
                    </a:lnTo>
                    <a:lnTo>
                      <a:pt x="303" y="64"/>
                    </a:lnTo>
                    <a:lnTo>
                      <a:pt x="379" y="59"/>
                    </a:lnTo>
                    <a:lnTo>
                      <a:pt x="414" y="92"/>
                    </a:lnTo>
                    <a:lnTo>
                      <a:pt x="527" y="84"/>
                    </a:lnTo>
                    <a:lnTo>
                      <a:pt x="544" y="67"/>
                    </a:lnTo>
                    <a:lnTo>
                      <a:pt x="587" y="95"/>
                    </a:lnTo>
                    <a:lnTo>
                      <a:pt x="631" y="120"/>
                    </a:lnTo>
                    <a:lnTo>
                      <a:pt x="653" y="109"/>
                    </a:lnTo>
                    <a:lnTo>
                      <a:pt x="666" y="95"/>
                    </a:lnTo>
                    <a:lnTo>
                      <a:pt x="703" y="103"/>
                    </a:lnTo>
                    <a:lnTo>
                      <a:pt x="678" y="84"/>
                    </a:lnTo>
                    <a:lnTo>
                      <a:pt x="655" y="86"/>
                    </a:lnTo>
                    <a:lnTo>
                      <a:pt x="620" y="92"/>
                    </a:lnTo>
                    <a:lnTo>
                      <a:pt x="602" y="64"/>
                    </a:lnTo>
                    <a:lnTo>
                      <a:pt x="583" y="50"/>
                    </a:lnTo>
                    <a:lnTo>
                      <a:pt x="583" y="28"/>
                    </a:lnTo>
                    <a:lnTo>
                      <a:pt x="589" y="3"/>
                    </a:lnTo>
                    <a:lnTo>
                      <a:pt x="604" y="0"/>
                    </a:lnTo>
                    <a:lnTo>
                      <a:pt x="626" y="22"/>
                    </a:lnTo>
                    <a:lnTo>
                      <a:pt x="631" y="11"/>
                    </a:lnTo>
                    <a:lnTo>
                      <a:pt x="649" y="0"/>
                    </a:lnTo>
                    <a:lnTo>
                      <a:pt x="670" y="17"/>
                    </a:lnTo>
                    <a:lnTo>
                      <a:pt x="682" y="3"/>
                    </a:lnTo>
                    <a:lnTo>
                      <a:pt x="694" y="25"/>
                    </a:lnTo>
                    <a:lnTo>
                      <a:pt x="696" y="39"/>
                    </a:lnTo>
                    <a:lnTo>
                      <a:pt x="727" y="59"/>
                    </a:lnTo>
                    <a:lnTo>
                      <a:pt x="715" y="75"/>
                    </a:lnTo>
                    <a:lnTo>
                      <a:pt x="715" y="98"/>
                    </a:lnTo>
                    <a:lnTo>
                      <a:pt x="767" y="103"/>
                    </a:lnTo>
                    <a:lnTo>
                      <a:pt x="781" y="75"/>
                    </a:lnTo>
                    <a:lnTo>
                      <a:pt x="771" y="61"/>
                    </a:lnTo>
                    <a:lnTo>
                      <a:pt x="748" y="64"/>
                    </a:lnTo>
                    <a:lnTo>
                      <a:pt x="754" y="33"/>
                    </a:lnTo>
                    <a:lnTo>
                      <a:pt x="801" y="50"/>
                    </a:lnTo>
                    <a:lnTo>
                      <a:pt x="810" y="72"/>
                    </a:lnTo>
                    <a:lnTo>
                      <a:pt x="849" y="72"/>
                    </a:lnTo>
                    <a:lnTo>
                      <a:pt x="884" y="100"/>
                    </a:lnTo>
                    <a:lnTo>
                      <a:pt x="903" y="95"/>
                    </a:lnTo>
                    <a:lnTo>
                      <a:pt x="925" y="120"/>
                    </a:lnTo>
                    <a:lnTo>
                      <a:pt x="903" y="153"/>
                    </a:lnTo>
                    <a:lnTo>
                      <a:pt x="886" y="128"/>
                    </a:lnTo>
                    <a:lnTo>
                      <a:pt x="874" y="137"/>
                    </a:lnTo>
                    <a:lnTo>
                      <a:pt x="859" y="156"/>
                    </a:lnTo>
                    <a:lnTo>
                      <a:pt x="834" y="173"/>
                    </a:lnTo>
                    <a:lnTo>
                      <a:pt x="847" y="198"/>
                    </a:lnTo>
                    <a:lnTo>
                      <a:pt x="824" y="201"/>
                    </a:lnTo>
                    <a:lnTo>
                      <a:pt x="804" y="234"/>
                    </a:lnTo>
                    <a:lnTo>
                      <a:pt x="785" y="276"/>
                    </a:lnTo>
                    <a:lnTo>
                      <a:pt x="814" y="312"/>
                    </a:lnTo>
                    <a:lnTo>
                      <a:pt x="837" y="354"/>
                    </a:lnTo>
                    <a:lnTo>
                      <a:pt x="878" y="359"/>
                    </a:lnTo>
                    <a:lnTo>
                      <a:pt x="917" y="354"/>
                    </a:lnTo>
                    <a:lnTo>
                      <a:pt x="935" y="376"/>
                    </a:lnTo>
                    <a:lnTo>
                      <a:pt x="927" y="387"/>
                    </a:lnTo>
                    <a:lnTo>
                      <a:pt x="915" y="410"/>
                    </a:lnTo>
                    <a:lnTo>
                      <a:pt x="933" y="449"/>
                    </a:lnTo>
                    <a:lnTo>
                      <a:pt x="938" y="476"/>
                    </a:lnTo>
                    <a:lnTo>
                      <a:pt x="960" y="490"/>
                    </a:lnTo>
                    <a:lnTo>
                      <a:pt x="989" y="465"/>
                    </a:lnTo>
                    <a:lnTo>
                      <a:pt x="981" y="429"/>
                    </a:lnTo>
                    <a:lnTo>
                      <a:pt x="956" y="398"/>
                    </a:lnTo>
                    <a:lnTo>
                      <a:pt x="985" y="362"/>
                    </a:lnTo>
                    <a:lnTo>
                      <a:pt x="960" y="301"/>
                    </a:lnTo>
                    <a:lnTo>
                      <a:pt x="937" y="276"/>
                    </a:lnTo>
                    <a:lnTo>
                      <a:pt x="956" y="254"/>
                    </a:lnTo>
                    <a:lnTo>
                      <a:pt x="952" y="220"/>
                    </a:lnTo>
                    <a:lnTo>
                      <a:pt x="966" y="201"/>
                    </a:lnTo>
                    <a:lnTo>
                      <a:pt x="989" y="220"/>
                    </a:lnTo>
                    <a:lnTo>
                      <a:pt x="1043" y="293"/>
                    </a:lnTo>
                    <a:lnTo>
                      <a:pt x="1076" y="304"/>
                    </a:lnTo>
                    <a:lnTo>
                      <a:pt x="1086" y="284"/>
                    </a:lnTo>
                    <a:lnTo>
                      <a:pt x="1078" y="245"/>
                    </a:lnTo>
                    <a:lnTo>
                      <a:pt x="1098" y="251"/>
                    </a:lnTo>
                    <a:lnTo>
                      <a:pt x="1131" y="295"/>
                    </a:lnTo>
                    <a:lnTo>
                      <a:pt x="1137" y="320"/>
                    </a:lnTo>
                    <a:lnTo>
                      <a:pt x="1156" y="337"/>
                    </a:lnTo>
                    <a:lnTo>
                      <a:pt x="1195" y="357"/>
                    </a:lnTo>
                    <a:lnTo>
                      <a:pt x="1214" y="393"/>
                    </a:lnTo>
                    <a:lnTo>
                      <a:pt x="1244" y="418"/>
                    </a:lnTo>
                    <a:lnTo>
                      <a:pt x="1259" y="426"/>
                    </a:lnTo>
                    <a:lnTo>
                      <a:pt x="1261" y="449"/>
                    </a:lnTo>
                    <a:lnTo>
                      <a:pt x="1238" y="462"/>
                    </a:lnTo>
                    <a:lnTo>
                      <a:pt x="1224" y="446"/>
                    </a:lnTo>
                    <a:lnTo>
                      <a:pt x="1212" y="449"/>
                    </a:lnTo>
                    <a:lnTo>
                      <a:pt x="1209" y="485"/>
                    </a:lnTo>
                    <a:lnTo>
                      <a:pt x="1189" y="493"/>
                    </a:lnTo>
                    <a:lnTo>
                      <a:pt x="1168" y="474"/>
                    </a:lnTo>
                    <a:lnTo>
                      <a:pt x="1123" y="474"/>
                    </a:lnTo>
                    <a:lnTo>
                      <a:pt x="1117" y="515"/>
                    </a:lnTo>
                    <a:lnTo>
                      <a:pt x="1129" y="540"/>
                    </a:lnTo>
                    <a:lnTo>
                      <a:pt x="1146" y="527"/>
                    </a:lnTo>
                    <a:lnTo>
                      <a:pt x="1164" y="521"/>
                    </a:lnTo>
                    <a:lnTo>
                      <a:pt x="1181" y="535"/>
                    </a:lnTo>
                    <a:lnTo>
                      <a:pt x="1158" y="566"/>
                    </a:lnTo>
                    <a:lnTo>
                      <a:pt x="1181" y="593"/>
                    </a:lnTo>
                    <a:lnTo>
                      <a:pt x="1212" y="602"/>
                    </a:lnTo>
                    <a:lnTo>
                      <a:pt x="1209" y="618"/>
                    </a:lnTo>
                    <a:lnTo>
                      <a:pt x="1197" y="621"/>
                    </a:lnTo>
                    <a:lnTo>
                      <a:pt x="1168" y="716"/>
                    </a:lnTo>
                    <a:lnTo>
                      <a:pt x="1170" y="655"/>
                    </a:lnTo>
                    <a:lnTo>
                      <a:pt x="1183" y="624"/>
                    </a:lnTo>
                    <a:lnTo>
                      <a:pt x="1168" y="610"/>
                    </a:lnTo>
                    <a:lnTo>
                      <a:pt x="1150" y="630"/>
                    </a:lnTo>
                    <a:lnTo>
                      <a:pt x="1160" y="646"/>
                    </a:lnTo>
                    <a:lnTo>
                      <a:pt x="1146" y="657"/>
                    </a:lnTo>
                    <a:lnTo>
                      <a:pt x="1133" y="671"/>
                    </a:lnTo>
                    <a:lnTo>
                      <a:pt x="1135" y="713"/>
                    </a:lnTo>
                    <a:lnTo>
                      <a:pt x="1115" y="727"/>
                    </a:lnTo>
                    <a:lnTo>
                      <a:pt x="1088" y="730"/>
                    </a:lnTo>
                    <a:lnTo>
                      <a:pt x="1098" y="752"/>
                    </a:lnTo>
                    <a:lnTo>
                      <a:pt x="1088" y="777"/>
                    </a:lnTo>
                    <a:lnTo>
                      <a:pt x="1098" y="797"/>
                    </a:lnTo>
                    <a:lnTo>
                      <a:pt x="1082" y="839"/>
                    </a:lnTo>
                    <a:lnTo>
                      <a:pt x="1076" y="878"/>
                    </a:lnTo>
                    <a:lnTo>
                      <a:pt x="1053" y="900"/>
                    </a:lnTo>
                    <a:lnTo>
                      <a:pt x="1024" y="961"/>
                    </a:lnTo>
                    <a:lnTo>
                      <a:pt x="1020" y="1003"/>
                    </a:lnTo>
                    <a:lnTo>
                      <a:pt x="1030" y="1036"/>
                    </a:lnTo>
                    <a:lnTo>
                      <a:pt x="1043" y="1078"/>
                    </a:lnTo>
                    <a:lnTo>
                      <a:pt x="1051" y="1123"/>
                    </a:lnTo>
                    <a:lnTo>
                      <a:pt x="1038" y="1142"/>
                    </a:lnTo>
                    <a:lnTo>
                      <a:pt x="1020" y="1128"/>
                    </a:lnTo>
                    <a:lnTo>
                      <a:pt x="1024" y="1106"/>
                    </a:lnTo>
                    <a:lnTo>
                      <a:pt x="1014" y="1056"/>
                    </a:lnTo>
                    <a:lnTo>
                      <a:pt x="1003" y="1048"/>
                    </a:lnTo>
                    <a:lnTo>
                      <a:pt x="995" y="1017"/>
                    </a:lnTo>
                    <a:lnTo>
                      <a:pt x="979" y="1017"/>
                    </a:lnTo>
                    <a:lnTo>
                      <a:pt x="962" y="1000"/>
                    </a:lnTo>
                    <a:lnTo>
                      <a:pt x="942" y="1006"/>
                    </a:lnTo>
                    <a:lnTo>
                      <a:pt x="925" y="995"/>
                    </a:lnTo>
                    <a:lnTo>
                      <a:pt x="903" y="1009"/>
                    </a:lnTo>
                    <a:lnTo>
                      <a:pt x="865" y="997"/>
                    </a:lnTo>
                    <a:lnTo>
                      <a:pt x="890" y="1034"/>
                    </a:lnTo>
                    <a:lnTo>
                      <a:pt x="859" y="1031"/>
                    </a:lnTo>
                    <a:lnTo>
                      <a:pt x="837" y="1003"/>
                    </a:lnTo>
                    <a:lnTo>
                      <a:pt x="799" y="1003"/>
                    </a:lnTo>
                    <a:lnTo>
                      <a:pt x="804" y="1048"/>
                    </a:lnTo>
                    <a:lnTo>
                      <a:pt x="775" y="1034"/>
                    </a:lnTo>
                    <a:lnTo>
                      <a:pt x="760" y="1078"/>
                    </a:lnTo>
                    <a:lnTo>
                      <a:pt x="771" y="1098"/>
                    </a:lnTo>
                    <a:lnTo>
                      <a:pt x="760" y="1151"/>
                    </a:lnTo>
                    <a:lnTo>
                      <a:pt x="773" y="1212"/>
                    </a:lnTo>
                    <a:lnTo>
                      <a:pt x="789" y="1254"/>
                    </a:lnTo>
                    <a:lnTo>
                      <a:pt x="806" y="1293"/>
                    </a:lnTo>
                    <a:lnTo>
                      <a:pt x="859" y="1290"/>
                    </a:lnTo>
                    <a:lnTo>
                      <a:pt x="880" y="1282"/>
                    </a:lnTo>
                    <a:lnTo>
                      <a:pt x="884" y="1254"/>
                    </a:lnTo>
                    <a:lnTo>
                      <a:pt x="872" y="1231"/>
                    </a:lnTo>
                    <a:lnTo>
                      <a:pt x="874" y="1212"/>
                    </a:lnTo>
                    <a:lnTo>
                      <a:pt x="907" y="1217"/>
                    </a:lnTo>
                    <a:lnTo>
                      <a:pt x="940" y="1206"/>
                    </a:lnTo>
                    <a:lnTo>
                      <a:pt x="940" y="1231"/>
                    </a:lnTo>
                    <a:lnTo>
                      <a:pt x="931" y="1268"/>
                    </a:lnTo>
                    <a:lnTo>
                      <a:pt x="915" y="1295"/>
                    </a:lnTo>
                    <a:lnTo>
                      <a:pt x="911" y="1334"/>
                    </a:lnTo>
                    <a:lnTo>
                      <a:pt x="933" y="1351"/>
                    </a:lnTo>
                    <a:lnTo>
                      <a:pt x="962" y="1346"/>
                    </a:lnTo>
                    <a:lnTo>
                      <a:pt x="979" y="1360"/>
                    </a:lnTo>
                    <a:lnTo>
                      <a:pt x="995" y="1354"/>
                    </a:lnTo>
                    <a:lnTo>
                      <a:pt x="1001" y="1379"/>
                    </a:lnTo>
                    <a:lnTo>
                      <a:pt x="987" y="1415"/>
                    </a:lnTo>
                    <a:lnTo>
                      <a:pt x="999" y="1438"/>
                    </a:lnTo>
                    <a:lnTo>
                      <a:pt x="1001" y="1482"/>
                    </a:lnTo>
                    <a:lnTo>
                      <a:pt x="1020" y="1513"/>
                    </a:lnTo>
                    <a:lnTo>
                      <a:pt x="1045" y="1521"/>
                    </a:lnTo>
                    <a:lnTo>
                      <a:pt x="1063" y="1513"/>
                    </a:lnTo>
                    <a:lnTo>
                      <a:pt x="1071" y="1516"/>
                    </a:lnTo>
                    <a:lnTo>
                      <a:pt x="1104" y="1516"/>
                    </a:lnTo>
                    <a:lnTo>
                      <a:pt x="1133" y="1518"/>
                    </a:lnTo>
                    <a:lnTo>
                      <a:pt x="1141" y="1499"/>
                    </a:lnTo>
                    <a:lnTo>
                      <a:pt x="1115" y="1532"/>
                    </a:lnTo>
                    <a:lnTo>
                      <a:pt x="1098" y="1529"/>
                    </a:lnTo>
                    <a:lnTo>
                      <a:pt x="1080" y="1532"/>
                    </a:lnTo>
                    <a:lnTo>
                      <a:pt x="1045" y="1549"/>
                    </a:lnTo>
                    <a:lnTo>
                      <a:pt x="1016" y="1527"/>
                    </a:lnTo>
                    <a:lnTo>
                      <a:pt x="989" y="1513"/>
                    </a:lnTo>
                    <a:lnTo>
                      <a:pt x="977" y="1516"/>
                    </a:lnTo>
                    <a:lnTo>
                      <a:pt x="979" y="1496"/>
                    </a:lnTo>
                    <a:lnTo>
                      <a:pt x="977" y="1465"/>
                    </a:lnTo>
                    <a:lnTo>
                      <a:pt x="954" y="1438"/>
                    </a:lnTo>
                    <a:lnTo>
                      <a:pt x="905" y="1421"/>
                    </a:lnTo>
                    <a:lnTo>
                      <a:pt x="898" y="1410"/>
                    </a:lnTo>
                    <a:lnTo>
                      <a:pt x="884" y="1412"/>
                    </a:lnTo>
                    <a:lnTo>
                      <a:pt x="870" y="1399"/>
                    </a:lnTo>
                    <a:lnTo>
                      <a:pt x="853" y="1385"/>
                    </a:lnTo>
                    <a:lnTo>
                      <a:pt x="830" y="1346"/>
                    </a:lnTo>
                    <a:lnTo>
                      <a:pt x="802" y="1334"/>
                    </a:lnTo>
                    <a:lnTo>
                      <a:pt x="787" y="1360"/>
                    </a:lnTo>
                    <a:lnTo>
                      <a:pt x="769" y="1340"/>
                    </a:lnTo>
                    <a:lnTo>
                      <a:pt x="748" y="1340"/>
                    </a:lnTo>
                    <a:lnTo>
                      <a:pt x="705" y="1326"/>
                    </a:lnTo>
                    <a:lnTo>
                      <a:pt x="628" y="1259"/>
                    </a:lnTo>
                    <a:lnTo>
                      <a:pt x="622" y="1190"/>
                    </a:lnTo>
                    <a:lnTo>
                      <a:pt x="614" y="1162"/>
                    </a:lnTo>
                    <a:lnTo>
                      <a:pt x="600" y="1142"/>
                    </a:lnTo>
                    <a:lnTo>
                      <a:pt x="583" y="1103"/>
                    </a:lnTo>
                    <a:lnTo>
                      <a:pt x="501" y="970"/>
                    </a:lnTo>
                    <a:lnTo>
                      <a:pt x="501" y="1020"/>
                    </a:lnTo>
                    <a:lnTo>
                      <a:pt x="552" y="1109"/>
                    </a:lnTo>
                    <a:lnTo>
                      <a:pt x="573" y="1184"/>
                    </a:lnTo>
                    <a:lnTo>
                      <a:pt x="542" y="1167"/>
                    </a:lnTo>
                    <a:lnTo>
                      <a:pt x="536" y="1123"/>
                    </a:lnTo>
                    <a:lnTo>
                      <a:pt x="495" y="1095"/>
                    </a:lnTo>
                    <a:lnTo>
                      <a:pt x="519" y="1078"/>
                    </a:lnTo>
                    <a:lnTo>
                      <a:pt x="464" y="1031"/>
                    </a:lnTo>
                    <a:lnTo>
                      <a:pt x="486" y="1003"/>
                    </a:lnTo>
                    <a:lnTo>
                      <a:pt x="466" y="947"/>
                    </a:lnTo>
                    <a:lnTo>
                      <a:pt x="400" y="830"/>
                    </a:lnTo>
                    <a:lnTo>
                      <a:pt x="392" y="763"/>
                    </a:lnTo>
                    <a:lnTo>
                      <a:pt x="396" y="713"/>
                    </a:lnTo>
                    <a:lnTo>
                      <a:pt x="414" y="657"/>
                    </a:lnTo>
                    <a:lnTo>
                      <a:pt x="414" y="602"/>
                    </a:lnTo>
                    <a:lnTo>
                      <a:pt x="400" y="568"/>
                    </a:lnTo>
                    <a:lnTo>
                      <a:pt x="437" y="557"/>
                    </a:lnTo>
                    <a:lnTo>
                      <a:pt x="392" y="490"/>
                    </a:lnTo>
                    <a:lnTo>
                      <a:pt x="394" y="460"/>
                    </a:lnTo>
                    <a:lnTo>
                      <a:pt x="375" y="418"/>
                    </a:lnTo>
                    <a:lnTo>
                      <a:pt x="383" y="393"/>
                    </a:lnTo>
                    <a:lnTo>
                      <a:pt x="369" y="379"/>
                    </a:lnTo>
                    <a:lnTo>
                      <a:pt x="367" y="351"/>
                    </a:lnTo>
                    <a:lnTo>
                      <a:pt x="354" y="329"/>
                    </a:lnTo>
                    <a:lnTo>
                      <a:pt x="369" y="309"/>
                    </a:lnTo>
                    <a:lnTo>
                      <a:pt x="348" y="295"/>
                    </a:lnTo>
                    <a:lnTo>
                      <a:pt x="330" y="315"/>
                    </a:lnTo>
                    <a:lnTo>
                      <a:pt x="305" y="276"/>
                    </a:lnTo>
                    <a:lnTo>
                      <a:pt x="278" y="265"/>
                    </a:lnTo>
                    <a:lnTo>
                      <a:pt x="239" y="265"/>
                    </a:lnTo>
                    <a:lnTo>
                      <a:pt x="214" y="301"/>
                    </a:lnTo>
                    <a:lnTo>
                      <a:pt x="202" y="290"/>
                    </a:lnTo>
                    <a:lnTo>
                      <a:pt x="223" y="242"/>
                    </a:lnTo>
                    <a:lnTo>
                      <a:pt x="204" y="251"/>
                    </a:lnTo>
                    <a:lnTo>
                      <a:pt x="165" y="301"/>
                    </a:lnTo>
                    <a:lnTo>
                      <a:pt x="124" y="345"/>
                    </a:lnTo>
                    <a:lnTo>
                      <a:pt x="87" y="357"/>
                    </a:lnTo>
                    <a:lnTo>
                      <a:pt x="25" y="401"/>
                    </a:lnTo>
                    <a:lnTo>
                      <a:pt x="0" y="398"/>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7" name="Freeform 35"/>
              <p:cNvSpPr>
                <a:spLocks/>
              </p:cNvSpPr>
              <p:nvPr/>
            </p:nvSpPr>
            <p:spPr bwMode="auto">
              <a:xfrm>
                <a:off x="994" y="615"/>
                <a:ext cx="429" cy="408"/>
              </a:xfrm>
              <a:custGeom>
                <a:avLst/>
                <a:gdLst/>
                <a:ahLst/>
                <a:cxnLst>
                  <a:cxn ang="0">
                    <a:pos x="0" y="84"/>
                  </a:cxn>
                  <a:cxn ang="0">
                    <a:pos x="10" y="53"/>
                  </a:cxn>
                  <a:cxn ang="0">
                    <a:pos x="10" y="31"/>
                  </a:cxn>
                  <a:cxn ang="0">
                    <a:pos x="25" y="0"/>
                  </a:cxn>
                  <a:cxn ang="0">
                    <a:pos x="103" y="20"/>
                  </a:cxn>
                  <a:cxn ang="0">
                    <a:pos x="236" y="56"/>
                  </a:cxn>
                  <a:cxn ang="0">
                    <a:pos x="289" y="86"/>
                  </a:cxn>
                  <a:cxn ang="0">
                    <a:pos x="358" y="114"/>
                  </a:cxn>
                  <a:cxn ang="0">
                    <a:pos x="393" y="167"/>
                  </a:cxn>
                  <a:cxn ang="0">
                    <a:pos x="428" y="192"/>
                  </a:cxn>
                  <a:cxn ang="0">
                    <a:pos x="414" y="212"/>
                  </a:cxn>
                  <a:cxn ang="0">
                    <a:pos x="414" y="237"/>
                  </a:cxn>
                  <a:cxn ang="0">
                    <a:pos x="401" y="243"/>
                  </a:cxn>
                  <a:cxn ang="0">
                    <a:pos x="389" y="265"/>
                  </a:cxn>
                  <a:cxn ang="0">
                    <a:pos x="401" y="287"/>
                  </a:cxn>
                  <a:cxn ang="0">
                    <a:pos x="399" y="304"/>
                  </a:cxn>
                  <a:cxn ang="0">
                    <a:pos x="385" y="326"/>
                  </a:cxn>
                  <a:cxn ang="0">
                    <a:pos x="387" y="348"/>
                  </a:cxn>
                  <a:cxn ang="0">
                    <a:pos x="411" y="371"/>
                  </a:cxn>
                  <a:cxn ang="0">
                    <a:pos x="413" y="393"/>
                  </a:cxn>
                  <a:cxn ang="0">
                    <a:pos x="407" y="404"/>
                  </a:cxn>
                  <a:cxn ang="0">
                    <a:pos x="383" y="407"/>
                  </a:cxn>
                  <a:cxn ang="0">
                    <a:pos x="366" y="396"/>
                  </a:cxn>
                  <a:cxn ang="0">
                    <a:pos x="347" y="368"/>
                  </a:cxn>
                  <a:cxn ang="0">
                    <a:pos x="339" y="368"/>
                  </a:cxn>
                  <a:cxn ang="0">
                    <a:pos x="329" y="357"/>
                  </a:cxn>
                  <a:cxn ang="0">
                    <a:pos x="320" y="323"/>
                  </a:cxn>
                  <a:cxn ang="0">
                    <a:pos x="308" y="312"/>
                  </a:cxn>
                  <a:cxn ang="0">
                    <a:pos x="283" y="295"/>
                  </a:cxn>
                  <a:cxn ang="0">
                    <a:pos x="261" y="284"/>
                  </a:cxn>
                  <a:cxn ang="0">
                    <a:pos x="230" y="254"/>
                  </a:cxn>
                  <a:cxn ang="0">
                    <a:pos x="217" y="231"/>
                  </a:cxn>
                  <a:cxn ang="0">
                    <a:pos x="219" y="215"/>
                  </a:cxn>
                  <a:cxn ang="0">
                    <a:pos x="232" y="201"/>
                  </a:cxn>
                  <a:cxn ang="0">
                    <a:pos x="221" y="184"/>
                  </a:cxn>
                  <a:cxn ang="0">
                    <a:pos x="209" y="192"/>
                  </a:cxn>
                  <a:cxn ang="0">
                    <a:pos x="190" y="167"/>
                  </a:cxn>
                  <a:cxn ang="0">
                    <a:pos x="186" y="181"/>
                  </a:cxn>
                  <a:cxn ang="0">
                    <a:pos x="168" y="181"/>
                  </a:cxn>
                  <a:cxn ang="0">
                    <a:pos x="165" y="170"/>
                  </a:cxn>
                  <a:cxn ang="0">
                    <a:pos x="165" y="151"/>
                  </a:cxn>
                  <a:cxn ang="0">
                    <a:pos x="157" y="139"/>
                  </a:cxn>
                  <a:cxn ang="0">
                    <a:pos x="145" y="142"/>
                  </a:cxn>
                  <a:cxn ang="0">
                    <a:pos x="130" y="112"/>
                  </a:cxn>
                  <a:cxn ang="0">
                    <a:pos x="118" y="109"/>
                  </a:cxn>
                  <a:cxn ang="0">
                    <a:pos x="101" y="95"/>
                  </a:cxn>
                  <a:cxn ang="0">
                    <a:pos x="64" y="98"/>
                  </a:cxn>
                  <a:cxn ang="0">
                    <a:pos x="27" y="95"/>
                  </a:cxn>
                  <a:cxn ang="0">
                    <a:pos x="0" y="84"/>
                  </a:cxn>
                </a:cxnLst>
                <a:rect l="0" t="0" r="r" b="b"/>
                <a:pathLst>
                  <a:path w="429" h="408">
                    <a:moveTo>
                      <a:pt x="0" y="84"/>
                    </a:moveTo>
                    <a:lnTo>
                      <a:pt x="10" y="53"/>
                    </a:lnTo>
                    <a:lnTo>
                      <a:pt x="10" y="31"/>
                    </a:lnTo>
                    <a:lnTo>
                      <a:pt x="25" y="0"/>
                    </a:lnTo>
                    <a:lnTo>
                      <a:pt x="103" y="20"/>
                    </a:lnTo>
                    <a:lnTo>
                      <a:pt x="236" y="56"/>
                    </a:lnTo>
                    <a:lnTo>
                      <a:pt x="289" y="86"/>
                    </a:lnTo>
                    <a:lnTo>
                      <a:pt x="358" y="114"/>
                    </a:lnTo>
                    <a:lnTo>
                      <a:pt x="393" y="167"/>
                    </a:lnTo>
                    <a:lnTo>
                      <a:pt x="428" y="192"/>
                    </a:lnTo>
                    <a:lnTo>
                      <a:pt x="414" y="212"/>
                    </a:lnTo>
                    <a:lnTo>
                      <a:pt x="414" y="237"/>
                    </a:lnTo>
                    <a:lnTo>
                      <a:pt x="401" y="243"/>
                    </a:lnTo>
                    <a:lnTo>
                      <a:pt x="389" y="265"/>
                    </a:lnTo>
                    <a:lnTo>
                      <a:pt x="401" y="287"/>
                    </a:lnTo>
                    <a:lnTo>
                      <a:pt x="399" y="304"/>
                    </a:lnTo>
                    <a:lnTo>
                      <a:pt x="385" y="326"/>
                    </a:lnTo>
                    <a:lnTo>
                      <a:pt x="387" y="348"/>
                    </a:lnTo>
                    <a:lnTo>
                      <a:pt x="411" y="371"/>
                    </a:lnTo>
                    <a:lnTo>
                      <a:pt x="413" y="393"/>
                    </a:lnTo>
                    <a:lnTo>
                      <a:pt x="407" y="404"/>
                    </a:lnTo>
                    <a:lnTo>
                      <a:pt x="383" y="407"/>
                    </a:lnTo>
                    <a:lnTo>
                      <a:pt x="366" y="396"/>
                    </a:lnTo>
                    <a:lnTo>
                      <a:pt x="347" y="368"/>
                    </a:lnTo>
                    <a:lnTo>
                      <a:pt x="339" y="368"/>
                    </a:lnTo>
                    <a:lnTo>
                      <a:pt x="329" y="357"/>
                    </a:lnTo>
                    <a:lnTo>
                      <a:pt x="320" y="323"/>
                    </a:lnTo>
                    <a:lnTo>
                      <a:pt x="308" y="312"/>
                    </a:lnTo>
                    <a:lnTo>
                      <a:pt x="283" y="295"/>
                    </a:lnTo>
                    <a:lnTo>
                      <a:pt x="261" y="284"/>
                    </a:lnTo>
                    <a:lnTo>
                      <a:pt x="230" y="254"/>
                    </a:lnTo>
                    <a:lnTo>
                      <a:pt x="217" y="231"/>
                    </a:lnTo>
                    <a:lnTo>
                      <a:pt x="219" y="215"/>
                    </a:lnTo>
                    <a:lnTo>
                      <a:pt x="232" y="201"/>
                    </a:lnTo>
                    <a:lnTo>
                      <a:pt x="221" y="184"/>
                    </a:lnTo>
                    <a:lnTo>
                      <a:pt x="209" y="192"/>
                    </a:lnTo>
                    <a:lnTo>
                      <a:pt x="190" y="167"/>
                    </a:lnTo>
                    <a:lnTo>
                      <a:pt x="186" y="181"/>
                    </a:lnTo>
                    <a:lnTo>
                      <a:pt x="168" y="181"/>
                    </a:lnTo>
                    <a:lnTo>
                      <a:pt x="165" y="170"/>
                    </a:lnTo>
                    <a:lnTo>
                      <a:pt x="165" y="151"/>
                    </a:lnTo>
                    <a:lnTo>
                      <a:pt x="157" y="139"/>
                    </a:lnTo>
                    <a:lnTo>
                      <a:pt x="145" y="142"/>
                    </a:lnTo>
                    <a:lnTo>
                      <a:pt x="130" y="112"/>
                    </a:lnTo>
                    <a:lnTo>
                      <a:pt x="118" y="109"/>
                    </a:lnTo>
                    <a:lnTo>
                      <a:pt x="101" y="95"/>
                    </a:lnTo>
                    <a:lnTo>
                      <a:pt x="64" y="98"/>
                    </a:lnTo>
                    <a:lnTo>
                      <a:pt x="27" y="95"/>
                    </a:lnTo>
                    <a:lnTo>
                      <a:pt x="0" y="84"/>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8" name="Freeform 36"/>
              <p:cNvSpPr>
                <a:spLocks/>
              </p:cNvSpPr>
              <p:nvPr/>
            </p:nvSpPr>
            <p:spPr bwMode="auto">
              <a:xfrm>
                <a:off x="908" y="758"/>
                <a:ext cx="274" cy="210"/>
              </a:xfrm>
              <a:custGeom>
                <a:avLst/>
                <a:gdLst/>
                <a:ahLst/>
                <a:cxnLst>
                  <a:cxn ang="0">
                    <a:pos x="10" y="0"/>
                  </a:cxn>
                  <a:cxn ang="0">
                    <a:pos x="0" y="17"/>
                  </a:cxn>
                  <a:cxn ang="0">
                    <a:pos x="0" y="36"/>
                  </a:cxn>
                  <a:cxn ang="0">
                    <a:pos x="19" y="56"/>
                  </a:cxn>
                  <a:cxn ang="0">
                    <a:pos x="31" y="50"/>
                  </a:cxn>
                  <a:cxn ang="0">
                    <a:pos x="35" y="59"/>
                  </a:cxn>
                  <a:cxn ang="0">
                    <a:pos x="46" y="61"/>
                  </a:cxn>
                  <a:cxn ang="0">
                    <a:pos x="54" y="47"/>
                  </a:cxn>
                  <a:cxn ang="0">
                    <a:pos x="81" y="50"/>
                  </a:cxn>
                  <a:cxn ang="0">
                    <a:pos x="85" y="64"/>
                  </a:cxn>
                  <a:cxn ang="0">
                    <a:pos x="94" y="70"/>
                  </a:cxn>
                  <a:cxn ang="0">
                    <a:pos x="117" y="67"/>
                  </a:cxn>
                  <a:cxn ang="0">
                    <a:pos x="125" y="75"/>
                  </a:cxn>
                  <a:cxn ang="0">
                    <a:pos x="137" y="84"/>
                  </a:cxn>
                  <a:cxn ang="0">
                    <a:pos x="146" y="100"/>
                  </a:cxn>
                  <a:cxn ang="0">
                    <a:pos x="146" y="123"/>
                  </a:cxn>
                  <a:cxn ang="0">
                    <a:pos x="138" y="128"/>
                  </a:cxn>
                  <a:cxn ang="0">
                    <a:pos x="142" y="137"/>
                  </a:cxn>
                  <a:cxn ang="0">
                    <a:pos x="131" y="150"/>
                  </a:cxn>
                  <a:cxn ang="0">
                    <a:pos x="131" y="170"/>
                  </a:cxn>
                  <a:cxn ang="0">
                    <a:pos x="148" y="173"/>
                  </a:cxn>
                  <a:cxn ang="0">
                    <a:pos x="158" y="167"/>
                  </a:cxn>
                  <a:cxn ang="0">
                    <a:pos x="161" y="159"/>
                  </a:cxn>
                  <a:cxn ang="0">
                    <a:pos x="167" y="167"/>
                  </a:cxn>
                  <a:cxn ang="0">
                    <a:pos x="177" y="162"/>
                  </a:cxn>
                  <a:cxn ang="0">
                    <a:pos x="198" y="173"/>
                  </a:cxn>
                  <a:cxn ang="0">
                    <a:pos x="211" y="192"/>
                  </a:cxn>
                  <a:cxn ang="0">
                    <a:pos x="215" y="192"/>
                  </a:cxn>
                  <a:cxn ang="0">
                    <a:pos x="217" y="203"/>
                  </a:cxn>
                  <a:cxn ang="0">
                    <a:pos x="231" y="209"/>
                  </a:cxn>
                  <a:cxn ang="0">
                    <a:pos x="246" y="209"/>
                  </a:cxn>
                  <a:cxn ang="0">
                    <a:pos x="236" y="198"/>
                  </a:cxn>
                  <a:cxn ang="0">
                    <a:pos x="240" y="187"/>
                  </a:cxn>
                  <a:cxn ang="0">
                    <a:pos x="252" y="198"/>
                  </a:cxn>
                  <a:cxn ang="0">
                    <a:pos x="265" y="201"/>
                  </a:cxn>
                  <a:cxn ang="0">
                    <a:pos x="267" y="184"/>
                  </a:cxn>
                  <a:cxn ang="0">
                    <a:pos x="254" y="170"/>
                  </a:cxn>
                  <a:cxn ang="0">
                    <a:pos x="244" y="170"/>
                  </a:cxn>
                  <a:cxn ang="0">
                    <a:pos x="231" y="156"/>
                  </a:cxn>
                  <a:cxn ang="0">
                    <a:pos x="244" y="156"/>
                  </a:cxn>
                  <a:cxn ang="0">
                    <a:pos x="254" y="164"/>
                  </a:cxn>
                  <a:cxn ang="0">
                    <a:pos x="273" y="164"/>
                  </a:cxn>
                  <a:cxn ang="0">
                    <a:pos x="269" y="148"/>
                  </a:cxn>
                  <a:cxn ang="0">
                    <a:pos x="252" y="131"/>
                  </a:cxn>
                  <a:cxn ang="0">
                    <a:pos x="240" y="128"/>
                  </a:cxn>
                  <a:cxn ang="0">
                    <a:pos x="223" y="109"/>
                  </a:cxn>
                  <a:cxn ang="0">
                    <a:pos x="202" y="103"/>
                  </a:cxn>
                  <a:cxn ang="0">
                    <a:pos x="185" y="95"/>
                  </a:cxn>
                  <a:cxn ang="0">
                    <a:pos x="171" y="70"/>
                  </a:cxn>
                  <a:cxn ang="0">
                    <a:pos x="161" y="39"/>
                  </a:cxn>
                  <a:cxn ang="0">
                    <a:pos x="148" y="39"/>
                  </a:cxn>
                  <a:cxn ang="0">
                    <a:pos x="144" y="31"/>
                  </a:cxn>
                  <a:cxn ang="0">
                    <a:pos x="137" y="33"/>
                  </a:cxn>
                  <a:cxn ang="0">
                    <a:pos x="123" y="20"/>
                  </a:cxn>
                  <a:cxn ang="0">
                    <a:pos x="100" y="14"/>
                  </a:cxn>
                  <a:cxn ang="0">
                    <a:pos x="90" y="22"/>
                  </a:cxn>
                  <a:cxn ang="0">
                    <a:pos x="69" y="14"/>
                  </a:cxn>
                  <a:cxn ang="0">
                    <a:pos x="56" y="14"/>
                  </a:cxn>
                  <a:cxn ang="0">
                    <a:pos x="50" y="3"/>
                  </a:cxn>
                  <a:cxn ang="0">
                    <a:pos x="44" y="0"/>
                  </a:cxn>
                  <a:cxn ang="0">
                    <a:pos x="35" y="3"/>
                  </a:cxn>
                  <a:cxn ang="0">
                    <a:pos x="10" y="0"/>
                  </a:cxn>
                </a:cxnLst>
                <a:rect l="0" t="0" r="r" b="b"/>
                <a:pathLst>
                  <a:path w="274" h="210">
                    <a:moveTo>
                      <a:pt x="10" y="0"/>
                    </a:moveTo>
                    <a:lnTo>
                      <a:pt x="0" y="17"/>
                    </a:lnTo>
                    <a:lnTo>
                      <a:pt x="0" y="36"/>
                    </a:lnTo>
                    <a:lnTo>
                      <a:pt x="19" y="56"/>
                    </a:lnTo>
                    <a:lnTo>
                      <a:pt x="31" y="50"/>
                    </a:lnTo>
                    <a:lnTo>
                      <a:pt x="35" y="59"/>
                    </a:lnTo>
                    <a:lnTo>
                      <a:pt x="46" y="61"/>
                    </a:lnTo>
                    <a:lnTo>
                      <a:pt x="54" y="47"/>
                    </a:lnTo>
                    <a:lnTo>
                      <a:pt x="81" y="50"/>
                    </a:lnTo>
                    <a:lnTo>
                      <a:pt x="85" y="64"/>
                    </a:lnTo>
                    <a:lnTo>
                      <a:pt x="94" y="70"/>
                    </a:lnTo>
                    <a:lnTo>
                      <a:pt x="117" y="67"/>
                    </a:lnTo>
                    <a:lnTo>
                      <a:pt x="125" y="75"/>
                    </a:lnTo>
                    <a:lnTo>
                      <a:pt x="137" y="84"/>
                    </a:lnTo>
                    <a:lnTo>
                      <a:pt x="146" y="100"/>
                    </a:lnTo>
                    <a:lnTo>
                      <a:pt x="146" y="123"/>
                    </a:lnTo>
                    <a:lnTo>
                      <a:pt x="138" y="128"/>
                    </a:lnTo>
                    <a:lnTo>
                      <a:pt x="142" y="137"/>
                    </a:lnTo>
                    <a:lnTo>
                      <a:pt x="131" y="150"/>
                    </a:lnTo>
                    <a:lnTo>
                      <a:pt x="131" y="170"/>
                    </a:lnTo>
                    <a:lnTo>
                      <a:pt x="148" y="173"/>
                    </a:lnTo>
                    <a:lnTo>
                      <a:pt x="158" y="167"/>
                    </a:lnTo>
                    <a:lnTo>
                      <a:pt x="161" y="159"/>
                    </a:lnTo>
                    <a:lnTo>
                      <a:pt x="167" y="167"/>
                    </a:lnTo>
                    <a:lnTo>
                      <a:pt x="177" y="162"/>
                    </a:lnTo>
                    <a:lnTo>
                      <a:pt x="198" y="173"/>
                    </a:lnTo>
                    <a:lnTo>
                      <a:pt x="211" y="192"/>
                    </a:lnTo>
                    <a:lnTo>
                      <a:pt x="215" y="192"/>
                    </a:lnTo>
                    <a:lnTo>
                      <a:pt x="217" y="203"/>
                    </a:lnTo>
                    <a:lnTo>
                      <a:pt x="231" y="209"/>
                    </a:lnTo>
                    <a:lnTo>
                      <a:pt x="246" y="209"/>
                    </a:lnTo>
                    <a:lnTo>
                      <a:pt x="236" y="198"/>
                    </a:lnTo>
                    <a:lnTo>
                      <a:pt x="240" y="187"/>
                    </a:lnTo>
                    <a:lnTo>
                      <a:pt x="252" y="198"/>
                    </a:lnTo>
                    <a:lnTo>
                      <a:pt x="265" y="201"/>
                    </a:lnTo>
                    <a:lnTo>
                      <a:pt x="267" y="184"/>
                    </a:lnTo>
                    <a:lnTo>
                      <a:pt x="254" y="170"/>
                    </a:lnTo>
                    <a:lnTo>
                      <a:pt x="244" y="170"/>
                    </a:lnTo>
                    <a:lnTo>
                      <a:pt x="231" y="156"/>
                    </a:lnTo>
                    <a:lnTo>
                      <a:pt x="244" y="156"/>
                    </a:lnTo>
                    <a:lnTo>
                      <a:pt x="254" y="164"/>
                    </a:lnTo>
                    <a:lnTo>
                      <a:pt x="273" y="164"/>
                    </a:lnTo>
                    <a:lnTo>
                      <a:pt x="269" y="148"/>
                    </a:lnTo>
                    <a:lnTo>
                      <a:pt x="252" y="131"/>
                    </a:lnTo>
                    <a:lnTo>
                      <a:pt x="240" y="128"/>
                    </a:lnTo>
                    <a:lnTo>
                      <a:pt x="223" y="109"/>
                    </a:lnTo>
                    <a:lnTo>
                      <a:pt x="202" y="103"/>
                    </a:lnTo>
                    <a:lnTo>
                      <a:pt x="185" y="95"/>
                    </a:lnTo>
                    <a:lnTo>
                      <a:pt x="171" y="70"/>
                    </a:lnTo>
                    <a:lnTo>
                      <a:pt x="161" y="39"/>
                    </a:lnTo>
                    <a:lnTo>
                      <a:pt x="148" y="39"/>
                    </a:lnTo>
                    <a:lnTo>
                      <a:pt x="144" y="31"/>
                    </a:lnTo>
                    <a:lnTo>
                      <a:pt x="137" y="33"/>
                    </a:lnTo>
                    <a:lnTo>
                      <a:pt x="123" y="20"/>
                    </a:lnTo>
                    <a:lnTo>
                      <a:pt x="100" y="14"/>
                    </a:lnTo>
                    <a:lnTo>
                      <a:pt x="90" y="22"/>
                    </a:lnTo>
                    <a:lnTo>
                      <a:pt x="69" y="14"/>
                    </a:lnTo>
                    <a:lnTo>
                      <a:pt x="56" y="14"/>
                    </a:lnTo>
                    <a:lnTo>
                      <a:pt x="50" y="3"/>
                    </a:lnTo>
                    <a:lnTo>
                      <a:pt x="44" y="0"/>
                    </a:lnTo>
                    <a:lnTo>
                      <a:pt x="35" y="3"/>
                    </a:lnTo>
                    <a:lnTo>
                      <a:pt x="10" y="0"/>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09" name="Freeform 37"/>
              <p:cNvSpPr>
                <a:spLocks/>
              </p:cNvSpPr>
              <p:nvPr/>
            </p:nvSpPr>
            <p:spPr bwMode="auto">
              <a:xfrm>
                <a:off x="1064" y="1925"/>
                <a:ext cx="195" cy="98"/>
              </a:xfrm>
              <a:custGeom>
                <a:avLst/>
                <a:gdLst/>
                <a:ahLst/>
                <a:cxnLst>
                  <a:cxn ang="0">
                    <a:pos x="0" y="49"/>
                  </a:cxn>
                  <a:cxn ang="0">
                    <a:pos x="17" y="20"/>
                  </a:cxn>
                  <a:cxn ang="0">
                    <a:pos x="25" y="20"/>
                  </a:cxn>
                  <a:cxn ang="0">
                    <a:pos x="38" y="6"/>
                  </a:cxn>
                  <a:cxn ang="0">
                    <a:pos x="54" y="6"/>
                  </a:cxn>
                  <a:cxn ang="0">
                    <a:pos x="58" y="3"/>
                  </a:cxn>
                  <a:cxn ang="0">
                    <a:pos x="63" y="0"/>
                  </a:cxn>
                  <a:cxn ang="0">
                    <a:pos x="83" y="17"/>
                  </a:cxn>
                  <a:cxn ang="0">
                    <a:pos x="88" y="29"/>
                  </a:cxn>
                  <a:cxn ang="0">
                    <a:pos x="92" y="23"/>
                  </a:cxn>
                  <a:cxn ang="0">
                    <a:pos x="108" y="34"/>
                  </a:cxn>
                  <a:cxn ang="0">
                    <a:pos x="117" y="34"/>
                  </a:cxn>
                  <a:cxn ang="0">
                    <a:pos x="125" y="43"/>
                  </a:cxn>
                  <a:cxn ang="0">
                    <a:pos x="138" y="49"/>
                  </a:cxn>
                  <a:cxn ang="0">
                    <a:pos x="138" y="63"/>
                  </a:cxn>
                  <a:cxn ang="0">
                    <a:pos x="163" y="63"/>
                  </a:cxn>
                  <a:cxn ang="0">
                    <a:pos x="169" y="77"/>
                  </a:cxn>
                  <a:cxn ang="0">
                    <a:pos x="184" y="77"/>
                  </a:cxn>
                  <a:cxn ang="0">
                    <a:pos x="194" y="94"/>
                  </a:cxn>
                  <a:cxn ang="0">
                    <a:pos x="188" y="97"/>
                  </a:cxn>
                  <a:cxn ang="0">
                    <a:pos x="184" y="91"/>
                  </a:cxn>
                  <a:cxn ang="0">
                    <a:pos x="182" y="88"/>
                  </a:cxn>
                  <a:cxn ang="0">
                    <a:pos x="169" y="91"/>
                  </a:cxn>
                  <a:cxn ang="0">
                    <a:pos x="165" y="94"/>
                  </a:cxn>
                  <a:cxn ang="0">
                    <a:pos x="154" y="97"/>
                  </a:cxn>
                  <a:cxn ang="0">
                    <a:pos x="136" y="97"/>
                  </a:cxn>
                  <a:cxn ang="0">
                    <a:pos x="125" y="97"/>
                  </a:cxn>
                  <a:cxn ang="0">
                    <a:pos x="125" y="88"/>
                  </a:cxn>
                  <a:cxn ang="0">
                    <a:pos x="108" y="66"/>
                  </a:cxn>
                  <a:cxn ang="0">
                    <a:pos x="108" y="51"/>
                  </a:cxn>
                  <a:cxn ang="0">
                    <a:pos x="88" y="51"/>
                  </a:cxn>
                  <a:cxn ang="0">
                    <a:pos x="81" y="43"/>
                  </a:cxn>
                  <a:cxn ang="0">
                    <a:pos x="75" y="51"/>
                  </a:cxn>
                  <a:cxn ang="0">
                    <a:pos x="69" y="40"/>
                  </a:cxn>
                  <a:cxn ang="0">
                    <a:pos x="63" y="40"/>
                  </a:cxn>
                  <a:cxn ang="0">
                    <a:pos x="63" y="26"/>
                  </a:cxn>
                  <a:cxn ang="0">
                    <a:pos x="58" y="20"/>
                  </a:cxn>
                  <a:cxn ang="0">
                    <a:pos x="40" y="23"/>
                  </a:cxn>
                  <a:cxn ang="0">
                    <a:pos x="29" y="40"/>
                  </a:cxn>
                  <a:cxn ang="0">
                    <a:pos x="15" y="43"/>
                  </a:cxn>
                  <a:cxn ang="0">
                    <a:pos x="0" y="49"/>
                  </a:cxn>
                </a:cxnLst>
                <a:rect l="0" t="0" r="r" b="b"/>
                <a:pathLst>
                  <a:path w="195" h="98">
                    <a:moveTo>
                      <a:pt x="0" y="49"/>
                    </a:moveTo>
                    <a:lnTo>
                      <a:pt x="17" y="20"/>
                    </a:lnTo>
                    <a:lnTo>
                      <a:pt x="25" y="20"/>
                    </a:lnTo>
                    <a:lnTo>
                      <a:pt x="38" y="6"/>
                    </a:lnTo>
                    <a:lnTo>
                      <a:pt x="54" y="6"/>
                    </a:lnTo>
                    <a:lnTo>
                      <a:pt x="58" y="3"/>
                    </a:lnTo>
                    <a:lnTo>
                      <a:pt x="63" y="0"/>
                    </a:lnTo>
                    <a:lnTo>
                      <a:pt x="83" y="17"/>
                    </a:lnTo>
                    <a:lnTo>
                      <a:pt x="88" y="29"/>
                    </a:lnTo>
                    <a:lnTo>
                      <a:pt x="92" y="23"/>
                    </a:lnTo>
                    <a:lnTo>
                      <a:pt x="108" y="34"/>
                    </a:lnTo>
                    <a:lnTo>
                      <a:pt x="117" y="34"/>
                    </a:lnTo>
                    <a:lnTo>
                      <a:pt x="125" y="43"/>
                    </a:lnTo>
                    <a:lnTo>
                      <a:pt x="138" y="49"/>
                    </a:lnTo>
                    <a:lnTo>
                      <a:pt x="138" y="63"/>
                    </a:lnTo>
                    <a:lnTo>
                      <a:pt x="163" y="63"/>
                    </a:lnTo>
                    <a:lnTo>
                      <a:pt x="169" y="77"/>
                    </a:lnTo>
                    <a:lnTo>
                      <a:pt x="184" y="77"/>
                    </a:lnTo>
                    <a:lnTo>
                      <a:pt x="194" y="94"/>
                    </a:lnTo>
                    <a:lnTo>
                      <a:pt x="188" y="97"/>
                    </a:lnTo>
                    <a:lnTo>
                      <a:pt x="184" y="91"/>
                    </a:lnTo>
                    <a:lnTo>
                      <a:pt x="182" y="88"/>
                    </a:lnTo>
                    <a:lnTo>
                      <a:pt x="169" y="91"/>
                    </a:lnTo>
                    <a:lnTo>
                      <a:pt x="165" y="94"/>
                    </a:lnTo>
                    <a:lnTo>
                      <a:pt x="154" y="97"/>
                    </a:lnTo>
                    <a:lnTo>
                      <a:pt x="136" y="97"/>
                    </a:lnTo>
                    <a:lnTo>
                      <a:pt x="125" y="97"/>
                    </a:lnTo>
                    <a:lnTo>
                      <a:pt x="125" y="88"/>
                    </a:lnTo>
                    <a:lnTo>
                      <a:pt x="108" y="66"/>
                    </a:lnTo>
                    <a:lnTo>
                      <a:pt x="108" y="51"/>
                    </a:lnTo>
                    <a:lnTo>
                      <a:pt x="88" y="51"/>
                    </a:lnTo>
                    <a:lnTo>
                      <a:pt x="81" y="43"/>
                    </a:lnTo>
                    <a:lnTo>
                      <a:pt x="75" y="51"/>
                    </a:lnTo>
                    <a:lnTo>
                      <a:pt x="69" y="40"/>
                    </a:lnTo>
                    <a:lnTo>
                      <a:pt x="63" y="40"/>
                    </a:lnTo>
                    <a:lnTo>
                      <a:pt x="63" y="26"/>
                    </a:lnTo>
                    <a:lnTo>
                      <a:pt x="58" y="20"/>
                    </a:lnTo>
                    <a:lnTo>
                      <a:pt x="40" y="23"/>
                    </a:lnTo>
                    <a:lnTo>
                      <a:pt x="29" y="40"/>
                    </a:lnTo>
                    <a:lnTo>
                      <a:pt x="15" y="43"/>
                    </a:lnTo>
                    <a:lnTo>
                      <a:pt x="0" y="49"/>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10" name="Freeform 38"/>
              <p:cNvSpPr>
                <a:spLocks/>
              </p:cNvSpPr>
              <p:nvPr/>
            </p:nvSpPr>
            <p:spPr bwMode="auto">
              <a:xfrm>
                <a:off x="1234" y="1995"/>
                <a:ext cx="129" cy="83"/>
              </a:xfrm>
              <a:custGeom>
                <a:avLst/>
                <a:gdLst/>
                <a:ahLst/>
                <a:cxnLst>
                  <a:cxn ang="0">
                    <a:pos x="0" y="62"/>
                  </a:cxn>
                  <a:cxn ang="0">
                    <a:pos x="12" y="65"/>
                  </a:cxn>
                  <a:cxn ang="0">
                    <a:pos x="40" y="62"/>
                  </a:cxn>
                  <a:cxn ang="0">
                    <a:pos x="52" y="79"/>
                  </a:cxn>
                  <a:cxn ang="0">
                    <a:pos x="68" y="82"/>
                  </a:cxn>
                  <a:cxn ang="0">
                    <a:pos x="76" y="62"/>
                  </a:cxn>
                  <a:cxn ang="0">
                    <a:pos x="72" y="57"/>
                  </a:cxn>
                  <a:cxn ang="0">
                    <a:pos x="80" y="48"/>
                  </a:cxn>
                  <a:cxn ang="0">
                    <a:pos x="96" y="62"/>
                  </a:cxn>
                  <a:cxn ang="0">
                    <a:pos x="108" y="62"/>
                  </a:cxn>
                  <a:cxn ang="0">
                    <a:pos x="108" y="54"/>
                  </a:cxn>
                  <a:cxn ang="0">
                    <a:pos x="116" y="54"/>
                  </a:cxn>
                  <a:cxn ang="0">
                    <a:pos x="128" y="40"/>
                  </a:cxn>
                  <a:cxn ang="0">
                    <a:pos x="120" y="37"/>
                  </a:cxn>
                  <a:cxn ang="0">
                    <a:pos x="120" y="23"/>
                  </a:cxn>
                  <a:cxn ang="0">
                    <a:pos x="120" y="11"/>
                  </a:cxn>
                  <a:cxn ang="0">
                    <a:pos x="102" y="8"/>
                  </a:cxn>
                  <a:cxn ang="0">
                    <a:pos x="88" y="11"/>
                  </a:cxn>
                  <a:cxn ang="0">
                    <a:pos x="76" y="11"/>
                  </a:cxn>
                  <a:cxn ang="0">
                    <a:pos x="58" y="8"/>
                  </a:cxn>
                  <a:cxn ang="0">
                    <a:pos x="44" y="0"/>
                  </a:cxn>
                  <a:cxn ang="0">
                    <a:pos x="40" y="8"/>
                  </a:cxn>
                  <a:cxn ang="0">
                    <a:pos x="38" y="25"/>
                  </a:cxn>
                  <a:cxn ang="0">
                    <a:pos x="24" y="25"/>
                  </a:cxn>
                  <a:cxn ang="0">
                    <a:pos x="20" y="40"/>
                  </a:cxn>
                  <a:cxn ang="0">
                    <a:pos x="12" y="45"/>
                  </a:cxn>
                  <a:cxn ang="0">
                    <a:pos x="0" y="62"/>
                  </a:cxn>
                </a:cxnLst>
                <a:rect l="0" t="0" r="r" b="b"/>
                <a:pathLst>
                  <a:path w="129" h="83">
                    <a:moveTo>
                      <a:pt x="0" y="62"/>
                    </a:moveTo>
                    <a:lnTo>
                      <a:pt x="12" y="65"/>
                    </a:lnTo>
                    <a:lnTo>
                      <a:pt x="40" y="62"/>
                    </a:lnTo>
                    <a:lnTo>
                      <a:pt x="52" y="79"/>
                    </a:lnTo>
                    <a:lnTo>
                      <a:pt x="68" y="82"/>
                    </a:lnTo>
                    <a:lnTo>
                      <a:pt x="76" y="62"/>
                    </a:lnTo>
                    <a:lnTo>
                      <a:pt x="72" y="57"/>
                    </a:lnTo>
                    <a:lnTo>
                      <a:pt x="80" y="48"/>
                    </a:lnTo>
                    <a:lnTo>
                      <a:pt x="96" y="62"/>
                    </a:lnTo>
                    <a:lnTo>
                      <a:pt x="108" y="62"/>
                    </a:lnTo>
                    <a:lnTo>
                      <a:pt x="108" y="54"/>
                    </a:lnTo>
                    <a:lnTo>
                      <a:pt x="116" y="54"/>
                    </a:lnTo>
                    <a:lnTo>
                      <a:pt x="128" y="40"/>
                    </a:lnTo>
                    <a:lnTo>
                      <a:pt x="120" y="37"/>
                    </a:lnTo>
                    <a:lnTo>
                      <a:pt x="120" y="23"/>
                    </a:lnTo>
                    <a:lnTo>
                      <a:pt x="120" y="11"/>
                    </a:lnTo>
                    <a:lnTo>
                      <a:pt x="102" y="8"/>
                    </a:lnTo>
                    <a:lnTo>
                      <a:pt x="88" y="11"/>
                    </a:lnTo>
                    <a:lnTo>
                      <a:pt x="76" y="11"/>
                    </a:lnTo>
                    <a:lnTo>
                      <a:pt x="58" y="8"/>
                    </a:lnTo>
                    <a:lnTo>
                      <a:pt x="44" y="0"/>
                    </a:lnTo>
                    <a:lnTo>
                      <a:pt x="40" y="8"/>
                    </a:lnTo>
                    <a:lnTo>
                      <a:pt x="38" y="25"/>
                    </a:lnTo>
                    <a:lnTo>
                      <a:pt x="24" y="25"/>
                    </a:lnTo>
                    <a:lnTo>
                      <a:pt x="20" y="40"/>
                    </a:lnTo>
                    <a:lnTo>
                      <a:pt x="12" y="45"/>
                    </a:lnTo>
                    <a:lnTo>
                      <a:pt x="0" y="62"/>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3111" name="Freeform 39"/>
              <p:cNvSpPr>
                <a:spLocks/>
              </p:cNvSpPr>
              <p:nvPr/>
            </p:nvSpPr>
            <p:spPr bwMode="auto">
              <a:xfrm>
                <a:off x="1155" y="2228"/>
                <a:ext cx="802" cy="1698"/>
              </a:xfrm>
              <a:custGeom>
                <a:avLst/>
                <a:gdLst/>
                <a:ahLst/>
                <a:cxnLst>
                  <a:cxn ang="0">
                    <a:pos x="92" y="28"/>
                  </a:cxn>
                  <a:cxn ang="0">
                    <a:pos x="152" y="3"/>
                  </a:cxn>
                  <a:cxn ang="0">
                    <a:pos x="127" y="59"/>
                  </a:cxn>
                  <a:cxn ang="0">
                    <a:pos x="152" y="56"/>
                  </a:cxn>
                  <a:cxn ang="0">
                    <a:pos x="177" y="53"/>
                  </a:cxn>
                  <a:cxn ang="0">
                    <a:pos x="212" y="73"/>
                  </a:cxn>
                  <a:cxn ang="0">
                    <a:pos x="322" y="103"/>
                  </a:cxn>
                  <a:cxn ang="0">
                    <a:pos x="372" y="134"/>
                  </a:cxn>
                  <a:cxn ang="0">
                    <a:pos x="437" y="151"/>
                  </a:cxn>
                  <a:cxn ang="0">
                    <a:pos x="530" y="234"/>
                  </a:cxn>
                  <a:cxn ang="0">
                    <a:pos x="581" y="338"/>
                  </a:cxn>
                  <a:cxn ang="0">
                    <a:pos x="780" y="424"/>
                  </a:cxn>
                  <a:cxn ang="0">
                    <a:pos x="782" y="567"/>
                  </a:cxn>
                  <a:cxn ang="0">
                    <a:pos x="731" y="642"/>
                  </a:cxn>
                  <a:cxn ang="0">
                    <a:pos x="723" y="751"/>
                  </a:cxn>
                  <a:cxn ang="0">
                    <a:pos x="694" y="798"/>
                  </a:cxn>
                  <a:cxn ang="0">
                    <a:pos x="647" y="879"/>
                  </a:cxn>
                  <a:cxn ang="0">
                    <a:pos x="579" y="907"/>
                  </a:cxn>
                  <a:cxn ang="0">
                    <a:pos x="544" y="991"/>
                  </a:cxn>
                  <a:cxn ang="0">
                    <a:pos x="536" y="1061"/>
                  </a:cxn>
                  <a:cxn ang="0">
                    <a:pos x="481" y="1125"/>
                  </a:cxn>
                  <a:cxn ang="0">
                    <a:pos x="448" y="1175"/>
                  </a:cxn>
                  <a:cxn ang="0">
                    <a:pos x="427" y="1200"/>
                  </a:cxn>
                  <a:cxn ang="0">
                    <a:pos x="415" y="1267"/>
                  </a:cxn>
                  <a:cxn ang="0">
                    <a:pos x="361" y="1295"/>
                  </a:cxn>
                  <a:cxn ang="0">
                    <a:pos x="318" y="1323"/>
                  </a:cxn>
                  <a:cxn ang="0">
                    <a:pos x="316" y="1387"/>
                  </a:cxn>
                  <a:cxn ang="0">
                    <a:pos x="275" y="1437"/>
                  </a:cxn>
                  <a:cxn ang="0">
                    <a:pos x="300" y="1482"/>
                  </a:cxn>
                  <a:cxn ang="0">
                    <a:pos x="259" y="1524"/>
                  </a:cxn>
                  <a:cxn ang="0">
                    <a:pos x="238" y="1597"/>
                  </a:cxn>
                  <a:cxn ang="0">
                    <a:pos x="292" y="1697"/>
                  </a:cxn>
                  <a:cxn ang="0">
                    <a:pos x="228" y="1647"/>
                  </a:cxn>
                  <a:cxn ang="0">
                    <a:pos x="187" y="1557"/>
                  </a:cxn>
                  <a:cxn ang="0">
                    <a:pos x="183" y="1323"/>
                  </a:cxn>
                  <a:cxn ang="0">
                    <a:pos x="177" y="1223"/>
                  </a:cxn>
                  <a:cxn ang="0">
                    <a:pos x="181" y="1114"/>
                  </a:cxn>
                  <a:cxn ang="0">
                    <a:pos x="189" y="1027"/>
                  </a:cxn>
                  <a:cxn ang="0">
                    <a:pos x="185" y="888"/>
                  </a:cxn>
                  <a:cxn ang="0">
                    <a:pos x="191" y="773"/>
                  </a:cxn>
                  <a:cxn ang="0">
                    <a:pos x="144" y="695"/>
                  </a:cxn>
                  <a:cxn ang="0">
                    <a:pos x="72" y="634"/>
                  </a:cxn>
                  <a:cxn ang="0">
                    <a:pos x="47" y="539"/>
                  </a:cxn>
                  <a:cxn ang="0">
                    <a:pos x="14" y="486"/>
                  </a:cxn>
                  <a:cxn ang="0">
                    <a:pos x="16" y="396"/>
                  </a:cxn>
                  <a:cxn ang="0">
                    <a:pos x="8" y="310"/>
                  </a:cxn>
                  <a:cxn ang="0">
                    <a:pos x="58" y="140"/>
                  </a:cxn>
                </a:cxnLst>
                <a:rect l="0" t="0" r="r" b="b"/>
                <a:pathLst>
                  <a:path w="802" h="1698">
                    <a:moveTo>
                      <a:pt x="62" y="75"/>
                    </a:moveTo>
                    <a:lnTo>
                      <a:pt x="72" y="56"/>
                    </a:lnTo>
                    <a:lnTo>
                      <a:pt x="92" y="28"/>
                    </a:lnTo>
                    <a:lnTo>
                      <a:pt x="121" y="11"/>
                    </a:lnTo>
                    <a:lnTo>
                      <a:pt x="136" y="0"/>
                    </a:lnTo>
                    <a:lnTo>
                      <a:pt x="152" y="3"/>
                    </a:lnTo>
                    <a:lnTo>
                      <a:pt x="148" y="17"/>
                    </a:lnTo>
                    <a:lnTo>
                      <a:pt x="131" y="31"/>
                    </a:lnTo>
                    <a:lnTo>
                      <a:pt x="127" y="59"/>
                    </a:lnTo>
                    <a:lnTo>
                      <a:pt x="131" y="81"/>
                    </a:lnTo>
                    <a:lnTo>
                      <a:pt x="146" y="81"/>
                    </a:lnTo>
                    <a:lnTo>
                      <a:pt x="152" y="56"/>
                    </a:lnTo>
                    <a:lnTo>
                      <a:pt x="156" y="31"/>
                    </a:lnTo>
                    <a:lnTo>
                      <a:pt x="166" y="39"/>
                    </a:lnTo>
                    <a:lnTo>
                      <a:pt x="177" y="53"/>
                    </a:lnTo>
                    <a:lnTo>
                      <a:pt x="197" y="47"/>
                    </a:lnTo>
                    <a:lnTo>
                      <a:pt x="209" y="59"/>
                    </a:lnTo>
                    <a:lnTo>
                      <a:pt x="212" y="73"/>
                    </a:lnTo>
                    <a:lnTo>
                      <a:pt x="242" y="67"/>
                    </a:lnTo>
                    <a:lnTo>
                      <a:pt x="300" y="59"/>
                    </a:lnTo>
                    <a:lnTo>
                      <a:pt x="322" y="103"/>
                    </a:lnTo>
                    <a:lnTo>
                      <a:pt x="359" y="126"/>
                    </a:lnTo>
                    <a:lnTo>
                      <a:pt x="357" y="145"/>
                    </a:lnTo>
                    <a:lnTo>
                      <a:pt x="372" y="134"/>
                    </a:lnTo>
                    <a:lnTo>
                      <a:pt x="390" y="134"/>
                    </a:lnTo>
                    <a:lnTo>
                      <a:pt x="411" y="154"/>
                    </a:lnTo>
                    <a:lnTo>
                      <a:pt x="437" y="151"/>
                    </a:lnTo>
                    <a:lnTo>
                      <a:pt x="458" y="154"/>
                    </a:lnTo>
                    <a:lnTo>
                      <a:pt x="493" y="190"/>
                    </a:lnTo>
                    <a:lnTo>
                      <a:pt x="530" y="234"/>
                    </a:lnTo>
                    <a:lnTo>
                      <a:pt x="546" y="285"/>
                    </a:lnTo>
                    <a:lnTo>
                      <a:pt x="536" y="324"/>
                    </a:lnTo>
                    <a:lnTo>
                      <a:pt x="581" y="338"/>
                    </a:lnTo>
                    <a:lnTo>
                      <a:pt x="655" y="357"/>
                    </a:lnTo>
                    <a:lnTo>
                      <a:pt x="731" y="380"/>
                    </a:lnTo>
                    <a:lnTo>
                      <a:pt x="780" y="424"/>
                    </a:lnTo>
                    <a:lnTo>
                      <a:pt x="801" y="466"/>
                    </a:lnTo>
                    <a:lnTo>
                      <a:pt x="801" y="519"/>
                    </a:lnTo>
                    <a:lnTo>
                      <a:pt x="782" y="567"/>
                    </a:lnTo>
                    <a:lnTo>
                      <a:pt x="760" y="592"/>
                    </a:lnTo>
                    <a:lnTo>
                      <a:pt x="746" y="608"/>
                    </a:lnTo>
                    <a:lnTo>
                      <a:pt x="731" y="642"/>
                    </a:lnTo>
                    <a:lnTo>
                      <a:pt x="729" y="673"/>
                    </a:lnTo>
                    <a:lnTo>
                      <a:pt x="731" y="712"/>
                    </a:lnTo>
                    <a:lnTo>
                      <a:pt x="723" y="751"/>
                    </a:lnTo>
                    <a:lnTo>
                      <a:pt x="711" y="759"/>
                    </a:lnTo>
                    <a:lnTo>
                      <a:pt x="707" y="782"/>
                    </a:lnTo>
                    <a:lnTo>
                      <a:pt x="694" y="798"/>
                    </a:lnTo>
                    <a:lnTo>
                      <a:pt x="692" y="818"/>
                    </a:lnTo>
                    <a:lnTo>
                      <a:pt x="674" y="840"/>
                    </a:lnTo>
                    <a:lnTo>
                      <a:pt x="647" y="879"/>
                    </a:lnTo>
                    <a:lnTo>
                      <a:pt x="624" y="890"/>
                    </a:lnTo>
                    <a:lnTo>
                      <a:pt x="608" y="888"/>
                    </a:lnTo>
                    <a:lnTo>
                      <a:pt x="579" y="907"/>
                    </a:lnTo>
                    <a:lnTo>
                      <a:pt x="550" y="952"/>
                    </a:lnTo>
                    <a:lnTo>
                      <a:pt x="544" y="969"/>
                    </a:lnTo>
                    <a:lnTo>
                      <a:pt x="544" y="991"/>
                    </a:lnTo>
                    <a:lnTo>
                      <a:pt x="550" y="1016"/>
                    </a:lnTo>
                    <a:lnTo>
                      <a:pt x="536" y="1041"/>
                    </a:lnTo>
                    <a:lnTo>
                      <a:pt x="536" y="1061"/>
                    </a:lnTo>
                    <a:lnTo>
                      <a:pt x="513" y="1083"/>
                    </a:lnTo>
                    <a:lnTo>
                      <a:pt x="495" y="1100"/>
                    </a:lnTo>
                    <a:lnTo>
                      <a:pt x="481" y="1125"/>
                    </a:lnTo>
                    <a:lnTo>
                      <a:pt x="476" y="1150"/>
                    </a:lnTo>
                    <a:lnTo>
                      <a:pt x="456" y="1181"/>
                    </a:lnTo>
                    <a:lnTo>
                      <a:pt x="448" y="1175"/>
                    </a:lnTo>
                    <a:lnTo>
                      <a:pt x="433" y="1175"/>
                    </a:lnTo>
                    <a:lnTo>
                      <a:pt x="413" y="1186"/>
                    </a:lnTo>
                    <a:lnTo>
                      <a:pt x="427" y="1200"/>
                    </a:lnTo>
                    <a:lnTo>
                      <a:pt x="427" y="1228"/>
                    </a:lnTo>
                    <a:lnTo>
                      <a:pt x="425" y="1250"/>
                    </a:lnTo>
                    <a:lnTo>
                      <a:pt x="415" y="1267"/>
                    </a:lnTo>
                    <a:lnTo>
                      <a:pt x="390" y="1270"/>
                    </a:lnTo>
                    <a:lnTo>
                      <a:pt x="370" y="1278"/>
                    </a:lnTo>
                    <a:lnTo>
                      <a:pt x="361" y="1295"/>
                    </a:lnTo>
                    <a:lnTo>
                      <a:pt x="361" y="1323"/>
                    </a:lnTo>
                    <a:lnTo>
                      <a:pt x="337" y="1326"/>
                    </a:lnTo>
                    <a:lnTo>
                      <a:pt x="318" y="1323"/>
                    </a:lnTo>
                    <a:lnTo>
                      <a:pt x="312" y="1334"/>
                    </a:lnTo>
                    <a:lnTo>
                      <a:pt x="322" y="1345"/>
                    </a:lnTo>
                    <a:lnTo>
                      <a:pt x="316" y="1387"/>
                    </a:lnTo>
                    <a:lnTo>
                      <a:pt x="308" y="1423"/>
                    </a:lnTo>
                    <a:lnTo>
                      <a:pt x="283" y="1423"/>
                    </a:lnTo>
                    <a:lnTo>
                      <a:pt x="275" y="1437"/>
                    </a:lnTo>
                    <a:lnTo>
                      <a:pt x="277" y="1465"/>
                    </a:lnTo>
                    <a:lnTo>
                      <a:pt x="290" y="1465"/>
                    </a:lnTo>
                    <a:lnTo>
                      <a:pt x="300" y="1482"/>
                    </a:lnTo>
                    <a:lnTo>
                      <a:pt x="294" y="1510"/>
                    </a:lnTo>
                    <a:lnTo>
                      <a:pt x="281" y="1513"/>
                    </a:lnTo>
                    <a:lnTo>
                      <a:pt x="259" y="1524"/>
                    </a:lnTo>
                    <a:lnTo>
                      <a:pt x="253" y="1546"/>
                    </a:lnTo>
                    <a:lnTo>
                      <a:pt x="251" y="1580"/>
                    </a:lnTo>
                    <a:lnTo>
                      <a:pt x="238" y="1597"/>
                    </a:lnTo>
                    <a:lnTo>
                      <a:pt x="286" y="1652"/>
                    </a:lnTo>
                    <a:lnTo>
                      <a:pt x="300" y="1680"/>
                    </a:lnTo>
                    <a:lnTo>
                      <a:pt x="292" y="1697"/>
                    </a:lnTo>
                    <a:lnTo>
                      <a:pt x="271" y="1686"/>
                    </a:lnTo>
                    <a:lnTo>
                      <a:pt x="253" y="1664"/>
                    </a:lnTo>
                    <a:lnTo>
                      <a:pt x="228" y="1647"/>
                    </a:lnTo>
                    <a:lnTo>
                      <a:pt x="205" y="1619"/>
                    </a:lnTo>
                    <a:lnTo>
                      <a:pt x="189" y="1585"/>
                    </a:lnTo>
                    <a:lnTo>
                      <a:pt x="187" y="1557"/>
                    </a:lnTo>
                    <a:lnTo>
                      <a:pt x="191" y="1535"/>
                    </a:lnTo>
                    <a:lnTo>
                      <a:pt x="189" y="1354"/>
                    </a:lnTo>
                    <a:lnTo>
                      <a:pt x="183" y="1323"/>
                    </a:lnTo>
                    <a:lnTo>
                      <a:pt x="166" y="1289"/>
                    </a:lnTo>
                    <a:lnTo>
                      <a:pt x="166" y="1259"/>
                    </a:lnTo>
                    <a:lnTo>
                      <a:pt x="177" y="1223"/>
                    </a:lnTo>
                    <a:lnTo>
                      <a:pt x="187" y="1178"/>
                    </a:lnTo>
                    <a:lnTo>
                      <a:pt x="183" y="1133"/>
                    </a:lnTo>
                    <a:lnTo>
                      <a:pt x="181" y="1114"/>
                    </a:lnTo>
                    <a:lnTo>
                      <a:pt x="179" y="1089"/>
                    </a:lnTo>
                    <a:lnTo>
                      <a:pt x="185" y="1077"/>
                    </a:lnTo>
                    <a:lnTo>
                      <a:pt x="189" y="1027"/>
                    </a:lnTo>
                    <a:lnTo>
                      <a:pt x="185" y="1002"/>
                    </a:lnTo>
                    <a:lnTo>
                      <a:pt x="193" y="941"/>
                    </a:lnTo>
                    <a:lnTo>
                      <a:pt x="185" y="888"/>
                    </a:lnTo>
                    <a:lnTo>
                      <a:pt x="191" y="860"/>
                    </a:lnTo>
                    <a:lnTo>
                      <a:pt x="201" y="807"/>
                    </a:lnTo>
                    <a:lnTo>
                      <a:pt x="191" y="773"/>
                    </a:lnTo>
                    <a:lnTo>
                      <a:pt x="172" y="748"/>
                    </a:lnTo>
                    <a:lnTo>
                      <a:pt x="166" y="720"/>
                    </a:lnTo>
                    <a:lnTo>
                      <a:pt x="144" y="695"/>
                    </a:lnTo>
                    <a:lnTo>
                      <a:pt x="121" y="678"/>
                    </a:lnTo>
                    <a:lnTo>
                      <a:pt x="88" y="670"/>
                    </a:lnTo>
                    <a:lnTo>
                      <a:pt x="72" y="634"/>
                    </a:lnTo>
                    <a:lnTo>
                      <a:pt x="51" y="597"/>
                    </a:lnTo>
                    <a:lnTo>
                      <a:pt x="49" y="567"/>
                    </a:lnTo>
                    <a:lnTo>
                      <a:pt x="47" y="539"/>
                    </a:lnTo>
                    <a:lnTo>
                      <a:pt x="41" y="519"/>
                    </a:lnTo>
                    <a:lnTo>
                      <a:pt x="29" y="497"/>
                    </a:lnTo>
                    <a:lnTo>
                      <a:pt x="14" y="486"/>
                    </a:lnTo>
                    <a:lnTo>
                      <a:pt x="2" y="463"/>
                    </a:lnTo>
                    <a:lnTo>
                      <a:pt x="16" y="444"/>
                    </a:lnTo>
                    <a:lnTo>
                      <a:pt x="16" y="396"/>
                    </a:lnTo>
                    <a:lnTo>
                      <a:pt x="8" y="371"/>
                    </a:lnTo>
                    <a:lnTo>
                      <a:pt x="0" y="346"/>
                    </a:lnTo>
                    <a:lnTo>
                      <a:pt x="8" y="310"/>
                    </a:lnTo>
                    <a:lnTo>
                      <a:pt x="39" y="220"/>
                    </a:lnTo>
                    <a:lnTo>
                      <a:pt x="41" y="181"/>
                    </a:lnTo>
                    <a:lnTo>
                      <a:pt x="58" y="140"/>
                    </a:lnTo>
                    <a:lnTo>
                      <a:pt x="58" y="117"/>
                    </a:lnTo>
                    <a:lnTo>
                      <a:pt x="62" y="75"/>
                    </a:lnTo>
                  </a:path>
                </a:pathLst>
              </a:custGeom>
              <a:solidFill>
                <a:schemeClr val="bg1"/>
              </a:solidFill>
              <a:ln w="12700" cap="rnd" cmpd="sng">
                <a:noFill/>
                <a:prstDash val="solid"/>
                <a:round/>
                <a:headEnd type="none" w="med" len="med"/>
                <a:tailEnd type="none" w="med" len="med"/>
              </a:ln>
              <a:effectLst/>
            </p:spPr>
            <p:txBody>
              <a:bodyPr/>
              <a:lstStyle/>
              <a:p>
                <a:pPr eaLnBrk="0" hangingPunct="0">
                  <a:defRPr/>
                </a:pPr>
                <a:endParaRPr lang="en-US" sz="1800">
                  <a:effectLst>
                    <a:outerShdw blurRad="38100" dist="38100" dir="2700000" algn="tl">
                      <a:srgbClr val="000000">
                        <a:alpha val="43137"/>
                      </a:srgbClr>
                    </a:outerShdw>
                  </a:effectLst>
                </a:endParaRPr>
              </a:p>
            </p:txBody>
          </p:sp>
        </p:grpSp>
      </p:grpSp>
      <p:sp>
        <p:nvSpPr>
          <p:cNvPr id="6147" name="Rectangle 40"/>
          <p:cNvSpPr>
            <a:spLocks noGrp="1" noChangeArrowheads="1"/>
          </p:cNvSpPr>
          <p:nvPr>
            <p:ph type="title"/>
          </p:nvPr>
        </p:nvSpPr>
        <p:spPr bwMode="auto">
          <a:xfrm>
            <a:off x="685800" y="609600"/>
            <a:ext cx="7772400" cy="1143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113" name="Rectangle 41"/>
          <p:cNvSpPr>
            <a:spLocks noGrp="1" noChangeArrowheads="1"/>
          </p:cNvSpPr>
          <p:nvPr>
            <p:ph type="body" idx="1"/>
          </p:nvPr>
        </p:nvSpPr>
        <p:spPr bwMode="auto">
          <a:xfrm>
            <a:off x="685800" y="1981200"/>
            <a:ext cx="7772400" cy="4114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p:cut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SzPct val="65000"/>
        <a:buFont typeface="Monotype Sorts" charset="2"/>
        <a:buChar char="F"/>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0.wmf"/><Relationship Id="rId5" Type="http://schemas.openxmlformats.org/officeDocument/2006/relationships/oleObject" Target="../embeddings/Microsoft_Word_97_-_2003_Document1.doc"/><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slides/_rels/slide2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emf"/></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hyperlink" Target="http://mbgnet.mobot.org/salt/coral/belize/brain3.jpg"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5.jpeg"/><Relationship Id="rId5" Type="http://schemas.openxmlformats.org/officeDocument/2006/relationships/image" Target="../media/image64.wmf"/><Relationship Id="rId4" Type="http://schemas.openxmlformats.org/officeDocument/2006/relationships/oleObject" Target="../embeddings/oleObject2.bin"/></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41.jpeg"/></Relationships>
</file>

<file path=ppt/slides/_rels/slide3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84.emf"/><Relationship Id="rId4" Type="http://schemas.openxmlformats.org/officeDocument/2006/relationships/package" Target="../embeddings/Microsoft_PowerPoint_Slide1.sldx"/></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hyperlink" Target="mailto:Pat_comer@natureserve.org"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notesSlide" Target="../notesSlides/notesSlide4.xml"/><Relationship Id="rId7"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ext Box 3"/>
          <p:cNvSpPr txBox="1">
            <a:spLocks noChangeArrowheads="1"/>
          </p:cNvSpPr>
          <p:nvPr/>
        </p:nvSpPr>
        <p:spPr bwMode="auto">
          <a:xfrm>
            <a:off x="893040" y="437971"/>
            <a:ext cx="7507240" cy="1200329"/>
          </a:xfrm>
          <a:prstGeom prst="rect">
            <a:avLst/>
          </a:prstGeom>
          <a:noFill/>
          <a:ln w="9525">
            <a:noFill/>
            <a:miter lim="800000"/>
            <a:headEnd/>
            <a:tailEnd/>
          </a:ln>
          <a:effectLst/>
        </p:spPr>
        <p:txBody>
          <a:bodyPr wrap="square">
            <a:spAutoFit/>
          </a:bodyPr>
          <a:lstStyle/>
          <a:p>
            <a:pPr algn="ctr" eaLnBrk="0" hangingPunct="0">
              <a:defRPr/>
            </a:pPr>
            <a:r>
              <a:rPr lang="en-US" sz="3200" dirty="0">
                <a:solidFill>
                  <a:srgbClr val="FFFF99"/>
                </a:solidFill>
                <a:effectLst>
                  <a:outerShdw blurRad="38100" dist="38100" dir="2700000" algn="tl">
                    <a:srgbClr val="000000"/>
                  </a:outerShdw>
                </a:effectLst>
                <a:latin typeface="Century Gothic" panose="020B0502020202020204" pitchFamily="34" charset="0"/>
              </a:rPr>
              <a:t>NATURESERVE ECOLOGY OVERVIEW</a:t>
            </a:r>
          </a:p>
          <a:p>
            <a:pPr algn="ctr" eaLnBrk="0" hangingPunct="0">
              <a:defRPr/>
            </a:pPr>
            <a:r>
              <a:rPr lang="en-US" sz="2000" dirty="0">
                <a:solidFill>
                  <a:srgbClr val="FFFF99"/>
                </a:solidFill>
                <a:effectLst>
                  <a:outerShdw blurRad="38100" dist="38100" dir="2700000" algn="tl">
                    <a:srgbClr val="000000"/>
                  </a:outerShdw>
                </a:effectLst>
                <a:latin typeface="Century Gothic" panose="020B0502020202020204" pitchFamily="34" charset="0"/>
              </a:rPr>
              <a:t>Natural Heritage Methodology </a:t>
            </a:r>
            <a:r>
              <a:rPr lang="en-US" sz="2000" dirty="0" smtClean="0">
                <a:solidFill>
                  <a:srgbClr val="FFFF99"/>
                </a:solidFill>
                <a:effectLst>
                  <a:outerShdw blurRad="38100" dist="38100" dir="2700000" algn="tl">
                    <a:srgbClr val="000000"/>
                  </a:outerShdw>
                </a:effectLst>
                <a:latin typeface="Century Gothic" panose="020B0502020202020204" pitchFamily="34" charset="0"/>
              </a:rPr>
              <a:t>Training</a:t>
            </a:r>
          </a:p>
          <a:p>
            <a:pPr algn="ctr" eaLnBrk="0" hangingPunct="0">
              <a:defRPr/>
            </a:pPr>
            <a:r>
              <a:rPr lang="en-US" sz="2000" dirty="0" smtClean="0">
                <a:solidFill>
                  <a:srgbClr val="FFFF99"/>
                </a:solidFill>
                <a:effectLst>
                  <a:outerShdw blurRad="38100" dist="38100" dir="2700000" algn="tl">
                    <a:srgbClr val="000000"/>
                  </a:outerShdw>
                </a:effectLst>
                <a:latin typeface="Century Gothic" panose="020B0502020202020204" pitchFamily="34" charset="0"/>
              </a:rPr>
              <a:t>13 April</a:t>
            </a:r>
            <a:r>
              <a:rPr lang="en-US" sz="2000" dirty="0" smtClean="0">
                <a:solidFill>
                  <a:srgbClr val="FFFF99"/>
                </a:solidFill>
                <a:effectLst>
                  <a:outerShdw blurRad="38100" dist="38100" dir="2700000" algn="tl">
                    <a:srgbClr val="000000"/>
                  </a:outerShdw>
                </a:effectLst>
                <a:latin typeface="Century Gothic" panose="020B0502020202020204" pitchFamily="34" charset="0"/>
              </a:rPr>
              <a:t> 2015</a:t>
            </a:r>
            <a:endParaRPr lang="en-US" dirty="0">
              <a:solidFill>
                <a:srgbClr val="FFFF99"/>
              </a:solidFill>
              <a:effectLst>
                <a:outerShdw blurRad="38100" dist="38100" dir="2700000" algn="tl">
                  <a:srgbClr val="000000"/>
                </a:outerShdw>
              </a:effectLst>
              <a:latin typeface="Century Gothic" panose="020B0502020202020204" pitchFamily="34" charset="0"/>
            </a:endParaRPr>
          </a:p>
        </p:txBody>
      </p:sp>
      <p:sp>
        <p:nvSpPr>
          <p:cNvPr id="72708" name="Text Box 4"/>
          <p:cNvSpPr txBox="1">
            <a:spLocks noChangeArrowheads="1"/>
          </p:cNvSpPr>
          <p:nvPr/>
        </p:nvSpPr>
        <p:spPr bwMode="auto">
          <a:xfrm>
            <a:off x="2677593" y="6156325"/>
            <a:ext cx="3886705" cy="523220"/>
          </a:xfrm>
          <a:prstGeom prst="rect">
            <a:avLst/>
          </a:prstGeom>
          <a:noFill/>
          <a:ln w="9525">
            <a:noFill/>
            <a:miter lim="800000"/>
            <a:headEnd/>
            <a:tailEnd/>
          </a:ln>
          <a:effectLst/>
        </p:spPr>
        <p:txBody>
          <a:bodyPr wrap="none">
            <a:spAutoFit/>
          </a:bodyPr>
          <a:lstStyle/>
          <a:p>
            <a:pPr algn="ctr" eaLnBrk="0" hangingPunct="0">
              <a:defRPr/>
            </a:pPr>
            <a:r>
              <a:rPr lang="en-US" sz="2800" dirty="0">
                <a:solidFill>
                  <a:schemeClr val="tx2"/>
                </a:solidFill>
                <a:effectLst>
                  <a:outerShdw blurRad="38100" dist="38100" dir="2700000" algn="tl">
                    <a:srgbClr val="000000"/>
                  </a:outerShdw>
                </a:effectLst>
                <a:latin typeface="Brush Script MT" pitchFamily="66" charset="0"/>
              </a:rPr>
              <a:t>Pat Comer,</a:t>
            </a:r>
            <a:r>
              <a:rPr lang="en-US" dirty="0">
                <a:solidFill>
                  <a:schemeClr val="tx2"/>
                </a:solidFill>
                <a:effectLst>
                  <a:outerShdw blurRad="38100" dist="38100" dir="2700000" algn="tl">
                    <a:srgbClr val="000000"/>
                  </a:outerShdw>
                </a:effectLst>
                <a:latin typeface="Trebuchet MS" pitchFamily="34" charset="0"/>
              </a:rPr>
              <a:t> </a:t>
            </a:r>
            <a:r>
              <a:rPr lang="en-US" dirty="0" smtClean="0">
                <a:solidFill>
                  <a:schemeClr val="tx2"/>
                </a:solidFill>
                <a:effectLst>
                  <a:outerShdw blurRad="38100" dist="38100" dir="2700000" algn="tl">
                    <a:srgbClr val="000000"/>
                  </a:outerShdw>
                </a:effectLst>
                <a:latin typeface="Century Gothic" panose="020B0502020202020204" pitchFamily="34" charset="0"/>
              </a:rPr>
              <a:t>Chief </a:t>
            </a:r>
            <a:r>
              <a:rPr lang="en-US" dirty="0">
                <a:solidFill>
                  <a:schemeClr val="tx2"/>
                </a:solidFill>
                <a:effectLst>
                  <a:outerShdw blurRad="38100" dist="38100" dir="2700000" algn="tl">
                    <a:srgbClr val="000000"/>
                  </a:outerShdw>
                </a:effectLst>
                <a:latin typeface="Century Gothic" panose="020B0502020202020204" pitchFamily="34" charset="0"/>
              </a:rPr>
              <a:t>Ecologist</a:t>
            </a:r>
          </a:p>
        </p:txBody>
      </p:sp>
      <p:pic>
        <p:nvPicPr>
          <p:cNvPr id="7172" name="Picture 9" descr="7"/>
          <p:cNvPicPr>
            <a:picLocks noChangeAspect="1" noChangeArrowheads="1"/>
          </p:cNvPicPr>
          <p:nvPr/>
        </p:nvPicPr>
        <p:blipFill>
          <a:blip r:embed="rId3" cstate="print"/>
          <a:srcRect/>
          <a:stretch>
            <a:fillRect/>
          </a:stretch>
        </p:blipFill>
        <p:spPr bwMode="auto">
          <a:xfrm>
            <a:off x="1219200" y="1752600"/>
            <a:ext cx="2895600" cy="1981200"/>
          </a:xfrm>
          <a:prstGeom prst="rect">
            <a:avLst/>
          </a:prstGeom>
          <a:noFill/>
          <a:ln w="9525">
            <a:solidFill>
              <a:schemeClr val="bg2"/>
            </a:solidFill>
            <a:miter lim="800000"/>
            <a:headEnd/>
            <a:tailEnd/>
          </a:ln>
        </p:spPr>
      </p:pic>
      <p:pic>
        <p:nvPicPr>
          <p:cNvPr id="7173" name="Picture 18" descr="acebasin"/>
          <p:cNvPicPr>
            <a:picLocks noChangeAspect="1" noChangeArrowheads="1"/>
          </p:cNvPicPr>
          <p:nvPr/>
        </p:nvPicPr>
        <p:blipFill>
          <a:blip r:embed="rId4" cstate="print"/>
          <a:srcRect/>
          <a:stretch>
            <a:fillRect/>
          </a:stretch>
        </p:blipFill>
        <p:spPr bwMode="auto">
          <a:xfrm>
            <a:off x="1219200" y="3962400"/>
            <a:ext cx="2895600" cy="2120900"/>
          </a:xfrm>
          <a:prstGeom prst="rect">
            <a:avLst/>
          </a:prstGeom>
          <a:noFill/>
          <a:ln w="9525">
            <a:solidFill>
              <a:schemeClr val="bg2"/>
            </a:solidFill>
            <a:miter lim="800000"/>
            <a:headEnd/>
            <a:tailEnd/>
          </a:ln>
        </p:spPr>
      </p:pic>
      <p:pic>
        <p:nvPicPr>
          <p:cNvPr id="7174" name="Picture 19"/>
          <p:cNvPicPr>
            <a:picLocks noChangeArrowheads="1"/>
          </p:cNvPicPr>
          <p:nvPr/>
        </p:nvPicPr>
        <p:blipFill>
          <a:blip r:embed="rId5" cstate="print"/>
          <a:srcRect/>
          <a:stretch>
            <a:fillRect/>
          </a:stretch>
        </p:blipFill>
        <p:spPr bwMode="auto">
          <a:xfrm>
            <a:off x="5181600" y="3962400"/>
            <a:ext cx="2819400" cy="2057400"/>
          </a:xfrm>
          <a:prstGeom prst="rect">
            <a:avLst/>
          </a:prstGeom>
          <a:noFill/>
          <a:ln w="12700">
            <a:solidFill>
              <a:schemeClr val="bg2"/>
            </a:solidFill>
            <a:miter lim="800000"/>
            <a:headEnd/>
            <a:tailEnd/>
          </a:ln>
        </p:spPr>
      </p:pic>
      <p:pic>
        <p:nvPicPr>
          <p:cNvPr id="7175" name="Picture 4101" descr="NCookInlet1205"/>
          <p:cNvPicPr>
            <a:picLocks noChangeAspect="1" noChangeArrowheads="1"/>
          </p:cNvPicPr>
          <p:nvPr/>
        </p:nvPicPr>
        <p:blipFill>
          <a:blip r:embed="rId6" cstate="print"/>
          <a:srcRect/>
          <a:stretch>
            <a:fillRect/>
          </a:stretch>
        </p:blipFill>
        <p:spPr bwMode="auto">
          <a:xfrm>
            <a:off x="5181600" y="1752600"/>
            <a:ext cx="2819400" cy="1962150"/>
          </a:xfrm>
          <a:prstGeom prst="rect">
            <a:avLst/>
          </a:prstGeom>
          <a:noFill/>
          <a:ln w="9525">
            <a:solidFill>
              <a:schemeClr val="bg2"/>
            </a:solidFill>
            <a:miter lim="800000"/>
            <a:headEnd/>
            <a:tailEnd/>
          </a:ln>
        </p:spPr>
      </p:pic>
      <p:pic>
        <p:nvPicPr>
          <p:cNvPr id="8" name="Picture 7"/>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3512123" y="3290372"/>
            <a:ext cx="2269075" cy="886855"/>
          </a:xfrm>
          <a:prstGeom prst="rect">
            <a:avLst/>
          </a:prstGeom>
          <a:noFill/>
          <a:ln w="9525">
            <a:noFill/>
            <a:miter lim="800000"/>
            <a:headEnd/>
            <a:tailEnd/>
          </a:ln>
        </p:spPr>
      </p:pic>
      <p:pic>
        <p:nvPicPr>
          <p:cNvPr id="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9144" y="4986476"/>
            <a:ext cx="2257425" cy="1693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ut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35000" y="492003"/>
            <a:ext cx="7772400" cy="1143000"/>
          </a:xfrm>
        </p:spPr>
        <p:txBody>
          <a:bodyPr/>
          <a:lstStyle/>
          <a:p>
            <a:r>
              <a:rPr lang="en-US" dirty="0" smtClean="0">
                <a:solidFill>
                  <a:srgbClr val="FFFF99"/>
                </a:solidFill>
                <a:effectLst>
                  <a:outerShdw blurRad="38100" dist="38100" dir="2700000" algn="tl">
                    <a:srgbClr val="000000"/>
                  </a:outerShdw>
                </a:effectLst>
              </a:rPr>
              <a:t>Classification Approaches</a:t>
            </a:r>
            <a:endParaRPr lang="en-US" dirty="0">
              <a:solidFill>
                <a:srgbClr val="FFFF99"/>
              </a:solidFill>
              <a:effectLst>
                <a:outerShdw blurRad="38100" dist="38100" dir="2700000" algn="tl">
                  <a:srgbClr val="000000"/>
                </a:outerShdw>
              </a:effectLst>
            </a:endParaRPr>
          </a:p>
        </p:txBody>
      </p:sp>
      <p:sp>
        <p:nvSpPr>
          <p:cNvPr id="812037" name="Line 5"/>
          <p:cNvSpPr>
            <a:spLocks noChangeShapeType="1"/>
          </p:cNvSpPr>
          <p:nvPr/>
        </p:nvSpPr>
        <p:spPr bwMode="auto">
          <a:xfrm>
            <a:off x="931068" y="13716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endParaRPr lang="en-US"/>
          </a:p>
        </p:txBody>
      </p:sp>
      <p:pic>
        <p:nvPicPr>
          <p:cNvPr id="10" name="Picture 17" descr="landtype.jpg"/>
          <p:cNvPicPr>
            <a:picLocks noChangeAspect="1"/>
          </p:cNvPicPr>
          <p:nvPr/>
        </p:nvPicPr>
        <p:blipFill>
          <a:blip r:embed="rId3" cstate="print"/>
          <a:srcRect/>
          <a:stretch>
            <a:fillRect/>
          </a:stretch>
        </p:blipFill>
        <p:spPr bwMode="auto">
          <a:xfrm>
            <a:off x="304800" y="1981200"/>
            <a:ext cx="2439325" cy="2209800"/>
          </a:xfrm>
          <a:prstGeom prst="rect">
            <a:avLst/>
          </a:prstGeom>
          <a:noFill/>
          <a:ln w="9525">
            <a:noFill/>
            <a:miter lim="800000"/>
            <a:headEnd/>
            <a:tailEnd/>
          </a:ln>
        </p:spPr>
      </p:pic>
      <p:pic>
        <p:nvPicPr>
          <p:cNvPr id="812040" name="Picture 8" descr="NCookInlet1157"/>
          <p:cNvPicPr>
            <a:picLocks noChangeAspect="1" noChangeArrowheads="1"/>
          </p:cNvPicPr>
          <p:nvPr/>
        </p:nvPicPr>
        <p:blipFill>
          <a:blip r:embed="rId4" cstate="print"/>
          <a:srcRect/>
          <a:stretch>
            <a:fillRect/>
          </a:stretch>
        </p:blipFill>
        <p:spPr bwMode="auto">
          <a:xfrm>
            <a:off x="3200400" y="1981200"/>
            <a:ext cx="2641600" cy="1981200"/>
          </a:xfrm>
          <a:prstGeom prst="rect">
            <a:avLst/>
          </a:prstGeom>
          <a:noFill/>
          <a:ln w="9525">
            <a:solidFill>
              <a:schemeClr val="bg2"/>
            </a:solidFill>
            <a:miter lim="800000"/>
            <a:headEnd/>
            <a:tailEnd/>
          </a:ln>
        </p:spPr>
      </p:pic>
      <p:grpSp>
        <p:nvGrpSpPr>
          <p:cNvPr id="13" name="Group 9"/>
          <p:cNvGrpSpPr>
            <a:grpSpLocks/>
          </p:cNvGrpSpPr>
          <p:nvPr/>
        </p:nvGrpSpPr>
        <p:grpSpPr bwMode="auto">
          <a:xfrm>
            <a:off x="6468269" y="1981200"/>
            <a:ext cx="2209800" cy="2600861"/>
            <a:chOff x="2976" y="688"/>
            <a:chExt cx="2784" cy="3258"/>
          </a:xfrm>
        </p:grpSpPr>
        <p:pic>
          <p:nvPicPr>
            <p:cNvPr id="14" name="Picture 10" descr="dfvegprofile"/>
            <p:cNvPicPr>
              <a:picLocks noChangeAspect="1" noChangeArrowheads="1"/>
            </p:cNvPicPr>
            <p:nvPr/>
          </p:nvPicPr>
          <p:blipFill>
            <a:blip r:embed="rId5" cstate="print"/>
            <a:srcRect/>
            <a:stretch>
              <a:fillRect/>
            </a:stretch>
          </p:blipFill>
          <p:spPr bwMode="auto">
            <a:xfrm>
              <a:off x="3118" y="688"/>
              <a:ext cx="2347" cy="2664"/>
            </a:xfrm>
            <a:prstGeom prst="rect">
              <a:avLst/>
            </a:prstGeom>
            <a:noFill/>
            <a:ln w="9525">
              <a:solidFill>
                <a:schemeClr val="tx1"/>
              </a:solidFill>
              <a:miter lim="800000"/>
              <a:headEnd/>
              <a:tailEnd/>
            </a:ln>
          </p:spPr>
        </p:pic>
        <p:sp>
          <p:nvSpPr>
            <p:cNvPr id="15" name="Line 11"/>
            <p:cNvSpPr>
              <a:spLocks noChangeShapeType="1"/>
            </p:cNvSpPr>
            <p:nvPr/>
          </p:nvSpPr>
          <p:spPr bwMode="auto">
            <a:xfrm>
              <a:off x="3157" y="2519"/>
              <a:ext cx="2296"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6" name="Line 12"/>
            <p:cNvSpPr>
              <a:spLocks noChangeShapeType="1"/>
            </p:cNvSpPr>
            <p:nvPr/>
          </p:nvSpPr>
          <p:spPr bwMode="auto">
            <a:xfrm>
              <a:off x="3118" y="3060"/>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7" name="Line 13"/>
            <p:cNvSpPr>
              <a:spLocks noChangeShapeType="1"/>
            </p:cNvSpPr>
            <p:nvPr/>
          </p:nvSpPr>
          <p:spPr bwMode="auto">
            <a:xfrm>
              <a:off x="3118" y="3185"/>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8" name="Text Box 14"/>
            <p:cNvSpPr txBox="1">
              <a:spLocks noChangeArrowheads="1"/>
            </p:cNvSpPr>
            <p:nvPr/>
          </p:nvSpPr>
          <p:spPr bwMode="auto">
            <a:xfrm>
              <a:off x="3118" y="3269"/>
              <a:ext cx="2335" cy="277"/>
            </a:xfrm>
            <a:prstGeom prst="rect">
              <a:avLst/>
            </a:prstGeom>
            <a:solidFill>
              <a:srgbClr val="993300"/>
            </a:solidFill>
            <a:ln w="12700">
              <a:solidFill>
                <a:schemeClr val="tx1"/>
              </a:solid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pPr>
              <a:endParaRPr lang="en-US" sz="2200">
                <a:solidFill>
                  <a:srgbClr val="FFFF00"/>
                </a:solidFill>
                <a:effectLst/>
                <a:latin typeface="Arial" charset="0"/>
              </a:endParaRPr>
            </a:p>
          </p:txBody>
        </p:sp>
        <p:grpSp>
          <p:nvGrpSpPr>
            <p:cNvPr id="19" name="Group 15"/>
            <p:cNvGrpSpPr>
              <a:grpSpLocks/>
            </p:cNvGrpSpPr>
            <p:nvPr/>
          </p:nvGrpSpPr>
          <p:grpSpPr bwMode="auto">
            <a:xfrm>
              <a:off x="3418" y="3352"/>
              <a:ext cx="1834" cy="144"/>
              <a:chOff x="1408" y="4032"/>
              <a:chExt cx="1834" cy="144"/>
            </a:xfrm>
          </p:grpSpPr>
          <p:sp>
            <p:nvSpPr>
              <p:cNvPr id="23" name="Oval 16"/>
              <p:cNvSpPr>
                <a:spLocks noChangeArrowheads="1"/>
              </p:cNvSpPr>
              <p:nvPr/>
            </p:nvSpPr>
            <p:spPr bwMode="auto">
              <a:xfrm>
                <a:off x="1408" y="4032"/>
                <a:ext cx="43"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4" name="Oval 17"/>
              <p:cNvSpPr>
                <a:spLocks noChangeArrowheads="1"/>
              </p:cNvSpPr>
              <p:nvPr/>
            </p:nvSpPr>
            <p:spPr bwMode="auto">
              <a:xfrm>
                <a:off x="1536" y="4128"/>
                <a:ext cx="299"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5" name="Oval 18"/>
              <p:cNvSpPr>
                <a:spLocks noChangeArrowheads="1"/>
              </p:cNvSpPr>
              <p:nvPr/>
            </p:nvSpPr>
            <p:spPr bwMode="auto">
              <a:xfrm>
                <a:off x="2005" y="4080"/>
                <a:ext cx="171"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6" name="Oval 19"/>
              <p:cNvSpPr>
                <a:spLocks noChangeArrowheads="1"/>
              </p:cNvSpPr>
              <p:nvPr/>
            </p:nvSpPr>
            <p:spPr bwMode="auto">
              <a:xfrm>
                <a:off x="2432" y="4080"/>
                <a:ext cx="42"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7" name="Oval 20"/>
              <p:cNvSpPr>
                <a:spLocks noChangeArrowheads="1"/>
              </p:cNvSpPr>
              <p:nvPr/>
            </p:nvSpPr>
            <p:spPr bwMode="auto">
              <a:xfrm>
                <a:off x="2901" y="4128"/>
                <a:ext cx="86"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8" name="Oval 21"/>
              <p:cNvSpPr>
                <a:spLocks noChangeArrowheads="1"/>
              </p:cNvSpPr>
              <p:nvPr/>
            </p:nvSpPr>
            <p:spPr bwMode="auto">
              <a:xfrm>
                <a:off x="3158" y="4032"/>
                <a:ext cx="84"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grpSp>
        <p:sp>
          <p:nvSpPr>
            <p:cNvPr id="21" name="Text Box 23"/>
            <p:cNvSpPr txBox="1">
              <a:spLocks noChangeArrowheads="1"/>
            </p:cNvSpPr>
            <p:nvPr/>
          </p:nvSpPr>
          <p:spPr bwMode="auto">
            <a:xfrm>
              <a:off x="2976" y="3696"/>
              <a:ext cx="2784" cy="250"/>
            </a:xfrm>
            <a:prstGeom prst="rect">
              <a:avLst/>
            </a:prstGeom>
            <a:noFill/>
            <a:ln w="9525">
              <a:noFill/>
              <a:miter lim="800000"/>
              <a:headEnd/>
              <a:tailEnd/>
            </a:ln>
            <a:effectLst/>
          </p:spPr>
          <p:txBody>
            <a:bodyPr>
              <a:spAutoFit/>
            </a:bodyPr>
            <a:lstStyle/>
            <a:p>
              <a:pPr eaLnBrk="1" hangingPunct="1">
                <a:spcBef>
                  <a:spcPct val="50000"/>
                </a:spcBef>
              </a:pPr>
              <a:endParaRPr lang="en-US" sz="2000">
                <a:solidFill>
                  <a:schemeClr val="bg1"/>
                </a:solidFill>
                <a:effectLst>
                  <a:outerShdw blurRad="38100" dist="38100" dir="2700000" algn="tl">
                    <a:srgbClr val="000000"/>
                  </a:outerShdw>
                </a:effectLst>
                <a:latin typeface="Trebuchet MS" pitchFamily="34" charset="0"/>
              </a:endParaRPr>
            </a:p>
          </p:txBody>
        </p:sp>
        <p:sp>
          <p:nvSpPr>
            <p:cNvPr id="22" name="Line 24"/>
            <p:cNvSpPr>
              <a:spLocks noChangeShapeType="1"/>
            </p:cNvSpPr>
            <p:nvPr/>
          </p:nvSpPr>
          <p:spPr bwMode="auto">
            <a:xfrm>
              <a:off x="3118" y="1418"/>
              <a:ext cx="2413" cy="0"/>
            </a:xfrm>
            <a:prstGeom prst="line">
              <a:avLst/>
            </a:prstGeom>
            <a:noFill/>
            <a:ln w="762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grpSp>
      <p:sp>
        <p:nvSpPr>
          <p:cNvPr id="29" name="Text Box 6"/>
          <p:cNvSpPr txBox="1">
            <a:spLocks noChangeArrowheads="1"/>
          </p:cNvSpPr>
          <p:nvPr/>
        </p:nvSpPr>
        <p:spPr bwMode="auto">
          <a:xfrm>
            <a:off x="279400" y="4348846"/>
            <a:ext cx="2743200" cy="2246769"/>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Land-based</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Ecoregions, Life Zones </a:t>
            </a: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Global Ecological Land Units (</a:t>
            </a:r>
            <a:r>
              <a:rPr lang="en-US" sz="1100" i="1" dirty="0" smtClean="0">
                <a:effectLst>
                  <a:outerShdw blurRad="38100" dist="38100" dir="2700000" algn="tl">
                    <a:srgbClr val="000000"/>
                  </a:outerShdw>
                </a:effectLst>
                <a:latin typeface="Century Gothic" panose="020B0502020202020204" pitchFamily="34" charset="0"/>
              </a:rPr>
              <a:t>Sayre et al. 2014</a:t>
            </a:r>
            <a:r>
              <a:rPr lang="en-US" sz="1100" dirty="0" smtClean="0">
                <a:effectLst>
                  <a:outerShdw blurRad="38100" dist="38100" dir="2700000" algn="tl">
                    <a:srgbClr val="000000"/>
                  </a:outerShdw>
                </a:effectLst>
                <a:latin typeface="Century Gothic" panose="020B0502020202020204" pitchFamily="34" charset="0"/>
              </a:rPr>
              <a:t>)</a:t>
            </a:r>
            <a:endParaRPr lang="en-US" sz="1100" dirty="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Land Capability Classifications (FAO, </a:t>
            </a:r>
            <a:r>
              <a:rPr lang="en-US" sz="1600" dirty="0" smtClean="0">
                <a:effectLst>
                  <a:outerShdw blurRad="38100" dist="38100" dir="2700000" algn="tl">
                    <a:srgbClr val="000000"/>
                  </a:outerShdw>
                </a:effectLst>
                <a:latin typeface="Century Gothic" panose="020B0502020202020204" pitchFamily="34" charset="0"/>
              </a:rPr>
              <a:t>USA</a:t>
            </a:r>
            <a:r>
              <a:rPr lang="en-US" sz="1600" dirty="0" smtClean="0">
                <a:effectLst>
                  <a:outerShdw blurRad="38100" dist="38100" dir="2700000" algn="tl">
                    <a:srgbClr val="000000"/>
                  </a:outerShdw>
                </a:effectLst>
                <a:latin typeface="Century Gothic" panose="020B0502020202020204" pitchFamily="34" charset="0"/>
              </a:rPr>
              <a:t>, Canada, Germany)</a:t>
            </a:r>
            <a:endParaRPr lang="en-US" sz="1600" dirty="0">
              <a:effectLst>
                <a:outerShdw blurRad="38100" dist="38100" dir="2700000" algn="tl">
                  <a:srgbClr val="000000"/>
                </a:outerShdw>
              </a:effectLst>
              <a:latin typeface="Century Gothic" panose="020B0502020202020204" pitchFamily="34" charset="0"/>
            </a:endParaRPr>
          </a:p>
        </p:txBody>
      </p:sp>
      <p:sp>
        <p:nvSpPr>
          <p:cNvPr id="30" name="Text Box 6"/>
          <p:cNvSpPr txBox="1">
            <a:spLocks noChangeArrowheads="1"/>
          </p:cNvSpPr>
          <p:nvPr/>
        </p:nvSpPr>
        <p:spPr bwMode="auto">
          <a:xfrm>
            <a:off x="2895599" y="4116171"/>
            <a:ext cx="3417889" cy="2246769"/>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Multi-factor</a:t>
            </a:r>
          </a:p>
          <a:p>
            <a:pPr>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NatureServe </a:t>
            </a:r>
            <a:r>
              <a:rPr lang="en-US" sz="1600" dirty="0">
                <a:effectLst>
                  <a:outerShdw blurRad="38100" dist="38100" dir="2700000" algn="tl">
                    <a:srgbClr val="000000"/>
                  </a:outerShdw>
                </a:effectLst>
                <a:latin typeface="Century Gothic" panose="020B0502020202020204" pitchFamily="34" charset="0"/>
              </a:rPr>
              <a:t>Ecol. Systems</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a:t>
            </a:r>
            <a:r>
              <a:rPr lang="en-US" sz="1600" dirty="0" err="1" smtClean="0">
                <a:effectLst>
                  <a:outerShdw blurRad="38100" dist="38100" dir="2700000" algn="tl">
                    <a:srgbClr val="000000"/>
                  </a:outerShdw>
                </a:effectLst>
                <a:latin typeface="Century Gothic" panose="020B0502020202020204" pitchFamily="34" charset="0"/>
              </a:rPr>
              <a:t>EcoVeg</a:t>
            </a:r>
            <a:endParaRPr lang="en-US" sz="1600" dirty="0" smtClean="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EUNIS </a:t>
            </a:r>
            <a:r>
              <a:rPr lang="en-US" sz="1600" dirty="0">
                <a:effectLst>
                  <a:outerShdw blurRad="38100" dist="38100" dir="2700000" algn="tl">
                    <a:srgbClr val="000000"/>
                  </a:outerShdw>
                </a:effectLst>
                <a:latin typeface="Century Gothic" panose="020B0502020202020204" pitchFamily="34" charset="0"/>
              </a:rPr>
              <a:t>habitats</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IUCN habitats</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Numerous local classifications</a:t>
            </a:r>
            <a:endParaRPr lang="en-US" sz="1600" dirty="0">
              <a:effectLst>
                <a:outerShdw blurRad="38100" dist="38100" dir="2700000" algn="tl">
                  <a:srgbClr val="000000"/>
                </a:outerShdw>
              </a:effectLst>
              <a:latin typeface="Century Gothic" panose="020B0502020202020204" pitchFamily="34" charset="0"/>
            </a:endParaRPr>
          </a:p>
        </p:txBody>
      </p:sp>
      <p:sp>
        <p:nvSpPr>
          <p:cNvPr id="31" name="Text Box 6"/>
          <p:cNvSpPr txBox="1">
            <a:spLocks noChangeArrowheads="1"/>
          </p:cNvSpPr>
          <p:nvPr/>
        </p:nvSpPr>
        <p:spPr bwMode="auto">
          <a:xfrm>
            <a:off x="6069807" y="4348846"/>
            <a:ext cx="3124200" cy="2123658"/>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Vegetation-based</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UNESCO 1973 </a:t>
            </a:r>
            <a:r>
              <a:rPr lang="en-US" sz="1000" i="1" dirty="0">
                <a:effectLst>
                  <a:outerShdw blurRad="38100" dist="38100" dir="2700000" algn="tl">
                    <a:srgbClr val="000000"/>
                  </a:outerShdw>
                </a:effectLst>
                <a:latin typeface="Century Gothic" panose="020B0502020202020204" pitchFamily="34" charset="0"/>
              </a:rPr>
              <a:t>(</a:t>
            </a:r>
            <a:r>
              <a:rPr lang="en-US" sz="1000" i="1" dirty="0" smtClean="0">
                <a:effectLst>
                  <a:outerShdw blurRad="38100" dist="38100" dir="2700000" algn="tl">
                    <a:srgbClr val="000000"/>
                  </a:outerShdw>
                </a:effectLst>
                <a:latin typeface="Century Gothic" panose="020B0502020202020204" pitchFamily="34" charset="0"/>
              </a:rPr>
              <a:t>physiognomy) </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Braun-</a:t>
            </a:r>
            <a:r>
              <a:rPr lang="en-US" sz="1600" dirty="0" err="1" smtClean="0">
                <a:effectLst>
                  <a:outerShdw blurRad="38100" dist="38100" dir="2700000" algn="tl">
                    <a:srgbClr val="000000"/>
                  </a:outerShdw>
                </a:effectLst>
                <a:latin typeface="Century Gothic" panose="020B0502020202020204" pitchFamily="34" charset="0"/>
              </a:rPr>
              <a:t>Blanquet</a:t>
            </a:r>
            <a:endParaRPr lang="en-US" sz="1600" dirty="0" smtClean="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a:t>
            </a:r>
            <a:r>
              <a:rPr lang="en-US" sz="1600" dirty="0" err="1" smtClean="0">
                <a:effectLst>
                  <a:outerShdw blurRad="38100" dist="38100" dir="2700000" algn="tl">
                    <a:srgbClr val="000000"/>
                  </a:outerShdw>
                </a:effectLst>
                <a:latin typeface="Century Gothic" panose="020B0502020202020204" pitchFamily="34" charset="0"/>
              </a:rPr>
              <a:t>Euroveg</a:t>
            </a:r>
            <a:endParaRPr lang="en-US" sz="1600" dirty="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a:t>
            </a:r>
            <a:r>
              <a:rPr lang="en-US" sz="1600" dirty="0" err="1" smtClean="0">
                <a:effectLst>
                  <a:outerShdw blurRad="38100" dist="38100" dir="2700000" algn="tl">
                    <a:srgbClr val="000000"/>
                  </a:outerShdw>
                </a:effectLst>
                <a:latin typeface="Century Gothic" panose="020B0502020202020204" pitchFamily="34" charset="0"/>
              </a:rPr>
              <a:t>phytosoc</a:t>
            </a:r>
            <a:r>
              <a:rPr lang="en-US" sz="1600" dirty="0" smtClean="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classifications </a:t>
            </a:r>
            <a:r>
              <a:rPr lang="en-US" sz="1600" dirty="0" smtClean="0">
                <a:effectLst>
                  <a:outerShdw blurRad="38100" dist="38100" dir="2700000" algn="tl">
                    <a:srgbClr val="000000"/>
                  </a:outerShdw>
                </a:effectLst>
                <a:latin typeface="Century Gothic" panose="020B0502020202020204" pitchFamily="34" charset="0"/>
              </a:rPr>
              <a:t>from Canada, Chile, etc</a:t>
            </a:r>
            <a:r>
              <a:rPr lang="en-US" sz="1600" dirty="0" smtClean="0">
                <a:effectLst>
                  <a:outerShdw blurRad="38100" dist="38100" dir="2700000" algn="tl">
                    <a:srgbClr val="000000"/>
                  </a:outerShdw>
                </a:effectLst>
                <a:latin typeface="Century Gothic" panose="020B0502020202020204" pitchFamily="34" charset="0"/>
              </a:rPr>
              <a:t>.</a:t>
            </a:r>
            <a:endParaRPr lang="en-US" sz="1600" dirty="0" smtClean="0">
              <a:effectLst>
                <a:outerShdw blurRad="38100" dist="38100" dir="2700000" algn="tl">
                  <a:srgbClr val="000000"/>
                </a:outerShdw>
              </a:effectLst>
              <a:latin typeface="Century Gothic" panose="020B0502020202020204" pitchFamily="34" charset="0"/>
            </a:endParaRPr>
          </a:p>
        </p:txBody>
      </p:sp>
      <p:sp>
        <p:nvSpPr>
          <p:cNvPr id="2" name="Slide Number Placeholder 1"/>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10</a:t>
            </a:fld>
            <a:endParaRPr lang="en-US" dirty="0"/>
          </a:p>
        </p:txBody>
      </p:sp>
    </p:spTree>
    <p:extLst>
      <p:ext uri="{BB962C8B-B14F-4D97-AF65-F5344CB8AC3E}">
        <p14:creationId xmlns:p14="http://schemas.microsoft.com/office/powerpoint/2010/main" val="3298533596"/>
      </p:ext>
    </p:extLst>
  </p:cSld>
  <p:clrMapOvr>
    <a:masterClrMapping/>
  </p:clrMapOvr>
  <p:transition>
    <p:cut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465137" y="207827"/>
            <a:ext cx="8077200" cy="1143000"/>
          </a:xfrm>
        </p:spPr>
        <p:txBody>
          <a:bodyPr/>
          <a:lstStyle/>
          <a:p>
            <a:r>
              <a:rPr lang="en-US" sz="3200" dirty="0" smtClean="0">
                <a:solidFill>
                  <a:srgbClr val="FFFF99"/>
                </a:solidFill>
                <a:effectLst>
                  <a:outerShdw blurRad="38100" dist="38100" dir="2700000" algn="tl">
                    <a:srgbClr val="000000"/>
                  </a:outerShdw>
                </a:effectLst>
              </a:rPr>
              <a:t>Relationship to Other Approaches</a:t>
            </a:r>
            <a:endParaRPr lang="en-US" sz="3200" dirty="0">
              <a:solidFill>
                <a:srgbClr val="FFFF99"/>
              </a:solidFill>
              <a:effectLst>
                <a:outerShdw blurRad="38100" dist="38100" dir="2700000" algn="tl">
                  <a:srgbClr val="000000"/>
                </a:outerShdw>
              </a:effectLst>
            </a:endParaRPr>
          </a:p>
        </p:txBody>
      </p:sp>
      <p:sp>
        <p:nvSpPr>
          <p:cNvPr id="867331" name="Rectangle 3"/>
          <p:cNvSpPr>
            <a:spLocks noGrp="1" noChangeArrowheads="1"/>
          </p:cNvSpPr>
          <p:nvPr>
            <p:ph type="body" idx="1"/>
          </p:nvPr>
        </p:nvSpPr>
        <p:spPr>
          <a:xfrm>
            <a:off x="685800" y="1676400"/>
            <a:ext cx="7772400" cy="4114800"/>
          </a:xfrm>
        </p:spPr>
        <p:txBody>
          <a:bodyPr>
            <a:normAutofit fontScale="92500" lnSpcReduction="20000"/>
          </a:bodyPr>
          <a:lstStyle/>
          <a:p>
            <a:pPr>
              <a:lnSpc>
                <a:spcPct val="90000"/>
              </a:lnSpc>
            </a:pPr>
            <a:r>
              <a:rPr lang="en-US" sz="2800" dirty="0">
                <a:solidFill>
                  <a:srgbClr val="FFFFCC"/>
                </a:solidFill>
              </a:rPr>
              <a:t>Terrestrial</a:t>
            </a:r>
          </a:p>
          <a:p>
            <a:pPr lvl="1">
              <a:lnSpc>
                <a:spcPct val="90000"/>
              </a:lnSpc>
            </a:pPr>
            <a:r>
              <a:rPr lang="en-US" sz="2400" dirty="0">
                <a:solidFill>
                  <a:srgbClr val="FFFFCC"/>
                </a:solidFill>
              </a:rPr>
              <a:t>Uplands</a:t>
            </a:r>
          </a:p>
          <a:p>
            <a:pPr lvl="1">
              <a:lnSpc>
                <a:spcPct val="90000"/>
              </a:lnSpc>
            </a:pPr>
            <a:r>
              <a:rPr lang="en-US" sz="2400" dirty="0">
                <a:solidFill>
                  <a:srgbClr val="FFFFCC"/>
                </a:solidFill>
              </a:rPr>
              <a:t>Wetlands</a:t>
            </a:r>
          </a:p>
          <a:p>
            <a:pPr lvl="1">
              <a:lnSpc>
                <a:spcPct val="90000"/>
              </a:lnSpc>
            </a:pPr>
            <a:r>
              <a:rPr lang="en-US" sz="2400" dirty="0">
                <a:solidFill>
                  <a:srgbClr val="FFFFCC"/>
                </a:solidFill>
              </a:rPr>
              <a:t>Subterranean</a:t>
            </a:r>
          </a:p>
          <a:p>
            <a:pPr>
              <a:lnSpc>
                <a:spcPct val="90000"/>
              </a:lnSpc>
            </a:pPr>
            <a:r>
              <a:rPr lang="en-US" sz="2800" dirty="0">
                <a:solidFill>
                  <a:srgbClr val="FFFFCC"/>
                </a:solidFill>
              </a:rPr>
              <a:t> Aquatic</a:t>
            </a:r>
          </a:p>
          <a:p>
            <a:pPr lvl="1">
              <a:lnSpc>
                <a:spcPct val="90000"/>
              </a:lnSpc>
            </a:pPr>
            <a:r>
              <a:rPr lang="en-US" sz="2400" dirty="0" smtClean="0">
                <a:solidFill>
                  <a:srgbClr val="FFFFCC"/>
                </a:solidFill>
              </a:rPr>
              <a:t>Continental</a:t>
            </a:r>
            <a:endParaRPr lang="en-US" sz="2400" dirty="0">
              <a:solidFill>
                <a:srgbClr val="FFFFCC"/>
              </a:solidFill>
            </a:endParaRPr>
          </a:p>
          <a:p>
            <a:pPr lvl="2">
              <a:lnSpc>
                <a:spcPct val="90000"/>
              </a:lnSpc>
            </a:pPr>
            <a:r>
              <a:rPr lang="en-US" sz="2000" dirty="0">
                <a:solidFill>
                  <a:srgbClr val="FFFFCC"/>
                </a:solidFill>
              </a:rPr>
              <a:t>Riverine</a:t>
            </a:r>
          </a:p>
          <a:p>
            <a:pPr lvl="2">
              <a:lnSpc>
                <a:spcPct val="90000"/>
              </a:lnSpc>
            </a:pPr>
            <a:r>
              <a:rPr lang="en-US" sz="2000" dirty="0" smtClean="0">
                <a:solidFill>
                  <a:srgbClr val="FFFFCC"/>
                </a:solidFill>
              </a:rPr>
              <a:t>Lacustrine</a:t>
            </a:r>
          </a:p>
          <a:p>
            <a:pPr lvl="2">
              <a:lnSpc>
                <a:spcPct val="90000"/>
              </a:lnSpc>
            </a:pPr>
            <a:r>
              <a:rPr lang="en-US" sz="2000" dirty="0" smtClean="0">
                <a:solidFill>
                  <a:srgbClr val="FFFFCC"/>
                </a:solidFill>
              </a:rPr>
              <a:t>Subterranean</a:t>
            </a:r>
            <a:endParaRPr lang="en-US" sz="2000" dirty="0">
              <a:solidFill>
                <a:srgbClr val="FFFFCC"/>
              </a:solidFill>
            </a:endParaRPr>
          </a:p>
          <a:p>
            <a:pPr lvl="1">
              <a:lnSpc>
                <a:spcPct val="90000"/>
              </a:lnSpc>
            </a:pPr>
            <a:r>
              <a:rPr lang="en-US" sz="2400" dirty="0">
                <a:solidFill>
                  <a:srgbClr val="FFFFCC"/>
                </a:solidFill>
              </a:rPr>
              <a:t>Marine</a:t>
            </a:r>
          </a:p>
          <a:p>
            <a:pPr lvl="2">
              <a:lnSpc>
                <a:spcPct val="90000"/>
              </a:lnSpc>
            </a:pPr>
            <a:r>
              <a:rPr lang="en-US" sz="2000" dirty="0">
                <a:solidFill>
                  <a:srgbClr val="FFFFCC"/>
                </a:solidFill>
              </a:rPr>
              <a:t>Estuarine</a:t>
            </a:r>
          </a:p>
          <a:p>
            <a:pPr lvl="2">
              <a:lnSpc>
                <a:spcPct val="90000"/>
              </a:lnSpc>
            </a:pPr>
            <a:r>
              <a:rPr lang="en-US" sz="2000" dirty="0" err="1">
                <a:solidFill>
                  <a:srgbClr val="FFFFCC"/>
                </a:solidFill>
              </a:rPr>
              <a:t>Nearshore</a:t>
            </a:r>
            <a:endParaRPr lang="en-US" sz="2000" dirty="0">
              <a:solidFill>
                <a:srgbClr val="FFFFCC"/>
              </a:solidFill>
            </a:endParaRPr>
          </a:p>
          <a:p>
            <a:pPr lvl="2">
              <a:lnSpc>
                <a:spcPct val="90000"/>
              </a:lnSpc>
            </a:pPr>
            <a:r>
              <a:rPr lang="en-US" sz="2000" dirty="0">
                <a:solidFill>
                  <a:srgbClr val="FFFFCC"/>
                </a:solidFill>
              </a:rPr>
              <a:t>Deep Ocean</a:t>
            </a:r>
          </a:p>
          <a:p>
            <a:pPr>
              <a:lnSpc>
                <a:spcPct val="90000"/>
              </a:lnSpc>
              <a:buFont typeface="Monotype Sorts" charset="2"/>
              <a:buNone/>
            </a:pPr>
            <a:endParaRPr lang="en-US" sz="2800" dirty="0">
              <a:solidFill>
                <a:srgbClr val="FFFFCC"/>
              </a:solidFill>
              <a:latin typeface="Trebuchet MS" pitchFamily="34" charset="0"/>
            </a:endParaRPr>
          </a:p>
        </p:txBody>
      </p:sp>
      <p:sp>
        <p:nvSpPr>
          <p:cNvPr id="867332" name="Line 4"/>
          <p:cNvSpPr>
            <a:spLocks noChangeShapeType="1"/>
          </p:cNvSpPr>
          <p:nvPr/>
        </p:nvSpPr>
        <p:spPr bwMode="auto">
          <a:xfrm>
            <a:off x="902162" y="12192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endParaRPr lang="en-US"/>
          </a:p>
        </p:txBody>
      </p:sp>
      <p:grpSp>
        <p:nvGrpSpPr>
          <p:cNvPr id="3" name="Group 2"/>
          <p:cNvGrpSpPr/>
          <p:nvPr/>
        </p:nvGrpSpPr>
        <p:grpSpPr>
          <a:xfrm>
            <a:off x="685800" y="1524000"/>
            <a:ext cx="8273902" cy="4764741"/>
            <a:chOff x="457200" y="1712259"/>
            <a:chExt cx="8273902" cy="4764741"/>
          </a:xfrm>
        </p:grpSpPr>
        <p:sp>
          <p:nvSpPr>
            <p:cNvPr id="867335" name="Rectangle 7"/>
            <p:cNvSpPr>
              <a:spLocks noChangeArrowheads="1"/>
            </p:cNvSpPr>
            <p:nvPr/>
          </p:nvSpPr>
          <p:spPr bwMode="auto">
            <a:xfrm>
              <a:off x="457200" y="2779060"/>
              <a:ext cx="3048000" cy="3697940"/>
            </a:xfrm>
            <a:prstGeom prst="rect">
              <a:avLst/>
            </a:prstGeom>
            <a:noFill/>
            <a:ln w="38100">
              <a:solidFill>
                <a:schemeClr val="hlink"/>
              </a:solidFill>
              <a:miter lim="800000"/>
              <a:headEnd/>
              <a:tailEnd/>
            </a:ln>
            <a:effectLst/>
          </p:spPr>
          <p:txBody>
            <a:bodyPr wrap="none" anchor="ctr"/>
            <a:lstStyle/>
            <a:p>
              <a:endParaRPr lang="en-US"/>
            </a:p>
          </p:txBody>
        </p:sp>
        <p:pic>
          <p:nvPicPr>
            <p:cNvPr id="9" name="Picture 10" descr="http://t0.gstatic.com/images?q=tbn:ANd9GcQWozIjtOvi2Ds9x3fo7LsrN3a4MLpCHQ_JIS5hHyPSn5xicAVrEQ"/>
            <p:cNvPicPr>
              <a:picLocks noChangeAspect="1" noChangeArrowheads="1"/>
            </p:cNvPicPr>
            <p:nvPr/>
          </p:nvPicPr>
          <p:blipFill>
            <a:blip r:embed="rId3" cstate="print"/>
            <a:srcRect/>
            <a:stretch>
              <a:fillRect/>
            </a:stretch>
          </p:blipFill>
          <p:spPr bwMode="auto">
            <a:xfrm>
              <a:off x="4419600" y="1712259"/>
              <a:ext cx="2161297" cy="1592535"/>
            </a:xfrm>
            <a:prstGeom prst="rect">
              <a:avLst/>
            </a:prstGeom>
            <a:noFill/>
          </p:spPr>
        </p:pic>
        <p:pic>
          <p:nvPicPr>
            <p:cNvPr id="1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19600" y="3295829"/>
              <a:ext cx="2161297" cy="157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https://sp.yimg.com/ib/th?id=HN.608022865410983076&amp;pid=15.1&amp;P=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868560"/>
              <a:ext cx="2161297" cy="1592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749902" y="2924623"/>
              <a:ext cx="1981200" cy="2308324"/>
            </a:xfrm>
            <a:prstGeom prst="rect">
              <a:avLst/>
            </a:prstGeom>
            <a:noFill/>
          </p:spPr>
          <p:txBody>
            <a:bodyPr wrap="square" rtlCol="0">
              <a:spAutoFit/>
            </a:bodyPr>
            <a:lstStyle/>
            <a:p>
              <a:r>
                <a:rPr lang="en-US" sz="1800" dirty="0" smtClean="0">
                  <a:latin typeface="Century Gothic" panose="020B0502020202020204" pitchFamily="34" charset="0"/>
                </a:rPr>
                <a:t>Classification emphasizing: </a:t>
              </a:r>
            </a:p>
            <a:p>
              <a:endParaRPr lang="en-US" sz="1800" dirty="0">
                <a:latin typeface="Century Gothic" panose="020B0502020202020204" pitchFamily="34" charset="0"/>
              </a:endParaRPr>
            </a:p>
            <a:p>
              <a:r>
                <a:rPr lang="en-US" sz="1800" dirty="0">
                  <a:latin typeface="Century Gothic" panose="020B0502020202020204" pitchFamily="34" charset="0"/>
                </a:rPr>
                <a:t>plant assemblages </a:t>
              </a:r>
              <a:endParaRPr lang="en-US" sz="1800" dirty="0" smtClean="0">
                <a:latin typeface="Century Gothic" panose="020B0502020202020204" pitchFamily="34" charset="0"/>
              </a:endParaRPr>
            </a:p>
            <a:p>
              <a:r>
                <a:rPr lang="en-US" sz="1800" dirty="0" smtClean="0">
                  <a:latin typeface="Century Gothic" panose="020B0502020202020204" pitchFamily="34" charset="0"/>
                </a:rPr>
                <a:t>vs. </a:t>
              </a:r>
            </a:p>
            <a:p>
              <a:r>
                <a:rPr lang="en-US" sz="1800" dirty="0" smtClean="0">
                  <a:latin typeface="Century Gothic" panose="020B0502020202020204" pitchFamily="34" charset="0"/>
                </a:rPr>
                <a:t>animal</a:t>
              </a:r>
            </a:p>
            <a:p>
              <a:r>
                <a:rPr lang="en-US" sz="1800" dirty="0" smtClean="0">
                  <a:latin typeface="Century Gothic" panose="020B0502020202020204" pitchFamily="34" charset="0"/>
                </a:rPr>
                <a:t>assemblages</a:t>
              </a:r>
              <a:endParaRPr lang="en-US" sz="1800" dirty="0">
                <a:latin typeface="Century Gothic" panose="020B0502020202020204" pitchFamily="34" charset="0"/>
              </a:endParaRPr>
            </a:p>
          </p:txBody>
        </p:sp>
      </p:grpSp>
      <p:sp>
        <p:nvSpPr>
          <p:cNvPr id="4" name="Slide Number Placeholder 3"/>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11</a:t>
            </a:fld>
            <a:endParaRPr lang="en-US" dirty="0"/>
          </a:p>
        </p:txBody>
      </p:sp>
      <p:sp>
        <p:nvSpPr>
          <p:cNvPr id="5" name="TextBox 4"/>
          <p:cNvSpPr txBox="1"/>
          <p:nvPr/>
        </p:nvSpPr>
        <p:spPr>
          <a:xfrm>
            <a:off x="-76200" y="6598408"/>
            <a:ext cx="9372600" cy="253916"/>
          </a:xfrm>
          <a:prstGeom prst="rect">
            <a:avLst/>
          </a:prstGeom>
          <a:noFill/>
        </p:spPr>
        <p:txBody>
          <a:bodyPr wrap="square" rtlCol="0">
            <a:spAutoFit/>
          </a:bodyPr>
          <a:lstStyle/>
          <a:p>
            <a:r>
              <a:rPr lang="en-US" sz="1050" dirty="0" err="1">
                <a:latin typeface="Century Gothic" panose="020B0502020202020204" pitchFamily="34" charset="0"/>
              </a:rPr>
              <a:t>Ecoveg</a:t>
            </a:r>
            <a:r>
              <a:rPr lang="en-US" sz="1050" dirty="0">
                <a:latin typeface="Century Gothic" panose="020B0502020202020204" pitchFamily="34" charset="0"/>
              </a:rPr>
              <a:t> encompasses all areas with &gt;1% cover of nonvascular and vascular rooted, emergent, </a:t>
            </a:r>
            <a:r>
              <a:rPr lang="en-US" sz="1050" dirty="0" err="1" smtClean="0">
                <a:latin typeface="Century Gothic" panose="020B0502020202020204" pitchFamily="34" charset="0"/>
              </a:rPr>
              <a:t>submergant</a:t>
            </a:r>
            <a:r>
              <a:rPr lang="en-US" sz="1050" dirty="0">
                <a:latin typeface="Century Gothic" panose="020B0502020202020204" pitchFamily="34" charset="0"/>
              </a:rPr>
              <a:t>, and floating aquatic vegetation</a:t>
            </a:r>
            <a:r>
              <a:rPr lang="en-US" sz="900" dirty="0" smtClean="0">
                <a:latin typeface="Century Gothic" panose="020B0502020202020204" pitchFamily="34" charset="0"/>
              </a:rPr>
              <a:t>.</a:t>
            </a:r>
            <a:endParaRPr lang="en-US" sz="900" dirty="0">
              <a:latin typeface="Century Gothic" panose="020B0502020202020204" pitchFamily="34" charset="0"/>
            </a:endParaRPr>
          </a:p>
        </p:txBody>
      </p:sp>
    </p:spTree>
    <p:extLst>
      <p:ext uri="{BB962C8B-B14F-4D97-AF65-F5344CB8AC3E}">
        <p14:creationId xmlns:p14="http://schemas.microsoft.com/office/powerpoint/2010/main" val="2071334517"/>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ChangeArrowheads="1"/>
          </p:cNvSpPr>
          <p:nvPr/>
        </p:nvSpPr>
        <p:spPr bwMode="auto">
          <a:xfrm>
            <a:off x="284163" y="2601913"/>
            <a:ext cx="8770937" cy="2836862"/>
          </a:xfrm>
          <a:prstGeom prst="rect">
            <a:avLst/>
          </a:prstGeom>
          <a:noFill/>
          <a:ln w="9525">
            <a:no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5" name="Freeform 3"/>
          <p:cNvSpPr>
            <a:spLocks/>
          </p:cNvSpPr>
          <p:nvPr/>
        </p:nvSpPr>
        <p:spPr bwMode="auto">
          <a:xfrm>
            <a:off x="284163" y="487363"/>
            <a:ext cx="8658225" cy="2351087"/>
          </a:xfrm>
          <a:custGeom>
            <a:avLst/>
            <a:gdLst/>
            <a:ahLst/>
            <a:cxnLst>
              <a:cxn ang="0">
                <a:pos x="0" y="1432"/>
              </a:cxn>
              <a:cxn ang="0">
                <a:pos x="922" y="632"/>
              </a:cxn>
              <a:cxn ang="0">
                <a:pos x="2098" y="178"/>
              </a:cxn>
              <a:cxn ang="0">
                <a:pos x="3287" y="562"/>
              </a:cxn>
              <a:cxn ang="0">
                <a:pos x="4134" y="381"/>
              </a:cxn>
              <a:cxn ang="0">
                <a:pos x="4535" y="281"/>
              </a:cxn>
              <a:cxn ang="0">
                <a:pos x="4980" y="99"/>
              </a:cxn>
              <a:cxn ang="0">
                <a:pos x="5520" y="45"/>
              </a:cxn>
              <a:cxn ang="0">
                <a:pos x="5827" y="210"/>
              </a:cxn>
              <a:cxn ang="0">
                <a:pos x="5809" y="1306"/>
              </a:cxn>
            </a:cxnLst>
            <a:rect l="0" t="0" r="r" b="b"/>
            <a:pathLst>
              <a:path w="5875" h="1432">
                <a:moveTo>
                  <a:pt x="0" y="1432"/>
                </a:moveTo>
                <a:cubicBezTo>
                  <a:pt x="154" y="1299"/>
                  <a:pt x="572" y="841"/>
                  <a:pt x="922" y="632"/>
                </a:cubicBezTo>
                <a:cubicBezTo>
                  <a:pt x="1272" y="423"/>
                  <a:pt x="1704" y="189"/>
                  <a:pt x="2098" y="178"/>
                </a:cubicBezTo>
                <a:cubicBezTo>
                  <a:pt x="2492" y="167"/>
                  <a:pt x="2948" y="528"/>
                  <a:pt x="3287" y="562"/>
                </a:cubicBezTo>
                <a:cubicBezTo>
                  <a:pt x="3626" y="596"/>
                  <a:pt x="3926" y="428"/>
                  <a:pt x="4134" y="381"/>
                </a:cubicBezTo>
                <a:cubicBezTo>
                  <a:pt x="4342" y="334"/>
                  <a:pt x="4394" y="328"/>
                  <a:pt x="4535" y="281"/>
                </a:cubicBezTo>
                <a:cubicBezTo>
                  <a:pt x="4676" y="234"/>
                  <a:pt x="4816" y="138"/>
                  <a:pt x="4980" y="99"/>
                </a:cubicBezTo>
                <a:cubicBezTo>
                  <a:pt x="5144" y="60"/>
                  <a:pt x="5379" y="27"/>
                  <a:pt x="5520" y="45"/>
                </a:cubicBezTo>
                <a:cubicBezTo>
                  <a:pt x="5661" y="63"/>
                  <a:pt x="5779" y="0"/>
                  <a:pt x="5827" y="210"/>
                </a:cubicBezTo>
                <a:cubicBezTo>
                  <a:pt x="5875" y="420"/>
                  <a:pt x="5813" y="1078"/>
                  <a:pt x="5809" y="1306"/>
                </a:cubicBezTo>
              </a:path>
            </a:pathLst>
          </a:custGeom>
          <a:solidFill>
            <a:srgbClr val="DDDDDD"/>
          </a:solidFill>
          <a:ln w="44450">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6" name="Freeform 4"/>
          <p:cNvSpPr>
            <a:spLocks/>
          </p:cNvSpPr>
          <p:nvPr/>
        </p:nvSpPr>
        <p:spPr bwMode="auto">
          <a:xfrm>
            <a:off x="175933" y="2735543"/>
            <a:ext cx="8702675" cy="4167187"/>
          </a:xfrm>
          <a:custGeom>
            <a:avLst/>
            <a:gdLst/>
            <a:ahLst/>
            <a:cxnLst>
              <a:cxn ang="0">
                <a:pos x="0" y="252"/>
              </a:cxn>
              <a:cxn ang="0">
                <a:pos x="1026" y="0"/>
              </a:cxn>
              <a:cxn ang="0">
                <a:pos x="2574" y="525"/>
              </a:cxn>
              <a:cxn ang="0">
                <a:pos x="2838" y="449"/>
              </a:cxn>
              <a:cxn ang="0">
                <a:pos x="3157" y="203"/>
              </a:cxn>
              <a:cxn ang="0">
                <a:pos x="3768" y="101"/>
              </a:cxn>
              <a:cxn ang="0">
                <a:pos x="3899" y="142"/>
              </a:cxn>
              <a:cxn ang="0">
                <a:pos x="4020" y="121"/>
              </a:cxn>
              <a:cxn ang="0">
                <a:pos x="4107" y="61"/>
              </a:cxn>
              <a:cxn ang="0">
                <a:pos x="4513" y="14"/>
              </a:cxn>
              <a:cxn ang="0">
                <a:pos x="5905" y="484"/>
              </a:cxn>
              <a:cxn ang="0">
                <a:pos x="5879" y="2537"/>
              </a:cxn>
              <a:cxn ang="0">
                <a:pos x="96" y="2517"/>
              </a:cxn>
              <a:cxn ang="0">
                <a:pos x="98" y="1197"/>
              </a:cxn>
            </a:cxnLst>
            <a:rect l="0" t="0" r="r" b="b"/>
            <a:pathLst>
              <a:path w="5905" h="2537">
                <a:moveTo>
                  <a:pt x="0" y="252"/>
                </a:moveTo>
                <a:lnTo>
                  <a:pt x="1026" y="0"/>
                </a:lnTo>
                <a:cubicBezTo>
                  <a:pt x="1455" y="45"/>
                  <a:pt x="2272" y="450"/>
                  <a:pt x="2574" y="525"/>
                </a:cubicBezTo>
                <a:cubicBezTo>
                  <a:pt x="2879" y="601"/>
                  <a:pt x="2741" y="503"/>
                  <a:pt x="2838" y="449"/>
                </a:cubicBezTo>
                <a:cubicBezTo>
                  <a:pt x="2935" y="395"/>
                  <a:pt x="3002" y="261"/>
                  <a:pt x="3157" y="203"/>
                </a:cubicBezTo>
                <a:cubicBezTo>
                  <a:pt x="3356" y="132"/>
                  <a:pt x="3644" y="110"/>
                  <a:pt x="3768" y="101"/>
                </a:cubicBezTo>
                <a:cubicBezTo>
                  <a:pt x="3786" y="99"/>
                  <a:pt x="3882" y="148"/>
                  <a:pt x="3899" y="142"/>
                </a:cubicBezTo>
                <a:cubicBezTo>
                  <a:pt x="3922" y="136"/>
                  <a:pt x="3997" y="128"/>
                  <a:pt x="4020" y="121"/>
                </a:cubicBezTo>
                <a:cubicBezTo>
                  <a:pt x="4058" y="110"/>
                  <a:pt x="4069" y="76"/>
                  <a:pt x="4107" y="61"/>
                </a:cubicBezTo>
                <a:cubicBezTo>
                  <a:pt x="4137" y="50"/>
                  <a:pt x="4513" y="14"/>
                  <a:pt x="4513" y="14"/>
                </a:cubicBezTo>
                <a:cubicBezTo>
                  <a:pt x="4813" y="85"/>
                  <a:pt x="5677" y="63"/>
                  <a:pt x="5905" y="484"/>
                </a:cubicBezTo>
                <a:lnTo>
                  <a:pt x="5879" y="2537"/>
                </a:lnTo>
                <a:lnTo>
                  <a:pt x="96" y="2517"/>
                </a:lnTo>
                <a:lnTo>
                  <a:pt x="98" y="1197"/>
                </a:lnTo>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7" name="Freeform 5"/>
          <p:cNvSpPr>
            <a:spLocks/>
          </p:cNvSpPr>
          <p:nvPr/>
        </p:nvSpPr>
        <p:spPr bwMode="auto">
          <a:xfrm>
            <a:off x="284163" y="0"/>
            <a:ext cx="5688012" cy="3221038"/>
          </a:xfrm>
          <a:custGeom>
            <a:avLst/>
            <a:gdLst/>
            <a:ahLst/>
            <a:cxnLst>
              <a:cxn ang="0">
                <a:pos x="0" y="1688"/>
              </a:cxn>
              <a:cxn ang="0">
                <a:pos x="1008" y="153"/>
              </a:cxn>
              <a:cxn ang="0">
                <a:pos x="1982" y="772"/>
              </a:cxn>
              <a:cxn ang="0">
                <a:pos x="2705" y="864"/>
              </a:cxn>
              <a:cxn ang="0">
                <a:pos x="3574" y="1215"/>
              </a:cxn>
              <a:cxn ang="0">
                <a:pos x="3846" y="1350"/>
              </a:cxn>
              <a:cxn ang="0">
                <a:pos x="3660" y="1428"/>
              </a:cxn>
              <a:cxn ang="0">
                <a:pos x="3402" y="1506"/>
              </a:cxn>
              <a:cxn ang="0">
                <a:pos x="3246" y="1578"/>
              </a:cxn>
              <a:cxn ang="0">
                <a:pos x="3087" y="1639"/>
              </a:cxn>
              <a:cxn ang="0">
                <a:pos x="3054" y="1926"/>
              </a:cxn>
              <a:cxn ang="0">
                <a:pos x="2826" y="1848"/>
              </a:cxn>
            </a:cxnLst>
            <a:rect l="0" t="0" r="r" b="b"/>
            <a:pathLst>
              <a:path w="3860" h="1961">
                <a:moveTo>
                  <a:pt x="0" y="1688"/>
                </a:moveTo>
                <a:cubicBezTo>
                  <a:pt x="167" y="1434"/>
                  <a:pt x="678" y="304"/>
                  <a:pt x="1008" y="153"/>
                </a:cubicBezTo>
                <a:cubicBezTo>
                  <a:pt x="1338" y="0"/>
                  <a:pt x="1699" y="653"/>
                  <a:pt x="1982" y="772"/>
                </a:cubicBezTo>
                <a:cubicBezTo>
                  <a:pt x="2265" y="891"/>
                  <a:pt x="2440" y="791"/>
                  <a:pt x="2705" y="864"/>
                </a:cubicBezTo>
                <a:cubicBezTo>
                  <a:pt x="2970" y="938"/>
                  <a:pt x="3384" y="1134"/>
                  <a:pt x="3574" y="1215"/>
                </a:cubicBezTo>
                <a:cubicBezTo>
                  <a:pt x="3764" y="1296"/>
                  <a:pt x="3832" y="1315"/>
                  <a:pt x="3846" y="1350"/>
                </a:cubicBezTo>
                <a:cubicBezTo>
                  <a:pt x="3860" y="1385"/>
                  <a:pt x="3734" y="1402"/>
                  <a:pt x="3660" y="1428"/>
                </a:cubicBezTo>
                <a:cubicBezTo>
                  <a:pt x="3586" y="1454"/>
                  <a:pt x="3471" y="1481"/>
                  <a:pt x="3402" y="1506"/>
                </a:cubicBezTo>
                <a:cubicBezTo>
                  <a:pt x="3333" y="1531"/>
                  <a:pt x="3299" y="1556"/>
                  <a:pt x="3246" y="1578"/>
                </a:cubicBezTo>
                <a:lnTo>
                  <a:pt x="3087" y="1639"/>
                </a:lnTo>
                <a:cubicBezTo>
                  <a:pt x="3055" y="1697"/>
                  <a:pt x="3097" y="1891"/>
                  <a:pt x="3054" y="1926"/>
                </a:cubicBezTo>
                <a:cubicBezTo>
                  <a:pt x="3011" y="1961"/>
                  <a:pt x="2874" y="1864"/>
                  <a:pt x="2826" y="1848"/>
                </a:cubicBezTo>
              </a:path>
            </a:pathLst>
          </a:custGeom>
          <a:solidFill>
            <a:srgbClr val="B2B2B2"/>
          </a:solidFill>
          <a:ln w="2857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8" name="Freeform 6"/>
          <p:cNvSpPr>
            <a:spLocks/>
          </p:cNvSpPr>
          <p:nvPr/>
        </p:nvSpPr>
        <p:spPr bwMode="auto">
          <a:xfrm>
            <a:off x="5730875" y="5124450"/>
            <a:ext cx="354013" cy="473075"/>
          </a:xfrm>
          <a:custGeom>
            <a:avLst/>
            <a:gdLst/>
            <a:ahLst/>
            <a:cxnLst>
              <a:cxn ang="0">
                <a:pos x="240" y="0"/>
              </a:cxn>
              <a:cxn ang="0">
                <a:pos x="48" y="48"/>
              </a:cxn>
              <a:cxn ang="0">
                <a:pos x="48" y="144"/>
              </a:cxn>
              <a:cxn ang="0">
                <a:pos x="0" y="240"/>
              </a:cxn>
            </a:cxnLst>
            <a:rect l="0" t="0" r="r" b="b"/>
            <a:pathLst>
              <a:path w="240" h="240">
                <a:moveTo>
                  <a:pt x="240" y="0"/>
                </a:moveTo>
                <a:cubicBezTo>
                  <a:pt x="160" y="12"/>
                  <a:pt x="80" y="24"/>
                  <a:pt x="48" y="48"/>
                </a:cubicBezTo>
                <a:cubicBezTo>
                  <a:pt x="16" y="72"/>
                  <a:pt x="56" y="112"/>
                  <a:pt x="48" y="144"/>
                </a:cubicBezTo>
                <a:cubicBezTo>
                  <a:pt x="40" y="176"/>
                  <a:pt x="20" y="208"/>
                  <a:pt x="0" y="240"/>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9" name="Freeform 7"/>
          <p:cNvSpPr>
            <a:spLocks/>
          </p:cNvSpPr>
          <p:nvPr/>
        </p:nvSpPr>
        <p:spPr bwMode="auto">
          <a:xfrm>
            <a:off x="6045200" y="5267325"/>
            <a:ext cx="111125" cy="250825"/>
          </a:xfrm>
          <a:custGeom>
            <a:avLst/>
            <a:gdLst/>
            <a:ahLst/>
            <a:cxnLst>
              <a:cxn ang="0">
                <a:pos x="0" y="0"/>
              </a:cxn>
              <a:cxn ang="0">
                <a:pos x="27" y="105"/>
              </a:cxn>
              <a:cxn ang="0">
                <a:pos x="75" y="153"/>
              </a:cxn>
            </a:cxnLst>
            <a:rect l="0" t="0" r="r" b="b"/>
            <a:pathLst>
              <a:path w="75" h="153">
                <a:moveTo>
                  <a:pt x="0" y="0"/>
                </a:moveTo>
                <a:cubicBezTo>
                  <a:pt x="4" y="18"/>
                  <a:pt x="15" y="79"/>
                  <a:pt x="27" y="105"/>
                </a:cubicBezTo>
                <a:cubicBezTo>
                  <a:pt x="39" y="131"/>
                  <a:pt x="59" y="141"/>
                  <a:pt x="75" y="153"/>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0" name="Freeform 8"/>
          <p:cNvSpPr>
            <a:spLocks/>
          </p:cNvSpPr>
          <p:nvPr/>
        </p:nvSpPr>
        <p:spPr bwMode="auto">
          <a:xfrm>
            <a:off x="5868988" y="5256213"/>
            <a:ext cx="176212" cy="419100"/>
          </a:xfrm>
          <a:custGeom>
            <a:avLst/>
            <a:gdLst/>
            <a:ahLst/>
            <a:cxnLst>
              <a:cxn ang="0">
                <a:pos x="120" y="0"/>
              </a:cxn>
              <a:cxn ang="0">
                <a:pos x="17" y="95"/>
              </a:cxn>
              <a:cxn ang="0">
                <a:pos x="17" y="255"/>
              </a:cxn>
            </a:cxnLst>
            <a:rect l="0" t="0" r="r" b="b"/>
            <a:pathLst>
              <a:path w="120" h="255">
                <a:moveTo>
                  <a:pt x="120" y="0"/>
                </a:moveTo>
                <a:cubicBezTo>
                  <a:pt x="102" y="16"/>
                  <a:pt x="34" y="53"/>
                  <a:pt x="17" y="95"/>
                </a:cubicBezTo>
                <a:cubicBezTo>
                  <a:pt x="0" y="137"/>
                  <a:pt x="10" y="195"/>
                  <a:pt x="17" y="255"/>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1" name="Freeform 9"/>
          <p:cNvSpPr>
            <a:spLocks/>
          </p:cNvSpPr>
          <p:nvPr/>
        </p:nvSpPr>
        <p:spPr bwMode="auto">
          <a:xfrm>
            <a:off x="214313" y="5360988"/>
            <a:ext cx="8896350" cy="1497012"/>
          </a:xfrm>
          <a:custGeom>
            <a:avLst/>
            <a:gdLst/>
            <a:ahLst/>
            <a:cxnLst>
              <a:cxn ang="0">
                <a:pos x="4" y="257"/>
              </a:cxn>
              <a:cxn ang="0">
                <a:pos x="178" y="262"/>
              </a:cxn>
              <a:cxn ang="0">
                <a:pos x="875" y="118"/>
              </a:cxn>
              <a:cxn ang="0">
                <a:pos x="2051" y="266"/>
              </a:cxn>
              <a:cxn ang="0">
                <a:pos x="2962" y="153"/>
              </a:cxn>
              <a:cxn ang="0">
                <a:pos x="3097" y="170"/>
              </a:cxn>
              <a:cxn ang="0">
                <a:pos x="3266" y="213"/>
              </a:cxn>
              <a:cxn ang="0">
                <a:pos x="3586" y="22"/>
              </a:cxn>
              <a:cxn ang="0">
                <a:pos x="3713" y="40"/>
              </a:cxn>
              <a:cxn ang="0">
                <a:pos x="3830" y="31"/>
              </a:cxn>
              <a:cxn ang="0">
                <a:pos x="3914" y="5"/>
              </a:cxn>
              <a:cxn ang="0">
                <a:pos x="4075" y="48"/>
              </a:cxn>
              <a:cxn ang="0">
                <a:pos x="4715" y="179"/>
              </a:cxn>
              <a:cxn ang="0">
                <a:pos x="4850" y="222"/>
              </a:cxn>
              <a:cxn ang="0">
                <a:pos x="5052" y="318"/>
              </a:cxn>
              <a:cxn ang="0">
                <a:pos x="5857" y="326"/>
              </a:cxn>
              <a:cxn ang="0">
                <a:pos x="5996" y="561"/>
              </a:cxn>
              <a:cxn ang="0">
                <a:pos x="4875" y="387"/>
              </a:cxn>
              <a:cxn ang="0">
                <a:pos x="4488" y="231"/>
              </a:cxn>
              <a:cxn ang="0">
                <a:pos x="3830" y="161"/>
              </a:cxn>
              <a:cxn ang="0">
                <a:pos x="3578" y="187"/>
              </a:cxn>
              <a:cxn ang="0">
                <a:pos x="3460" y="318"/>
              </a:cxn>
              <a:cxn ang="0">
                <a:pos x="2735" y="257"/>
              </a:cxn>
              <a:cxn ang="0">
                <a:pos x="2069" y="335"/>
              </a:cxn>
              <a:cxn ang="0">
                <a:pos x="1419" y="396"/>
              </a:cxn>
              <a:cxn ang="0">
                <a:pos x="628" y="292"/>
              </a:cxn>
              <a:cxn ang="0">
                <a:pos x="29" y="500"/>
              </a:cxn>
            </a:cxnLst>
            <a:rect l="0" t="0" r="r" b="b"/>
            <a:pathLst>
              <a:path w="6038" h="561">
                <a:moveTo>
                  <a:pt x="4" y="257"/>
                </a:moveTo>
                <a:cubicBezTo>
                  <a:pt x="0" y="259"/>
                  <a:pt x="181" y="260"/>
                  <a:pt x="178" y="262"/>
                </a:cubicBezTo>
                <a:lnTo>
                  <a:pt x="875" y="118"/>
                </a:lnTo>
                <a:cubicBezTo>
                  <a:pt x="1569" y="238"/>
                  <a:pt x="1552" y="266"/>
                  <a:pt x="2051" y="266"/>
                </a:cubicBezTo>
                <a:cubicBezTo>
                  <a:pt x="2752" y="123"/>
                  <a:pt x="2447" y="138"/>
                  <a:pt x="2962" y="153"/>
                </a:cubicBezTo>
                <a:cubicBezTo>
                  <a:pt x="2983" y="155"/>
                  <a:pt x="3072" y="163"/>
                  <a:pt x="3097" y="170"/>
                </a:cubicBezTo>
                <a:cubicBezTo>
                  <a:pt x="3161" y="187"/>
                  <a:pt x="3199" y="204"/>
                  <a:pt x="3266" y="213"/>
                </a:cubicBezTo>
                <a:cubicBezTo>
                  <a:pt x="3395" y="210"/>
                  <a:pt x="3457" y="27"/>
                  <a:pt x="3586" y="22"/>
                </a:cubicBezTo>
                <a:cubicBezTo>
                  <a:pt x="3603" y="21"/>
                  <a:pt x="3696" y="43"/>
                  <a:pt x="3713" y="40"/>
                </a:cubicBezTo>
                <a:cubicBezTo>
                  <a:pt x="3735" y="37"/>
                  <a:pt x="3807" y="34"/>
                  <a:pt x="3830" y="31"/>
                </a:cubicBezTo>
                <a:cubicBezTo>
                  <a:pt x="3867" y="26"/>
                  <a:pt x="3877" y="11"/>
                  <a:pt x="3914" y="5"/>
                </a:cubicBezTo>
                <a:cubicBezTo>
                  <a:pt x="3943" y="0"/>
                  <a:pt x="4075" y="48"/>
                  <a:pt x="4075" y="48"/>
                </a:cubicBezTo>
                <a:cubicBezTo>
                  <a:pt x="4325" y="64"/>
                  <a:pt x="4467" y="146"/>
                  <a:pt x="4715" y="179"/>
                </a:cubicBezTo>
                <a:cubicBezTo>
                  <a:pt x="4760" y="193"/>
                  <a:pt x="4813" y="193"/>
                  <a:pt x="4850" y="222"/>
                </a:cubicBezTo>
                <a:cubicBezTo>
                  <a:pt x="4915" y="272"/>
                  <a:pt x="4974" y="295"/>
                  <a:pt x="5052" y="318"/>
                </a:cubicBezTo>
                <a:cubicBezTo>
                  <a:pt x="5184" y="356"/>
                  <a:pt x="5719" y="319"/>
                  <a:pt x="5857" y="326"/>
                </a:cubicBezTo>
                <a:cubicBezTo>
                  <a:pt x="5851" y="401"/>
                  <a:pt x="6038" y="502"/>
                  <a:pt x="5996" y="561"/>
                </a:cubicBezTo>
                <a:cubicBezTo>
                  <a:pt x="5793" y="541"/>
                  <a:pt x="5144" y="449"/>
                  <a:pt x="4875" y="387"/>
                </a:cubicBezTo>
                <a:cubicBezTo>
                  <a:pt x="4634" y="330"/>
                  <a:pt x="4663" y="269"/>
                  <a:pt x="4488" y="231"/>
                </a:cubicBezTo>
                <a:cubicBezTo>
                  <a:pt x="4313" y="193"/>
                  <a:pt x="3981" y="168"/>
                  <a:pt x="3830" y="161"/>
                </a:cubicBezTo>
                <a:cubicBezTo>
                  <a:pt x="3720" y="170"/>
                  <a:pt x="3640" y="161"/>
                  <a:pt x="3578" y="187"/>
                </a:cubicBezTo>
                <a:cubicBezTo>
                  <a:pt x="3515" y="213"/>
                  <a:pt x="3600" y="306"/>
                  <a:pt x="3460" y="318"/>
                </a:cubicBezTo>
                <a:cubicBezTo>
                  <a:pt x="3319" y="330"/>
                  <a:pt x="2966" y="254"/>
                  <a:pt x="2735" y="257"/>
                </a:cubicBezTo>
                <a:cubicBezTo>
                  <a:pt x="2496" y="245"/>
                  <a:pt x="2288" y="312"/>
                  <a:pt x="2069" y="335"/>
                </a:cubicBezTo>
                <a:cubicBezTo>
                  <a:pt x="1850" y="358"/>
                  <a:pt x="1660" y="403"/>
                  <a:pt x="1419" y="396"/>
                </a:cubicBezTo>
                <a:cubicBezTo>
                  <a:pt x="1074" y="390"/>
                  <a:pt x="973" y="314"/>
                  <a:pt x="628" y="292"/>
                </a:cubicBezTo>
                <a:cubicBezTo>
                  <a:pt x="424" y="298"/>
                  <a:pt x="47" y="436"/>
                  <a:pt x="29" y="500"/>
                </a:cubicBezTo>
              </a:path>
            </a:pathLst>
          </a:custGeom>
          <a:solidFill>
            <a:srgbClr val="009999"/>
          </a:solidFill>
          <a:ln w="95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2" name="Freeform 10"/>
          <p:cNvSpPr>
            <a:spLocks/>
          </p:cNvSpPr>
          <p:nvPr/>
        </p:nvSpPr>
        <p:spPr bwMode="auto">
          <a:xfrm>
            <a:off x="6657975" y="920750"/>
            <a:ext cx="1020763" cy="269875"/>
          </a:xfrm>
          <a:custGeom>
            <a:avLst/>
            <a:gdLst/>
            <a:ahLst/>
            <a:cxnLst>
              <a:cxn ang="0">
                <a:pos x="692" y="0"/>
              </a:cxn>
              <a:cxn ang="0">
                <a:pos x="370" y="139"/>
              </a:cxn>
              <a:cxn ang="0">
                <a:pos x="0" y="157"/>
              </a:cxn>
            </a:cxnLst>
            <a:rect l="0" t="0" r="r" b="b"/>
            <a:pathLst>
              <a:path w="692" h="165">
                <a:moveTo>
                  <a:pt x="692" y="0"/>
                </a:moveTo>
                <a:cubicBezTo>
                  <a:pt x="637" y="23"/>
                  <a:pt x="485" y="113"/>
                  <a:pt x="370" y="139"/>
                </a:cubicBezTo>
                <a:cubicBezTo>
                  <a:pt x="255" y="165"/>
                  <a:pt x="77" y="153"/>
                  <a:pt x="0" y="157"/>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3" name="Freeform 11"/>
          <p:cNvSpPr>
            <a:spLocks/>
          </p:cNvSpPr>
          <p:nvPr/>
        </p:nvSpPr>
        <p:spPr bwMode="auto">
          <a:xfrm>
            <a:off x="5448300" y="1635125"/>
            <a:ext cx="473075" cy="469900"/>
          </a:xfrm>
          <a:custGeom>
            <a:avLst/>
            <a:gdLst/>
            <a:ahLst/>
            <a:cxnLst>
              <a:cxn ang="0">
                <a:pos x="0" y="0"/>
              </a:cxn>
              <a:cxn ang="0">
                <a:pos x="195" y="108"/>
              </a:cxn>
              <a:cxn ang="0">
                <a:pos x="322" y="286"/>
              </a:cxn>
            </a:cxnLst>
            <a:rect l="0" t="0" r="r" b="b"/>
            <a:pathLst>
              <a:path w="322" h="286">
                <a:moveTo>
                  <a:pt x="0" y="0"/>
                </a:moveTo>
                <a:cubicBezTo>
                  <a:pt x="32" y="18"/>
                  <a:pt x="141" y="60"/>
                  <a:pt x="195" y="108"/>
                </a:cubicBezTo>
                <a:cubicBezTo>
                  <a:pt x="249" y="156"/>
                  <a:pt x="296" y="249"/>
                  <a:pt x="322" y="28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4" name="Freeform 12"/>
          <p:cNvSpPr>
            <a:spLocks/>
          </p:cNvSpPr>
          <p:nvPr/>
        </p:nvSpPr>
        <p:spPr bwMode="auto">
          <a:xfrm>
            <a:off x="6159500" y="1112838"/>
            <a:ext cx="195263" cy="247650"/>
          </a:xfrm>
          <a:custGeom>
            <a:avLst/>
            <a:gdLst/>
            <a:ahLst/>
            <a:cxnLst>
              <a:cxn ang="0">
                <a:pos x="132" y="0"/>
              </a:cxn>
              <a:cxn ang="0">
                <a:pos x="54" y="48"/>
              </a:cxn>
              <a:cxn ang="0">
                <a:pos x="42" y="108"/>
              </a:cxn>
              <a:cxn ang="0">
                <a:pos x="0" y="150"/>
              </a:cxn>
            </a:cxnLst>
            <a:rect l="0" t="0" r="r" b="b"/>
            <a:pathLst>
              <a:path w="132" h="150">
                <a:moveTo>
                  <a:pt x="132" y="0"/>
                </a:moveTo>
                <a:cubicBezTo>
                  <a:pt x="120" y="8"/>
                  <a:pt x="69" y="30"/>
                  <a:pt x="54" y="48"/>
                </a:cubicBezTo>
                <a:cubicBezTo>
                  <a:pt x="39" y="66"/>
                  <a:pt x="51" y="91"/>
                  <a:pt x="42" y="108"/>
                </a:cubicBezTo>
                <a:cubicBezTo>
                  <a:pt x="33" y="125"/>
                  <a:pt x="9" y="141"/>
                  <a:pt x="0" y="15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5" name="Freeform 13"/>
          <p:cNvSpPr>
            <a:spLocks/>
          </p:cNvSpPr>
          <p:nvPr/>
        </p:nvSpPr>
        <p:spPr bwMode="auto">
          <a:xfrm>
            <a:off x="1176338" y="1379538"/>
            <a:ext cx="495300" cy="365125"/>
          </a:xfrm>
          <a:custGeom>
            <a:avLst/>
            <a:gdLst/>
            <a:ahLst/>
            <a:cxnLst>
              <a:cxn ang="0">
                <a:pos x="0" y="0"/>
              </a:cxn>
              <a:cxn ang="0">
                <a:pos x="114" y="168"/>
              </a:cxn>
              <a:cxn ang="0">
                <a:pos x="336" y="222"/>
              </a:cxn>
            </a:cxnLst>
            <a:rect l="0" t="0" r="r" b="b"/>
            <a:pathLst>
              <a:path w="336" h="222">
                <a:moveTo>
                  <a:pt x="0" y="0"/>
                </a:moveTo>
                <a:cubicBezTo>
                  <a:pt x="19" y="28"/>
                  <a:pt x="58" y="131"/>
                  <a:pt x="114" y="168"/>
                </a:cubicBezTo>
                <a:cubicBezTo>
                  <a:pt x="170" y="205"/>
                  <a:pt x="290" y="211"/>
                  <a:pt x="336" y="222"/>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6" name="Freeform 14"/>
          <p:cNvSpPr>
            <a:spLocks/>
          </p:cNvSpPr>
          <p:nvPr/>
        </p:nvSpPr>
        <p:spPr bwMode="auto">
          <a:xfrm>
            <a:off x="1663700" y="1281113"/>
            <a:ext cx="96838" cy="442912"/>
          </a:xfrm>
          <a:custGeom>
            <a:avLst/>
            <a:gdLst/>
            <a:ahLst/>
            <a:cxnLst>
              <a:cxn ang="0">
                <a:pos x="66" y="0"/>
              </a:cxn>
              <a:cxn ang="0">
                <a:pos x="24" y="132"/>
              </a:cxn>
              <a:cxn ang="0">
                <a:pos x="0" y="270"/>
              </a:cxn>
            </a:cxnLst>
            <a:rect l="0" t="0" r="r" b="b"/>
            <a:pathLst>
              <a:path w="66" h="270">
                <a:moveTo>
                  <a:pt x="66" y="0"/>
                </a:moveTo>
                <a:cubicBezTo>
                  <a:pt x="59" y="23"/>
                  <a:pt x="35" y="87"/>
                  <a:pt x="24" y="132"/>
                </a:cubicBezTo>
                <a:cubicBezTo>
                  <a:pt x="13" y="177"/>
                  <a:pt x="5" y="241"/>
                  <a:pt x="0" y="27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7" name="Freeform 15"/>
          <p:cNvSpPr>
            <a:spLocks/>
          </p:cNvSpPr>
          <p:nvPr/>
        </p:nvSpPr>
        <p:spPr bwMode="auto">
          <a:xfrm>
            <a:off x="2481263" y="1728788"/>
            <a:ext cx="195262" cy="363537"/>
          </a:xfrm>
          <a:custGeom>
            <a:avLst/>
            <a:gdLst/>
            <a:ahLst/>
            <a:cxnLst>
              <a:cxn ang="0">
                <a:pos x="0" y="0"/>
              </a:cxn>
              <a:cxn ang="0">
                <a:pos x="70" y="191"/>
              </a:cxn>
              <a:cxn ang="0">
                <a:pos x="234" y="396"/>
              </a:cxn>
            </a:cxnLst>
            <a:rect l="0" t="0" r="r" b="b"/>
            <a:pathLst>
              <a:path w="234" h="396">
                <a:moveTo>
                  <a:pt x="0" y="0"/>
                </a:moveTo>
                <a:cubicBezTo>
                  <a:pt x="12" y="32"/>
                  <a:pt x="31" y="125"/>
                  <a:pt x="70" y="191"/>
                </a:cubicBezTo>
                <a:cubicBezTo>
                  <a:pt x="109" y="257"/>
                  <a:pt x="200" y="353"/>
                  <a:pt x="234" y="396"/>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8" name="Freeform 16"/>
          <p:cNvSpPr>
            <a:spLocks/>
          </p:cNvSpPr>
          <p:nvPr/>
        </p:nvSpPr>
        <p:spPr bwMode="auto">
          <a:xfrm>
            <a:off x="2986088" y="1655763"/>
            <a:ext cx="728662" cy="171450"/>
          </a:xfrm>
          <a:custGeom>
            <a:avLst/>
            <a:gdLst/>
            <a:ahLst/>
            <a:cxnLst>
              <a:cxn ang="0">
                <a:pos x="0" y="105"/>
              </a:cxn>
              <a:cxn ang="0">
                <a:pos x="60" y="68"/>
              </a:cxn>
              <a:cxn ang="0">
                <a:pos x="297" y="35"/>
              </a:cxn>
              <a:cxn ang="0">
                <a:pos x="495" y="0"/>
              </a:cxn>
            </a:cxnLst>
            <a:rect l="0" t="0" r="r" b="b"/>
            <a:pathLst>
              <a:path w="495" h="105">
                <a:moveTo>
                  <a:pt x="0" y="105"/>
                </a:moveTo>
                <a:cubicBezTo>
                  <a:pt x="10" y="99"/>
                  <a:pt x="11" y="80"/>
                  <a:pt x="60" y="68"/>
                </a:cubicBezTo>
                <a:cubicBezTo>
                  <a:pt x="109" y="56"/>
                  <a:pt x="225" y="46"/>
                  <a:pt x="297" y="35"/>
                </a:cubicBezTo>
                <a:cubicBezTo>
                  <a:pt x="369" y="24"/>
                  <a:pt x="454" y="7"/>
                  <a:pt x="495" y="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9" name="Freeform 17"/>
          <p:cNvSpPr>
            <a:spLocks/>
          </p:cNvSpPr>
          <p:nvPr/>
        </p:nvSpPr>
        <p:spPr bwMode="auto">
          <a:xfrm>
            <a:off x="7065963" y="898525"/>
            <a:ext cx="117475" cy="263525"/>
          </a:xfrm>
          <a:custGeom>
            <a:avLst/>
            <a:gdLst/>
            <a:ahLst/>
            <a:cxnLst>
              <a:cxn ang="0">
                <a:pos x="80" y="0"/>
              </a:cxn>
              <a:cxn ang="0">
                <a:pos x="8" y="82"/>
              </a:cxn>
              <a:cxn ang="0">
                <a:pos x="34" y="161"/>
              </a:cxn>
            </a:cxnLst>
            <a:rect l="0" t="0" r="r" b="b"/>
            <a:pathLst>
              <a:path w="80" h="161">
                <a:moveTo>
                  <a:pt x="80" y="0"/>
                </a:moveTo>
                <a:cubicBezTo>
                  <a:pt x="68" y="14"/>
                  <a:pt x="16" y="55"/>
                  <a:pt x="8" y="82"/>
                </a:cubicBezTo>
                <a:cubicBezTo>
                  <a:pt x="0" y="109"/>
                  <a:pt x="29" y="145"/>
                  <a:pt x="34" y="161"/>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0" name="Freeform 18"/>
          <p:cNvSpPr>
            <a:spLocks/>
          </p:cNvSpPr>
          <p:nvPr/>
        </p:nvSpPr>
        <p:spPr bwMode="auto">
          <a:xfrm>
            <a:off x="2627313" y="2636838"/>
            <a:ext cx="2887662" cy="2867025"/>
          </a:xfrm>
          <a:custGeom>
            <a:avLst/>
            <a:gdLst/>
            <a:ahLst/>
            <a:cxnLst>
              <a:cxn ang="0">
                <a:pos x="1605" y="2"/>
              </a:cxn>
              <a:cxn ang="0">
                <a:pos x="1386" y="128"/>
              </a:cxn>
              <a:cxn ang="0">
                <a:pos x="1446" y="224"/>
              </a:cxn>
              <a:cxn ang="0">
                <a:pos x="1368" y="296"/>
              </a:cxn>
              <a:cxn ang="0">
                <a:pos x="150" y="558"/>
              </a:cxn>
              <a:cxn ang="0">
                <a:pos x="333" y="1022"/>
              </a:cxn>
              <a:cxn ang="0">
                <a:pos x="242" y="1450"/>
              </a:cxn>
              <a:cxn ang="0">
                <a:pos x="511" y="1745"/>
              </a:cxn>
              <a:cxn ang="0">
                <a:pos x="1353" y="1710"/>
              </a:cxn>
              <a:cxn ang="0">
                <a:pos x="967" y="924"/>
              </a:cxn>
              <a:cxn ang="0">
                <a:pos x="1317" y="746"/>
              </a:cxn>
              <a:cxn ang="0">
                <a:pos x="1155" y="513"/>
              </a:cxn>
              <a:cxn ang="0">
                <a:pos x="1551" y="344"/>
              </a:cxn>
              <a:cxn ang="0">
                <a:pos x="1951" y="79"/>
              </a:cxn>
              <a:cxn ang="0">
                <a:pos x="1605" y="2"/>
              </a:cxn>
            </a:cxnLst>
            <a:rect l="0" t="0" r="r" b="b"/>
            <a:pathLst>
              <a:path w="1960" h="1745">
                <a:moveTo>
                  <a:pt x="1605" y="2"/>
                </a:moveTo>
                <a:cubicBezTo>
                  <a:pt x="1502" y="0"/>
                  <a:pt x="1422" y="96"/>
                  <a:pt x="1386" y="128"/>
                </a:cubicBezTo>
                <a:cubicBezTo>
                  <a:pt x="1360" y="165"/>
                  <a:pt x="1407" y="191"/>
                  <a:pt x="1446" y="224"/>
                </a:cubicBezTo>
                <a:cubicBezTo>
                  <a:pt x="1485" y="257"/>
                  <a:pt x="1584" y="240"/>
                  <a:pt x="1368" y="296"/>
                </a:cubicBezTo>
                <a:cubicBezTo>
                  <a:pt x="1152" y="352"/>
                  <a:pt x="323" y="437"/>
                  <a:pt x="150" y="558"/>
                </a:cubicBezTo>
                <a:cubicBezTo>
                  <a:pt x="0" y="693"/>
                  <a:pt x="333" y="891"/>
                  <a:pt x="333" y="1022"/>
                </a:cubicBezTo>
                <a:cubicBezTo>
                  <a:pt x="333" y="1154"/>
                  <a:pt x="238" y="1330"/>
                  <a:pt x="242" y="1450"/>
                </a:cubicBezTo>
                <a:cubicBezTo>
                  <a:pt x="250" y="1571"/>
                  <a:pt x="326" y="1702"/>
                  <a:pt x="511" y="1745"/>
                </a:cubicBezTo>
                <a:lnTo>
                  <a:pt x="1353" y="1710"/>
                </a:lnTo>
                <a:cubicBezTo>
                  <a:pt x="1428" y="1574"/>
                  <a:pt x="973" y="1084"/>
                  <a:pt x="967" y="924"/>
                </a:cubicBezTo>
                <a:cubicBezTo>
                  <a:pt x="886" y="775"/>
                  <a:pt x="1287" y="815"/>
                  <a:pt x="1317" y="746"/>
                </a:cubicBezTo>
                <a:cubicBezTo>
                  <a:pt x="1348" y="677"/>
                  <a:pt x="1115" y="580"/>
                  <a:pt x="1155" y="513"/>
                </a:cubicBezTo>
                <a:cubicBezTo>
                  <a:pt x="1209" y="391"/>
                  <a:pt x="1418" y="416"/>
                  <a:pt x="1551" y="344"/>
                </a:cubicBezTo>
                <a:cubicBezTo>
                  <a:pt x="1684" y="272"/>
                  <a:pt x="1942" y="136"/>
                  <a:pt x="1951" y="79"/>
                </a:cubicBezTo>
                <a:cubicBezTo>
                  <a:pt x="1960" y="22"/>
                  <a:pt x="1708" y="4"/>
                  <a:pt x="1605" y="2"/>
                </a:cubicBezTo>
                <a:close/>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1" name="Freeform 19"/>
          <p:cNvSpPr>
            <a:spLocks/>
          </p:cNvSpPr>
          <p:nvPr/>
        </p:nvSpPr>
        <p:spPr bwMode="auto">
          <a:xfrm>
            <a:off x="4122738" y="1271588"/>
            <a:ext cx="1333500" cy="374650"/>
          </a:xfrm>
          <a:custGeom>
            <a:avLst/>
            <a:gdLst/>
            <a:ahLst/>
            <a:cxnLst>
              <a:cxn ang="0">
                <a:pos x="0" y="0"/>
              </a:cxn>
              <a:cxn ang="0">
                <a:pos x="216" y="42"/>
              </a:cxn>
              <a:cxn ang="0">
                <a:pos x="396" y="90"/>
              </a:cxn>
              <a:cxn ang="0">
                <a:pos x="585" y="186"/>
              </a:cxn>
              <a:cxn ang="0">
                <a:pos x="906" y="228"/>
              </a:cxn>
            </a:cxnLst>
            <a:rect l="0" t="0" r="r" b="b"/>
            <a:pathLst>
              <a:path w="906" h="228">
                <a:moveTo>
                  <a:pt x="0" y="0"/>
                </a:moveTo>
                <a:cubicBezTo>
                  <a:pt x="36" y="7"/>
                  <a:pt x="150" y="27"/>
                  <a:pt x="216" y="42"/>
                </a:cubicBezTo>
                <a:cubicBezTo>
                  <a:pt x="282" y="57"/>
                  <a:pt x="334" y="66"/>
                  <a:pt x="396" y="90"/>
                </a:cubicBezTo>
                <a:cubicBezTo>
                  <a:pt x="458" y="114"/>
                  <a:pt x="500" y="163"/>
                  <a:pt x="585" y="186"/>
                </a:cubicBezTo>
                <a:cubicBezTo>
                  <a:pt x="670" y="209"/>
                  <a:pt x="839" y="219"/>
                  <a:pt x="906" y="22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2" name="Freeform 20" descr="Dashed horizontal"/>
          <p:cNvSpPr>
            <a:spLocks/>
          </p:cNvSpPr>
          <p:nvPr/>
        </p:nvSpPr>
        <p:spPr bwMode="auto">
          <a:xfrm>
            <a:off x="2689225" y="3546475"/>
            <a:ext cx="1557338" cy="788988"/>
          </a:xfrm>
          <a:custGeom>
            <a:avLst/>
            <a:gdLst/>
            <a:ahLst/>
            <a:cxnLst>
              <a:cxn ang="0">
                <a:pos x="441" y="0"/>
              </a:cxn>
              <a:cxn ang="0">
                <a:pos x="855" y="75"/>
              </a:cxn>
              <a:cxn ang="0">
                <a:pos x="964" y="256"/>
              </a:cxn>
              <a:cxn ang="0">
                <a:pos x="973" y="401"/>
              </a:cxn>
              <a:cxn ang="0">
                <a:pos x="855" y="572"/>
              </a:cxn>
              <a:cxn ang="0">
                <a:pos x="690" y="672"/>
              </a:cxn>
              <a:cxn ang="0">
                <a:pos x="358" y="672"/>
              </a:cxn>
              <a:cxn ang="0">
                <a:pos x="151" y="448"/>
              </a:cxn>
              <a:cxn ang="0">
                <a:pos x="28" y="256"/>
              </a:cxn>
              <a:cxn ang="0">
                <a:pos x="69" y="75"/>
              </a:cxn>
              <a:cxn ang="0">
                <a:pos x="441" y="0"/>
              </a:cxn>
            </a:cxnLst>
            <a:rect l="0" t="0" r="r" b="b"/>
            <a:pathLst>
              <a:path w="985" h="672">
                <a:moveTo>
                  <a:pt x="441" y="0"/>
                </a:moveTo>
                <a:cubicBezTo>
                  <a:pt x="441" y="0"/>
                  <a:pt x="786" y="29"/>
                  <a:pt x="855" y="75"/>
                </a:cubicBezTo>
                <a:cubicBezTo>
                  <a:pt x="924" y="121"/>
                  <a:pt x="985" y="202"/>
                  <a:pt x="964" y="256"/>
                </a:cubicBezTo>
                <a:cubicBezTo>
                  <a:pt x="943" y="310"/>
                  <a:pt x="973" y="351"/>
                  <a:pt x="973" y="401"/>
                </a:cubicBezTo>
                <a:cubicBezTo>
                  <a:pt x="973" y="451"/>
                  <a:pt x="862" y="527"/>
                  <a:pt x="855" y="572"/>
                </a:cubicBezTo>
                <a:cubicBezTo>
                  <a:pt x="849" y="618"/>
                  <a:pt x="773" y="655"/>
                  <a:pt x="690" y="672"/>
                </a:cubicBezTo>
                <a:lnTo>
                  <a:pt x="358" y="672"/>
                </a:lnTo>
                <a:cubicBezTo>
                  <a:pt x="269" y="635"/>
                  <a:pt x="206" y="517"/>
                  <a:pt x="151" y="448"/>
                </a:cubicBezTo>
                <a:cubicBezTo>
                  <a:pt x="131" y="373"/>
                  <a:pt x="42" y="318"/>
                  <a:pt x="28" y="256"/>
                </a:cubicBezTo>
                <a:cubicBezTo>
                  <a:pt x="14" y="194"/>
                  <a:pt x="0" y="118"/>
                  <a:pt x="69" y="75"/>
                </a:cubicBezTo>
                <a:cubicBezTo>
                  <a:pt x="138" y="32"/>
                  <a:pt x="441" y="0"/>
                  <a:pt x="441" y="0"/>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3" name="Freeform 21"/>
          <p:cNvSpPr>
            <a:spLocks/>
          </p:cNvSpPr>
          <p:nvPr/>
        </p:nvSpPr>
        <p:spPr bwMode="auto">
          <a:xfrm>
            <a:off x="1668463" y="1733550"/>
            <a:ext cx="603250" cy="487363"/>
          </a:xfrm>
          <a:custGeom>
            <a:avLst/>
            <a:gdLst/>
            <a:ahLst/>
            <a:cxnLst>
              <a:cxn ang="0">
                <a:pos x="0" y="0"/>
              </a:cxn>
              <a:cxn ang="0">
                <a:pos x="209" y="174"/>
              </a:cxn>
              <a:cxn ang="0">
                <a:pos x="409" y="296"/>
              </a:cxn>
            </a:cxnLst>
            <a:rect l="0" t="0" r="r" b="b"/>
            <a:pathLst>
              <a:path w="409" h="296">
                <a:moveTo>
                  <a:pt x="0" y="0"/>
                </a:moveTo>
                <a:cubicBezTo>
                  <a:pt x="35" y="29"/>
                  <a:pt x="141" y="125"/>
                  <a:pt x="209" y="174"/>
                </a:cubicBezTo>
                <a:cubicBezTo>
                  <a:pt x="277" y="223"/>
                  <a:pt x="367" y="271"/>
                  <a:pt x="409" y="29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4" name="Freeform 22"/>
          <p:cNvSpPr>
            <a:spLocks/>
          </p:cNvSpPr>
          <p:nvPr/>
        </p:nvSpPr>
        <p:spPr bwMode="auto">
          <a:xfrm>
            <a:off x="5094288" y="4098925"/>
            <a:ext cx="1925637" cy="315913"/>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solidFill>
            <a:srgbClr val="C0C0C0"/>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5" name="Freeform 23"/>
          <p:cNvSpPr>
            <a:spLocks/>
          </p:cNvSpPr>
          <p:nvPr/>
        </p:nvSpPr>
        <p:spPr bwMode="auto">
          <a:xfrm>
            <a:off x="6013450" y="4335463"/>
            <a:ext cx="696913" cy="1339850"/>
          </a:xfrm>
          <a:custGeom>
            <a:avLst/>
            <a:gdLst/>
            <a:ahLst/>
            <a:cxnLst>
              <a:cxn ang="0">
                <a:pos x="48" y="0"/>
              </a:cxn>
              <a:cxn ang="0">
                <a:pos x="432" y="48"/>
              </a:cxn>
              <a:cxn ang="0">
                <a:pos x="288" y="288"/>
              </a:cxn>
              <a:cxn ang="0">
                <a:pos x="48" y="432"/>
              </a:cxn>
              <a:cxn ang="0">
                <a:pos x="0" y="720"/>
              </a:cxn>
            </a:cxnLst>
            <a:rect l="0" t="0" r="r" b="b"/>
            <a:pathLst>
              <a:path w="472" h="720">
                <a:moveTo>
                  <a:pt x="48" y="0"/>
                </a:moveTo>
                <a:cubicBezTo>
                  <a:pt x="220" y="0"/>
                  <a:pt x="392" y="0"/>
                  <a:pt x="432" y="48"/>
                </a:cubicBezTo>
                <a:cubicBezTo>
                  <a:pt x="472" y="96"/>
                  <a:pt x="352" y="224"/>
                  <a:pt x="288" y="288"/>
                </a:cubicBezTo>
                <a:cubicBezTo>
                  <a:pt x="224" y="352"/>
                  <a:pt x="96" y="360"/>
                  <a:pt x="48" y="432"/>
                </a:cubicBezTo>
                <a:cubicBezTo>
                  <a:pt x="0" y="504"/>
                  <a:pt x="0" y="612"/>
                  <a:pt x="0" y="720"/>
                </a:cubicBezTo>
              </a:path>
            </a:pathLst>
          </a:custGeom>
          <a:noFill/>
          <a:ln w="25400">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6" name="Freeform 24"/>
          <p:cNvSpPr>
            <a:spLocks/>
          </p:cNvSpPr>
          <p:nvPr/>
        </p:nvSpPr>
        <p:spPr bwMode="auto">
          <a:xfrm>
            <a:off x="5232400" y="1409700"/>
            <a:ext cx="133350" cy="176213"/>
          </a:xfrm>
          <a:custGeom>
            <a:avLst/>
            <a:gdLst/>
            <a:ahLst/>
            <a:cxnLst>
              <a:cxn ang="0">
                <a:pos x="0" y="0"/>
              </a:cxn>
              <a:cxn ang="0">
                <a:pos x="90" y="24"/>
              </a:cxn>
              <a:cxn ang="0">
                <a:pos x="3" y="108"/>
              </a:cxn>
            </a:cxnLst>
            <a:rect l="0" t="0" r="r" b="b"/>
            <a:pathLst>
              <a:path w="91" h="108">
                <a:moveTo>
                  <a:pt x="0" y="0"/>
                </a:moveTo>
                <a:cubicBezTo>
                  <a:pt x="14" y="4"/>
                  <a:pt x="89" y="6"/>
                  <a:pt x="90" y="24"/>
                </a:cubicBezTo>
                <a:cubicBezTo>
                  <a:pt x="91" y="42"/>
                  <a:pt x="21" y="90"/>
                  <a:pt x="3" y="10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7" name="Freeform 25"/>
          <p:cNvSpPr>
            <a:spLocks/>
          </p:cNvSpPr>
          <p:nvPr/>
        </p:nvSpPr>
        <p:spPr bwMode="auto">
          <a:xfrm>
            <a:off x="3116263" y="1119188"/>
            <a:ext cx="1014412" cy="204787"/>
          </a:xfrm>
          <a:custGeom>
            <a:avLst/>
            <a:gdLst/>
            <a:ahLst/>
            <a:cxnLst>
              <a:cxn ang="0">
                <a:pos x="0" y="0"/>
              </a:cxn>
              <a:cxn ang="0">
                <a:pos x="484" y="110"/>
              </a:cxn>
              <a:cxn ang="0">
                <a:pos x="688" y="86"/>
              </a:cxn>
            </a:cxnLst>
            <a:rect l="0" t="0" r="r" b="b"/>
            <a:pathLst>
              <a:path w="688" h="124">
                <a:moveTo>
                  <a:pt x="0" y="0"/>
                </a:moveTo>
                <a:cubicBezTo>
                  <a:pt x="81" y="18"/>
                  <a:pt x="369" y="96"/>
                  <a:pt x="484" y="110"/>
                </a:cubicBezTo>
                <a:cubicBezTo>
                  <a:pt x="599" y="124"/>
                  <a:pt x="646" y="91"/>
                  <a:pt x="688" y="86"/>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8" name="Freeform 26"/>
          <p:cNvSpPr>
            <a:spLocks/>
          </p:cNvSpPr>
          <p:nvPr/>
        </p:nvSpPr>
        <p:spPr bwMode="auto">
          <a:xfrm>
            <a:off x="2981325" y="2236788"/>
            <a:ext cx="1766888" cy="630237"/>
          </a:xfrm>
          <a:custGeom>
            <a:avLst/>
            <a:gdLst/>
            <a:ahLst/>
            <a:cxnLst>
              <a:cxn ang="0">
                <a:pos x="0" y="0"/>
              </a:cxn>
              <a:cxn ang="0">
                <a:pos x="600" y="162"/>
              </a:cxn>
              <a:cxn ang="0">
                <a:pos x="1008" y="264"/>
              </a:cxn>
              <a:cxn ang="0">
                <a:pos x="1200" y="384"/>
              </a:cxn>
            </a:cxnLst>
            <a:rect l="0" t="0" r="r" b="b"/>
            <a:pathLst>
              <a:path w="1200" h="384">
                <a:moveTo>
                  <a:pt x="0" y="0"/>
                </a:moveTo>
                <a:cubicBezTo>
                  <a:pt x="100" y="27"/>
                  <a:pt x="432" y="118"/>
                  <a:pt x="600" y="162"/>
                </a:cubicBezTo>
                <a:cubicBezTo>
                  <a:pt x="768" y="206"/>
                  <a:pt x="908" y="227"/>
                  <a:pt x="1008" y="264"/>
                </a:cubicBezTo>
                <a:cubicBezTo>
                  <a:pt x="1108" y="301"/>
                  <a:pt x="1168" y="364"/>
                  <a:pt x="1200" y="384"/>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9" name="Freeform 27"/>
          <p:cNvSpPr>
            <a:spLocks/>
          </p:cNvSpPr>
          <p:nvPr/>
        </p:nvSpPr>
        <p:spPr bwMode="auto">
          <a:xfrm>
            <a:off x="2406650" y="1812925"/>
            <a:ext cx="592138" cy="393700"/>
          </a:xfrm>
          <a:custGeom>
            <a:avLst/>
            <a:gdLst/>
            <a:ahLst/>
            <a:cxnLst>
              <a:cxn ang="0">
                <a:pos x="0" y="239"/>
              </a:cxn>
              <a:cxn ang="0">
                <a:pos x="280" y="131"/>
              </a:cxn>
              <a:cxn ang="0">
                <a:pos x="401" y="0"/>
              </a:cxn>
            </a:cxnLst>
            <a:rect l="0" t="0" r="r" b="b"/>
            <a:pathLst>
              <a:path w="401" h="239">
                <a:moveTo>
                  <a:pt x="0" y="239"/>
                </a:moveTo>
                <a:cubicBezTo>
                  <a:pt x="47" y="222"/>
                  <a:pt x="213" y="171"/>
                  <a:pt x="280" y="131"/>
                </a:cubicBezTo>
                <a:cubicBezTo>
                  <a:pt x="347" y="91"/>
                  <a:pt x="376" y="27"/>
                  <a:pt x="401" y="0"/>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0" name="Freeform 28"/>
          <p:cNvSpPr>
            <a:spLocks/>
          </p:cNvSpPr>
          <p:nvPr/>
        </p:nvSpPr>
        <p:spPr bwMode="auto">
          <a:xfrm>
            <a:off x="7277100" y="1149350"/>
            <a:ext cx="1692275" cy="604838"/>
          </a:xfrm>
          <a:custGeom>
            <a:avLst/>
            <a:gdLst/>
            <a:ahLst/>
            <a:cxnLst>
              <a:cxn ang="0">
                <a:pos x="1148" y="258"/>
              </a:cxn>
              <a:cxn ang="0">
                <a:pos x="704" y="0"/>
              </a:cxn>
              <a:cxn ang="0">
                <a:pos x="196" y="258"/>
              </a:cxn>
              <a:cxn ang="0">
                <a:pos x="0" y="368"/>
              </a:cxn>
            </a:cxnLst>
            <a:rect l="0" t="0" r="r" b="b"/>
            <a:pathLst>
              <a:path w="1148" h="368">
                <a:moveTo>
                  <a:pt x="1148" y="258"/>
                </a:moveTo>
                <a:cubicBezTo>
                  <a:pt x="1005" y="129"/>
                  <a:pt x="863" y="0"/>
                  <a:pt x="704" y="0"/>
                </a:cubicBezTo>
                <a:cubicBezTo>
                  <a:pt x="545" y="0"/>
                  <a:pt x="313" y="197"/>
                  <a:pt x="196" y="258"/>
                </a:cubicBezTo>
                <a:cubicBezTo>
                  <a:pt x="79" y="319"/>
                  <a:pt x="41" y="345"/>
                  <a:pt x="0" y="368"/>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1" name="Freeform 29"/>
          <p:cNvSpPr>
            <a:spLocks/>
          </p:cNvSpPr>
          <p:nvPr/>
        </p:nvSpPr>
        <p:spPr bwMode="auto">
          <a:xfrm>
            <a:off x="3846513" y="949325"/>
            <a:ext cx="311150" cy="311150"/>
          </a:xfrm>
          <a:custGeom>
            <a:avLst/>
            <a:gdLst/>
            <a:ahLst/>
            <a:cxnLst>
              <a:cxn ang="0">
                <a:pos x="0" y="0"/>
              </a:cxn>
              <a:cxn ang="0">
                <a:pos x="139" y="156"/>
              </a:cxn>
              <a:cxn ang="0">
                <a:pos x="210" y="190"/>
              </a:cxn>
            </a:cxnLst>
            <a:rect l="0" t="0" r="r" b="b"/>
            <a:pathLst>
              <a:path w="210" h="190">
                <a:moveTo>
                  <a:pt x="0" y="0"/>
                </a:moveTo>
                <a:cubicBezTo>
                  <a:pt x="23" y="27"/>
                  <a:pt x="104" y="124"/>
                  <a:pt x="139" y="156"/>
                </a:cubicBezTo>
                <a:cubicBezTo>
                  <a:pt x="174" y="188"/>
                  <a:pt x="195" y="183"/>
                  <a:pt x="210" y="19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2" name="Freeform 30" descr="Dashed horizontal"/>
          <p:cNvSpPr>
            <a:spLocks/>
          </p:cNvSpPr>
          <p:nvPr/>
        </p:nvSpPr>
        <p:spPr bwMode="auto">
          <a:xfrm>
            <a:off x="5024438" y="1525588"/>
            <a:ext cx="473075" cy="160337"/>
          </a:xfrm>
          <a:custGeom>
            <a:avLst/>
            <a:gdLst/>
            <a:ahLst/>
            <a:cxnLst>
              <a:cxn ang="0">
                <a:pos x="276" y="40"/>
              </a:cxn>
              <a:cxn ang="0">
                <a:pos x="321" y="61"/>
              </a:cxn>
              <a:cxn ang="0">
                <a:pos x="274" y="96"/>
              </a:cxn>
              <a:cxn ang="0">
                <a:pos x="130" y="90"/>
              </a:cxn>
              <a:cxn ang="0">
                <a:pos x="11" y="49"/>
              </a:cxn>
              <a:cxn ang="0">
                <a:pos x="229" y="24"/>
              </a:cxn>
            </a:cxnLst>
            <a:rect l="0" t="0" r="r" b="b"/>
            <a:pathLst>
              <a:path w="321" h="98">
                <a:moveTo>
                  <a:pt x="276" y="40"/>
                </a:moveTo>
                <a:cubicBezTo>
                  <a:pt x="275" y="43"/>
                  <a:pt x="321" y="52"/>
                  <a:pt x="321" y="61"/>
                </a:cubicBezTo>
                <a:cubicBezTo>
                  <a:pt x="321" y="70"/>
                  <a:pt x="306" y="91"/>
                  <a:pt x="274" y="96"/>
                </a:cubicBezTo>
                <a:cubicBezTo>
                  <a:pt x="226" y="94"/>
                  <a:pt x="177" y="98"/>
                  <a:pt x="130" y="90"/>
                </a:cubicBezTo>
                <a:cubicBezTo>
                  <a:pt x="101" y="84"/>
                  <a:pt x="0" y="87"/>
                  <a:pt x="11" y="49"/>
                </a:cubicBezTo>
                <a:cubicBezTo>
                  <a:pt x="26" y="0"/>
                  <a:pt x="185" y="38"/>
                  <a:pt x="229" y="24"/>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1" name="Text Box 31"/>
          <p:cNvSpPr txBox="1">
            <a:spLocks noChangeArrowheads="1"/>
          </p:cNvSpPr>
          <p:nvPr/>
        </p:nvSpPr>
        <p:spPr bwMode="auto">
          <a:xfrm>
            <a:off x="2954338" y="138747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a:t>
            </a:r>
          </a:p>
          <a:p>
            <a:pPr algn="ctr" eaLnBrk="0" hangingPunct="0">
              <a:spcBef>
                <a:spcPct val="50000"/>
              </a:spcBef>
            </a:pPr>
            <a:r>
              <a:rPr lang="en-US" sz="1200">
                <a:solidFill>
                  <a:schemeClr val="bg2"/>
                </a:solidFill>
                <a:latin typeface="Arial" charset="0"/>
              </a:rPr>
              <a:t>acidic flat </a:t>
            </a:r>
          </a:p>
          <a:p>
            <a:pPr algn="ctr" eaLnBrk="0" hangingPunct="0">
              <a:spcBef>
                <a:spcPct val="50000"/>
              </a:spcBef>
            </a:pPr>
            <a:r>
              <a:rPr lang="en-US" sz="1200">
                <a:solidFill>
                  <a:schemeClr val="bg2"/>
                </a:solidFill>
                <a:latin typeface="Arial" charset="0"/>
              </a:rPr>
              <a:t>1-2 order stream</a:t>
            </a:r>
          </a:p>
        </p:txBody>
      </p:sp>
      <p:sp>
        <p:nvSpPr>
          <p:cNvPr id="30752" name="Text Box 32"/>
          <p:cNvSpPr txBox="1">
            <a:spLocks noChangeArrowheads="1"/>
          </p:cNvSpPr>
          <p:nvPr/>
        </p:nvSpPr>
        <p:spPr bwMode="auto">
          <a:xfrm>
            <a:off x="838200" y="1143000"/>
            <a:ext cx="1249363" cy="457200"/>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Intermittent Stream</a:t>
            </a:r>
          </a:p>
        </p:txBody>
      </p:sp>
      <p:sp>
        <p:nvSpPr>
          <p:cNvPr id="30753" name="Text Box 33"/>
          <p:cNvSpPr txBox="1">
            <a:spLocks noChangeArrowheads="1"/>
          </p:cNvSpPr>
          <p:nvPr/>
        </p:nvSpPr>
        <p:spPr bwMode="auto">
          <a:xfrm>
            <a:off x="942975" y="3773488"/>
            <a:ext cx="1935163" cy="623887"/>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3-5 order meandering </a:t>
            </a:r>
          </a:p>
          <a:p>
            <a:pPr algn="ctr" eaLnBrk="0" hangingPunct="0">
              <a:spcBef>
                <a:spcPct val="50000"/>
              </a:spcBef>
            </a:pPr>
            <a:r>
              <a:rPr lang="en-US" sz="1400">
                <a:solidFill>
                  <a:schemeClr val="bg2"/>
                </a:solidFill>
                <a:latin typeface="Arial" charset="0"/>
              </a:rPr>
              <a:t>stream on till</a:t>
            </a:r>
          </a:p>
        </p:txBody>
      </p:sp>
      <p:sp>
        <p:nvSpPr>
          <p:cNvPr id="873506" name="Freeform 34"/>
          <p:cNvSpPr>
            <a:spLocks/>
          </p:cNvSpPr>
          <p:nvPr/>
        </p:nvSpPr>
        <p:spPr bwMode="auto">
          <a:xfrm>
            <a:off x="1628775" y="5991225"/>
            <a:ext cx="647700" cy="236538"/>
          </a:xfrm>
          <a:custGeom>
            <a:avLst/>
            <a:gdLst/>
            <a:ahLst/>
            <a:cxnLst>
              <a:cxn ang="0">
                <a:pos x="152" y="168"/>
              </a:cxn>
              <a:cxn ang="0">
                <a:pos x="8" y="24"/>
              </a:cxn>
              <a:cxn ang="0">
                <a:pos x="200" y="24"/>
              </a:cxn>
              <a:cxn ang="0">
                <a:pos x="296" y="120"/>
              </a:cxn>
              <a:cxn ang="0">
                <a:pos x="152" y="168"/>
              </a:cxn>
            </a:cxnLst>
            <a:rect l="0" t="0" r="r" b="b"/>
            <a:pathLst>
              <a:path w="304" h="184">
                <a:moveTo>
                  <a:pt x="152" y="168"/>
                </a:moveTo>
                <a:cubicBezTo>
                  <a:pt x="104" y="152"/>
                  <a:pt x="0" y="48"/>
                  <a:pt x="8" y="24"/>
                </a:cubicBezTo>
                <a:cubicBezTo>
                  <a:pt x="16" y="0"/>
                  <a:pt x="152" y="8"/>
                  <a:pt x="200" y="24"/>
                </a:cubicBezTo>
                <a:cubicBezTo>
                  <a:pt x="248" y="40"/>
                  <a:pt x="304" y="96"/>
                  <a:pt x="296" y="120"/>
                </a:cubicBezTo>
                <a:cubicBezTo>
                  <a:pt x="288" y="144"/>
                  <a:pt x="200" y="184"/>
                  <a:pt x="152" y="168"/>
                </a:cubicBezTo>
                <a:close/>
              </a:path>
            </a:pathLst>
          </a:custGeom>
          <a:solidFill>
            <a:srgbClr val="DDDDDD"/>
          </a:solidFill>
          <a:ln w="9525" cap="flat" cmpd="sng">
            <a:no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5" name="Text Box 35"/>
          <p:cNvSpPr txBox="1">
            <a:spLocks noChangeArrowheads="1"/>
          </p:cNvSpPr>
          <p:nvPr/>
        </p:nvSpPr>
        <p:spPr bwMode="auto">
          <a:xfrm>
            <a:off x="4052888" y="5155406"/>
            <a:ext cx="1219200" cy="517525"/>
          </a:xfrm>
          <a:prstGeom prst="rect">
            <a:avLst/>
          </a:prstGeom>
          <a:noFill/>
          <a:ln w="9525">
            <a:noFill/>
            <a:miter lim="800000"/>
            <a:headEnd/>
            <a:tailEnd/>
          </a:ln>
        </p:spPr>
        <p:txBody>
          <a:bodyPr anchor="ctr">
            <a:spAutoFit/>
          </a:bodyPr>
          <a:lstStyle/>
          <a:p>
            <a:pPr algn="ctr" eaLnBrk="0" hangingPunct="0"/>
            <a:r>
              <a:rPr lang="en-US" sz="1400" dirty="0">
                <a:solidFill>
                  <a:schemeClr val="bg2"/>
                </a:solidFill>
                <a:latin typeface="Arial" charset="0"/>
              </a:rPr>
              <a:t>6+ River</a:t>
            </a:r>
          </a:p>
          <a:p>
            <a:pPr algn="ctr" eaLnBrk="0" hangingPunct="0"/>
            <a:r>
              <a:rPr lang="en-US" sz="1400" dirty="0">
                <a:solidFill>
                  <a:schemeClr val="bg2"/>
                </a:solidFill>
                <a:latin typeface="Arial" charset="0"/>
              </a:rPr>
              <a:t>(</a:t>
            </a:r>
            <a:r>
              <a:rPr lang="en-US" sz="1400" dirty="0" err="1">
                <a:solidFill>
                  <a:schemeClr val="bg2"/>
                </a:solidFill>
                <a:latin typeface="Arial" charset="0"/>
              </a:rPr>
              <a:t>monotropic</a:t>
            </a:r>
            <a:r>
              <a:rPr lang="en-US" sz="1400" dirty="0">
                <a:solidFill>
                  <a:schemeClr val="bg2"/>
                </a:solidFill>
                <a:latin typeface="Arial" charset="0"/>
              </a:rPr>
              <a:t>)</a:t>
            </a:r>
          </a:p>
        </p:txBody>
      </p:sp>
      <p:sp>
        <p:nvSpPr>
          <p:cNvPr id="30756" name="Text Box 36"/>
          <p:cNvSpPr txBox="1">
            <a:spLocks noChangeArrowheads="1"/>
          </p:cNvSpPr>
          <p:nvPr/>
        </p:nvSpPr>
        <p:spPr bwMode="auto">
          <a:xfrm>
            <a:off x="2878138" y="3657600"/>
            <a:ext cx="777875" cy="274638"/>
          </a:xfrm>
          <a:prstGeom prst="rect">
            <a:avLst/>
          </a:prstGeom>
          <a:noFill/>
          <a:ln w="9525">
            <a:noFill/>
            <a:miter lim="800000"/>
            <a:headEnd/>
            <a:tailEnd/>
          </a:ln>
        </p:spPr>
        <p:txBody>
          <a:bodyPr wrap="none" anchor="ctr">
            <a:spAutoFit/>
          </a:bodyPr>
          <a:lstStyle/>
          <a:p>
            <a:pPr algn="ctr" eaLnBrk="0" hangingPunct="0">
              <a:spcBef>
                <a:spcPct val="50000"/>
              </a:spcBef>
            </a:pPr>
            <a:r>
              <a:rPr lang="en-US" sz="1200" b="1">
                <a:solidFill>
                  <a:schemeClr val="bg2"/>
                </a:solidFill>
                <a:latin typeface="Arial" charset="0"/>
              </a:rPr>
              <a:t>Wetland</a:t>
            </a:r>
          </a:p>
        </p:txBody>
      </p:sp>
      <p:sp>
        <p:nvSpPr>
          <p:cNvPr id="30757" name="Text Box 37"/>
          <p:cNvSpPr txBox="1">
            <a:spLocks noChangeArrowheads="1"/>
          </p:cNvSpPr>
          <p:nvPr/>
        </p:nvSpPr>
        <p:spPr bwMode="auto">
          <a:xfrm>
            <a:off x="3962400" y="1828800"/>
            <a:ext cx="1695450" cy="823913"/>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3-5 order </a:t>
            </a:r>
          </a:p>
          <a:p>
            <a:pPr algn="ctr" eaLnBrk="0" hangingPunct="0">
              <a:spcBef>
                <a:spcPct val="50000"/>
              </a:spcBef>
            </a:pPr>
            <a:r>
              <a:rPr lang="en-US" sz="1200">
                <a:solidFill>
                  <a:schemeClr val="bg2"/>
                </a:solidFill>
                <a:latin typeface="Arial" charset="0"/>
              </a:rPr>
              <a:t>confined channel</a:t>
            </a:r>
          </a:p>
          <a:p>
            <a:pPr algn="ctr" eaLnBrk="0" hangingPunct="0">
              <a:spcBef>
                <a:spcPct val="50000"/>
              </a:spcBef>
            </a:pPr>
            <a:r>
              <a:rPr lang="en-US" sz="1200">
                <a:solidFill>
                  <a:schemeClr val="bg2"/>
                </a:solidFill>
                <a:latin typeface="Arial" charset="0"/>
              </a:rPr>
              <a:t> stream</a:t>
            </a:r>
          </a:p>
        </p:txBody>
      </p:sp>
      <p:sp>
        <p:nvSpPr>
          <p:cNvPr id="30758" name="Text Box 38"/>
          <p:cNvSpPr txBox="1">
            <a:spLocks noChangeArrowheads="1"/>
          </p:cNvSpPr>
          <p:nvPr/>
        </p:nvSpPr>
        <p:spPr bwMode="auto">
          <a:xfrm>
            <a:off x="4343400" y="3048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flat</a:t>
            </a:r>
          </a:p>
          <a:p>
            <a:pPr algn="ctr" eaLnBrk="0" hangingPunct="0">
              <a:spcBef>
                <a:spcPct val="50000"/>
              </a:spcBef>
            </a:pPr>
            <a:r>
              <a:rPr lang="en-US" sz="1200">
                <a:latin typeface="Arial" charset="0"/>
              </a:rPr>
              <a:t>1-2 order stream</a:t>
            </a:r>
          </a:p>
        </p:txBody>
      </p:sp>
      <p:sp>
        <p:nvSpPr>
          <p:cNvPr id="873511" name="Freeform 39"/>
          <p:cNvSpPr>
            <a:spLocks/>
          </p:cNvSpPr>
          <p:nvPr/>
        </p:nvSpPr>
        <p:spPr bwMode="auto">
          <a:xfrm>
            <a:off x="5024438" y="1260475"/>
            <a:ext cx="141287" cy="315913"/>
          </a:xfrm>
          <a:custGeom>
            <a:avLst/>
            <a:gdLst/>
            <a:ahLst/>
            <a:cxnLst>
              <a:cxn ang="0">
                <a:pos x="0" y="0"/>
              </a:cxn>
              <a:cxn ang="0">
                <a:pos x="138" y="261"/>
              </a:cxn>
            </a:cxnLst>
            <a:rect l="0" t="0" r="r" b="b"/>
            <a:pathLst>
              <a:path w="138" h="261">
                <a:moveTo>
                  <a:pt x="0" y="0"/>
                </a:moveTo>
                <a:lnTo>
                  <a:pt x="138" y="261"/>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2" name="Freeform 40"/>
          <p:cNvSpPr>
            <a:spLocks/>
          </p:cNvSpPr>
          <p:nvPr/>
        </p:nvSpPr>
        <p:spPr bwMode="auto">
          <a:xfrm>
            <a:off x="5802313" y="1714500"/>
            <a:ext cx="155575" cy="177800"/>
          </a:xfrm>
          <a:custGeom>
            <a:avLst/>
            <a:gdLst/>
            <a:ahLst/>
            <a:cxnLst>
              <a:cxn ang="0">
                <a:pos x="105" y="0"/>
              </a:cxn>
              <a:cxn ang="0">
                <a:pos x="0" y="108"/>
              </a:cxn>
            </a:cxnLst>
            <a:rect l="0" t="0" r="r" b="b"/>
            <a:pathLst>
              <a:path w="105" h="108">
                <a:moveTo>
                  <a:pt x="105" y="0"/>
                </a:moveTo>
                <a:lnTo>
                  <a:pt x="0" y="108"/>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3" name="Freeform 41"/>
          <p:cNvSpPr>
            <a:spLocks/>
          </p:cNvSpPr>
          <p:nvPr/>
        </p:nvSpPr>
        <p:spPr bwMode="auto">
          <a:xfrm>
            <a:off x="5321300" y="1370013"/>
            <a:ext cx="285750" cy="127000"/>
          </a:xfrm>
          <a:custGeom>
            <a:avLst/>
            <a:gdLst/>
            <a:ahLst/>
            <a:cxnLst>
              <a:cxn ang="0">
                <a:pos x="0" y="78"/>
              </a:cxn>
              <a:cxn ang="0">
                <a:pos x="135" y="48"/>
              </a:cxn>
              <a:cxn ang="0">
                <a:pos x="195" y="0"/>
              </a:cxn>
            </a:cxnLst>
            <a:rect l="0" t="0" r="r" b="b"/>
            <a:pathLst>
              <a:path w="195" h="78">
                <a:moveTo>
                  <a:pt x="0" y="78"/>
                </a:moveTo>
                <a:lnTo>
                  <a:pt x="135" y="48"/>
                </a:lnTo>
                <a:lnTo>
                  <a:pt x="195" y="0"/>
                </a:ln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4" name="Freeform 42" descr="Dashed horizontal"/>
          <p:cNvSpPr>
            <a:spLocks/>
          </p:cNvSpPr>
          <p:nvPr/>
        </p:nvSpPr>
        <p:spPr bwMode="auto">
          <a:xfrm>
            <a:off x="2193925" y="2128838"/>
            <a:ext cx="946150" cy="236537"/>
          </a:xfrm>
          <a:custGeom>
            <a:avLst/>
            <a:gdLst/>
            <a:ahLst/>
            <a:cxnLst>
              <a:cxn ang="0">
                <a:pos x="547" y="102"/>
              </a:cxn>
              <a:cxn ang="0">
                <a:pos x="438" y="142"/>
              </a:cxn>
              <a:cxn ang="0">
                <a:pos x="208" y="132"/>
              </a:cxn>
              <a:cxn ang="0">
                <a:pos x="18" y="72"/>
              </a:cxn>
              <a:cxn ang="0">
                <a:pos x="366" y="35"/>
              </a:cxn>
              <a:cxn ang="0">
                <a:pos x="594" y="33"/>
              </a:cxn>
              <a:cxn ang="0">
                <a:pos x="642" y="48"/>
              </a:cxn>
            </a:cxnLst>
            <a:rect l="0" t="0" r="r" b="b"/>
            <a:pathLst>
              <a:path w="642" h="144">
                <a:moveTo>
                  <a:pt x="547" y="102"/>
                </a:moveTo>
                <a:cubicBezTo>
                  <a:pt x="485" y="102"/>
                  <a:pt x="493" y="130"/>
                  <a:pt x="438" y="142"/>
                </a:cubicBezTo>
                <a:cubicBezTo>
                  <a:pt x="362" y="138"/>
                  <a:pt x="283" y="144"/>
                  <a:pt x="208" y="132"/>
                </a:cubicBezTo>
                <a:cubicBezTo>
                  <a:pt x="162" y="124"/>
                  <a:pt x="0" y="128"/>
                  <a:pt x="18" y="72"/>
                </a:cubicBezTo>
                <a:cubicBezTo>
                  <a:pt x="42" y="0"/>
                  <a:pt x="296" y="56"/>
                  <a:pt x="366" y="35"/>
                </a:cubicBezTo>
                <a:cubicBezTo>
                  <a:pt x="462" y="31"/>
                  <a:pt x="548" y="31"/>
                  <a:pt x="594" y="33"/>
                </a:cubicBezTo>
                <a:cubicBezTo>
                  <a:pt x="640" y="35"/>
                  <a:pt x="632" y="45"/>
                  <a:pt x="642" y="48"/>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5" name="Freeform 43"/>
          <p:cNvSpPr>
            <a:spLocks/>
          </p:cNvSpPr>
          <p:nvPr/>
        </p:nvSpPr>
        <p:spPr bwMode="auto">
          <a:xfrm>
            <a:off x="0" y="1812925"/>
            <a:ext cx="5008563" cy="2386013"/>
          </a:xfrm>
          <a:custGeom>
            <a:avLst/>
            <a:gdLst/>
            <a:ahLst/>
            <a:cxnLst>
              <a:cxn ang="0">
                <a:pos x="49" y="864"/>
              </a:cxn>
              <a:cxn ang="0">
                <a:pos x="694" y="57"/>
              </a:cxn>
              <a:cxn ang="0">
                <a:pos x="1458" y="522"/>
              </a:cxn>
              <a:cxn ang="0">
                <a:pos x="2204" y="403"/>
              </a:cxn>
              <a:cxn ang="0">
                <a:pos x="3241" y="798"/>
              </a:cxn>
              <a:cxn ang="0">
                <a:pos x="3151" y="876"/>
              </a:cxn>
              <a:cxn ang="0">
                <a:pos x="3051" y="905"/>
              </a:cxn>
              <a:cxn ang="0">
                <a:pos x="2809" y="954"/>
              </a:cxn>
              <a:cxn ang="0">
                <a:pos x="2467" y="912"/>
              </a:cxn>
              <a:cxn ang="0">
                <a:pos x="2191" y="966"/>
              </a:cxn>
              <a:cxn ang="0">
                <a:pos x="1296" y="823"/>
              </a:cxn>
              <a:cxn ang="0">
                <a:pos x="9" y="1296"/>
              </a:cxn>
            </a:cxnLst>
            <a:rect l="0" t="0" r="r" b="b"/>
            <a:pathLst>
              <a:path w="3399" h="1453">
                <a:moveTo>
                  <a:pt x="49" y="864"/>
                </a:moveTo>
                <a:cubicBezTo>
                  <a:pt x="157" y="728"/>
                  <a:pt x="459" y="114"/>
                  <a:pt x="694" y="57"/>
                </a:cubicBezTo>
                <a:cubicBezTo>
                  <a:pt x="929" y="0"/>
                  <a:pt x="1207" y="464"/>
                  <a:pt x="1458" y="522"/>
                </a:cubicBezTo>
                <a:cubicBezTo>
                  <a:pt x="1709" y="580"/>
                  <a:pt x="1907" y="357"/>
                  <a:pt x="2204" y="403"/>
                </a:cubicBezTo>
                <a:cubicBezTo>
                  <a:pt x="2501" y="449"/>
                  <a:pt x="3083" y="719"/>
                  <a:pt x="3241" y="798"/>
                </a:cubicBezTo>
                <a:cubicBezTo>
                  <a:pt x="3399" y="877"/>
                  <a:pt x="3183" y="858"/>
                  <a:pt x="3151" y="876"/>
                </a:cubicBezTo>
                <a:cubicBezTo>
                  <a:pt x="3119" y="894"/>
                  <a:pt x="3108" y="892"/>
                  <a:pt x="3051" y="905"/>
                </a:cubicBezTo>
                <a:cubicBezTo>
                  <a:pt x="2994" y="918"/>
                  <a:pt x="2906" y="953"/>
                  <a:pt x="2809" y="954"/>
                </a:cubicBezTo>
                <a:cubicBezTo>
                  <a:pt x="2712" y="955"/>
                  <a:pt x="2570" y="910"/>
                  <a:pt x="2467" y="912"/>
                </a:cubicBezTo>
                <a:cubicBezTo>
                  <a:pt x="2364" y="914"/>
                  <a:pt x="2386" y="981"/>
                  <a:pt x="2191" y="966"/>
                </a:cubicBezTo>
                <a:cubicBezTo>
                  <a:pt x="1996" y="951"/>
                  <a:pt x="1659" y="768"/>
                  <a:pt x="1296" y="823"/>
                </a:cubicBezTo>
                <a:cubicBezTo>
                  <a:pt x="933" y="878"/>
                  <a:pt x="0" y="1453"/>
                  <a:pt x="9" y="1296"/>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6" name="Freeform 44"/>
          <p:cNvSpPr>
            <a:spLocks/>
          </p:cNvSpPr>
          <p:nvPr/>
        </p:nvSpPr>
        <p:spPr bwMode="auto">
          <a:xfrm>
            <a:off x="5672138" y="1182688"/>
            <a:ext cx="977900" cy="630237"/>
          </a:xfrm>
          <a:custGeom>
            <a:avLst/>
            <a:gdLst/>
            <a:ahLst/>
            <a:cxnLst>
              <a:cxn ang="0">
                <a:pos x="664" y="0"/>
              </a:cxn>
              <a:cxn ang="0">
                <a:pos x="541" y="72"/>
              </a:cxn>
              <a:cxn ang="0">
                <a:pos x="280" y="144"/>
              </a:cxn>
              <a:cxn ang="0">
                <a:pos x="40" y="315"/>
              </a:cxn>
              <a:cxn ang="0">
                <a:pos x="40" y="384"/>
              </a:cxn>
            </a:cxnLst>
            <a:rect l="0" t="0" r="r" b="b"/>
            <a:pathLst>
              <a:path w="664" h="384">
                <a:moveTo>
                  <a:pt x="664" y="0"/>
                </a:moveTo>
                <a:cubicBezTo>
                  <a:pt x="644" y="12"/>
                  <a:pt x="605" y="48"/>
                  <a:pt x="541" y="72"/>
                </a:cubicBezTo>
                <a:cubicBezTo>
                  <a:pt x="477" y="96"/>
                  <a:pt x="363" y="104"/>
                  <a:pt x="280" y="144"/>
                </a:cubicBezTo>
                <a:cubicBezTo>
                  <a:pt x="197" y="184"/>
                  <a:pt x="80" y="275"/>
                  <a:pt x="40" y="315"/>
                </a:cubicBezTo>
                <a:cubicBezTo>
                  <a:pt x="0" y="355"/>
                  <a:pt x="40" y="370"/>
                  <a:pt x="40" y="384"/>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5" name="Text Box 45"/>
          <p:cNvSpPr txBox="1">
            <a:spLocks noChangeArrowheads="1"/>
          </p:cNvSpPr>
          <p:nvPr/>
        </p:nvSpPr>
        <p:spPr bwMode="auto">
          <a:xfrm>
            <a:off x="5791200" y="152400"/>
            <a:ext cx="1439863"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sloping</a:t>
            </a:r>
          </a:p>
          <a:p>
            <a:pPr algn="ctr" eaLnBrk="0" hangingPunct="0">
              <a:spcBef>
                <a:spcPct val="50000"/>
              </a:spcBef>
            </a:pPr>
            <a:r>
              <a:rPr lang="en-US" sz="1200">
                <a:latin typeface="Arial" charset="0"/>
              </a:rPr>
              <a:t>1-2 order stream</a:t>
            </a:r>
          </a:p>
        </p:txBody>
      </p:sp>
      <p:sp>
        <p:nvSpPr>
          <p:cNvPr id="30766" name="Text Box 46"/>
          <p:cNvSpPr txBox="1">
            <a:spLocks noChangeArrowheads="1"/>
          </p:cNvSpPr>
          <p:nvPr/>
        </p:nvSpPr>
        <p:spPr bwMode="auto">
          <a:xfrm>
            <a:off x="45825" y="11803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dirty="0">
                <a:latin typeface="Arial" charset="0"/>
              </a:rPr>
              <a:t>high elevation</a:t>
            </a:r>
          </a:p>
          <a:p>
            <a:pPr algn="ctr" eaLnBrk="0" hangingPunct="0">
              <a:spcBef>
                <a:spcPct val="50000"/>
              </a:spcBef>
            </a:pPr>
            <a:r>
              <a:rPr lang="en-US" sz="1200" dirty="0">
                <a:latin typeface="Arial" charset="0"/>
              </a:rPr>
              <a:t>acidic sloping</a:t>
            </a:r>
          </a:p>
          <a:p>
            <a:pPr algn="ctr" eaLnBrk="0" hangingPunct="0">
              <a:spcBef>
                <a:spcPct val="50000"/>
              </a:spcBef>
            </a:pPr>
            <a:r>
              <a:rPr lang="en-US" sz="1200" dirty="0">
                <a:latin typeface="Arial" charset="0"/>
              </a:rPr>
              <a:t>1-2 order stream</a:t>
            </a:r>
          </a:p>
        </p:txBody>
      </p:sp>
      <p:grpSp>
        <p:nvGrpSpPr>
          <p:cNvPr id="30767" name="Group 47"/>
          <p:cNvGrpSpPr>
            <a:grpSpLocks/>
          </p:cNvGrpSpPr>
          <p:nvPr/>
        </p:nvGrpSpPr>
        <p:grpSpPr bwMode="auto">
          <a:xfrm>
            <a:off x="1770063" y="473075"/>
            <a:ext cx="708025" cy="1508125"/>
            <a:chOff x="1008" y="672"/>
            <a:chExt cx="480" cy="678"/>
          </a:xfrm>
        </p:grpSpPr>
        <p:sp>
          <p:nvSpPr>
            <p:cNvPr id="873520" name="Freeform 48"/>
            <p:cNvSpPr>
              <a:spLocks/>
            </p:cNvSpPr>
            <p:nvPr/>
          </p:nvSpPr>
          <p:spPr bwMode="auto">
            <a:xfrm>
              <a:off x="1054" y="912"/>
              <a:ext cx="314" cy="438"/>
            </a:xfrm>
            <a:custGeom>
              <a:avLst/>
              <a:gdLst/>
              <a:ahLst/>
              <a:cxnLst>
                <a:cxn ang="0">
                  <a:pos x="276" y="0"/>
                </a:cxn>
                <a:cxn ang="0">
                  <a:pos x="276" y="123"/>
                </a:cxn>
                <a:cxn ang="0">
                  <a:pos x="38" y="270"/>
                </a:cxn>
                <a:cxn ang="0">
                  <a:pos x="50" y="438"/>
                </a:cxn>
              </a:cxnLst>
              <a:rect l="0" t="0" r="r" b="b"/>
              <a:pathLst>
                <a:path w="316" h="438">
                  <a:moveTo>
                    <a:pt x="276" y="0"/>
                  </a:moveTo>
                  <a:cubicBezTo>
                    <a:pt x="307" y="38"/>
                    <a:pt x="316" y="78"/>
                    <a:pt x="276" y="123"/>
                  </a:cubicBezTo>
                  <a:cubicBezTo>
                    <a:pt x="236" y="168"/>
                    <a:pt x="76" y="218"/>
                    <a:pt x="38" y="270"/>
                  </a:cubicBezTo>
                  <a:cubicBezTo>
                    <a:pt x="0" y="322"/>
                    <a:pt x="48" y="403"/>
                    <a:pt x="50" y="438"/>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1" name="Freeform 49"/>
            <p:cNvSpPr>
              <a:spLocks/>
            </p:cNvSpPr>
            <p:nvPr/>
          </p:nvSpPr>
          <p:spPr bwMode="auto">
            <a:xfrm>
              <a:off x="1008" y="672"/>
              <a:ext cx="336" cy="240"/>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2" name="Freeform 50"/>
            <p:cNvSpPr>
              <a:spLocks/>
            </p:cNvSpPr>
            <p:nvPr/>
          </p:nvSpPr>
          <p:spPr bwMode="auto">
            <a:xfrm flipH="1">
              <a:off x="1344" y="768"/>
              <a:ext cx="144" cy="143"/>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873523" name="Freeform 51" descr="Dashed horizontal"/>
          <p:cNvSpPr>
            <a:spLocks/>
          </p:cNvSpPr>
          <p:nvPr/>
        </p:nvSpPr>
        <p:spPr bwMode="auto">
          <a:xfrm>
            <a:off x="5340350" y="4114800"/>
            <a:ext cx="1538288" cy="263525"/>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9" name="Text Box 52"/>
          <p:cNvSpPr txBox="1">
            <a:spLocks noChangeArrowheads="1"/>
          </p:cNvSpPr>
          <p:nvPr/>
        </p:nvSpPr>
        <p:spPr bwMode="auto">
          <a:xfrm>
            <a:off x="709613" y="2546350"/>
            <a:ext cx="1165225" cy="517525"/>
          </a:xfrm>
          <a:prstGeom prst="rect">
            <a:avLst/>
          </a:prstGeom>
          <a:noFill/>
          <a:ln w="9525">
            <a:noFill/>
            <a:miter lim="800000"/>
            <a:headEnd/>
            <a:tailEnd/>
          </a:ln>
        </p:spPr>
        <p:txBody>
          <a:bodyPr anchor="ctr">
            <a:spAutoFit/>
          </a:bodyPr>
          <a:lstStyle/>
          <a:p>
            <a:pPr algn="ctr" eaLnBrk="0" hangingPunct="0"/>
            <a:r>
              <a:rPr lang="en-US" sz="1400" b="1">
                <a:solidFill>
                  <a:schemeClr val="bg2"/>
                </a:solidFill>
                <a:latin typeface="Berkeley" pitchFamily="18" charset="0"/>
              </a:rPr>
              <a:t>Acidic Bedrock</a:t>
            </a:r>
          </a:p>
        </p:txBody>
      </p:sp>
      <p:sp>
        <p:nvSpPr>
          <p:cNvPr id="873525" name="Freeform 53"/>
          <p:cNvSpPr>
            <a:spLocks/>
          </p:cNvSpPr>
          <p:nvPr/>
        </p:nvSpPr>
        <p:spPr bwMode="auto">
          <a:xfrm>
            <a:off x="3159125" y="2286000"/>
            <a:ext cx="2774950" cy="3513138"/>
          </a:xfrm>
          <a:custGeom>
            <a:avLst/>
            <a:gdLst/>
            <a:ahLst/>
            <a:cxnLst>
              <a:cxn ang="0">
                <a:pos x="1883" y="0"/>
              </a:cxn>
              <a:cxn ang="0">
                <a:pos x="1501" y="148"/>
              </a:cxn>
              <a:cxn ang="0">
                <a:pos x="1074" y="348"/>
              </a:cxn>
              <a:cxn ang="0">
                <a:pos x="1318" y="478"/>
              </a:cxn>
              <a:cxn ang="0">
                <a:pos x="1184" y="594"/>
              </a:cxn>
              <a:cxn ang="0">
                <a:pos x="982" y="627"/>
              </a:cxn>
              <a:cxn ang="0">
                <a:pos x="1109" y="696"/>
              </a:cxn>
              <a:cxn ang="0">
                <a:pos x="1223" y="738"/>
              </a:cxn>
              <a:cxn ang="0">
                <a:pos x="1157" y="786"/>
              </a:cxn>
              <a:cxn ang="0">
                <a:pos x="935" y="792"/>
              </a:cxn>
              <a:cxn ang="0">
                <a:pos x="923" y="696"/>
              </a:cxn>
              <a:cxn ang="0">
                <a:pos x="772" y="693"/>
              </a:cxn>
              <a:cxn ang="0">
                <a:pos x="875" y="882"/>
              </a:cxn>
              <a:cxn ang="0">
                <a:pos x="749" y="858"/>
              </a:cxn>
              <a:cxn ang="0">
                <a:pos x="695" y="762"/>
              </a:cxn>
              <a:cxn ang="0">
                <a:pos x="479" y="729"/>
              </a:cxn>
              <a:cxn ang="0">
                <a:pos x="57" y="764"/>
              </a:cxn>
              <a:cxn ang="0">
                <a:pos x="135" y="848"/>
              </a:cxn>
              <a:cxn ang="0">
                <a:pos x="253" y="830"/>
              </a:cxn>
              <a:cxn ang="0">
                <a:pos x="389" y="894"/>
              </a:cxn>
              <a:cxn ang="0">
                <a:pos x="547" y="948"/>
              </a:cxn>
              <a:cxn ang="0">
                <a:pos x="471" y="1082"/>
              </a:cxn>
              <a:cxn ang="0">
                <a:pos x="194" y="1010"/>
              </a:cxn>
              <a:cxn ang="0">
                <a:pos x="100" y="1061"/>
              </a:cxn>
              <a:cxn ang="0">
                <a:pos x="61" y="1170"/>
              </a:cxn>
              <a:cxn ang="0">
                <a:pos x="248" y="1226"/>
              </a:cxn>
              <a:cxn ang="0">
                <a:pos x="340" y="1201"/>
              </a:cxn>
              <a:cxn ang="0">
                <a:pos x="535" y="1156"/>
              </a:cxn>
              <a:cxn ang="0">
                <a:pos x="587" y="1356"/>
              </a:cxn>
              <a:cxn ang="0">
                <a:pos x="1135" y="1504"/>
              </a:cxn>
              <a:cxn ang="0">
                <a:pos x="605" y="1600"/>
              </a:cxn>
              <a:cxn ang="0">
                <a:pos x="544" y="1756"/>
              </a:cxn>
              <a:cxn ang="0">
                <a:pos x="66" y="1922"/>
              </a:cxn>
              <a:cxn ang="0">
                <a:pos x="248" y="2096"/>
              </a:cxn>
              <a:cxn ang="0">
                <a:pos x="646" y="2139"/>
              </a:cxn>
            </a:cxnLst>
            <a:rect l="0" t="0" r="r" b="b"/>
            <a:pathLst>
              <a:path w="1883" h="2139">
                <a:moveTo>
                  <a:pt x="1883" y="0"/>
                </a:moveTo>
                <a:cubicBezTo>
                  <a:pt x="1819" y="25"/>
                  <a:pt x="1636" y="90"/>
                  <a:pt x="1501" y="148"/>
                </a:cubicBezTo>
                <a:cubicBezTo>
                  <a:pt x="1366" y="206"/>
                  <a:pt x="1104" y="293"/>
                  <a:pt x="1074" y="348"/>
                </a:cubicBezTo>
                <a:cubicBezTo>
                  <a:pt x="1044" y="403"/>
                  <a:pt x="1300" y="437"/>
                  <a:pt x="1318" y="478"/>
                </a:cubicBezTo>
                <a:cubicBezTo>
                  <a:pt x="1336" y="519"/>
                  <a:pt x="1240" y="569"/>
                  <a:pt x="1184" y="594"/>
                </a:cubicBezTo>
                <a:cubicBezTo>
                  <a:pt x="1128" y="619"/>
                  <a:pt x="995" y="610"/>
                  <a:pt x="982" y="627"/>
                </a:cubicBezTo>
                <a:cubicBezTo>
                  <a:pt x="969" y="644"/>
                  <a:pt x="1069" y="678"/>
                  <a:pt x="1109" y="696"/>
                </a:cubicBezTo>
                <a:cubicBezTo>
                  <a:pt x="1149" y="714"/>
                  <a:pt x="1215" y="723"/>
                  <a:pt x="1223" y="738"/>
                </a:cubicBezTo>
                <a:cubicBezTo>
                  <a:pt x="1231" y="753"/>
                  <a:pt x="1205" y="777"/>
                  <a:pt x="1157" y="786"/>
                </a:cubicBezTo>
                <a:cubicBezTo>
                  <a:pt x="1109" y="795"/>
                  <a:pt x="974" y="807"/>
                  <a:pt x="935" y="792"/>
                </a:cubicBezTo>
                <a:cubicBezTo>
                  <a:pt x="896" y="777"/>
                  <a:pt x="950" y="712"/>
                  <a:pt x="923" y="696"/>
                </a:cubicBezTo>
                <a:cubicBezTo>
                  <a:pt x="896" y="680"/>
                  <a:pt x="780" y="662"/>
                  <a:pt x="772" y="693"/>
                </a:cubicBezTo>
                <a:cubicBezTo>
                  <a:pt x="764" y="724"/>
                  <a:pt x="879" y="855"/>
                  <a:pt x="875" y="882"/>
                </a:cubicBezTo>
                <a:cubicBezTo>
                  <a:pt x="871" y="909"/>
                  <a:pt x="779" y="878"/>
                  <a:pt x="749" y="858"/>
                </a:cubicBezTo>
                <a:cubicBezTo>
                  <a:pt x="719" y="838"/>
                  <a:pt x="740" y="783"/>
                  <a:pt x="695" y="762"/>
                </a:cubicBezTo>
                <a:cubicBezTo>
                  <a:pt x="650" y="741"/>
                  <a:pt x="585" y="729"/>
                  <a:pt x="479" y="729"/>
                </a:cubicBezTo>
                <a:cubicBezTo>
                  <a:pt x="373" y="729"/>
                  <a:pt x="114" y="744"/>
                  <a:pt x="57" y="764"/>
                </a:cubicBezTo>
                <a:cubicBezTo>
                  <a:pt x="0" y="784"/>
                  <a:pt x="102" y="837"/>
                  <a:pt x="135" y="848"/>
                </a:cubicBezTo>
                <a:cubicBezTo>
                  <a:pt x="168" y="859"/>
                  <a:pt x="211" y="822"/>
                  <a:pt x="253" y="830"/>
                </a:cubicBezTo>
                <a:cubicBezTo>
                  <a:pt x="295" y="838"/>
                  <a:pt x="340" y="874"/>
                  <a:pt x="389" y="894"/>
                </a:cubicBezTo>
                <a:cubicBezTo>
                  <a:pt x="438" y="914"/>
                  <a:pt x="533" y="917"/>
                  <a:pt x="547" y="948"/>
                </a:cubicBezTo>
                <a:cubicBezTo>
                  <a:pt x="561" y="979"/>
                  <a:pt x="530" y="1072"/>
                  <a:pt x="471" y="1082"/>
                </a:cubicBezTo>
                <a:cubicBezTo>
                  <a:pt x="412" y="1092"/>
                  <a:pt x="256" y="1013"/>
                  <a:pt x="194" y="1010"/>
                </a:cubicBezTo>
                <a:cubicBezTo>
                  <a:pt x="132" y="1007"/>
                  <a:pt x="122" y="1034"/>
                  <a:pt x="100" y="1061"/>
                </a:cubicBezTo>
                <a:cubicBezTo>
                  <a:pt x="78" y="1088"/>
                  <a:pt x="36" y="1142"/>
                  <a:pt x="61" y="1170"/>
                </a:cubicBezTo>
                <a:cubicBezTo>
                  <a:pt x="86" y="1198"/>
                  <a:pt x="202" y="1221"/>
                  <a:pt x="248" y="1226"/>
                </a:cubicBezTo>
                <a:cubicBezTo>
                  <a:pt x="294" y="1231"/>
                  <a:pt x="292" y="1213"/>
                  <a:pt x="340" y="1201"/>
                </a:cubicBezTo>
                <a:cubicBezTo>
                  <a:pt x="388" y="1189"/>
                  <a:pt x="494" y="1130"/>
                  <a:pt x="535" y="1156"/>
                </a:cubicBezTo>
                <a:cubicBezTo>
                  <a:pt x="576" y="1182"/>
                  <a:pt x="487" y="1298"/>
                  <a:pt x="587" y="1356"/>
                </a:cubicBezTo>
                <a:cubicBezTo>
                  <a:pt x="687" y="1414"/>
                  <a:pt x="1132" y="1463"/>
                  <a:pt x="1135" y="1504"/>
                </a:cubicBezTo>
                <a:cubicBezTo>
                  <a:pt x="1138" y="1545"/>
                  <a:pt x="703" y="1558"/>
                  <a:pt x="605" y="1600"/>
                </a:cubicBezTo>
                <a:cubicBezTo>
                  <a:pt x="507" y="1642"/>
                  <a:pt x="634" y="1702"/>
                  <a:pt x="544" y="1756"/>
                </a:cubicBezTo>
                <a:cubicBezTo>
                  <a:pt x="454" y="1810"/>
                  <a:pt x="115" y="1865"/>
                  <a:pt x="66" y="1922"/>
                </a:cubicBezTo>
                <a:cubicBezTo>
                  <a:pt x="17" y="1979"/>
                  <a:pt x="151" y="2060"/>
                  <a:pt x="248" y="2096"/>
                </a:cubicBezTo>
                <a:cubicBezTo>
                  <a:pt x="345" y="2132"/>
                  <a:pt x="563" y="2130"/>
                  <a:pt x="646" y="2139"/>
                </a:cubicBezTo>
              </a:path>
            </a:pathLst>
          </a:custGeom>
          <a:noFill/>
          <a:ln w="603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30771" name="Group 54"/>
          <p:cNvGrpSpPr>
            <a:grpSpLocks/>
          </p:cNvGrpSpPr>
          <p:nvPr/>
        </p:nvGrpSpPr>
        <p:grpSpPr bwMode="auto">
          <a:xfrm>
            <a:off x="4764087" y="842962"/>
            <a:ext cx="4305300" cy="2886075"/>
            <a:chOff x="3091" y="624"/>
            <a:chExt cx="2921" cy="1758"/>
          </a:xfrm>
        </p:grpSpPr>
        <p:sp>
          <p:nvSpPr>
            <p:cNvPr id="873527" name="Freeform 55"/>
            <p:cNvSpPr>
              <a:spLocks/>
            </p:cNvSpPr>
            <p:nvPr/>
          </p:nvSpPr>
          <p:spPr bwMode="auto">
            <a:xfrm>
              <a:off x="3091" y="624"/>
              <a:ext cx="2921" cy="1758"/>
            </a:xfrm>
            <a:custGeom>
              <a:avLst/>
              <a:gdLst/>
              <a:ahLst/>
              <a:cxnLst>
                <a:cxn ang="0">
                  <a:pos x="1614" y="1594"/>
                </a:cxn>
                <a:cxn ang="0">
                  <a:pos x="2718" y="1735"/>
                </a:cxn>
                <a:cxn ang="0">
                  <a:pos x="2831" y="1547"/>
                </a:cxn>
                <a:cxn ang="0">
                  <a:pos x="2816" y="470"/>
                </a:cxn>
                <a:cxn ang="0">
                  <a:pos x="2311" y="25"/>
                </a:cxn>
                <a:cxn ang="0">
                  <a:pos x="1412" y="622"/>
                </a:cxn>
                <a:cxn ang="0">
                  <a:pos x="995" y="636"/>
                </a:cxn>
                <a:cxn ang="0">
                  <a:pos x="135" y="1210"/>
                </a:cxn>
                <a:cxn ang="0">
                  <a:pos x="266" y="1405"/>
                </a:cxn>
                <a:cxn ang="0">
                  <a:pos x="134" y="1578"/>
                </a:cxn>
                <a:cxn ang="0">
                  <a:pos x="1070" y="1668"/>
                </a:cxn>
                <a:cxn ang="0">
                  <a:pos x="1610" y="1593"/>
                </a:cxn>
              </a:cxnLst>
              <a:rect l="0" t="0" r="r" b="b"/>
              <a:pathLst>
                <a:path w="2921" h="1758">
                  <a:moveTo>
                    <a:pt x="1614" y="1594"/>
                  </a:moveTo>
                  <a:cubicBezTo>
                    <a:pt x="1797" y="1616"/>
                    <a:pt x="2515" y="1743"/>
                    <a:pt x="2718" y="1735"/>
                  </a:cubicBezTo>
                  <a:cubicBezTo>
                    <a:pt x="2921" y="1726"/>
                    <a:pt x="2815" y="1758"/>
                    <a:pt x="2831" y="1547"/>
                  </a:cubicBezTo>
                  <a:cubicBezTo>
                    <a:pt x="2847" y="1336"/>
                    <a:pt x="2903" y="723"/>
                    <a:pt x="2816" y="470"/>
                  </a:cubicBezTo>
                  <a:cubicBezTo>
                    <a:pt x="2729" y="216"/>
                    <a:pt x="2546" y="0"/>
                    <a:pt x="2311" y="25"/>
                  </a:cubicBezTo>
                  <a:cubicBezTo>
                    <a:pt x="2078" y="50"/>
                    <a:pt x="1631" y="520"/>
                    <a:pt x="1412" y="622"/>
                  </a:cubicBezTo>
                  <a:cubicBezTo>
                    <a:pt x="1193" y="724"/>
                    <a:pt x="1208" y="538"/>
                    <a:pt x="995" y="636"/>
                  </a:cubicBezTo>
                  <a:cubicBezTo>
                    <a:pt x="782" y="734"/>
                    <a:pt x="256" y="1082"/>
                    <a:pt x="135" y="1210"/>
                  </a:cubicBezTo>
                  <a:cubicBezTo>
                    <a:pt x="14" y="1338"/>
                    <a:pt x="266" y="1344"/>
                    <a:pt x="266" y="1405"/>
                  </a:cubicBezTo>
                  <a:cubicBezTo>
                    <a:pt x="266" y="1466"/>
                    <a:pt x="0" y="1534"/>
                    <a:pt x="134" y="1578"/>
                  </a:cubicBezTo>
                  <a:cubicBezTo>
                    <a:pt x="268" y="1622"/>
                    <a:pt x="824" y="1666"/>
                    <a:pt x="1070" y="1668"/>
                  </a:cubicBezTo>
                  <a:cubicBezTo>
                    <a:pt x="1316" y="1670"/>
                    <a:pt x="1649" y="1585"/>
                    <a:pt x="1610" y="1593"/>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8" name="Freeform 56"/>
            <p:cNvSpPr>
              <a:spLocks/>
            </p:cNvSpPr>
            <p:nvPr/>
          </p:nvSpPr>
          <p:spPr bwMode="auto">
            <a:xfrm>
              <a:off x="4271" y="1200"/>
              <a:ext cx="737" cy="312"/>
            </a:xfrm>
            <a:custGeom>
              <a:avLst/>
              <a:gdLst/>
              <a:ahLst/>
              <a:cxnLst>
                <a:cxn ang="0">
                  <a:pos x="0" y="314"/>
                </a:cxn>
                <a:cxn ang="0">
                  <a:pos x="164" y="132"/>
                </a:cxn>
                <a:cxn ang="0">
                  <a:pos x="396" y="5"/>
                </a:cxn>
                <a:cxn ang="0">
                  <a:pos x="736" y="159"/>
                </a:cxn>
              </a:cxnLst>
              <a:rect l="0" t="0" r="r" b="b"/>
              <a:pathLst>
                <a:path w="736" h="314">
                  <a:moveTo>
                    <a:pt x="0" y="314"/>
                  </a:moveTo>
                  <a:cubicBezTo>
                    <a:pt x="27" y="284"/>
                    <a:pt x="98" y="184"/>
                    <a:pt x="164" y="132"/>
                  </a:cubicBezTo>
                  <a:cubicBezTo>
                    <a:pt x="230" y="80"/>
                    <a:pt x="301" y="0"/>
                    <a:pt x="396" y="5"/>
                  </a:cubicBezTo>
                  <a:cubicBezTo>
                    <a:pt x="491" y="10"/>
                    <a:pt x="627" y="69"/>
                    <a:pt x="736" y="159"/>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9" name="Freeform 57"/>
            <p:cNvSpPr>
              <a:spLocks/>
            </p:cNvSpPr>
            <p:nvPr/>
          </p:nvSpPr>
          <p:spPr bwMode="auto">
            <a:xfrm>
              <a:off x="4818" y="1403"/>
              <a:ext cx="1132" cy="161"/>
            </a:xfrm>
            <a:custGeom>
              <a:avLst/>
              <a:gdLst/>
              <a:ahLst/>
              <a:cxnLst>
                <a:cxn ang="0">
                  <a:pos x="0" y="152"/>
                </a:cxn>
                <a:cxn ang="0">
                  <a:pos x="528" y="8"/>
                </a:cxn>
                <a:cxn ang="0">
                  <a:pos x="816" y="104"/>
                </a:cxn>
              </a:cxnLst>
              <a:rect l="0" t="0" r="r" b="b"/>
              <a:pathLst>
                <a:path w="816" h="152">
                  <a:moveTo>
                    <a:pt x="0" y="152"/>
                  </a:moveTo>
                  <a:cubicBezTo>
                    <a:pt x="196" y="84"/>
                    <a:pt x="392" y="16"/>
                    <a:pt x="528" y="8"/>
                  </a:cubicBezTo>
                  <a:cubicBezTo>
                    <a:pt x="664" y="0"/>
                    <a:pt x="740" y="52"/>
                    <a:pt x="816" y="104"/>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30772" name="Text Box 58"/>
          <p:cNvSpPr txBox="1">
            <a:spLocks noChangeArrowheads="1"/>
          </p:cNvSpPr>
          <p:nvPr/>
        </p:nvSpPr>
        <p:spPr bwMode="auto">
          <a:xfrm>
            <a:off x="5791200" y="12954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 </a:t>
            </a:r>
          </a:p>
          <a:p>
            <a:pPr algn="ctr" eaLnBrk="0" hangingPunct="0">
              <a:spcBef>
                <a:spcPct val="50000"/>
              </a:spcBef>
            </a:pPr>
            <a:r>
              <a:rPr lang="en-US" sz="1200">
                <a:solidFill>
                  <a:schemeClr val="bg2"/>
                </a:solidFill>
                <a:latin typeface="Arial" charset="0"/>
              </a:rPr>
              <a:t>calcareous flat</a:t>
            </a:r>
          </a:p>
          <a:p>
            <a:pPr algn="ctr" eaLnBrk="0" hangingPunct="0">
              <a:spcBef>
                <a:spcPct val="50000"/>
              </a:spcBef>
            </a:pPr>
            <a:r>
              <a:rPr lang="en-US" sz="1200">
                <a:solidFill>
                  <a:schemeClr val="bg2"/>
                </a:solidFill>
                <a:latin typeface="Arial" charset="0"/>
              </a:rPr>
              <a:t>1-2 order stream</a:t>
            </a:r>
          </a:p>
        </p:txBody>
      </p:sp>
      <p:sp>
        <p:nvSpPr>
          <p:cNvPr id="30773" name="Text Box 59"/>
          <p:cNvSpPr txBox="1">
            <a:spLocks noChangeArrowheads="1"/>
          </p:cNvSpPr>
          <p:nvPr/>
        </p:nvSpPr>
        <p:spPr bwMode="auto">
          <a:xfrm>
            <a:off x="6916737" y="740000"/>
            <a:ext cx="1165225" cy="457200"/>
          </a:xfrm>
          <a:prstGeom prst="rect">
            <a:avLst/>
          </a:prstGeom>
          <a:noFill/>
          <a:ln w="9525">
            <a:noFill/>
            <a:miter lim="800000"/>
            <a:headEnd/>
            <a:tailEnd/>
          </a:ln>
        </p:spPr>
        <p:txBody>
          <a:bodyPr anchor="ctr">
            <a:spAutoFit/>
          </a:bodyPr>
          <a:lstStyle/>
          <a:p>
            <a:pPr algn="ctr" eaLnBrk="0" hangingPunct="0"/>
            <a:r>
              <a:rPr lang="en-US" sz="1200" b="1">
                <a:solidFill>
                  <a:schemeClr val="bg2"/>
                </a:solidFill>
                <a:latin typeface="Berkeley" pitchFamily="18" charset="0"/>
              </a:rPr>
              <a:t>Calcareous bedrock</a:t>
            </a:r>
          </a:p>
        </p:txBody>
      </p:sp>
      <p:sp>
        <p:nvSpPr>
          <p:cNvPr id="30774" name="Text Box 60"/>
          <p:cNvSpPr txBox="1">
            <a:spLocks noChangeArrowheads="1"/>
          </p:cNvSpPr>
          <p:nvPr/>
        </p:nvSpPr>
        <p:spPr bwMode="auto">
          <a:xfrm>
            <a:off x="6553200" y="3810000"/>
            <a:ext cx="1955800" cy="942975"/>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very low elevation</a:t>
            </a:r>
          </a:p>
          <a:p>
            <a:pPr algn="ctr" eaLnBrk="0" hangingPunct="0">
              <a:spcBef>
                <a:spcPct val="50000"/>
              </a:spcBef>
            </a:pPr>
            <a:r>
              <a:rPr lang="en-US" sz="1400">
                <a:solidFill>
                  <a:schemeClr val="bg2"/>
                </a:solidFill>
                <a:latin typeface="Arial" charset="0"/>
              </a:rPr>
              <a:t>calcareous flat</a:t>
            </a:r>
          </a:p>
          <a:p>
            <a:pPr algn="ctr" eaLnBrk="0" hangingPunct="0">
              <a:spcBef>
                <a:spcPct val="50000"/>
              </a:spcBef>
            </a:pPr>
            <a:r>
              <a:rPr lang="en-US" sz="1400">
                <a:solidFill>
                  <a:schemeClr val="bg2"/>
                </a:solidFill>
                <a:latin typeface="Arial" charset="0"/>
              </a:rPr>
              <a:t>1-2 order stream on till</a:t>
            </a:r>
          </a:p>
        </p:txBody>
      </p:sp>
      <p:pic>
        <p:nvPicPr>
          <p:cNvPr id="2" name="Picture 1"/>
          <p:cNvPicPr>
            <a:picLocks noChangeAspect="1"/>
          </p:cNvPicPr>
          <p:nvPr/>
        </p:nvPicPr>
        <p:blipFill>
          <a:blip r:embed="rId3"/>
          <a:stretch>
            <a:fillRect/>
          </a:stretch>
        </p:blipFill>
        <p:spPr>
          <a:xfrm>
            <a:off x="13819" y="4470853"/>
            <a:ext cx="3187278" cy="1756910"/>
          </a:xfrm>
          <a:prstGeom prst="rect">
            <a:avLst/>
          </a:prstGeom>
        </p:spPr>
      </p:pic>
      <p:sp>
        <p:nvSpPr>
          <p:cNvPr id="3" name="Slide Number Placeholder 2"/>
          <p:cNvSpPr>
            <a:spLocks noGrp="1"/>
          </p:cNvSpPr>
          <p:nvPr>
            <p:ph type="sldNum" sz="quarter" idx="4294967295"/>
          </p:nvPr>
        </p:nvSpPr>
        <p:spPr>
          <a:xfrm>
            <a:off x="7757722" y="-27687"/>
            <a:ext cx="628813" cy="767687"/>
          </a:xfrm>
          <a:prstGeom prst="rect">
            <a:avLst/>
          </a:prstGeom>
        </p:spPr>
        <p:txBody>
          <a:bodyPr/>
          <a:lstStyle/>
          <a:p>
            <a:fld id="{D57F1E4F-1CFF-5643-939E-217C01CDF565}" type="slidenum">
              <a:rPr lang="en-US" smtClean="0"/>
              <a:pPr/>
              <a:t>12</a:t>
            </a:fld>
            <a:endParaRPr lang="en-US" dirty="0"/>
          </a:p>
        </p:txBody>
      </p:sp>
    </p:spTree>
    <p:extLst>
      <p:ext uri="{BB962C8B-B14F-4D97-AF65-F5344CB8AC3E}">
        <p14:creationId xmlns:p14="http://schemas.microsoft.com/office/powerpoint/2010/main" val="2789906466"/>
      </p:ext>
    </p:extLst>
  </p:cSld>
  <p:clrMapOvr>
    <a:masterClrMapping/>
  </p:clrMapOvr>
  <p:transition>
    <p:cut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80496"/>
            <a:ext cx="6324600" cy="1143000"/>
          </a:xfrm>
        </p:spPr>
        <p:txBody>
          <a:bodyPr/>
          <a:lstStyle/>
          <a:p>
            <a:r>
              <a:rPr lang="en-US" dirty="0" smtClean="0">
                <a:solidFill>
                  <a:srgbClr val="FFFF99"/>
                </a:solidFill>
                <a:effectLst>
                  <a:outerShdw blurRad="38100" dist="38100" dir="2700000" algn="tl">
                    <a:srgbClr val="000000">
                      <a:alpha val="43137"/>
                    </a:srgbClr>
                  </a:outerShdw>
                </a:effectLst>
              </a:rPr>
              <a:t>Coastal Transition </a:t>
            </a:r>
            <a:br>
              <a:rPr lang="en-US" dirty="0" smtClean="0">
                <a:solidFill>
                  <a:srgbClr val="FFFF99"/>
                </a:solidFill>
                <a:effectLst>
                  <a:outerShdw blurRad="38100" dist="38100" dir="2700000" algn="tl">
                    <a:srgbClr val="000000">
                      <a:alpha val="43137"/>
                    </a:srgbClr>
                  </a:outerShdw>
                </a:effectLst>
              </a:rPr>
            </a:br>
            <a:r>
              <a:rPr lang="en-US" dirty="0" smtClean="0">
                <a:solidFill>
                  <a:srgbClr val="FFFF99"/>
                </a:solidFill>
                <a:effectLst>
                  <a:outerShdw blurRad="38100" dist="38100" dir="2700000" algn="tl">
                    <a:srgbClr val="000000">
                      <a:alpha val="43137"/>
                    </a:srgbClr>
                  </a:outerShdw>
                </a:effectLst>
              </a:rPr>
              <a:t>Terrestrial - Marine</a:t>
            </a:r>
            <a:endParaRPr lang="en-US" dirty="0">
              <a:solidFill>
                <a:srgbClr val="FFFF99"/>
              </a:solidFill>
              <a:effectLst>
                <a:outerShdw blurRad="38100" dist="38100" dir="2700000" algn="tl">
                  <a:srgbClr val="000000">
                    <a:alpha val="43137"/>
                  </a:srgbClr>
                </a:outerShdw>
              </a:effectLst>
            </a:endParaRPr>
          </a:p>
        </p:txBody>
      </p:sp>
      <p:pic>
        <p:nvPicPr>
          <p:cNvPr id="7170" name="Picture 2" descr="Image result for mangrove environ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6213" y="4931709"/>
            <a:ext cx="2960912" cy="1295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angrove environ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903599"/>
            <a:ext cx="2591062" cy="43434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media-cache-ak0.pinimg.com/736x/8f/1f/34/8f1f34e29a5b41a1737c342ce7e8563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903599"/>
            <a:ext cx="2981325" cy="273367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13</a:t>
            </a:fld>
            <a:endParaRPr lang="en-US" dirty="0"/>
          </a:p>
        </p:txBody>
      </p:sp>
    </p:spTree>
    <p:extLst>
      <p:ext uri="{BB962C8B-B14F-4D97-AF65-F5344CB8AC3E}">
        <p14:creationId xmlns:p14="http://schemas.microsoft.com/office/powerpoint/2010/main" val="3540795682"/>
      </p:ext>
    </p:extLst>
  </p:cSld>
  <p:clrMapOvr>
    <a:masterClrMapping/>
  </p:clrMapOvr>
  <p:transition>
    <p:cut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85800" y="381000"/>
            <a:ext cx="7772400" cy="1143000"/>
          </a:xfrm>
        </p:spPr>
        <p:txBody>
          <a:bodyPr/>
          <a:lstStyle/>
          <a:p>
            <a:pPr>
              <a:defRPr/>
            </a:pPr>
            <a:r>
              <a:rPr lang="en-US" dirty="0">
                <a:solidFill>
                  <a:srgbClr val="FFFF99"/>
                </a:solidFill>
                <a:effectLst>
                  <a:outerShdw blurRad="38100" dist="38100" dir="2700000" algn="tl">
                    <a:srgbClr val="000000"/>
                  </a:outerShdw>
                </a:effectLst>
              </a:rPr>
              <a:t>Terrestrial Ecological System</a:t>
            </a:r>
          </a:p>
        </p:txBody>
      </p:sp>
      <p:sp>
        <p:nvSpPr>
          <p:cNvPr id="812035" name="Rectangle 3"/>
          <p:cNvSpPr>
            <a:spLocks noChangeArrowheads="1"/>
          </p:cNvSpPr>
          <p:nvPr/>
        </p:nvSpPr>
        <p:spPr bwMode="auto">
          <a:xfrm>
            <a:off x="533400" y="1600200"/>
            <a:ext cx="8610600" cy="1200329"/>
          </a:xfrm>
          <a:prstGeom prst="rect">
            <a:avLst/>
          </a:prstGeom>
          <a:noFill/>
          <a:ln w="9525">
            <a:noFill/>
            <a:miter lim="800000"/>
            <a:headEnd/>
            <a:tailEnd/>
          </a:ln>
          <a:effectLst/>
        </p:spPr>
        <p:txBody>
          <a:bodyPr>
            <a:spAutoFit/>
          </a:bodyPr>
          <a:lstStyle/>
          <a:p>
            <a:pPr eaLnBrk="0" hangingPunct="0">
              <a:defRPr/>
            </a:pPr>
            <a:r>
              <a:rPr lang="en-US" i="1" dirty="0">
                <a:solidFill>
                  <a:srgbClr val="F5F99B"/>
                </a:solidFill>
                <a:effectLst>
                  <a:outerShdw blurRad="38100" dist="38100" dir="2700000" algn="tl">
                    <a:srgbClr val="000000"/>
                  </a:outerShdw>
                </a:effectLst>
                <a:latin typeface="Century Gothic" panose="020B0502020202020204" pitchFamily="34" charset="0"/>
                <a:cs typeface="Times New Roman" pitchFamily="18" charset="0"/>
              </a:rPr>
              <a:t>Group of IVC communities that tend to co-occur within landscapes with similar ecological processes, substrates, and/or environmental gradients.</a:t>
            </a:r>
          </a:p>
        </p:txBody>
      </p:sp>
      <p:pic>
        <p:nvPicPr>
          <p:cNvPr id="4101" name="Picture 4" descr="ecologicalsystemscover"/>
          <p:cNvPicPr>
            <a:picLocks noChangeAspect="1" noChangeArrowheads="1"/>
          </p:cNvPicPr>
          <p:nvPr/>
        </p:nvPicPr>
        <p:blipFill>
          <a:blip r:embed="rId4" cstate="print"/>
          <a:srcRect/>
          <a:stretch>
            <a:fillRect/>
          </a:stretch>
        </p:blipFill>
        <p:spPr bwMode="auto">
          <a:xfrm>
            <a:off x="193675" y="2895600"/>
            <a:ext cx="1506538" cy="2057400"/>
          </a:xfrm>
          <a:prstGeom prst="rect">
            <a:avLst/>
          </a:prstGeom>
          <a:noFill/>
          <a:ln w="9525">
            <a:noFill/>
            <a:miter lim="800000"/>
            <a:headEnd/>
            <a:tailEnd/>
          </a:ln>
        </p:spPr>
      </p:pic>
      <p:sp>
        <p:nvSpPr>
          <p:cNvPr id="812037" name="Line 5"/>
          <p:cNvSpPr>
            <a:spLocks noChangeShapeType="1"/>
          </p:cNvSpPr>
          <p:nvPr/>
        </p:nvSpPr>
        <p:spPr bwMode="auto">
          <a:xfrm>
            <a:off x="914400"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12038" name="Text Box 6"/>
          <p:cNvSpPr txBox="1">
            <a:spLocks noChangeArrowheads="1"/>
          </p:cNvSpPr>
          <p:nvPr/>
        </p:nvSpPr>
        <p:spPr bwMode="auto">
          <a:xfrm>
            <a:off x="5791200" y="3124200"/>
            <a:ext cx="3352800" cy="3308598"/>
          </a:xfrm>
          <a:prstGeom prst="rect">
            <a:avLst/>
          </a:prstGeom>
          <a:noFill/>
          <a:ln w="9525">
            <a:noFill/>
            <a:miter lim="800000"/>
            <a:headEnd/>
            <a:tailEnd/>
          </a:ln>
          <a:effectLst/>
        </p:spPr>
        <p:txBody>
          <a:bodyPr>
            <a:spAutoFit/>
          </a:bodyPr>
          <a:lstStyle/>
          <a:p>
            <a:pPr>
              <a:spcBef>
                <a:spcPct val="50000"/>
              </a:spcBef>
              <a:defRPr/>
            </a:pPr>
            <a:r>
              <a:rPr lang="en-US" sz="2000" u="sng" dirty="0">
                <a:solidFill>
                  <a:srgbClr val="FFFF00"/>
                </a:solidFill>
                <a:latin typeface="Century Gothic" panose="020B0502020202020204" pitchFamily="34" charset="0"/>
              </a:rPr>
              <a:t>Multi-factor Classification</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a:spcBef>
                <a:spcPct val="50000"/>
              </a:spcBef>
              <a:buFontTx/>
              <a:buChar char="•"/>
              <a:defRPr/>
            </a:pPr>
            <a:r>
              <a:rPr lang="en-US" sz="1800" dirty="0">
                <a:solidFill>
                  <a:srgbClr val="FFFF69"/>
                </a:solidFill>
                <a:effectLst>
                  <a:outerShdw blurRad="38100" dist="38100" dir="2700000" algn="tl">
                    <a:srgbClr val="000000"/>
                  </a:outerShdw>
                </a:effectLst>
                <a:latin typeface="Century Gothic" panose="020B0502020202020204" pitchFamily="34" charset="0"/>
              </a:rPr>
              <a:t> Biogeography and Bioclimate</a:t>
            </a:r>
          </a:p>
          <a:p>
            <a:pPr>
              <a:spcBef>
                <a:spcPct val="50000"/>
              </a:spcBef>
              <a:buFontTx/>
              <a:buChar char="•"/>
              <a:defRPr/>
            </a:pPr>
            <a:r>
              <a:rPr lang="en-US" sz="1800" dirty="0">
                <a:solidFill>
                  <a:srgbClr val="FFFF69"/>
                </a:solidFill>
                <a:effectLst>
                  <a:outerShdw blurRad="38100" dist="38100" dir="2700000" algn="tl">
                    <a:srgbClr val="000000"/>
                  </a:outerShdw>
                </a:effectLst>
                <a:latin typeface="Century Gothic" panose="020B0502020202020204" pitchFamily="34" charset="0"/>
              </a:rPr>
              <a:t> Local Environment</a:t>
            </a:r>
          </a:p>
          <a:p>
            <a:pPr>
              <a:spcBef>
                <a:spcPct val="50000"/>
              </a:spcBef>
              <a:buFontTx/>
              <a:buChar char="•"/>
              <a:defRPr/>
            </a:pPr>
            <a:r>
              <a:rPr lang="en-US" sz="1800" dirty="0">
                <a:solidFill>
                  <a:srgbClr val="FFFF69"/>
                </a:solidFill>
                <a:effectLst>
                  <a:outerShdw blurRad="38100" dist="38100" dir="2700000" algn="tl">
                    <a:srgbClr val="000000"/>
                  </a:outerShdw>
                </a:effectLst>
                <a:latin typeface="Century Gothic" panose="020B0502020202020204" pitchFamily="34" charset="0"/>
              </a:rPr>
              <a:t> Ecological Dynamics</a:t>
            </a:r>
          </a:p>
          <a:p>
            <a:pPr>
              <a:spcBef>
                <a:spcPct val="50000"/>
              </a:spcBef>
              <a:buFontTx/>
              <a:buChar char="•"/>
              <a:defRPr/>
            </a:pPr>
            <a:r>
              <a:rPr lang="en-US" sz="1800" dirty="0">
                <a:solidFill>
                  <a:srgbClr val="FFFF69"/>
                </a:solidFill>
                <a:effectLst>
                  <a:outerShdw blurRad="38100" dist="38100" dir="2700000" algn="tl">
                    <a:srgbClr val="000000"/>
                  </a:outerShdw>
                </a:effectLst>
                <a:latin typeface="Century Gothic" panose="020B0502020202020204" pitchFamily="34" charset="0"/>
              </a:rPr>
              <a:t> Landscape Juxtaposition</a:t>
            </a:r>
          </a:p>
          <a:p>
            <a:pPr>
              <a:spcBef>
                <a:spcPct val="50000"/>
              </a:spcBef>
              <a:buFontTx/>
              <a:buChar char="•"/>
              <a:defRPr/>
            </a:pPr>
            <a:r>
              <a:rPr lang="en-US" sz="1800" dirty="0">
                <a:solidFill>
                  <a:srgbClr val="FFFF69"/>
                </a:solidFill>
                <a:effectLst>
                  <a:outerShdw blurRad="38100" dist="38100" dir="2700000" algn="tl">
                    <a:srgbClr val="000000"/>
                  </a:outerShdw>
                </a:effectLst>
                <a:latin typeface="Century Gothic" panose="020B0502020202020204" pitchFamily="34" charset="0"/>
              </a:rPr>
              <a:t> Vegetation Structure,  Composition, and Abundance</a:t>
            </a:r>
          </a:p>
        </p:txBody>
      </p:sp>
      <p:graphicFrame>
        <p:nvGraphicFramePr>
          <p:cNvPr id="4098" name="Object 7"/>
          <p:cNvGraphicFramePr>
            <a:graphicFrameLocks noGrp="1" noChangeAspect="1"/>
          </p:cNvGraphicFramePr>
          <p:nvPr>
            <p:ph idx="1"/>
            <p:extLst>
              <p:ext uri="{D42A27DB-BD31-4B8C-83A1-F6EECF244321}">
                <p14:modId xmlns:p14="http://schemas.microsoft.com/office/powerpoint/2010/main" val="938399216"/>
              </p:ext>
            </p:extLst>
          </p:nvPr>
        </p:nvGraphicFramePr>
        <p:xfrm>
          <a:off x="205732" y="4953000"/>
          <a:ext cx="1498600" cy="1905000"/>
        </p:xfrm>
        <a:graphic>
          <a:graphicData uri="http://schemas.openxmlformats.org/presentationml/2006/ole">
            <mc:AlternateContent xmlns:mc="http://schemas.openxmlformats.org/markup-compatibility/2006">
              <mc:Choice xmlns:v="urn:schemas-microsoft-com:vml" Requires="v">
                <p:oleObj spid="_x0000_s4172" name="Document" r:id="rId5" imgW="6687720" imgH="8515440" progId="Word.Document.8">
                  <p:embed/>
                </p:oleObj>
              </mc:Choice>
              <mc:Fallback>
                <p:oleObj name="Document" r:id="rId5" imgW="6687720" imgH="8515440" progId="Word.Document.8">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32" y="4953000"/>
                        <a:ext cx="1498600" cy="1905000"/>
                      </a:xfrm>
                      <a:prstGeom prst="rect">
                        <a:avLst/>
                      </a:prstGeom>
                      <a:solidFill>
                        <a:srgbClr val="FFFFFF"/>
                      </a:solidFill>
                      <a:ln w="9525">
                        <a:solidFill>
                          <a:schemeClr val="bg2"/>
                        </a:solidFill>
                        <a:miter lim="800000"/>
                        <a:headEnd/>
                        <a:tailEnd/>
                      </a:ln>
                    </p:spPr>
                  </p:pic>
                </p:oleObj>
              </mc:Fallback>
            </mc:AlternateContent>
          </a:graphicData>
        </a:graphic>
      </p:graphicFrame>
      <p:pic>
        <p:nvPicPr>
          <p:cNvPr id="4104" name="Picture 8" descr="NCookInlet1157"/>
          <p:cNvPicPr>
            <a:picLocks noChangeAspect="1" noChangeArrowheads="1"/>
          </p:cNvPicPr>
          <p:nvPr/>
        </p:nvPicPr>
        <p:blipFill>
          <a:blip r:embed="rId7" cstate="print"/>
          <a:srcRect/>
          <a:stretch>
            <a:fillRect/>
          </a:stretch>
        </p:blipFill>
        <p:spPr bwMode="auto">
          <a:xfrm>
            <a:off x="2057400" y="3276600"/>
            <a:ext cx="3733800" cy="2800350"/>
          </a:xfrm>
          <a:prstGeom prst="rect">
            <a:avLst/>
          </a:prstGeom>
          <a:noFill/>
          <a:ln w="9525">
            <a:solidFill>
              <a:schemeClr val="bg2"/>
            </a:solidFill>
            <a:miter lim="800000"/>
            <a:headEnd/>
            <a:tailEnd/>
          </a:ln>
        </p:spPr>
      </p:pic>
    </p:spTree>
  </p:cSld>
  <p:clrMapOvr>
    <a:masterClrMapping/>
  </p:clrMapOvr>
  <p:transition>
    <p:cut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125890" cy="866656"/>
          </a:xfrm>
        </p:spPr>
        <p:txBody>
          <a:bodyPr>
            <a:normAutofit/>
          </a:bodyPr>
          <a:lstStyle/>
          <a:p>
            <a:pPr algn="ctr"/>
            <a:r>
              <a:rPr lang="en-US" dirty="0" smtClean="0">
                <a:solidFill>
                  <a:srgbClr val="FFFF99"/>
                </a:solidFill>
                <a:effectLst>
                  <a:outerShdw blurRad="38100" dist="38100" dir="2700000" algn="tl">
                    <a:srgbClr val="000000">
                      <a:alpha val="43137"/>
                    </a:srgbClr>
                  </a:outerShdw>
                </a:effectLst>
              </a:rPr>
              <a:t>From “Natural” to “Cultural”</a:t>
            </a:r>
            <a:endParaRPr lang="en-US" dirty="0">
              <a:solidFill>
                <a:srgbClr val="FFFF99"/>
              </a:solidFill>
              <a:effectLst>
                <a:outerShdw blurRad="38100" dist="38100" dir="2700000" algn="tl">
                  <a:srgbClr val="000000">
                    <a:alpha val="43137"/>
                  </a:srgbClr>
                </a:outerShdw>
              </a:effectLst>
            </a:endParaRPr>
          </a:p>
        </p:txBody>
      </p:sp>
      <p:sp>
        <p:nvSpPr>
          <p:cNvPr id="5" name="TextBox 4"/>
          <p:cNvSpPr txBox="1"/>
          <p:nvPr/>
        </p:nvSpPr>
        <p:spPr>
          <a:xfrm>
            <a:off x="990600" y="1942292"/>
            <a:ext cx="1371600" cy="584775"/>
          </a:xfrm>
          <a:prstGeom prst="rect">
            <a:avLst/>
          </a:prstGeom>
          <a:solidFill>
            <a:srgbClr val="92D050"/>
          </a:solidFill>
        </p:spPr>
        <p:txBody>
          <a:bodyPr wrap="square" rtlCol="0">
            <a:spAutoFit/>
          </a:bodyPr>
          <a:lstStyle/>
          <a:p>
            <a:pPr algn="l"/>
            <a:r>
              <a:rPr lang="en-US" sz="1600" dirty="0" smtClean="0">
                <a:solidFill>
                  <a:schemeClr val="bg1"/>
                </a:solidFill>
                <a:effectLst/>
                <a:latin typeface="Century Gothic" panose="020B0502020202020204" pitchFamily="34" charset="0"/>
              </a:rPr>
              <a:t>Natural Vegetation</a:t>
            </a:r>
            <a:endParaRPr lang="en-US" sz="1600" dirty="0" smtClean="0">
              <a:solidFill>
                <a:schemeClr val="bg1"/>
              </a:solidFill>
              <a:latin typeface="Century Gothic" panose="020B0502020202020204" pitchFamily="34" charset="0"/>
            </a:endParaRPr>
          </a:p>
        </p:txBody>
      </p:sp>
      <p:sp>
        <p:nvSpPr>
          <p:cNvPr id="6" name="TextBox 5"/>
          <p:cNvSpPr txBox="1"/>
          <p:nvPr/>
        </p:nvSpPr>
        <p:spPr>
          <a:xfrm>
            <a:off x="990600" y="3505200"/>
            <a:ext cx="1371600" cy="584775"/>
          </a:xfrm>
          <a:prstGeom prst="rect">
            <a:avLst/>
          </a:prstGeom>
          <a:solidFill>
            <a:srgbClr val="FFC000"/>
          </a:solidFill>
        </p:spPr>
        <p:txBody>
          <a:bodyPr wrap="square" rtlCol="0">
            <a:spAutoFit/>
          </a:bodyPr>
          <a:lstStyle/>
          <a:p>
            <a:pPr algn="l"/>
            <a:r>
              <a:rPr lang="en-US" sz="1600" dirty="0" smtClean="0">
                <a:solidFill>
                  <a:schemeClr val="bg1"/>
                </a:solidFill>
                <a:effectLst/>
                <a:latin typeface="Century Gothic" panose="020B0502020202020204" pitchFamily="34" charset="0"/>
              </a:rPr>
              <a:t>Ruderal Vegetation</a:t>
            </a:r>
            <a:endParaRPr lang="en-US" sz="1600" dirty="0">
              <a:solidFill>
                <a:schemeClr val="bg1"/>
              </a:solidFill>
              <a:effectLst/>
              <a:latin typeface="Century Gothic" panose="020B0502020202020204" pitchFamily="34" charset="0"/>
            </a:endParaRPr>
          </a:p>
        </p:txBody>
      </p:sp>
      <p:sp>
        <p:nvSpPr>
          <p:cNvPr id="7" name="TextBox 6"/>
          <p:cNvSpPr txBox="1"/>
          <p:nvPr/>
        </p:nvSpPr>
        <p:spPr>
          <a:xfrm>
            <a:off x="990600" y="5277670"/>
            <a:ext cx="1371600" cy="584775"/>
          </a:xfrm>
          <a:prstGeom prst="rect">
            <a:avLst/>
          </a:prstGeom>
          <a:solidFill>
            <a:schemeClr val="accent6">
              <a:lumMod val="90000"/>
            </a:schemeClr>
          </a:solidFill>
        </p:spPr>
        <p:txBody>
          <a:bodyPr wrap="square" rtlCol="0">
            <a:spAutoFit/>
          </a:bodyPr>
          <a:lstStyle/>
          <a:p>
            <a:pPr algn="l"/>
            <a:r>
              <a:rPr lang="en-US" sz="1600" dirty="0" smtClean="0">
                <a:solidFill>
                  <a:schemeClr val="bg1"/>
                </a:solidFill>
                <a:effectLst/>
                <a:latin typeface="Century Gothic" panose="020B0502020202020204" pitchFamily="34" charset="0"/>
              </a:rPr>
              <a:t>Cultural Vegetation</a:t>
            </a:r>
            <a:endParaRPr lang="en-US" sz="1600" dirty="0">
              <a:solidFill>
                <a:schemeClr val="bg1"/>
              </a:solidFill>
              <a:effectLst/>
              <a:latin typeface="Century Gothic" panose="020B0502020202020204" pitchFamily="34" charset="0"/>
            </a:endParaRPr>
          </a:p>
        </p:txBody>
      </p:sp>
      <p:sp>
        <p:nvSpPr>
          <p:cNvPr id="3" name="Slide Number Placeholder 2"/>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15</a:t>
            </a:fld>
            <a:endParaRPr lang="en-US" dirty="0"/>
          </a:p>
        </p:txBody>
      </p:sp>
      <p:sp>
        <p:nvSpPr>
          <p:cNvPr id="12" name="TextBox 11"/>
          <p:cNvSpPr txBox="1"/>
          <p:nvPr/>
        </p:nvSpPr>
        <p:spPr>
          <a:xfrm>
            <a:off x="2514600" y="1634516"/>
            <a:ext cx="5334000" cy="1200329"/>
          </a:xfrm>
          <a:prstGeom prst="rect">
            <a:avLst/>
          </a:prstGeom>
          <a:noFill/>
        </p:spPr>
        <p:txBody>
          <a:bodyPr wrap="square" rtlCol="0">
            <a:spAutoFit/>
          </a:bodyPr>
          <a:lstStyle/>
          <a:p>
            <a:r>
              <a:rPr lang="en-US" sz="2400" dirty="0" smtClean="0">
                <a:latin typeface="Century Gothic" panose="020B0502020202020204" pitchFamily="34" charset="0"/>
              </a:rPr>
              <a:t>Growth forms and floristic characteristics reflect ecological and biogeographic variables</a:t>
            </a:r>
            <a:endParaRPr lang="en-US" sz="2400" dirty="0">
              <a:latin typeface="Century Gothic" panose="020B0502020202020204" pitchFamily="34" charset="0"/>
            </a:endParaRPr>
          </a:p>
        </p:txBody>
      </p:sp>
      <p:sp>
        <p:nvSpPr>
          <p:cNvPr id="13" name="TextBox 12"/>
          <p:cNvSpPr txBox="1"/>
          <p:nvPr/>
        </p:nvSpPr>
        <p:spPr>
          <a:xfrm>
            <a:off x="2514600" y="2979111"/>
            <a:ext cx="5334000" cy="1938992"/>
          </a:xfrm>
          <a:prstGeom prst="rect">
            <a:avLst/>
          </a:prstGeom>
          <a:noFill/>
        </p:spPr>
        <p:txBody>
          <a:bodyPr wrap="square" rtlCol="0">
            <a:spAutoFit/>
          </a:bodyPr>
          <a:lstStyle/>
          <a:p>
            <a:r>
              <a:rPr lang="en-US" sz="2400" dirty="0" smtClean="0">
                <a:latin typeface="Century Gothic" panose="020B0502020202020204" pitchFamily="34" charset="0"/>
              </a:rPr>
              <a:t>Vegetation with no apparent recent historical natural analogs…often composed of invasive species that have expanded with human influence</a:t>
            </a:r>
            <a:endParaRPr lang="en-US" sz="1000" dirty="0">
              <a:latin typeface="Century Gothic" panose="020B0502020202020204" pitchFamily="34" charset="0"/>
            </a:endParaRPr>
          </a:p>
        </p:txBody>
      </p:sp>
      <p:sp>
        <p:nvSpPr>
          <p:cNvPr id="14" name="TextBox 13"/>
          <p:cNvSpPr txBox="1"/>
          <p:nvPr/>
        </p:nvSpPr>
        <p:spPr>
          <a:xfrm>
            <a:off x="2514600" y="5062369"/>
            <a:ext cx="5334000" cy="1569660"/>
          </a:xfrm>
          <a:prstGeom prst="rect">
            <a:avLst/>
          </a:prstGeom>
          <a:noFill/>
        </p:spPr>
        <p:txBody>
          <a:bodyPr wrap="square" rtlCol="0">
            <a:spAutoFit/>
          </a:bodyPr>
          <a:lstStyle/>
          <a:p>
            <a:r>
              <a:rPr lang="en-US" sz="2400" dirty="0" smtClean="0">
                <a:latin typeface="Century Gothic" panose="020B0502020202020204" pitchFamily="34" charset="0"/>
              </a:rPr>
              <a:t>Distinctive structure and composition that is determined by the response to human intervention</a:t>
            </a:r>
            <a:endParaRPr lang="en-US" sz="2400" dirty="0">
              <a:latin typeface="Century Gothic" panose="020B0502020202020204" pitchFamily="34" charset="0"/>
            </a:endParaRPr>
          </a:p>
        </p:txBody>
      </p:sp>
    </p:spTree>
    <p:extLst>
      <p:ext uri="{BB962C8B-B14F-4D97-AF65-F5344CB8AC3E}">
        <p14:creationId xmlns:p14="http://schemas.microsoft.com/office/powerpoint/2010/main" val="2634984892"/>
      </p:ext>
    </p:extLst>
  </p:cSld>
  <p:clrMapOvr>
    <a:masterClrMapping/>
  </p:clrMapOvr>
  <p:transition>
    <p:cut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990600" y="312420"/>
            <a:ext cx="7315200" cy="838200"/>
          </a:xfrm>
        </p:spPr>
        <p:txBody>
          <a:bodyPr>
            <a:normAutofit fontScale="90000"/>
          </a:bodyPr>
          <a:lstStyle/>
          <a:p>
            <a:pPr algn="l"/>
            <a:r>
              <a:rPr lang="en-US" dirty="0" err="1" smtClean="0">
                <a:solidFill>
                  <a:srgbClr val="FFFF99"/>
                </a:solidFill>
                <a:effectLst>
                  <a:outerShdw blurRad="38100" dist="38100" dir="2700000" algn="tl">
                    <a:srgbClr val="000000">
                      <a:alpha val="43137"/>
                    </a:srgbClr>
                  </a:outerShdw>
                </a:effectLst>
              </a:rPr>
              <a:t>EcoVeg</a:t>
            </a:r>
            <a:r>
              <a:rPr lang="en-US" dirty="0" smtClean="0">
                <a:solidFill>
                  <a:srgbClr val="FFFF99"/>
                </a:solidFill>
                <a:effectLst>
                  <a:outerShdw blurRad="38100" dist="38100" dir="2700000" algn="tl">
                    <a:srgbClr val="000000">
                      <a:alpha val="43137"/>
                    </a:srgbClr>
                  </a:outerShdw>
                </a:effectLst>
              </a:rPr>
              <a:t> Hierarchy: </a:t>
            </a:r>
            <a:br>
              <a:rPr lang="en-US" dirty="0" smtClean="0">
                <a:solidFill>
                  <a:srgbClr val="FFFF99"/>
                </a:solidFill>
                <a:effectLst>
                  <a:outerShdw blurRad="38100" dist="38100" dir="2700000" algn="tl">
                    <a:srgbClr val="000000">
                      <a:alpha val="43137"/>
                    </a:srgbClr>
                  </a:outerShdw>
                </a:effectLst>
              </a:rPr>
            </a:br>
            <a:r>
              <a:rPr lang="en-US" sz="1600" dirty="0" smtClean="0">
                <a:solidFill>
                  <a:srgbClr val="FFFF99"/>
                </a:solidFill>
                <a:effectLst>
                  <a:outerShdw blurRad="38100" dist="38100" dir="2700000" algn="tl">
                    <a:srgbClr val="000000">
                      <a:alpha val="43137"/>
                    </a:srgbClr>
                  </a:outerShdw>
                </a:effectLst>
              </a:rPr>
              <a:t>Summary of Criteria </a:t>
            </a:r>
            <a:r>
              <a:rPr lang="en-US" dirty="0" smtClean="0"/>
              <a:t/>
            </a:r>
            <a:br>
              <a:rPr lang="en-US" dirty="0" smtClean="0"/>
            </a:br>
            <a:endParaRPr lang="en-US" dirty="0" smtClean="0"/>
          </a:p>
        </p:txBody>
      </p:sp>
      <p:graphicFrame>
        <p:nvGraphicFramePr>
          <p:cNvPr id="142515" name="Group 179"/>
          <p:cNvGraphicFramePr>
            <a:graphicFrameLocks noGrp="1"/>
          </p:cNvGraphicFramePr>
          <p:nvPr>
            <p:ph type="tbl" idx="1"/>
            <p:extLst/>
          </p:nvPr>
        </p:nvGraphicFramePr>
        <p:xfrm>
          <a:off x="304800" y="1066800"/>
          <a:ext cx="8686800" cy="5545113"/>
        </p:xfrm>
        <a:graphic>
          <a:graphicData uri="http://schemas.openxmlformats.org/drawingml/2006/table">
            <a:tbl>
              <a:tblPr/>
              <a:tblGrid>
                <a:gridCol w="3124200"/>
                <a:gridCol w="5562600"/>
              </a:tblGrid>
              <a:tr h="34468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cs typeface="Times New Roman" pitchFamily="18" charset="0"/>
                        </a:rPr>
                        <a:t>Hierarchy Levels</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cs typeface="Times New Roman" pitchFamily="18" charset="0"/>
                        </a:rPr>
                        <a:t>Criteria</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2438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FFFF99"/>
                          </a:solidFill>
                          <a:effectLst/>
                          <a:latin typeface="+mn-lt"/>
                          <a:cs typeface="Times New Roman" pitchFamily="18" charset="0"/>
                        </a:rPr>
                        <a:t>Upper</a:t>
                      </a:r>
                      <a:endParaRPr kumimoji="0" lang="en-US" sz="1200" b="0" i="0" u="none" strike="noStrike" cap="none" normalizeH="0" baseline="0" dirty="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2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5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99"/>
                          </a:solidFill>
                          <a:effectLst/>
                          <a:latin typeface="+mn-lt"/>
                          <a:cs typeface="Times New Roman" pitchFamily="18" charset="0"/>
                        </a:rPr>
                        <a:t>  Level 1 – Formation Class</a:t>
                      </a:r>
                      <a:endParaRPr kumimoji="0" lang="en-US" sz="1800" b="0" i="0" u="none" strike="noStrike" cap="none" normalizeH="0" baseline="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99"/>
                          </a:solidFill>
                          <a:effectLst/>
                          <a:latin typeface="+mn-lt"/>
                          <a:ea typeface="Times New Roman" pitchFamily="18" charset="0"/>
                          <a:cs typeface="Arial" pitchFamily="34" charset="0"/>
                        </a:rPr>
                        <a:t>General growth form response to climate &amp; substrate</a:t>
                      </a:r>
                      <a:endParaRPr kumimoji="0" lang="en-US" sz="1600" b="0" i="1" u="none" strike="noStrike" cap="none" normalizeH="0" baseline="0" dirty="0" smtClean="0">
                        <a:ln>
                          <a:noFill/>
                        </a:ln>
                        <a:solidFill>
                          <a:srgbClr val="FFFF99"/>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99"/>
                          </a:solidFill>
                          <a:effectLst/>
                          <a:latin typeface="+mn-lt"/>
                          <a:cs typeface="Times New Roman" pitchFamily="18" charset="0"/>
                        </a:rPr>
                        <a:t>  Level 2 – Formation Subclass</a:t>
                      </a:r>
                      <a:endParaRPr kumimoji="0" lang="en-US" sz="1800" b="0" i="0" u="none" strike="noStrike" cap="none" normalizeH="0" baseline="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99"/>
                          </a:solidFill>
                          <a:effectLst/>
                          <a:latin typeface="+mn-lt"/>
                          <a:ea typeface="Times New Roman" pitchFamily="18" charset="0"/>
                          <a:cs typeface="Arial" pitchFamily="34" charset="0"/>
                        </a:rPr>
                        <a:t>Vegetation structural response to global mega- or macroclimate </a:t>
                      </a:r>
                      <a:r>
                        <a:rPr kumimoji="0" lang="en-US" sz="1100" b="0" i="0" u="none" strike="noStrike" cap="none" normalizeH="0" baseline="0" dirty="0" smtClean="0">
                          <a:ln>
                            <a:noFill/>
                          </a:ln>
                          <a:solidFill>
                            <a:srgbClr val="FFFF99"/>
                          </a:solidFill>
                          <a:effectLst/>
                          <a:latin typeface="+mn-lt"/>
                          <a:ea typeface="Times New Roman" pitchFamily="18" charset="0"/>
                          <a:cs typeface="Arial" pitchFamily="34" charset="0"/>
                        </a:rPr>
                        <a:t>(latitude and continental drivers)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99"/>
                          </a:solidFill>
                          <a:effectLst/>
                          <a:latin typeface="+mn-lt"/>
                          <a:cs typeface="Times New Roman" pitchFamily="18" charset="0"/>
                        </a:rPr>
                        <a:t>  Level 3 -  Formation</a:t>
                      </a:r>
                      <a:endParaRPr kumimoji="0" lang="en-US" sz="1800" b="0" i="0" u="none" strike="noStrike" cap="none" normalizeH="0" baseline="0" dirty="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99"/>
                          </a:solidFill>
                          <a:effectLst/>
                          <a:latin typeface="+mn-lt"/>
                          <a:ea typeface="Times New Roman" pitchFamily="18" charset="0"/>
                          <a:cs typeface="Arial" pitchFamily="34" charset="0"/>
                        </a:rPr>
                        <a:t>Vegetation structural response to global macroclimate and</a:t>
                      </a:r>
                      <a:r>
                        <a:rPr lang="en-US" sz="1600" dirty="0" smtClean="0">
                          <a:solidFill>
                            <a:srgbClr val="FFFF99"/>
                          </a:solidFill>
                          <a:latin typeface="+mn-lt"/>
                        </a:rPr>
                        <a:t> topo-edaphic factors </a:t>
                      </a:r>
                    </a:p>
                    <a:p>
                      <a:pPr marL="342900" marR="0" lvl="0" indent="-342900" algn="l" defTabSz="914400" rtl="0" eaLnBrk="1" fontAlgn="base" latinLnBrk="0" hangingPunct="1">
                        <a:lnSpc>
                          <a:spcPct val="100000"/>
                        </a:lnSpc>
                        <a:spcBef>
                          <a:spcPct val="0"/>
                        </a:spcBef>
                        <a:spcAft>
                          <a:spcPct val="0"/>
                        </a:spcAft>
                        <a:buClrTx/>
                        <a:buSzTx/>
                        <a:buFontTx/>
                        <a:buNone/>
                        <a:tabLst/>
                      </a:pPr>
                      <a:r>
                        <a:rPr lang="en-US" sz="1100" dirty="0" smtClean="0">
                          <a:solidFill>
                            <a:srgbClr val="FFFF99"/>
                          </a:solidFill>
                          <a:latin typeface="+mn-lt"/>
                        </a:rPr>
                        <a:t>         (elevation</a:t>
                      </a:r>
                      <a:r>
                        <a:rPr lang="en-US" sz="1100" baseline="0" dirty="0" smtClean="0">
                          <a:solidFill>
                            <a:srgbClr val="FFFF99"/>
                          </a:solidFill>
                          <a:latin typeface="+mn-lt"/>
                        </a:rPr>
                        <a:t>, seasonality, hydrologic conditions)</a:t>
                      </a:r>
                      <a:endParaRPr lang="en-US" sz="1100" dirty="0" smtClean="0">
                        <a:solidFill>
                          <a:srgbClr val="FFFF99"/>
                        </a:solidFill>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308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mn-lt"/>
                          <a:cs typeface="Times New Roman" pitchFamily="18" charset="0"/>
                        </a:rPr>
                        <a:t>Mid</a:t>
                      </a:r>
                      <a:endParaRPr kumimoji="0" lang="en-US" sz="12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200" b="0" i="0" u="none" strike="noStrike" cap="none" normalizeH="0" baseline="0" dirty="0" smtClean="0">
                        <a:ln>
                          <a:noFill/>
                        </a:ln>
                        <a:solidFill>
                          <a:schemeClr val="tx2">
                            <a:lumMod val="75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5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mn-lt"/>
                          <a:cs typeface="Times New Roman" pitchFamily="18" charset="0"/>
                        </a:rPr>
                        <a:t>  Level 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mn-lt"/>
                          <a:ea typeface="Times New Roman" pitchFamily="18" charset="0"/>
                          <a:cs typeface="Arial" pitchFamily="34" charset="0"/>
                        </a:rPr>
                        <a:t>Subcontinental species assemblage </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(broad set of diagnostic species, continental difference in </a:t>
                      </a:r>
                      <a:r>
                        <a:rPr kumimoji="0" lang="en-US" sz="1100" b="0" i="0" u="none" strike="noStrike" cap="none" normalizeH="0" baseline="0" dirty="0" err="1" smtClean="0">
                          <a:ln>
                            <a:noFill/>
                          </a:ln>
                          <a:solidFill>
                            <a:schemeClr val="tx1"/>
                          </a:solidFill>
                          <a:effectLst/>
                          <a:latin typeface="+mn-lt"/>
                          <a:ea typeface="Times New Roman" pitchFamily="18" charset="0"/>
                          <a:cs typeface="Arial" pitchFamily="34" charset="0"/>
                        </a:rPr>
                        <a:t>mesoclimate</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 substrate, hydrology)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mn-lt"/>
                          <a:cs typeface="Times New Roman" pitchFamily="18" charset="0"/>
                        </a:rPr>
                        <a:t>  Level 5 – Macrogroup</a:t>
                      </a:r>
                      <a:endParaRPr kumimoji="0" lang="en-US" sz="1800" b="0" i="0" u="none" strike="noStrike" cap="none" normalizeH="0" baseline="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ea typeface="Times New Roman" pitchFamily="18" charset="0"/>
                          <a:cs typeface="Arial" pitchFamily="34" charset="0"/>
                        </a:rPr>
                        <a:t>Multiple sets of diagnostic species </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(intermediate sets of diagnostic species , many &gt;25% constancy; subcontinental difference in </a:t>
                      </a:r>
                      <a:r>
                        <a:rPr kumimoji="0" lang="en-US" sz="1100" b="0" i="0" u="none" strike="noStrike" cap="none" normalizeH="0" baseline="0" dirty="0" err="1" smtClean="0">
                          <a:ln>
                            <a:noFill/>
                          </a:ln>
                          <a:solidFill>
                            <a:schemeClr val="tx1"/>
                          </a:solidFill>
                          <a:effectLst/>
                          <a:latin typeface="+mn-lt"/>
                          <a:ea typeface="Times New Roman" pitchFamily="18" charset="0"/>
                          <a:cs typeface="Arial" pitchFamily="34" charset="0"/>
                        </a:rPr>
                        <a:t>mesoclimate</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 substrate, hydrology, disturbance regime)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mn-lt"/>
                          <a:cs typeface="Times New Roman" pitchFamily="18" charset="0"/>
                        </a:rPr>
                        <a:t>  Level 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cap="none" normalizeH="0" baseline="0" dirty="0" smtClean="0">
                          <a:ln>
                            <a:noFill/>
                          </a:ln>
                          <a:solidFill>
                            <a:schemeClr val="tx1"/>
                          </a:solidFill>
                          <a:effectLst/>
                          <a:latin typeface="+mn-lt"/>
                          <a:ea typeface="Times New Roman" pitchFamily="18" charset="0"/>
                          <a:cs typeface="Arial" pitchFamily="34" charset="0"/>
                        </a:rPr>
                        <a:t>Narrow set of diagnostic species </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(moderately high constancy among diagnostics, regional difference in </a:t>
                      </a:r>
                      <a:r>
                        <a:rPr kumimoji="0" lang="en-US" sz="1100" b="0" i="0" u="none" strike="noStrike" cap="none" normalizeH="0" baseline="0" dirty="0" err="1" smtClean="0">
                          <a:ln>
                            <a:noFill/>
                          </a:ln>
                          <a:solidFill>
                            <a:schemeClr val="tx1"/>
                          </a:solidFill>
                          <a:effectLst/>
                          <a:latin typeface="+mn-lt"/>
                          <a:ea typeface="Times New Roman" pitchFamily="18" charset="0"/>
                          <a:cs typeface="Arial" pitchFamily="34" charset="0"/>
                        </a:rPr>
                        <a:t>mesoclimate</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 substrate, hydrology </a:t>
                      </a:r>
                      <a:r>
                        <a:rPr kumimoji="0" lang="en-US" sz="1100" b="0" i="0" u="none" strike="noStrike" cap="none" normalizeH="0" baseline="0" dirty="0" err="1" smtClean="0">
                          <a:ln>
                            <a:noFill/>
                          </a:ln>
                          <a:solidFill>
                            <a:schemeClr val="tx1"/>
                          </a:solidFill>
                          <a:effectLst/>
                          <a:latin typeface="+mn-lt"/>
                          <a:ea typeface="Times New Roman" pitchFamily="18" charset="0"/>
                          <a:cs typeface="Arial" pitchFamily="34" charset="0"/>
                        </a:rPr>
                        <a:t>mesoclimate</a:t>
                      </a:r>
                      <a:r>
                        <a:rPr kumimoji="0" lang="en-US" sz="1100" b="0" i="0" u="none" strike="noStrike" cap="none" normalizeH="0" baseline="0" dirty="0" smtClean="0">
                          <a:ln>
                            <a:noFill/>
                          </a:ln>
                          <a:solidFill>
                            <a:schemeClr val="tx1"/>
                          </a:solidFill>
                          <a:effectLst/>
                          <a:latin typeface="+mn-lt"/>
                          <a:ea typeface="Times New Roman" pitchFamily="18" charset="0"/>
                          <a:cs typeface="Arial" pitchFamily="34" charset="0"/>
                        </a:rPr>
                        <a:t>, substrate, hydrology, disturbance regime)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1744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smtClean="0">
                          <a:ln>
                            <a:noFill/>
                          </a:ln>
                          <a:solidFill>
                            <a:srgbClr val="FFFF99"/>
                          </a:solidFill>
                          <a:effectLst/>
                          <a:latin typeface="+mn-lt"/>
                          <a:cs typeface="Times New Roman" pitchFamily="18" charset="0"/>
                        </a:rPr>
                        <a:t>Lower</a:t>
                      </a:r>
                      <a:endParaRPr kumimoji="0" lang="en-US" sz="1100" b="0" i="0" u="none" strike="noStrike" cap="none" normalizeH="0" baseline="0" dirty="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1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9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99"/>
                          </a:solidFill>
                          <a:effectLst/>
                          <a:latin typeface="+mn-lt"/>
                          <a:cs typeface="Times New Roman" pitchFamily="18" charset="0"/>
                        </a:rPr>
                        <a:t>  Level 7 – Alliance</a:t>
                      </a:r>
                      <a:endParaRPr kumimoji="0" lang="en-US" sz="1800" b="0" i="0" u="none" strike="noStrike" cap="none" normalizeH="0" baseline="0" dirty="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99"/>
                          </a:solidFill>
                          <a:effectLst/>
                          <a:latin typeface="+mn-lt"/>
                          <a:ea typeface="Times New Roman" pitchFamily="18" charset="0"/>
                          <a:cs typeface="Arial" pitchFamily="34" charset="0"/>
                        </a:rPr>
                        <a:t>Diagnostic species esp. in upper canopy </a:t>
                      </a:r>
                      <a:r>
                        <a:rPr kumimoji="0" lang="en-US" sz="1200" b="0" i="0" u="none" strike="noStrike" cap="none" normalizeH="0" baseline="0" dirty="0" smtClean="0">
                          <a:ln>
                            <a:noFill/>
                          </a:ln>
                          <a:solidFill>
                            <a:srgbClr val="FFFF99"/>
                          </a:solidFill>
                          <a:effectLst/>
                          <a:latin typeface="+mn-lt"/>
                          <a:ea typeface="Times New Roman" pitchFamily="18" charset="0"/>
                          <a:cs typeface="Arial" pitchFamily="34" charset="0"/>
                        </a:rPr>
                        <a:t>(high constancy among diagnostics, </a:t>
                      </a:r>
                      <a:r>
                        <a:rPr kumimoji="0" lang="en-US" sz="1200" b="0" i="0" u="none" strike="noStrike" cap="none" normalizeH="0" baseline="0" dirty="0" err="1" smtClean="0">
                          <a:ln>
                            <a:noFill/>
                          </a:ln>
                          <a:solidFill>
                            <a:srgbClr val="FFFF99"/>
                          </a:solidFill>
                          <a:effectLst/>
                          <a:latin typeface="+mn-lt"/>
                          <a:ea typeface="Times New Roman" pitchFamily="18" charset="0"/>
                          <a:cs typeface="Arial" pitchFamily="34" charset="0"/>
                        </a:rPr>
                        <a:t>subregional</a:t>
                      </a:r>
                      <a:r>
                        <a:rPr kumimoji="0" lang="en-US" sz="1200" b="0" i="0" u="none" strike="noStrike" cap="none" normalizeH="0" baseline="0" dirty="0" smtClean="0">
                          <a:ln>
                            <a:noFill/>
                          </a:ln>
                          <a:solidFill>
                            <a:srgbClr val="FFFF99"/>
                          </a:solidFill>
                          <a:effectLst/>
                          <a:latin typeface="+mn-lt"/>
                          <a:ea typeface="Times New Roman" pitchFamily="18" charset="0"/>
                          <a:cs typeface="Arial" pitchFamily="34" charset="0"/>
                        </a:rPr>
                        <a:t> climate, substrates, hydrology, disturbance regime)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99"/>
                          </a:solidFill>
                          <a:effectLst/>
                          <a:latin typeface="+mn-lt"/>
                          <a:cs typeface="Times New Roman" pitchFamily="18" charset="0"/>
                        </a:rPr>
                        <a:t>  Level 8 – Association</a:t>
                      </a:r>
                      <a:endParaRPr kumimoji="0" lang="en-US" sz="1800" b="0" i="0" u="none" strike="noStrike" cap="none" normalizeH="0" baseline="0" dirty="0" smtClean="0">
                        <a:ln>
                          <a:noFill/>
                        </a:ln>
                        <a:solidFill>
                          <a:srgbClr val="FFFF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FFFF99"/>
                          </a:solidFill>
                          <a:effectLst/>
                          <a:latin typeface="+mn-lt"/>
                          <a:ea typeface="Times New Roman" pitchFamily="18" charset="0"/>
                          <a:cs typeface="Arial" pitchFamily="34" charset="0"/>
                        </a:rPr>
                        <a:t>Local species assemblage, microclimate, substrate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Slide Number Placeholder 1"/>
          <p:cNvSpPr>
            <a:spLocks noGrp="1"/>
          </p:cNvSpPr>
          <p:nvPr>
            <p:ph type="sldNum" sz="quarter" idx="4294967295"/>
          </p:nvPr>
        </p:nvSpPr>
        <p:spPr>
          <a:xfrm>
            <a:off x="7772400" y="800100"/>
            <a:ext cx="685800" cy="350520"/>
          </a:xfrm>
          <a:prstGeom prst="rect">
            <a:avLst/>
          </a:prstGeom>
        </p:spPr>
        <p:txBody>
          <a:bodyPr/>
          <a:lstStyle/>
          <a:p>
            <a:pPr>
              <a:defRPr/>
            </a:pPr>
            <a:fld id="{A2526A68-F51E-4384-8A95-89C03D070D75}" type="slidenum">
              <a:rPr lang="en-US" sz="2400" smtClean="0"/>
              <a:pPr>
                <a:defRPr/>
              </a:pPr>
              <a:t>16</a:t>
            </a:fld>
            <a:endParaRPr lang="en-US" sz="2400" dirty="0"/>
          </a:p>
        </p:txBody>
      </p:sp>
    </p:spTree>
    <p:extLst>
      <p:ext uri="{BB962C8B-B14F-4D97-AF65-F5344CB8AC3E}">
        <p14:creationId xmlns:p14="http://schemas.microsoft.com/office/powerpoint/2010/main" val="2071344112"/>
      </p:ext>
    </p:extLst>
  </p:cSld>
  <p:clrMapOvr>
    <a:masterClrMapping/>
  </p:clrMapOvr>
  <p:transition>
    <p:cut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1"/>
          <p:cNvSpPr>
            <a:spLocks noGrp="1" noChangeArrowheads="1"/>
          </p:cNvSpPr>
          <p:nvPr>
            <p:ph type="title"/>
          </p:nvPr>
        </p:nvSpPr>
        <p:spPr>
          <a:xfrm>
            <a:off x="723900" y="186939"/>
            <a:ext cx="7315200" cy="838200"/>
          </a:xfrm>
        </p:spPr>
        <p:txBody>
          <a:bodyPr>
            <a:normAutofit fontScale="90000"/>
          </a:bodyPr>
          <a:lstStyle/>
          <a:p>
            <a:pPr algn="l"/>
            <a:r>
              <a:rPr lang="en-US" dirty="0" err="1" smtClean="0">
                <a:solidFill>
                  <a:srgbClr val="FFFF99"/>
                </a:solidFill>
                <a:effectLst>
                  <a:outerShdw blurRad="38100" dist="38100" dir="2700000" algn="tl">
                    <a:srgbClr val="000000">
                      <a:alpha val="43137"/>
                    </a:srgbClr>
                  </a:outerShdw>
                </a:effectLst>
              </a:rPr>
              <a:t>EcoVeg</a:t>
            </a:r>
            <a:r>
              <a:rPr lang="en-US" dirty="0" smtClean="0">
                <a:solidFill>
                  <a:srgbClr val="FFFF99"/>
                </a:solidFill>
                <a:effectLst>
                  <a:outerShdw blurRad="38100" dist="38100" dir="2700000" algn="tl">
                    <a:srgbClr val="000000">
                      <a:alpha val="43137"/>
                    </a:srgbClr>
                  </a:outerShdw>
                </a:effectLst>
              </a:rPr>
              <a:t> Hierarchy: </a:t>
            </a:r>
            <a:br>
              <a:rPr lang="en-US" dirty="0" smtClean="0">
                <a:solidFill>
                  <a:srgbClr val="FFFF99"/>
                </a:solidFill>
                <a:effectLst>
                  <a:outerShdw blurRad="38100" dist="38100" dir="2700000" algn="tl">
                    <a:srgbClr val="000000">
                      <a:alpha val="43137"/>
                    </a:srgbClr>
                  </a:outerShdw>
                </a:effectLst>
              </a:rPr>
            </a:br>
            <a:r>
              <a:rPr lang="en-US" sz="2200" dirty="0" smtClean="0">
                <a:solidFill>
                  <a:srgbClr val="FFFF99"/>
                </a:solidFill>
                <a:effectLst>
                  <a:outerShdw blurRad="38100" dist="38100" dir="2700000" algn="tl">
                    <a:srgbClr val="000000">
                      <a:alpha val="43137"/>
                    </a:srgbClr>
                  </a:outerShdw>
                </a:effectLst>
              </a:rPr>
              <a:t>Classification Resolution and Strength </a:t>
            </a:r>
            <a:r>
              <a:rPr lang="en-US" sz="1200" dirty="0" smtClean="0">
                <a:solidFill>
                  <a:srgbClr val="FFFF99"/>
                </a:solidFill>
                <a:effectLst>
                  <a:outerShdw blurRad="38100" dist="38100" dir="2700000" algn="tl">
                    <a:srgbClr val="000000">
                      <a:alpha val="43137"/>
                    </a:srgbClr>
                  </a:outerShdw>
                </a:effectLst>
              </a:rPr>
              <a:t>(</a:t>
            </a:r>
            <a:r>
              <a:rPr lang="en-US" sz="1200" i="1" dirty="0" err="1" smtClean="0">
                <a:solidFill>
                  <a:srgbClr val="FFFF99"/>
                </a:solidFill>
                <a:effectLst>
                  <a:outerShdw blurRad="38100" dist="38100" dir="2700000" algn="tl">
                    <a:srgbClr val="000000">
                      <a:alpha val="43137"/>
                    </a:srgbClr>
                  </a:outerShdw>
                </a:effectLst>
              </a:rPr>
              <a:t>sensu</a:t>
            </a:r>
            <a:r>
              <a:rPr lang="en-US" sz="1200" dirty="0" smtClean="0">
                <a:solidFill>
                  <a:srgbClr val="FFFF99"/>
                </a:solidFill>
                <a:effectLst>
                  <a:outerShdw blurRad="38100" dist="38100" dir="2700000" algn="tl">
                    <a:srgbClr val="000000">
                      <a:alpha val="43137"/>
                    </a:srgbClr>
                  </a:outerShdw>
                </a:effectLst>
              </a:rPr>
              <a:t> </a:t>
            </a:r>
            <a:r>
              <a:rPr lang="en-US" sz="1200" dirty="0" err="1" smtClean="0">
                <a:solidFill>
                  <a:srgbClr val="FFFF99"/>
                </a:solidFill>
                <a:effectLst>
                  <a:outerShdw blurRad="38100" dist="38100" dir="2700000" algn="tl">
                    <a:srgbClr val="000000">
                      <a:alpha val="43137"/>
                    </a:srgbClr>
                  </a:outerShdw>
                </a:effectLst>
              </a:rPr>
              <a:t>Hermoso</a:t>
            </a:r>
            <a:r>
              <a:rPr lang="en-US" sz="1200" dirty="0" smtClean="0">
                <a:solidFill>
                  <a:srgbClr val="FFFF99"/>
                </a:solidFill>
                <a:effectLst>
                  <a:outerShdw blurRad="38100" dist="38100" dir="2700000" algn="tl">
                    <a:srgbClr val="000000">
                      <a:alpha val="43137"/>
                    </a:srgbClr>
                  </a:outerShdw>
                </a:effectLst>
              </a:rPr>
              <a:t> et al. 2013)</a:t>
            </a:r>
            <a:endParaRPr lang="en-US" sz="1200" dirty="0" smtClean="0"/>
          </a:p>
        </p:txBody>
      </p:sp>
      <p:sp>
        <p:nvSpPr>
          <p:cNvPr id="2" name="Slide Number Placeholder 1"/>
          <p:cNvSpPr>
            <a:spLocks noGrp="1"/>
          </p:cNvSpPr>
          <p:nvPr>
            <p:ph type="sldNum" sz="quarter" idx="4294967295"/>
          </p:nvPr>
        </p:nvSpPr>
        <p:spPr>
          <a:xfrm>
            <a:off x="7696200" y="682239"/>
            <a:ext cx="838200" cy="384561"/>
          </a:xfrm>
          <a:prstGeom prst="rect">
            <a:avLst/>
          </a:prstGeom>
        </p:spPr>
        <p:txBody>
          <a:bodyPr/>
          <a:lstStyle/>
          <a:p>
            <a:pPr>
              <a:defRPr/>
            </a:pPr>
            <a:fld id="{A2526A68-F51E-4384-8A95-89C03D070D75}" type="slidenum">
              <a:rPr lang="en-US" sz="2800" smtClean="0"/>
              <a:pPr>
                <a:defRPr/>
              </a:pPr>
              <a:t>17</a:t>
            </a:fld>
            <a:endParaRPr lang="en-US" sz="2800" dirty="0"/>
          </a:p>
        </p:txBody>
      </p:sp>
      <p:graphicFrame>
        <p:nvGraphicFramePr>
          <p:cNvPr id="17" name="Group 179"/>
          <p:cNvGraphicFramePr>
            <a:graphicFrameLocks/>
          </p:cNvGraphicFramePr>
          <p:nvPr>
            <p:extLst/>
          </p:nvPr>
        </p:nvGraphicFramePr>
        <p:xfrm>
          <a:off x="275133" y="1312754"/>
          <a:ext cx="7763967" cy="4831080"/>
        </p:xfrm>
        <a:graphic>
          <a:graphicData uri="http://schemas.openxmlformats.org/drawingml/2006/table">
            <a:tbl>
              <a:tblPr/>
              <a:tblGrid>
                <a:gridCol w="2937718"/>
                <a:gridCol w="4826249"/>
              </a:tblGrid>
              <a:tr h="34468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cs typeface="Times New Roman" pitchFamily="18" charset="0"/>
                        </a:rPr>
                        <a:t>Hierarchy Levels</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00"/>
                          </a:solidFill>
                          <a:effectLst/>
                          <a:latin typeface="+mn-lt"/>
                          <a:cs typeface="Times New Roman" pitchFamily="18" charset="0"/>
                        </a:rPr>
                        <a:t>Example</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60000"/>
                        <a:lumOff val="40000"/>
                      </a:schemeClr>
                    </a:solid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Times New Roman" pitchFamily="18" charset="0"/>
                        </a:rPr>
                        <a:t>Upper</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5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accent4">
                              <a:lumMod val="20000"/>
                              <a:lumOff val="80000"/>
                            </a:schemeClr>
                          </a:solidFill>
                          <a:effectLst/>
                          <a:latin typeface="+mn-lt"/>
                          <a:cs typeface="Times New Roman" pitchFamily="18" charset="0"/>
                        </a:rPr>
                        <a:t>  Level 1 – Formation Class</a:t>
                      </a:r>
                      <a:endParaRPr kumimoji="0" lang="en-US" sz="1800" b="0" i="0" u="none" strike="noStrike" cap="none" normalizeH="0" baseline="0" smtClean="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rPr>
                        <a:t>Shrubland &amp; Grassland</a:t>
                      </a:r>
                      <a:endParaRPr kumimoji="0" lang="en-US" sz="1800" b="0" i="1"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accent4">
                              <a:lumMod val="20000"/>
                              <a:lumOff val="80000"/>
                            </a:schemeClr>
                          </a:solidFill>
                          <a:effectLst/>
                          <a:latin typeface="+mn-lt"/>
                          <a:cs typeface="Times New Roman" pitchFamily="18" charset="0"/>
                        </a:rPr>
                        <a:t>  Level 2 – Formation Subclass</a:t>
                      </a:r>
                      <a:endParaRPr kumimoji="0" lang="en-US" sz="1800" b="0" i="0" u="none" strike="noStrike" cap="none" normalizeH="0" baseline="0" smtClean="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rPr>
                        <a:t>Temperate &amp; Boreal </a:t>
                      </a:r>
                      <a:r>
                        <a:rPr kumimoji="0" lang="en-US" sz="1800" b="0" i="0" u="none" strike="noStrike" cap="none" normalizeH="0" baseline="0" dirty="0" err="1" smtClean="0">
                          <a:ln>
                            <a:noFill/>
                          </a:ln>
                          <a:solidFill>
                            <a:schemeClr val="accent4">
                              <a:lumMod val="20000"/>
                              <a:lumOff val="80000"/>
                            </a:schemeClr>
                          </a:solidFill>
                          <a:effectLst/>
                          <a:latin typeface="+mn-lt"/>
                          <a:ea typeface="Times New Roman" pitchFamily="18" charset="0"/>
                          <a:cs typeface="Arial" pitchFamily="34" charset="0"/>
                        </a:rPr>
                        <a:t>Shrubland</a:t>
                      </a:r>
                      <a:r>
                        <a:rPr kumimoji="0" lang="en-US" sz="1800" b="0" i="0"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rPr>
                        <a:t> &amp; Grassland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20000"/>
                              <a:lumOff val="80000"/>
                            </a:schemeClr>
                          </a:solidFill>
                          <a:effectLst/>
                          <a:latin typeface="+mn-lt"/>
                          <a:cs typeface="Times New Roman" pitchFamily="18" charset="0"/>
                        </a:rPr>
                        <a:t>  Level 3 -  Formation</a:t>
                      </a:r>
                      <a:endParaRPr kumimoji="0" lang="en-US" sz="1800" b="0" i="0" u="none" strike="noStrike" cap="none" normalizeH="0" baseline="0" dirty="0" smtClean="0">
                        <a:ln>
                          <a:noFill/>
                        </a:ln>
                        <a:solidFill>
                          <a:schemeClr val="accent4">
                            <a:lumMod val="20000"/>
                            <a:lumOff val="80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rPr>
                        <a:t>Temperate Grassland &amp; </a:t>
                      </a:r>
                      <a:r>
                        <a:rPr kumimoji="0" lang="en-US" sz="1800" b="0" i="0" u="none" strike="noStrike" cap="none" normalizeH="0" baseline="0" dirty="0" err="1" smtClean="0">
                          <a:ln>
                            <a:noFill/>
                          </a:ln>
                          <a:solidFill>
                            <a:schemeClr val="accent4">
                              <a:lumMod val="20000"/>
                              <a:lumOff val="80000"/>
                            </a:schemeClr>
                          </a:solidFill>
                          <a:effectLst/>
                          <a:latin typeface="+mn-lt"/>
                          <a:ea typeface="Times New Roman" pitchFamily="18" charset="0"/>
                          <a:cs typeface="Arial" pitchFamily="34" charset="0"/>
                        </a:rPr>
                        <a:t>Shrubland</a:t>
                      </a:r>
                      <a:endParaRPr kumimoji="0" lang="en-US" sz="1800" b="0" i="0" u="none" strike="noStrike" cap="none" normalizeH="0" baseline="0" dirty="0" smtClean="0">
                        <a:ln>
                          <a:noFill/>
                        </a:ln>
                        <a:solidFill>
                          <a:schemeClr val="accent4">
                            <a:lumMod val="20000"/>
                            <a:lumOff val="80000"/>
                          </a:schemeClr>
                        </a:solidFill>
                        <a:effectLst/>
                        <a:latin typeface="+mn-lt"/>
                        <a:ea typeface="Times New Roman" pitchFamily="18"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Times New Roman" pitchFamily="18" charset="0"/>
                        </a:rPr>
                        <a:t>Mid</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smtClean="0">
                        <a:ln>
                          <a:noFill/>
                        </a:ln>
                        <a:solidFill>
                          <a:schemeClr val="tx2">
                            <a:lumMod val="75000"/>
                          </a:schemeClr>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059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CC"/>
                          </a:solidFill>
                          <a:effectLst/>
                          <a:latin typeface="+mn-lt"/>
                          <a:cs typeface="Times New Roman" pitchFamily="18" charset="0"/>
                        </a:rPr>
                        <a:t>  Level 4 – Division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CC"/>
                          </a:solidFill>
                          <a:effectLst/>
                          <a:latin typeface="+mn-lt"/>
                          <a:ea typeface="Times New Roman" pitchFamily="18" charset="0"/>
                          <a:cs typeface="Arial" pitchFamily="34" charset="0"/>
                        </a:rPr>
                        <a:t>Great Plains Grassland &amp; Shrubland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CC"/>
                          </a:solidFill>
                          <a:effectLst/>
                          <a:latin typeface="+mn-lt"/>
                          <a:cs typeface="Times New Roman" pitchFamily="18" charset="0"/>
                        </a:rPr>
                        <a:t>  Level 5 – Macrogroup</a:t>
                      </a:r>
                      <a:endParaRPr kumimoji="0" lang="en-US" sz="1800" b="0" i="0" u="none" strike="noStrike" cap="none" normalizeH="0" baseline="0" smtClean="0">
                        <a:ln>
                          <a:noFill/>
                        </a:ln>
                        <a:solidFill>
                          <a:srgbClr val="FFFFCC"/>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CC"/>
                          </a:solidFill>
                          <a:effectLst/>
                          <a:latin typeface="+mn-lt"/>
                          <a:ea typeface="Times New Roman" pitchFamily="18" charset="0"/>
                          <a:cs typeface="Arial" pitchFamily="34" charset="0"/>
                        </a:rPr>
                        <a:t>Great Plains Tallgrass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FFFFCC"/>
                          </a:solidFill>
                          <a:effectLst/>
                          <a:latin typeface="+mn-lt"/>
                          <a:cs typeface="Times New Roman" pitchFamily="18" charset="0"/>
                        </a:rPr>
                        <a:t>  Level 6 – Group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FFFFCC"/>
                          </a:solidFill>
                          <a:effectLst/>
                          <a:latin typeface="+mn-lt"/>
                          <a:ea typeface="Times New Roman" pitchFamily="18" charset="0"/>
                          <a:cs typeface="Arial" pitchFamily="34" charset="0"/>
                        </a:rPr>
                        <a:t>Central Great Plains Tallgrass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mn-lt"/>
                          <a:cs typeface="Times New Roman" pitchFamily="18" charset="0"/>
                        </a:rPr>
                        <a:t>Lower</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2"/>
                        </a:buClr>
                        <a:buSzTx/>
                        <a:buFont typeface="Wingdings" pitchFamily="2" charset="2"/>
                        <a:buNone/>
                        <a:tabLst/>
                      </a:pP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993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Times New Roman" pitchFamily="18" charset="0"/>
                        </a:rPr>
                        <a:t>  Level 7 – Alliance</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Big Bluestem – Indian grass Mesic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915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cs typeface="Times New Roman" pitchFamily="18" charset="0"/>
                        </a:rPr>
                        <a:t>  Level 8 – Association</a:t>
                      </a:r>
                      <a:endParaRPr kumimoji="0" lang="en-US" sz="1800" b="0" i="0" u="none" strike="noStrike" cap="none" normalizeH="0" baseline="0" dirty="0" smtClean="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Big Bluestem – Indian grass / </a:t>
                      </a:r>
                      <a:r>
                        <a:rPr kumimoji="0" lang="en-US" sz="1800" b="0" i="0" u="none" strike="noStrike" cap="none" normalizeH="0" baseline="0" dirty="0" err="1" smtClean="0">
                          <a:ln>
                            <a:noFill/>
                          </a:ln>
                          <a:solidFill>
                            <a:schemeClr val="tx1"/>
                          </a:solidFill>
                          <a:effectLst/>
                          <a:latin typeface="+mn-lt"/>
                          <a:ea typeface="Times New Roman" pitchFamily="18" charset="0"/>
                          <a:cs typeface="Arial" pitchFamily="34" charset="0"/>
                        </a:rPr>
                        <a:t>Gayfeather</a:t>
                      </a:r>
                      <a:r>
                        <a:rPr kumimoji="0" lang="en-US" sz="1800" b="0" i="0" u="none" strike="noStrike" cap="none" normalizeH="0" baseline="0" dirty="0" smtClean="0">
                          <a:ln>
                            <a:noFill/>
                          </a:ln>
                          <a:solidFill>
                            <a:schemeClr val="tx1"/>
                          </a:solidFill>
                          <a:effectLst/>
                          <a:latin typeface="+mn-lt"/>
                          <a:ea typeface="Times New Roman" pitchFamily="18" charset="0"/>
                          <a:cs typeface="Arial" pitchFamily="34" charset="0"/>
                        </a:rPr>
                        <a:t> Prairie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pSp>
        <p:nvGrpSpPr>
          <p:cNvPr id="5" name="Group 4"/>
          <p:cNvGrpSpPr/>
          <p:nvPr/>
        </p:nvGrpSpPr>
        <p:grpSpPr>
          <a:xfrm>
            <a:off x="8039100" y="2490597"/>
            <a:ext cx="1013361" cy="3536794"/>
            <a:chOff x="8039100" y="2490597"/>
            <a:chExt cx="1013361" cy="3536794"/>
          </a:xfrm>
        </p:grpSpPr>
        <p:sp>
          <p:nvSpPr>
            <p:cNvPr id="4" name="Down Arrow 3"/>
            <p:cNvSpPr/>
            <p:nvPr/>
          </p:nvSpPr>
          <p:spPr>
            <a:xfrm>
              <a:off x="8039100" y="2490597"/>
              <a:ext cx="1013361" cy="3536794"/>
            </a:xfrm>
            <a:prstGeom prst="down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238003" y="2490597"/>
              <a:ext cx="677108" cy="2995803"/>
            </a:xfrm>
            <a:prstGeom prst="rect">
              <a:avLst/>
            </a:prstGeom>
            <a:noFill/>
          </p:spPr>
          <p:txBody>
            <a:bodyPr vert="vert270" wrap="square" rtlCol="0">
              <a:spAutoFit/>
            </a:bodyPr>
            <a:lstStyle/>
            <a:p>
              <a:pPr algn="ctr"/>
              <a:r>
                <a:rPr lang="en-US" sz="1600" dirty="0" smtClean="0">
                  <a:solidFill>
                    <a:schemeClr val="bg2"/>
                  </a:solidFill>
                  <a:effectLst/>
                  <a:latin typeface="+mn-lt"/>
                </a:rPr>
                <a:t>Increasing resolution &amp; strength	</a:t>
              </a:r>
              <a:endParaRPr lang="en-US" sz="1600" dirty="0">
                <a:solidFill>
                  <a:schemeClr val="bg2"/>
                </a:solidFill>
                <a:effectLst/>
                <a:latin typeface="+mn-lt"/>
              </a:endParaRPr>
            </a:p>
          </p:txBody>
        </p:sp>
      </p:grpSp>
    </p:spTree>
    <p:extLst>
      <p:ext uri="{BB962C8B-B14F-4D97-AF65-F5344CB8AC3E}">
        <p14:creationId xmlns:p14="http://schemas.microsoft.com/office/powerpoint/2010/main" val="305292814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09600" y="304800"/>
            <a:ext cx="7772400" cy="1143000"/>
          </a:xfrm>
        </p:spPr>
        <p:txBody>
          <a:bodyPr/>
          <a:lstStyle/>
          <a:p>
            <a:r>
              <a:rPr lang="en-US" sz="3600" dirty="0" smtClean="0">
                <a:solidFill>
                  <a:srgbClr val="FFFF8B"/>
                </a:solidFill>
              </a:rPr>
              <a:t>Numbers of Classification Units</a:t>
            </a:r>
            <a:br>
              <a:rPr lang="en-US" sz="3600" dirty="0" smtClean="0">
                <a:solidFill>
                  <a:srgbClr val="FFFF8B"/>
                </a:solidFill>
              </a:rPr>
            </a:br>
            <a:r>
              <a:rPr lang="en-US" sz="2000" b="0" i="1" dirty="0" smtClean="0">
                <a:solidFill>
                  <a:srgbClr val="FFFF8B"/>
                </a:solidFill>
              </a:rPr>
              <a:t>(North and South America)</a:t>
            </a:r>
            <a:endParaRPr lang="en-US" sz="2000" b="0" i="1" dirty="0" smtClean="0">
              <a:solidFill>
                <a:srgbClr val="FFFFCC"/>
              </a:solidFill>
            </a:endParaRPr>
          </a:p>
        </p:txBody>
      </p:sp>
      <p:grpSp>
        <p:nvGrpSpPr>
          <p:cNvPr id="21507" name="Group 6"/>
          <p:cNvGrpSpPr>
            <a:grpSpLocks/>
          </p:cNvGrpSpPr>
          <p:nvPr/>
        </p:nvGrpSpPr>
        <p:grpSpPr bwMode="auto">
          <a:xfrm>
            <a:off x="457200" y="1905000"/>
            <a:ext cx="1095375" cy="822325"/>
            <a:chOff x="54" y="1229"/>
            <a:chExt cx="690" cy="518"/>
          </a:xfrm>
        </p:grpSpPr>
        <p:sp>
          <p:nvSpPr>
            <p:cNvPr id="21518" name="AutoShape 7"/>
            <p:cNvSpPr>
              <a:spLocks noChangeArrowheads="1"/>
            </p:cNvSpPr>
            <p:nvPr/>
          </p:nvSpPr>
          <p:spPr bwMode="auto">
            <a:xfrm>
              <a:off x="54" y="1229"/>
              <a:ext cx="690" cy="518"/>
            </a:xfrm>
            <a:custGeom>
              <a:avLst/>
              <a:gdLst>
                <a:gd name="T0" fmla="*/ 17 w 21600"/>
                <a:gd name="T1" fmla="*/ 0 h 21600"/>
                <a:gd name="T2" fmla="*/ 0 w 21600"/>
                <a:gd name="T3" fmla="*/ 6 h 21600"/>
                <a:gd name="T4" fmla="*/ 17 w 21600"/>
                <a:gd name="T5" fmla="*/ 12 h 21600"/>
                <a:gd name="T6" fmla="*/ 22 w 21600"/>
                <a:gd name="T7" fmla="*/ 6 h 21600"/>
                <a:gd name="T8" fmla="*/ 17694720 60000 65536"/>
                <a:gd name="T9" fmla="*/ 11796480 60000 65536"/>
                <a:gd name="T10" fmla="*/ 5898240 60000 65536"/>
                <a:gd name="T11" fmla="*/ 0 60000 65536"/>
                <a:gd name="T12" fmla="*/ 3381 w 21600"/>
                <a:gd name="T13" fmla="*/ 5421 h 21600"/>
                <a:gd name="T14" fmla="*/ 18908 w 21600"/>
                <a:gd name="T15" fmla="*/ 1622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9525">
              <a:noFill/>
              <a:miter lim="800000"/>
              <a:headEnd/>
              <a:tailEnd/>
            </a:ln>
          </p:spPr>
          <p:txBody>
            <a:bodyPr>
              <a:spAutoFit/>
            </a:bodyPr>
            <a:lstStyle/>
            <a:p>
              <a:pPr>
                <a:spcBef>
                  <a:spcPct val="50000"/>
                </a:spcBef>
              </a:pPr>
              <a:endParaRPr lang="en-US" b="1">
                <a:solidFill>
                  <a:srgbClr val="663300"/>
                </a:solidFill>
                <a:latin typeface="Arial Unicode MS" pitchFamily="34" charset="-128"/>
              </a:endParaRPr>
            </a:p>
          </p:txBody>
        </p:sp>
        <p:sp>
          <p:nvSpPr>
            <p:cNvPr id="951305" name="Line 9"/>
            <p:cNvSpPr>
              <a:spLocks noChangeShapeType="1"/>
            </p:cNvSpPr>
            <p:nvPr/>
          </p:nvSpPr>
          <p:spPr bwMode="auto">
            <a:xfrm>
              <a:off x="54" y="1536"/>
              <a:ext cx="528" cy="0"/>
            </a:xfrm>
            <a:prstGeom prst="line">
              <a:avLst/>
            </a:prstGeom>
            <a:noFill/>
            <a:ln w="76200">
              <a:solidFill>
                <a:srgbClr val="FF0000"/>
              </a:solidFill>
              <a:round/>
              <a:headEnd/>
              <a:tailEnd type="triangle" w="med" len="med"/>
            </a:ln>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sp>
        <p:nvSpPr>
          <p:cNvPr id="951306" name="Line 10"/>
          <p:cNvSpPr>
            <a:spLocks noChangeShapeType="1"/>
          </p:cNvSpPr>
          <p:nvPr/>
        </p:nvSpPr>
        <p:spPr bwMode="auto">
          <a:xfrm>
            <a:off x="1004887"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21510" name="Group 14"/>
          <p:cNvGrpSpPr>
            <a:grpSpLocks/>
          </p:cNvGrpSpPr>
          <p:nvPr/>
        </p:nvGrpSpPr>
        <p:grpSpPr bwMode="auto">
          <a:xfrm>
            <a:off x="1217755" y="4800600"/>
            <a:ext cx="8458200" cy="1600200"/>
            <a:chOff x="240" y="1200"/>
            <a:chExt cx="5804" cy="1008"/>
          </a:xfrm>
        </p:grpSpPr>
        <p:sp>
          <p:nvSpPr>
            <p:cNvPr id="951311" name="Rectangle 15"/>
            <p:cNvSpPr>
              <a:spLocks noChangeArrowheads="1"/>
            </p:cNvSpPr>
            <p:nvPr/>
          </p:nvSpPr>
          <p:spPr bwMode="auto">
            <a:xfrm>
              <a:off x="860" y="1200"/>
              <a:ext cx="5184" cy="1008"/>
            </a:xfrm>
            <a:prstGeom prst="rect">
              <a:avLst/>
            </a:prstGeom>
            <a:noFill/>
            <a:ln>
              <a:noFill/>
            </a:ln>
            <a:effectLst/>
          </p:spPr>
          <p:txBody>
            <a:bodyPr lIns="90488" tIns="44450" rIns="90488" bIns="44450"/>
            <a:lstStyle/>
            <a:p>
              <a:pPr marL="342900" indent="-342900" eaLnBrk="0" hangingPunct="0">
                <a:lnSpc>
                  <a:spcPct val="90000"/>
                </a:lnSpc>
                <a:spcBef>
                  <a:spcPct val="20000"/>
                </a:spcBef>
                <a:buClr>
                  <a:schemeClr val="tx2"/>
                </a:buClr>
                <a:buSzPct val="75000"/>
                <a:buFont typeface="Monotype Sorts" charset="2"/>
                <a:buNone/>
                <a:defRPr/>
              </a:pPr>
              <a:r>
                <a:rPr lang="en-US" sz="4000" dirty="0" smtClean="0">
                  <a:solidFill>
                    <a:srgbClr val="FFFF99"/>
                  </a:solidFill>
                  <a:effectLst>
                    <a:outerShdw blurRad="38100" dist="38100" dir="2700000" algn="tl">
                      <a:srgbClr val="000000"/>
                    </a:outerShdw>
                  </a:effectLst>
                  <a:latin typeface="Trebuchet MS" pitchFamily="34" charset="0"/>
                </a:rPr>
                <a:t>Terrestrial </a:t>
              </a:r>
              <a:r>
                <a:rPr lang="en-US" sz="4000" dirty="0">
                  <a:solidFill>
                    <a:srgbClr val="FFFF99"/>
                  </a:solidFill>
                  <a:effectLst>
                    <a:outerShdw blurRad="38100" dist="38100" dir="2700000" algn="tl">
                      <a:srgbClr val="000000"/>
                    </a:outerShdw>
                  </a:effectLst>
                  <a:latin typeface="Trebuchet MS" pitchFamily="34" charset="0"/>
                </a:rPr>
                <a:t>Ecological System </a:t>
              </a:r>
              <a:r>
                <a:rPr lang="en-US" sz="4000" dirty="0" smtClean="0">
                  <a:solidFill>
                    <a:srgbClr val="FFFF99"/>
                  </a:solidFill>
                  <a:effectLst>
                    <a:outerShdw blurRad="38100" dist="38100" dir="2700000" algn="tl">
                      <a:srgbClr val="000000"/>
                    </a:outerShdw>
                  </a:effectLst>
                  <a:latin typeface="Trebuchet MS" pitchFamily="34" charset="0"/>
                </a:rPr>
                <a:t>					</a:t>
              </a:r>
              <a:r>
                <a:rPr lang="en-US" sz="2800" i="1" dirty="0" smtClean="0">
                  <a:solidFill>
                    <a:srgbClr val="FFFF99"/>
                  </a:solidFill>
                  <a:effectLst>
                    <a:outerShdw blurRad="38100" dist="38100" dir="2700000" algn="tl">
                      <a:srgbClr val="000000"/>
                    </a:outerShdw>
                  </a:effectLst>
                  <a:latin typeface="Trebuchet MS" pitchFamily="34" charset="0"/>
                </a:rPr>
                <a:t>(~1,600 types)</a:t>
              </a:r>
              <a:r>
                <a:rPr lang="en-US" sz="4000" dirty="0">
                  <a:solidFill>
                    <a:schemeClr val="bg1"/>
                  </a:solidFill>
                  <a:effectLst>
                    <a:outerShdw blurRad="38100" dist="38100" dir="2700000" algn="tl">
                      <a:srgbClr val="000000"/>
                    </a:outerShdw>
                  </a:effectLst>
                </a:rPr>
                <a:t>		</a:t>
              </a:r>
            </a:p>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endParaRPr lang="en-US" sz="2000" dirty="0">
                <a:solidFill>
                  <a:schemeClr val="bg1"/>
                </a:solidFill>
                <a:effectLst>
                  <a:outerShdw blurRad="38100" dist="38100" dir="2700000" algn="tl">
                    <a:srgbClr val="000000"/>
                  </a:outerShdw>
                </a:effectLst>
              </a:endParaRPr>
            </a:p>
          </p:txBody>
        </p:sp>
        <p:sp>
          <p:nvSpPr>
            <p:cNvPr id="951312" name="Line 16"/>
            <p:cNvSpPr>
              <a:spLocks noChangeShapeType="1"/>
            </p:cNvSpPr>
            <p:nvPr/>
          </p:nvSpPr>
          <p:spPr bwMode="auto">
            <a:xfrm>
              <a:off x="240" y="1488"/>
              <a:ext cx="528" cy="0"/>
            </a:xfrm>
            <a:prstGeom prst="line">
              <a:avLst/>
            </a:prstGeom>
            <a:noFill/>
            <a:ln w="76200">
              <a:solidFill>
                <a:schemeClr val="hlink"/>
              </a:solidFill>
              <a:round/>
              <a:headEnd/>
              <a:tailEnd type="triangle" w="med" len="med"/>
            </a:ln>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21511" name="Group 17"/>
          <p:cNvGrpSpPr>
            <a:grpSpLocks/>
          </p:cNvGrpSpPr>
          <p:nvPr/>
        </p:nvGrpSpPr>
        <p:grpSpPr bwMode="auto">
          <a:xfrm>
            <a:off x="761736" y="3452932"/>
            <a:ext cx="8170841" cy="708025"/>
            <a:chOff x="1164" y="2784"/>
            <a:chExt cx="3994" cy="446"/>
          </a:xfrm>
        </p:grpSpPr>
        <p:sp>
          <p:nvSpPr>
            <p:cNvPr id="951314" name="Line 18"/>
            <p:cNvSpPr>
              <a:spLocks noChangeShapeType="1"/>
            </p:cNvSpPr>
            <p:nvPr/>
          </p:nvSpPr>
          <p:spPr bwMode="auto">
            <a:xfrm flipV="1">
              <a:off x="1164" y="3048"/>
              <a:ext cx="373" cy="0"/>
            </a:xfrm>
            <a:prstGeom prst="line">
              <a:avLst/>
            </a:prstGeom>
            <a:noFill/>
            <a:ln w="76200">
              <a:solidFill>
                <a:srgbClr val="FF0000"/>
              </a:solidFill>
              <a:round/>
              <a:headEnd/>
              <a:tailEnd type="triangle" w="med" len="med"/>
            </a:ln>
            <a:effectLst/>
          </p:spPr>
          <p:txBody>
            <a:bodyPr wrap="square">
              <a:spAutoFit/>
            </a:bodyPr>
            <a:lstStyle/>
            <a:p>
              <a:pPr eaLnBrk="0" hangingPunct="0">
                <a:defRPr/>
              </a:pPr>
              <a:endParaRPr lang="en-US" sz="1800">
                <a:effectLst>
                  <a:outerShdw blurRad="38100" dist="38100" dir="2700000" algn="tl">
                    <a:srgbClr val="000000">
                      <a:alpha val="43137"/>
                    </a:srgbClr>
                  </a:outerShdw>
                </a:effectLst>
              </a:endParaRPr>
            </a:p>
          </p:txBody>
        </p:sp>
        <p:sp>
          <p:nvSpPr>
            <p:cNvPr id="951315" name="Text Box 19"/>
            <p:cNvSpPr txBox="1">
              <a:spLocks noChangeArrowheads="1"/>
            </p:cNvSpPr>
            <p:nvPr/>
          </p:nvSpPr>
          <p:spPr bwMode="auto">
            <a:xfrm>
              <a:off x="1750" y="2784"/>
              <a:ext cx="3408" cy="446"/>
            </a:xfrm>
            <a:prstGeom prst="rect">
              <a:avLst/>
            </a:prstGeom>
            <a:noFill/>
            <a:ln w="9525">
              <a:noFill/>
              <a:miter lim="800000"/>
              <a:headEnd/>
              <a:tailEnd/>
            </a:ln>
            <a:effectLst/>
          </p:spPr>
          <p:txBody>
            <a:bodyPr>
              <a:spAutoFit/>
            </a:bodyPr>
            <a:lstStyle/>
            <a:p>
              <a:pPr>
                <a:spcBef>
                  <a:spcPct val="50000"/>
                </a:spcBef>
                <a:defRPr/>
              </a:pPr>
              <a:r>
                <a:rPr lang="en-US" sz="4000" dirty="0">
                  <a:solidFill>
                    <a:srgbClr val="FFFF99"/>
                  </a:solidFill>
                  <a:effectLst>
                    <a:outerShdw blurRad="38100" dist="38100" dir="2700000" algn="tl">
                      <a:srgbClr val="000000">
                        <a:alpha val="43137"/>
                      </a:srgbClr>
                    </a:outerShdw>
                  </a:effectLst>
                  <a:latin typeface="Trebuchet MS" pitchFamily="34" charset="0"/>
                </a:rPr>
                <a:t>IVC Macrogroups </a:t>
              </a:r>
              <a:r>
                <a:rPr lang="en-US" i="1" dirty="0" smtClean="0">
                  <a:solidFill>
                    <a:srgbClr val="FFFF99"/>
                  </a:solidFill>
                  <a:effectLst>
                    <a:outerShdw blurRad="38100" dist="38100" dir="2700000" algn="tl">
                      <a:srgbClr val="000000">
                        <a:alpha val="43137"/>
                      </a:srgbClr>
                    </a:outerShdw>
                  </a:effectLst>
                  <a:latin typeface="Trebuchet MS" pitchFamily="34" charset="0"/>
                </a:rPr>
                <a:t>(~500 </a:t>
              </a:r>
              <a:r>
                <a:rPr lang="en-US" sz="1800" i="1" dirty="0">
                  <a:solidFill>
                    <a:srgbClr val="FFFF99"/>
                  </a:solidFill>
                  <a:effectLst>
                    <a:outerShdw blurRad="38100" dist="38100" dir="2700000" algn="tl">
                      <a:srgbClr val="000000"/>
                    </a:outerShdw>
                  </a:effectLst>
                  <a:latin typeface="Trebuchet MS" pitchFamily="34" charset="0"/>
                </a:rPr>
                <a:t>[natural] </a:t>
              </a:r>
              <a:r>
                <a:rPr lang="en-US" i="1" dirty="0" smtClean="0">
                  <a:solidFill>
                    <a:srgbClr val="FFFF99"/>
                  </a:solidFill>
                  <a:effectLst>
                    <a:outerShdw blurRad="38100" dist="38100" dir="2700000" algn="tl">
                      <a:srgbClr val="000000">
                        <a:alpha val="43137"/>
                      </a:srgbClr>
                    </a:outerShdw>
                  </a:effectLst>
                  <a:latin typeface="Trebuchet MS" pitchFamily="34" charset="0"/>
                </a:rPr>
                <a:t>types)</a:t>
              </a:r>
              <a:endParaRPr lang="en-US" i="1" dirty="0">
                <a:solidFill>
                  <a:srgbClr val="FFFF99"/>
                </a:solidFill>
                <a:effectLst>
                  <a:outerShdw blurRad="38100" dist="38100" dir="2700000" algn="tl">
                    <a:srgbClr val="000000">
                      <a:alpha val="43137"/>
                    </a:srgbClr>
                  </a:outerShdw>
                </a:effectLst>
                <a:latin typeface="Trebuchet MS" pitchFamily="34" charset="0"/>
              </a:endParaRPr>
            </a:p>
          </p:txBody>
        </p:sp>
      </p:grpSp>
      <p:sp>
        <p:nvSpPr>
          <p:cNvPr id="15" name="Rectangle 8"/>
          <p:cNvSpPr>
            <a:spLocks noChangeArrowheads="1"/>
          </p:cNvSpPr>
          <p:nvPr/>
        </p:nvSpPr>
        <p:spPr bwMode="auto">
          <a:xfrm>
            <a:off x="1143000" y="2057400"/>
            <a:ext cx="8229600" cy="838200"/>
          </a:xfrm>
          <a:prstGeom prst="rect">
            <a:avLst/>
          </a:prstGeom>
          <a:noFill/>
          <a:ln>
            <a:noFill/>
          </a:ln>
          <a:effectLst/>
        </p:spPr>
        <p:txBody>
          <a:bodyPr lIns="90488" tIns="44450" rIns="90488" bIns="44450"/>
          <a:lstStyle/>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r>
              <a:rPr lang="en-US" sz="4000" dirty="0">
                <a:solidFill>
                  <a:srgbClr val="FFFF99"/>
                </a:solidFill>
                <a:effectLst>
                  <a:outerShdw blurRad="38100" dist="38100" dir="2700000" algn="tl">
                    <a:srgbClr val="000000"/>
                  </a:outerShdw>
                </a:effectLst>
                <a:latin typeface="Trebuchet MS" pitchFamily="34" charset="0"/>
              </a:rPr>
              <a:t>IVC </a:t>
            </a:r>
            <a:r>
              <a:rPr lang="en-US" sz="4000" dirty="0" smtClean="0">
                <a:solidFill>
                  <a:srgbClr val="FFFF99"/>
                </a:solidFill>
                <a:effectLst>
                  <a:outerShdw blurRad="38100" dist="38100" dir="2700000" algn="tl">
                    <a:srgbClr val="000000"/>
                  </a:outerShdw>
                </a:effectLst>
                <a:latin typeface="Trebuchet MS" pitchFamily="34" charset="0"/>
              </a:rPr>
              <a:t>Formations </a:t>
            </a:r>
            <a:r>
              <a:rPr lang="en-US" sz="2800" i="1" dirty="0" smtClean="0">
                <a:solidFill>
                  <a:srgbClr val="FFFF99"/>
                </a:solidFill>
                <a:effectLst>
                  <a:outerShdw blurRad="38100" dist="38100" dir="2700000" algn="tl">
                    <a:srgbClr val="000000"/>
                  </a:outerShdw>
                </a:effectLst>
                <a:latin typeface="Trebuchet MS" pitchFamily="34" charset="0"/>
              </a:rPr>
              <a:t>(41 </a:t>
            </a:r>
            <a:r>
              <a:rPr lang="en-US" sz="1600" i="1" dirty="0" smtClean="0">
                <a:solidFill>
                  <a:srgbClr val="FFFF99"/>
                </a:solidFill>
                <a:effectLst>
                  <a:outerShdw blurRad="38100" dist="38100" dir="2700000" algn="tl">
                    <a:srgbClr val="000000"/>
                  </a:outerShdw>
                </a:effectLst>
                <a:latin typeface="Trebuchet MS" pitchFamily="34" charset="0"/>
              </a:rPr>
              <a:t>[natural] </a:t>
            </a:r>
            <a:r>
              <a:rPr lang="en-US" sz="2800" i="1" dirty="0" smtClean="0">
                <a:solidFill>
                  <a:srgbClr val="FFFF99"/>
                </a:solidFill>
                <a:effectLst>
                  <a:outerShdw blurRad="38100" dist="38100" dir="2700000" algn="tl">
                    <a:srgbClr val="000000"/>
                  </a:outerShdw>
                </a:effectLst>
                <a:latin typeface="Trebuchet MS" pitchFamily="34" charset="0"/>
              </a:rPr>
              <a:t>types</a:t>
            </a:r>
            <a:r>
              <a:rPr lang="en-US" sz="2800" i="1" dirty="0">
                <a:solidFill>
                  <a:srgbClr val="FFFF99"/>
                </a:solidFill>
                <a:effectLst>
                  <a:outerShdw blurRad="38100" dist="38100" dir="2700000" algn="tl">
                    <a:srgbClr val="000000"/>
                  </a:outerShdw>
                </a:effectLst>
                <a:latin typeface="Trebuchet MS" pitchFamily="34" charset="0"/>
              </a:rPr>
              <a:t>)</a:t>
            </a:r>
            <a:endParaRPr lang="en-US" sz="4000" dirty="0">
              <a:solidFill>
                <a:schemeClr val="bg1"/>
              </a:solidFill>
              <a:effectLst>
                <a:outerShdw blurRad="38100" dist="38100" dir="2700000" algn="tl">
                  <a:srgbClr val="000000"/>
                </a:outerShdw>
              </a:effectLst>
              <a:latin typeface="Trebuchet MS" pitchFamily="34" charset="0"/>
            </a:endParaRPr>
          </a:p>
          <a:p>
            <a:pPr marL="342900" indent="-342900" eaLnBrk="0" hangingPunct="0">
              <a:lnSpc>
                <a:spcPct val="90000"/>
              </a:lnSpc>
              <a:spcBef>
                <a:spcPct val="20000"/>
              </a:spcBef>
              <a:buClr>
                <a:schemeClr val="tx2"/>
              </a:buClr>
              <a:buSzPct val="75000"/>
              <a:buFont typeface="Monotype Sorts" charset="2"/>
              <a:buNone/>
              <a:defRPr/>
            </a:pPr>
            <a:r>
              <a:rPr lang="en-US" sz="4000" dirty="0">
                <a:solidFill>
                  <a:schemeClr val="bg1"/>
                </a:solidFill>
                <a:effectLst>
                  <a:outerShdw blurRad="38100" dist="38100" dir="2700000" algn="tl">
                    <a:srgbClr val="000000"/>
                  </a:outerShdw>
                </a:effectLst>
              </a:rPr>
              <a:t>				</a:t>
            </a:r>
            <a:endParaRPr lang="en-US" sz="2000" dirty="0">
              <a:solidFill>
                <a:schemeClr val="bg1"/>
              </a:solidFill>
              <a:effectLst>
                <a:outerShdw blurRad="38100" dist="38100" dir="2700000" algn="tl">
                  <a:srgbClr val="000000"/>
                </a:outerShdw>
              </a:effectLst>
            </a:endParaRPr>
          </a:p>
        </p:txBody>
      </p:sp>
    </p:spTree>
  </p:cSld>
  <p:clrMapOvr>
    <a:masterClrMapping/>
  </p:clrMapOvr>
  <p:transition>
    <p:cut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dirty="0" smtClean="0">
                <a:solidFill>
                  <a:srgbClr val="FFFF99"/>
                </a:solidFill>
                <a:effectLst>
                  <a:outerShdw blurRad="38100" dist="38100" dir="2700000" algn="tl">
                    <a:srgbClr val="000000"/>
                  </a:outerShdw>
                </a:effectLst>
                <a:latin typeface="Trebuchet MS" pitchFamily="34" charset="0"/>
              </a:rPr>
              <a:t>NatureServe </a:t>
            </a:r>
            <a:r>
              <a:rPr lang="en-US" dirty="0">
                <a:solidFill>
                  <a:srgbClr val="FFFF99"/>
                </a:solidFill>
                <a:effectLst>
                  <a:outerShdw blurRad="38100" dist="38100" dir="2700000" algn="tl">
                    <a:srgbClr val="000000"/>
                  </a:outerShdw>
                </a:effectLst>
                <a:latin typeface="Trebuchet MS" pitchFamily="34" charset="0"/>
              </a:rPr>
              <a:t>Methodology</a:t>
            </a:r>
          </a:p>
        </p:txBody>
      </p:sp>
      <p:sp>
        <p:nvSpPr>
          <p:cNvPr id="708611" name="Rectangle 3"/>
          <p:cNvSpPr>
            <a:spLocks noGrp="1" noChangeArrowheads="1"/>
          </p:cNvSpPr>
          <p:nvPr>
            <p:ph type="body" idx="1"/>
          </p:nvPr>
        </p:nvSpPr>
        <p:spPr>
          <a:xfrm>
            <a:off x="441767" y="1946842"/>
            <a:ext cx="8153400" cy="4114800"/>
          </a:xfrm>
        </p:spPr>
        <p:txBody>
          <a:bodyPr/>
          <a:lstStyle/>
          <a:p>
            <a:pPr marL="609600" indent="-609600">
              <a:buFont typeface="Monotype Sorts" charset="2"/>
              <a:buAutoNum type="arabicPeriod"/>
              <a:defRPr/>
            </a:pPr>
            <a:r>
              <a:rPr lang="en-US" sz="4000" dirty="0" smtClean="0">
                <a:latin typeface="Trebuchet MS" pitchFamily="34" charset="0"/>
              </a:rPr>
              <a:t>What </a:t>
            </a:r>
            <a:r>
              <a:rPr lang="en-US" sz="4000" dirty="0">
                <a:latin typeface="Trebuchet MS" pitchFamily="34" charset="0"/>
              </a:rPr>
              <a:t>is it? </a:t>
            </a:r>
            <a:endParaRPr lang="en-US" sz="2800"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Where </a:t>
            </a:r>
            <a:r>
              <a:rPr lang="en-US" sz="4000" dirty="0">
                <a:latin typeface="Trebuchet MS" pitchFamily="34" charset="0"/>
              </a:rPr>
              <a:t>is it? </a:t>
            </a:r>
            <a:endParaRPr lang="en-US"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How is it doing? </a:t>
            </a:r>
            <a:endParaRPr lang="en-US" sz="4000"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How is it changing?  </a:t>
            </a:r>
            <a:endParaRPr lang="en-US" sz="4000" dirty="0">
              <a:latin typeface="Trebuchet MS" pitchFamily="34" charset="0"/>
            </a:endParaRPr>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08614" name="Text Box 6"/>
          <p:cNvSpPr txBox="1">
            <a:spLocks noChangeArrowheads="1"/>
          </p:cNvSpPr>
          <p:nvPr/>
        </p:nvSpPr>
        <p:spPr bwMode="auto">
          <a:xfrm>
            <a:off x="4466555" y="2089017"/>
            <a:ext cx="44196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(ecological </a:t>
            </a:r>
            <a:r>
              <a:rPr lang="en-US" sz="2800" dirty="0" smtClean="0">
                <a:solidFill>
                  <a:schemeClr val="tx2"/>
                </a:solidFill>
                <a:effectLst>
                  <a:outerShdw blurRad="38100" dist="38100" dir="2700000" algn="tl">
                    <a:srgbClr val="000000"/>
                  </a:outerShdw>
                </a:effectLst>
                <a:latin typeface="Trebuchet MS" pitchFamily="34" charset="0"/>
              </a:rPr>
              <a:t>classification</a:t>
            </a:r>
            <a:r>
              <a:rPr lang="en-US" sz="2800" dirty="0">
                <a:solidFill>
                  <a:schemeClr val="tx2"/>
                </a:solidFill>
                <a:effectLst>
                  <a:outerShdw blurRad="38100" dist="38100" dir="2700000" algn="tl">
                    <a:srgbClr val="000000"/>
                  </a:outerShdw>
                </a:effectLst>
                <a:latin typeface="Trebuchet MS" pitchFamily="34" charset="0"/>
              </a:rPr>
              <a:t>)</a:t>
            </a:r>
          </a:p>
        </p:txBody>
      </p:sp>
      <p:sp>
        <p:nvSpPr>
          <p:cNvPr id="708616" name="Text Box 8"/>
          <p:cNvSpPr txBox="1">
            <a:spLocks noChangeArrowheads="1"/>
          </p:cNvSpPr>
          <p:nvPr/>
        </p:nvSpPr>
        <p:spPr bwMode="auto">
          <a:xfrm>
            <a:off x="3810000" y="2823990"/>
            <a:ext cx="54102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(element mapping/occurrence)</a:t>
            </a:r>
          </a:p>
        </p:txBody>
      </p:sp>
      <p:sp>
        <p:nvSpPr>
          <p:cNvPr id="708617" name="Text Box 9"/>
          <p:cNvSpPr txBox="1">
            <a:spLocks noChangeArrowheads="1"/>
          </p:cNvSpPr>
          <p:nvPr/>
        </p:nvSpPr>
        <p:spPr bwMode="auto">
          <a:xfrm>
            <a:off x="5105400" y="3485129"/>
            <a:ext cx="38862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(ecological integrity)</a:t>
            </a:r>
          </a:p>
        </p:txBody>
      </p:sp>
      <p:sp>
        <p:nvSpPr>
          <p:cNvPr id="708618" name="Text Box 10"/>
          <p:cNvSpPr txBox="1">
            <a:spLocks noChangeArrowheads="1"/>
          </p:cNvSpPr>
          <p:nvPr/>
        </p:nvSpPr>
        <p:spPr bwMode="auto">
          <a:xfrm>
            <a:off x="5372100" y="3953691"/>
            <a:ext cx="33528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dirty="0" smtClean="0">
                <a:solidFill>
                  <a:schemeClr val="tx2"/>
                </a:solidFill>
                <a:effectLst>
                  <a:outerShdw blurRad="38100" dist="38100" dir="2700000" algn="tl">
                    <a:srgbClr val="000000"/>
                  </a:outerShdw>
                </a:effectLst>
                <a:latin typeface="Trebuchet MS" pitchFamily="34" charset="0"/>
              </a:rPr>
              <a:t>(At-risk status)</a:t>
            </a:r>
            <a:endParaRPr lang="en-US" dirty="0">
              <a:solidFill>
                <a:schemeClr val="tx2"/>
              </a:solidFill>
              <a:effectLst>
                <a:outerShdw blurRad="38100" dist="38100" dir="2700000" algn="tl">
                  <a:srgbClr val="000000"/>
                </a:outerShdw>
              </a:effectLst>
              <a:latin typeface="Trebuchet MS" pitchFamily="34" charset="0"/>
            </a:endParaRPr>
          </a:p>
        </p:txBody>
      </p:sp>
      <p:sp>
        <p:nvSpPr>
          <p:cNvPr id="9" name="Text Box 9"/>
          <p:cNvSpPr txBox="1">
            <a:spLocks noChangeArrowheads="1"/>
          </p:cNvSpPr>
          <p:nvPr/>
        </p:nvSpPr>
        <p:spPr bwMode="auto">
          <a:xfrm>
            <a:off x="3733800" y="4876799"/>
            <a:ext cx="5255505"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Trebuchet MS" pitchFamily="34" charset="0"/>
              </a:rPr>
              <a:t>(Monitoring extent &amp; condition)</a:t>
            </a:r>
            <a:endParaRPr lang="en-US" sz="2800" dirty="0">
              <a:solidFill>
                <a:schemeClr val="tx2"/>
              </a:solidFill>
              <a:effectLst>
                <a:outerShdw blurRad="38100" dist="38100" dir="2700000" algn="tl">
                  <a:srgbClr val="000000"/>
                </a:outerShdw>
              </a:effectLst>
              <a:latin typeface="Trebuchet MS" pitchFamily="34" charset="0"/>
            </a:endParaRPr>
          </a:p>
        </p:txBody>
      </p:sp>
      <p:sp>
        <p:nvSpPr>
          <p:cNvPr id="10" name="Text Box 9"/>
          <p:cNvSpPr txBox="1">
            <a:spLocks noChangeArrowheads="1"/>
          </p:cNvSpPr>
          <p:nvPr/>
        </p:nvSpPr>
        <p:spPr bwMode="auto">
          <a:xfrm>
            <a:off x="3429000" y="5476703"/>
            <a:ext cx="5715000"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Trebuchet MS" pitchFamily="34" charset="0"/>
              </a:rPr>
              <a:t>(CC Vulnerability and Adaptation)</a:t>
            </a:r>
            <a:endParaRPr lang="en-US" sz="2800" dirty="0">
              <a:solidFill>
                <a:schemeClr val="tx2"/>
              </a:solidFill>
              <a:effectLst>
                <a:outerShdw blurRad="38100" dist="38100" dir="2700000" algn="tl">
                  <a:srgbClr val="000000"/>
                </a:outerShdw>
              </a:effectLst>
              <a:latin typeface="Trebuchet MS" pitchFamily="34" charset="0"/>
            </a:endParaRPr>
          </a:p>
        </p:txBody>
      </p:sp>
      <p:sp>
        <p:nvSpPr>
          <p:cNvPr id="11" name="Rectangle 9"/>
          <p:cNvSpPr>
            <a:spLocks noChangeArrowheads="1"/>
          </p:cNvSpPr>
          <p:nvPr/>
        </p:nvSpPr>
        <p:spPr bwMode="auto">
          <a:xfrm>
            <a:off x="381000" y="2667000"/>
            <a:ext cx="8610600" cy="8382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7106381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609600" y="381000"/>
            <a:ext cx="7772400" cy="685800"/>
          </a:xfrm>
        </p:spPr>
        <p:txBody>
          <a:bodyPr/>
          <a:lstStyle/>
          <a:p>
            <a:pPr>
              <a:defRPr/>
            </a:pPr>
            <a:r>
              <a:rPr lang="en-US" dirty="0">
                <a:solidFill>
                  <a:srgbClr val="FFFF99"/>
                </a:solidFill>
                <a:effectLst>
                  <a:outerShdw blurRad="38100" dist="38100" dir="2700000" algn="tl">
                    <a:srgbClr val="000000"/>
                  </a:outerShdw>
                </a:effectLst>
              </a:rPr>
              <a:t>Ecology Overview</a:t>
            </a:r>
          </a:p>
        </p:txBody>
      </p:sp>
      <p:sp>
        <p:nvSpPr>
          <p:cNvPr id="73732" name="Line 4"/>
          <p:cNvSpPr>
            <a:spLocks noChangeShapeType="1"/>
          </p:cNvSpPr>
          <p:nvPr/>
        </p:nvSpPr>
        <p:spPr bwMode="auto">
          <a:xfrm>
            <a:off x="685800" y="1371600"/>
            <a:ext cx="7450138"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3733" name="Rectangle 5"/>
          <p:cNvSpPr>
            <a:spLocks noChangeArrowheads="1"/>
          </p:cNvSpPr>
          <p:nvPr/>
        </p:nvSpPr>
        <p:spPr bwMode="auto">
          <a:xfrm>
            <a:off x="381000" y="1905000"/>
            <a:ext cx="8610600" cy="3962400"/>
          </a:xfrm>
          <a:prstGeom prst="rect">
            <a:avLst/>
          </a:prstGeom>
          <a:noFill/>
          <a:ln w="12700">
            <a:noFill/>
            <a:miter lim="800000"/>
            <a:headEnd/>
            <a:tailEnd/>
          </a:ln>
          <a:effectLst/>
        </p:spPr>
        <p:txBody>
          <a:bodyPr lIns="90488" tIns="44450" rIns="90488" bIns="44450"/>
          <a:lstStyle/>
          <a:p>
            <a:pPr marL="342900" indent="-342900" eaLnBrk="0" hangingPunct="0">
              <a:spcBef>
                <a:spcPct val="20000"/>
              </a:spcBef>
              <a:buClr>
                <a:schemeClr val="tx2"/>
              </a:buClr>
              <a:buSzPct val="75000"/>
              <a:buFont typeface="Monotype Sorts" charset="2"/>
              <a:buChar char="u"/>
              <a:defRPr/>
            </a:pPr>
            <a:r>
              <a:rPr lang="en-US" sz="4000" dirty="0">
                <a:solidFill>
                  <a:schemeClr val="hlink"/>
                </a:solidFill>
                <a:effectLst>
                  <a:outerShdw blurRad="38100" dist="38100" dir="2700000" algn="tl">
                    <a:srgbClr val="000000"/>
                  </a:outerShdw>
                </a:effectLst>
                <a:latin typeface="Century Gothic" panose="020B0502020202020204" pitchFamily="34" charset="0"/>
              </a:rPr>
              <a:t> </a:t>
            </a:r>
            <a:r>
              <a:rPr lang="en-US" sz="4000" dirty="0" smtClean="0">
                <a:effectLst>
                  <a:outerShdw blurRad="38100" dist="38100" dir="2700000" algn="tl">
                    <a:srgbClr val="000000"/>
                  </a:outerShdw>
                </a:effectLst>
                <a:latin typeface="Century Gothic" panose="020B0502020202020204" pitchFamily="34" charset="0"/>
              </a:rPr>
              <a:t>NatureServe Ecology </a:t>
            </a:r>
            <a:r>
              <a:rPr lang="en-US" sz="4000" dirty="0">
                <a:effectLst>
                  <a:outerShdw blurRad="38100" dist="38100" dir="2700000" algn="tl">
                    <a:srgbClr val="000000"/>
                  </a:outerShdw>
                </a:effectLst>
                <a:latin typeface="Century Gothic" panose="020B0502020202020204" pitchFamily="34" charset="0"/>
              </a:rPr>
              <a:t>Department</a:t>
            </a:r>
          </a:p>
          <a:p>
            <a:pPr marL="342900" indent="-342900" eaLnBrk="0" hangingPunct="0">
              <a:spcBef>
                <a:spcPct val="20000"/>
              </a:spcBef>
              <a:buClr>
                <a:schemeClr val="tx2"/>
              </a:buClr>
              <a:buSzPct val="75000"/>
              <a:buFont typeface="Monotype Sorts" charset="2"/>
              <a:buChar char="u"/>
              <a:defRPr/>
            </a:pPr>
            <a:r>
              <a:rPr lang="en-US" sz="4000" dirty="0">
                <a:effectLst>
                  <a:outerShdw blurRad="38100" dist="38100" dir="2700000" algn="tl">
                    <a:srgbClr val="000000"/>
                  </a:outerShdw>
                </a:effectLst>
                <a:latin typeface="Century Gothic" panose="020B0502020202020204" pitchFamily="34" charset="0"/>
              </a:rPr>
              <a:t> </a:t>
            </a:r>
            <a:r>
              <a:rPr lang="en-US" sz="4000" dirty="0" smtClean="0">
                <a:effectLst>
                  <a:outerShdw blurRad="38100" dist="38100" dir="2700000" algn="tl">
                    <a:srgbClr val="000000"/>
                  </a:outerShdw>
                </a:effectLst>
                <a:latin typeface="Century Gothic" panose="020B0502020202020204" pitchFamily="34" charset="0"/>
              </a:rPr>
              <a:t>Coarse Filters &amp; Fine Filters</a:t>
            </a:r>
            <a:endParaRPr lang="en-US" sz="4000" dirty="0">
              <a:effectLst>
                <a:outerShdw blurRad="38100" dist="38100" dir="2700000" algn="tl">
                  <a:srgbClr val="000000"/>
                </a:outerShdw>
              </a:effectLst>
              <a:latin typeface="Century Gothic" panose="020B0502020202020204" pitchFamily="34" charset="0"/>
            </a:endParaRPr>
          </a:p>
          <a:p>
            <a:pPr marL="342900" indent="-342900" eaLnBrk="0" hangingPunct="0">
              <a:spcBef>
                <a:spcPct val="20000"/>
              </a:spcBef>
              <a:buClr>
                <a:schemeClr val="tx2"/>
              </a:buClr>
              <a:buSzPct val="75000"/>
              <a:buFont typeface="Monotype Sorts" charset="2"/>
              <a:buChar char="u"/>
              <a:defRPr/>
            </a:pPr>
            <a:r>
              <a:rPr lang="en-US" sz="4000" dirty="0" smtClean="0">
                <a:effectLst>
                  <a:outerShdw blurRad="38100" dist="38100" dir="2700000" algn="tl">
                    <a:srgbClr val="000000"/>
                  </a:outerShdw>
                </a:effectLst>
                <a:latin typeface="Century Gothic" panose="020B0502020202020204" pitchFamily="34" charset="0"/>
              </a:rPr>
              <a:t> Ecology Methods</a:t>
            </a:r>
            <a:endParaRPr lang="en-US" sz="4000" dirty="0">
              <a:effectLst>
                <a:outerShdw blurRad="38100" dist="38100" dir="2700000" algn="tl">
                  <a:srgbClr val="000000"/>
                </a:outerShdw>
              </a:effectLst>
              <a:latin typeface="Century Gothic" panose="020B0502020202020204" pitchFamily="34" charset="0"/>
            </a:endParaRPr>
          </a:p>
          <a:p>
            <a:pPr marL="342900" indent="-342900" eaLnBrk="0" hangingPunct="0">
              <a:spcBef>
                <a:spcPct val="20000"/>
              </a:spcBef>
              <a:buClr>
                <a:schemeClr val="tx2"/>
              </a:buClr>
              <a:buSzPct val="75000"/>
              <a:buFont typeface="Monotype Sorts" charset="2"/>
              <a:buChar char="u"/>
              <a:defRPr/>
            </a:pPr>
            <a:r>
              <a:rPr lang="en-US" sz="4000" dirty="0">
                <a:solidFill>
                  <a:schemeClr val="hlink"/>
                </a:solidFill>
                <a:effectLst>
                  <a:outerShdw blurRad="38100" dist="38100" dir="2700000" algn="tl">
                    <a:srgbClr val="000000"/>
                  </a:outerShdw>
                </a:effectLst>
                <a:latin typeface="Century Gothic" panose="020B0502020202020204" pitchFamily="34" charset="0"/>
              </a:rPr>
              <a:t> </a:t>
            </a:r>
            <a:r>
              <a:rPr lang="en-US" sz="4000" dirty="0">
                <a:effectLst>
                  <a:outerShdw blurRad="38100" dist="38100" dir="2700000" algn="tl">
                    <a:srgbClr val="000000"/>
                  </a:outerShdw>
                </a:effectLst>
                <a:latin typeface="Century Gothic" panose="020B0502020202020204" pitchFamily="34" charset="0"/>
              </a:rPr>
              <a:t>Where should we be in 5 years?</a:t>
            </a:r>
          </a:p>
        </p:txBody>
      </p:sp>
    </p:spTree>
  </p:cSld>
  <p:clrMapOvr>
    <a:masterClrMapping/>
  </p:clrMapOvr>
  <p:transition>
    <p:cut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886200" y="152400"/>
            <a:ext cx="2362200" cy="523220"/>
          </a:xfrm>
          <a:prstGeom prst="rect">
            <a:avLst/>
          </a:prstGeom>
          <a:noFill/>
          <a:ln w="9525" algn="ctr">
            <a:noFill/>
            <a:miter lim="800000"/>
            <a:headEnd/>
            <a:tailEnd/>
          </a:ln>
          <a:effectLst/>
        </p:spPr>
        <p:txBody>
          <a:bodyPr>
            <a:spAutoFit/>
          </a:bodyPr>
          <a:lstStyle/>
          <a:p>
            <a:pPr algn="ctr" eaLnBrk="0" hangingPunct="0">
              <a:spcBef>
                <a:spcPct val="50000"/>
              </a:spcBef>
            </a:pPr>
            <a:r>
              <a:rPr lang="es-PE" sz="2800" dirty="0" err="1" smtClean="0">
                <a:solidFill>
                  <a:srgbClr val="FFFF99"/>
                </a:solidFill>
                <a:latin typeface="Trebuchet MS" pitchFamily="34" charset="0"/>
                <a:cs typeface="Arial" charset="0"/>
              </a:rPr>
              <a:t>Where</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is</a:t>
            </a:r>
            <a:r>
              <a:rPr lang="es-PE" sz="2800" dirty="0" smtClean="0">
                <a:solidFill>
                  <a:srgbClr val="FFFF99"/>
                </a:solidFill>
                <a:latin typeface="Trebuchet MS" pitchFamily="34" charset="0"/>
                <a:cs typeface="Arial" charset="0"/>
              </a:rPr>
              <a:t> </a:t>
            </a:r>
            <a:r>
              <a:rPr lang="es-PE" sz="2800" dirty="0" err="1" smtClean="0">
                <a:solidFill>
                  <a:srgbClr val="FFFF99"/>
                </a:solidFill>
                <a:latin typeface="Trebuchet MS" pitchFamily="34" charset="0"/>
                <a:cs typeface="Arial" charset="0"/>
              </a:rPr>
              <a:t>it</a:t>
            </a:r>
            <a:r>
              <a:rPr lang="es-PE" sz="2800" dirty="0" smtClean="0">
                <a:solidFill>
                  <a:srgbClr val="FFFF99"/>
                </a:solidFill>
                <a:latin typeface="Trebuchet MS" pitchFamily="34" charset="0"/>
                <a:cs typeface="Arial" charset="0"/>
              </a:rPr>
              <a:t>?</a:t>
            </a:r>
            <a:endParaRPr lang="es-PE" sz="2800" dirty="0">
              <a:solidFill>
                <a:srgbClr val="FFFF99"/>
              </a:solidFill>
              <a:latin typeface="Trebuchet MS" pitchFamily="34" charset="0"/>
              <a:cs typeface="Arial" charset="0"/>
            </a:endParaRPr>
          </a:p>
        </p:txBody>
      </p:sp>
      <p:sp>
        <p:nvSpPr>
          <p:cNvPr id="12461" name="Text Box 173"/>
          <p:cNvSpPr txBox="1">
            <a:spLocks noChangeArrowheads="1"/>
          </p:cNvSpPr>
          <p:nvPr/>
        </p:nvSpPr>
        <p:spPr bwMode="auto">
          <a:xfrm>
            <a:off x="4114800" y="914400"/>
            <a:ext cx="1905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2362200" y="1371600"/>
            <a:ext cx="6096000" cy="4419600"/>
            <a:chOff x="2362200" y="1371600"/>
            <a:chExt cx="6096000" cy="4419600"/>
          </a:xfrm>
        </p:grpSpPr>
        <p:pic>
          <p:nvPicPr>
            <p:cNvPr id="12420" name="Picture 132" descr="DSC00053"/>
            <p:cNvPicPr>
              <a:picLocks noChangeAspect="1" noChangeArrowheads="1"/>
            </p:cNvPicPr>
            <p:nvPr/>
          </p:nvPicPr>
          <p:blipFill>
            <a:blip r:embed="rId3" cstate="print"/>
            <a:srcRect/>
            <a:stretch>
              <a:fillRect/>
            </a:stretch>
          </p:blipFill>
          <p:spPr bwMode="auto">
            <a:xfrm>
              <a:off x="5410200" y="5029200"/>
              <a:ext cx="990600" cy="762000"/>
            </a:xfrm>
            <a:prstGeom prst="rect">
              <a:avLst/>
            </a:prstGeom>
            <a:noFill/>
          </p:spPr>
        </p:pic>
        <p:sp>
          <p:nvSpPr>
            <p:cNvPr id="12421" name="AutoShape 133"/>
            <p:cNvSpPr>
              <a:spLocks noChangeArrowheads="1"/>
            </p:cNvSpPr>
            <p:nvPr/>
          </p:nvSpPr>
          <p:spPr bwMode="auto">
            <a:xfrm>
              <a:off x="4876800" y="5105400"/>
              <a:ext cx="457200" cy="533400"/>
            </a:xfrm>
            <a:prstGeom prst="foldedCorner">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12422" name="Freeform 134"/>
            <p:cNvSpPr>
              <a:spLocks/>
            </p:cNvSpPr>
            <p:nvPr/>
          </p:nvSpPr>
          <p:spPr bwMode="auto">
            <a:xfrm>
              <a:off x="5029200" y="5334000"/>
              <a:ext cx="93663" cy="106363"/>
            </a:xfrm>
            <a:custGeom>
              <a:avLst/>
              <a:gdLst/>
              <a:ahLst/>
              <a:cxnLst>
                <a:cxn ang="0">
                  <a:pos x="79" y="49"/>
                </a:cxn>
                <a:cxn ang="0">
                  <a:pos x="10" y="83"/>
                </a:cxn>
                <a:cxn ang="0">
                  <a:pos x="37" y="132"/>
                </a:cxn>
                <a:cxn ang="0">
                  <a:pos x="79" y="181"/>
                </a:cxn>
                <a:cxn ang="0">
                  <a:pos x="107" y="174"/>
                </a:cxn>
                <a:cxn ang="0">
                  <a:pos x="155" y="104"/>
                </a:cxn>
                <a:cxn ang="0">
                  <a:pos x="169" y="0"/>
                </a:cxn>
                <a:cxn ang="0">
                  <a:pos x="107" y="7"/>
                </a:cxn>
                <a:cxn ang="0">
                  <a:pos x="79" y="49"/>
                </a:cxn>
              </a:cxnLst>
              <a:rect l="0" t="0" r="r" b="b"/>
              <a:pathLst>
                <a:path w="183" h="186">
                  <a:moveTo>
                    <a:pt x="79" y="49"/>
                  </a:moveTo>
                  <a:cubicBezTo>
                    <a:pt x="44" y="56"/>
                    <a:pt x="30" y="54"/>
                    <a:pt x="10" y="83"/>
                  </a:cubicBezTo>
                  <a:cubicBezTo>
                    <a:pt x="29" y="160"/>
                    <a:pt x="0" y="64"/>
                    <a:pt x="37" y="132"/>
                  </a:cubicBezTo>
                  <a:cubicBezTo>
                    <a:pt x="66" y="186"/>
                    <a:pt x="29" y="168"/>
                    <a:pt x="79" y="181"/>
                  </a:cubicBezTo>
                  <a:cubicBezTo>
                    <a:pt x="88" y="179"/>
                    <a:pt x="101" y="181"/>
                    <a:pt x="107" y="174"/>
                  </a:cubicBezTo>
                  <a:cubicBezTo>
                    <a:pt x="140" y="136"/>
                    <a:pt x="98" y="124"/>
                    <a:pt x="155" y="104"/>
                  </a:cubicBezTo>
                  <a:cubicBezTo>
                    <a:pt x="183" y="63"/>
                    <a:pt x="175" y="58"/>
                    <a:pt x="169" y="0"/>
                  </a:cubicBezTo>
                  <a:cubicBezTo>
                    <a:pt x="121" y="16"/>
                    <a:pt x="142" y="19"/>
                    <a:pt x="107" y="7"/>
                  </a:cubicBezTo>
                  <a:cubicBezTo>
                    <a:pt x="88" y="20"/>
                    <a:pt x="79" y="24"/>
                    <a:pt x="79" y="49"/>
                  </a:cubicBezTo>
                  <a:close/>
                </a:path>
              </a:pathLst>
            </a:custGeom>
            <a:solidFill>
              <a:srgbClr val="FFCC99"/>
            </a:solidFill>
            <a:ln w="9525">
              <a:solidFill>
                <a:schemeClr val="tx1"/>
              </a:solidFill>
              <a:round/>
              <a:headEnd/>
              <a:tailEnd/>
            </a:ln>
            <a:effectLst/>
          </p:spPr>
          <p:txBody>
            <a:bodyPr/>
            <a:lstStyle/>
            <a:p>
              <a:endParaRPr lang="en-US"/>
            </a:p>
          </p:txBody>
        </p:sp>
        <p:sp>
          <p:nvSpPr>
            <p:cNvPr id="12423" name="Text Box 135"/>
            <p:cNvSpPr txBox="1">
              <a:spLocks noChangeArrowheads="1"/>
            </p:cNvSpPr>
            <p:nvPr/>
          </p:nvSpPr>
          <p:spPr bwMode="auto">
            <a:xfrm>
              <a:off x="6400800" y="5029200"/>
              <a:ext cx="2057400" cy="646331"/>
            </a:xfrm>
            <a:prstGeom prst="rect">
              <a:avLst/>
            </a:prstGeom>
            <a:noFill/>
            <a:ln w="9525">
              <a:noFill/>
              <a:miter lim="800000"/>
              <a:headEnd/>
              <a:tailEnd/>
            </a:ln>
            <a:effectLst/>
          </p:spPr>
          <p:txBody>
            <a:bodyPr wrap="square">
              <a:spAutoFit/>
            </a:bodyPr>
            <a:lstStyle/>
            <a:p>
              <a:r>
                <a:rPr lang="es-PE" dirty="0" err="1">
                  <a:latin typeface="Trebuchet MS" pitchFamily="34" charset="0"/>
                  <a:cs typeface="Arial" charset="0"/>
                </a:rPr>
                <a:t>Field</a:t>
              </a:r>
              <a:r>
                <a:rPr lang="es-PE" dirty="0">
                  <a:latin typeface="Trebuchet MS" pitchFamily="34" charset="0"/>
                  <a:cs typeface="Arial" charset="0"/>
                </a:rPr>
                <a:t> </a:t>
              </a:r>
              <a:r>
                <a:rPr lang="es-PE" dirty="0" err="1" smtClean="0">
                  <a:latin typeface="Trebuchet MS" pitchFamily="34" charset="0"/>
                  <a:cs typeface="Arial" charset="0"/>
                </a:rPr>
                <a:t>Observations</a:t>
              </a:r>
              <a:endParaRPr lang="es-PE" dirty="0">
                <a:latin typeface="Trebuchet MS" pitchFamily="34" charset="0"/>
                <a:cs typeface="Arial" charset="0"/>
              </a:endParaRPr>
            </a:p>
          </p:txBody>
        </p:sp>
        <p:cxnSp>
          <p:nvCxnSpPr>
            <p:cNvPr id="260" name="Shape 259"/>
            <p:cNvCxnSpPr>
              <a:endCxn id="12421" idx="1"/>
            </p:cNvCxnSpPr>
            <p:nvPr/>
          </p:nvCxnSpPr>
          <p:spPr bwMode="auto">
            <a:xfrm rot="16200000" flipH="1">
              <a:off x="1619250" y="2114550"/>
              <a:ext cx="4000500" cy="2514600"/>
            </a:xfrm>
            <a:prstGeom prst="bentConnector2">
              <a:avLst/>
            </a:prstGeom>
            <a:solidFill>
              <a:schemeClr val="accent1"/>
            </a:solidFill>
            <a:ln w="12700" cap="flat" cmpd="sng" algn="ctr">
              <a:solidFill>
                <a:schemeClr val="tx1"/>
              </a:solidFill>
              <a:prstDash val="solid"/>
              <a:round/>
              <a:headEnd type="none" w="med" len="med"/>
              <a:tailEnd type="arrow"/>
            </a:ln>
            <a:effectLst/>
          </p:spPr>
        </p:cxnSp>
      </p:grpSp>
      <p:sp>
        <p:nvSpPr>
          <p:cNvPr id="12290" name="Text Box 2"/>
          <p:cNvSpPr txBox="1">
            <a:spLocks noChangeArrowheads="1"/>
          </p:cNvSpPr>
          <p:nvPr/>
        </p:nvSpPr>
        <p:spPr bwMode="auto">
          <a:xfrm>
            <a:off x="152400" y="228600"/>
            <a:ext cx="2743200" cy="523220"/>
          </a:xfrm>
          <a:prstGeom prst="rect">
            <a:avLst/>
          </a:prstGeom>
          <a:noFill/>
          <a:ln w="9525" algn="ctr">
            <a:noFill/>
            <a:miter lim="800000"/>
            <a:headEnd/>
            <a:tailEnd/>
          </a:ln>
          <a:effectLst/>
        </p:spPr>
        <p:txBody>
          <a:bodyPr>
            <a:spAutoFit/>
          </a:bodyPr>
          <a:lstStyle/>
          <a:p>
            <a:pPr eaLnBrk="0" hangingPunct="0">
              <a:spcBef>
                <a:spcPct val="50000"/>
              </a:spcBef>
            </a:pPr>
            <a:r>
              <a:rPr lang="es-PE" sz="2800" dirty="0" err="1" smtClean="0">
                <a:solidFill>
                  <a:srgbClr val="FFFF99"/>
                </a:solidFill>
                <a:latin typeface="Arial Unicode MS" pitchFamily="34" charset="-128"/>
                <a:cs typeface="Arial" charset="0"/>
              </a:rPr>
              <a:t>What</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is</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it</a:t>
            </a:r>
            <a:r>
              <a:rPr lang="es-PE" sz="2800" dirty="0" smtClean="0">
                <a:solidFill>
                  <a:srgbClr val="FFFF99"/>
                </a:solidFill>
                <a:latin typeface="Arial Unicode MS" pitchFamily="34" charset="-128"/>
                <a:cs typeface="Arial" charset="0"/>
              </a:rPr>
              <a:t>?</a:t>
            </a:r>
            <a:endParaRPr lang="es-PE" sz="2800" dirty="0">
              <a:solidFill>
                <a:srgbClr val="FFFF99"/>
              </a:solidFill>
              <a:latin typeface="Arial Unicode MS" pitchFamily="34" charset="-128"/>
              <a:cs typeface="Arial" charset="0"/>
            </a:endParaRPr>
          </a:p>
        </p:txBody>
      </p:sp>
      <p:grpSp>
        <p:nvGrpSpPr>
          <p:cNvPr id="3" name="Group 34"/>
          <p:cNvGrpSpPr/>
          <p:nvPr/>
        </p:nvGrpSpPr>
        <p:grpSpPr>
          <a:xfrm>
            <a:off x="152400" y="914403"/>
            <a:ext cx="8839200" cy="3809997"/>
            <a:chOff x="152400" y="914403"/>
            <a:chExt cx="8839200" cy="3809997"/>
          </a:xfrm>
        </p:grpSpPr>
        <p:grpSp>
          <p:nvGrpSpPr>
            <p:cNvPr id="4" name="Group 22"/>
            <p:cNvGrpSpPr>
              <a:grpSpLocks/>
            </p:cNvGrpSpPr>
            <p:nvPr/>
          </p:nvGrpSpPr>
          <p:grpSpPr bwMode="auto">
            <a:xfrm>
              <a:off x="4191000" y="2743200"/>
              <a:ext cx="1828800" cy="1981200"/>
              <a:chOff x="2640" y="1728"/>
              <a:chExt cx="1152" cy="1248"/>
            </a:xfrm>
          </p:grpSpPr>
          <p:pic>
            <p:nvPicPr>
              <p:cNvPr id="12311" name="Picture 23" descr="PrioArea1"/>
              <p:cNvPicPr>
                <a:picLocks noChangeAspect="1" noChangeArrowheads="1"/>
              </p:cNvPicPr>
              <p:nvPr/>
            </p:nvPicPr>
            <p:blipFill>
              <a:blip r:embed="rId4" cstate="print"/>
              <a:srcRect/>
              <a:stretch>
                <a:fillRect/>
              </a:stretch>
            </p:blipFill>
            <p:spPr bwMode="auto">
              <a:xfrm>
                <a:off x="2736" y="1872"/>
                <a:ext cx="912" cy="1008"/>
              </a:xfrm>
              <a:prstGeom prst="rect">
                <a:avLst/>
              </a:prstGeom>
              <a:noFill/>
              <a:ln w="9525">
                <a:solidFill>
                  <a:schemeClr val="tx1"/>
                </a:solidFill>
                <a:miter lim="800000"/>
                <a:headEnd/>
                <a:tailEnd/>
              </a:ln>
            </p:spPr>
          </p:pic>
          <p:sp>
            <p:nvSpPr>
              <p:cNvPr id="12312" name="Oval 24"/>
              <p:cNvSpPr>
                <a:spLocks noChangeArrowheads="1"/>
              </p:cNvSpPr>
              <p:nvPr/>
            </p:nvSpPr>
            <p:spPr bwMode="auto">
              <a:xfrm>
                <a:off x="2640" y="1728"/>
                <a:ext cx="1152" cy="1248"/>
              </a:xfrm>
              <a:prstGeom prst="ellipse">
                <a:avLst/>
              </a:prstGeom>
              <a:noFill/>
              <a:ln w="9525">
                <a:solidFill>
                  <a:schemeClr val="tx1"/>
                </a:solidFill>
                <a:round/>
                <a:headEnd/>
                <a:tailEnd/>
              </a:ln>
              <a:effectLst/>
            </p:spPr>
            <p:txBody>
              <a:bodyPr wrap="none" anchor="ctr"/>
              <a:lstStyle/>
              <a:p>
                <a:pPr algn="ctr"/>
                <a:endParaRPr lang="es-PE" sz="1000" b="1" dirty="0">
                  <a:solidFill>
                    <a:schemeClr val="bg2"/>
                  </a:solidFill>
                  <a:latin typeface="Trebuchet MS" pitchFamily="34" charset="0"/>
                  <a:cs typeface="Arial" charset="0"/>
                </a:endParaRPr>
              </a:p>
            </p:txBody>
          </p:sp>
        </p:grpSp>
        <p:grpSp>
          <p:nvGrpSpPr>
            <p:cNvPr id="5" name="Group 100"/>
            <p:cNvGrpSpPr>
              <a:grpSpLocks/>
            </p:cNvGrpSpPr>
            <p:nvPr/>
          </p:nvGrpSpPr>
          <p:grpSpPr bwMode="auto">
            <a:xfrm>
              <a:off x="152400" y="914403"/>
              <a:ext cx="2651125" cy="830263"/>
              <a:chOff x="-182" y="3504"/>
              <a:chExt cx="1670" cy="523"/>
            </a:xfrm>
          </p:grpSpPr>
          <p:grpSp>
            <p:nvGrpSpPr>
              <p:cNvPr id="6" name="Group 101"/>
              <p:cNvGrpSpPr>
                <a:grpSpLocks/>
              </p:cNvGrpSpPr>
              <p:nvPr/>
            </p:nvGrpSpPr>
            <p:grpSpPr bwMode="auto">
              <a:xfrm>
                <a:off x="1104" y="3504"/>
                <a:ext cx="384" cy="288"/>
                <a:chOff x="3072" y="3120"/>
                <a:chExt cx="864" cy="576"/>
              </a:xfrm>
            </p:grpSpPr>
            <p:sp>
              <p:nvSpPr>
                <p:cNvPr id="12390" name="Rectangle 102"/>
                <p:cNvSpPr>
                  <a:spLocks noChangeArrowheads="1"/>
                </p:cNvSpPr>
                <p:nvPr/>
              </p:nvSpPr>
              <p:spPr bwMode="auto">
                <a:xfrm>
                  <a:off x="3072" y="3120"/>
                  <a:ext cx="864" cy="576"/>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391" name="Line 103"/>
                <p:cNvSpPr>
                  <a:spLocks noChangeShapeType="1"/>
                </p:cNvSpPr>
                <p:nvPr/>
              </p:nvSpPr>
              <p:spPr bwMode="auto">
                <a:xfrm>
                  <a:off x="3072" y="3264"/>
                  <a:ext cx="864" cy="1"/>
                </a:xfrm>
                <a:prstGeom prst="line">
                  <a:avLst/>
                </a:prstGeom>
                <a:noFill/>
                <a:ln w="9525">
                  <a:solidFill>
                    <a:schemeClr val="tx1"/>
                  </a:solidFill>
                  <a:round/>
                  <a:headEnd/>
                  <a:tailEnd/>
                </a:ln>
                <a:effectLst/>
              </p:spPr>
              <p:txBody>
                <a:bodyPr/>
                <a:lstStyle/>
                <a:p>
                  <a:endParaRPr lang="en-US"/>
                </a:p>
              </p:txBody>
            </p:sp>
            <p:sp>
              <p:nvSpPr>
                <p:cNvPr id="12392" name="Line 104"/>
                <p:cNvSpPr>
                  <a:spLocks noChangeShapeType="1"/>
                </p:cNvSpPr>
                <p:nvPr/>
              </p:nvSpPr>
              <p:spPr bwMode="auto">
                <a:xfrm>
                  <a:off x="3072" y="3360"/>
                  <a:ext cx="864" cy="1"/>
                </a:xfrm>
                <a:prstGeom prst="line">
                  <a:avLst/>
                </a:prstGeom>
                <a:noFill/>
                <a:ln w="9525">
                  <a:solidFill>
                    <a:schemeClr val="tx1"/>
                  </a:solidFill>
                  <a:round/>
                  <a:headEnd/>
                  <a:tailEnd/>
                </a:ln>
                <a:effectLst/>
              </p:spPr>
              <p:txBody>
                <a:bodyPr/>
                <a:lstStyle/>
                <a:p>
                  <a:endParaRPr lang="en-US"/>
                </a:p>
              </p:txBody>
            </p:sp>
            <p:sp>
              <p:nvSpPr>
                <p:cNvPr id="12393" name="Line 105"/>
                <p:cNvSpPr>
                  <a:spLocks noChangeShapeType="1"/>
                </p:cNvSpPr>
                <p:nvPr/>
              </p:nvSpPr>
              <p:spPr bwMode="auto">
                <a:xfrm>
                  <a:off x="3072" y="3456"/>
                  <a:ext cx="864" cy="1"/>
                </a:xfrm>
                <a:prstGeom prst="line">
                  <a:avLst/>
                </a:prstGeom>
                <a:noFill/>
                <a:ln w="9525">
                  <a:solidFill>
                    <a:schemeClr val="tx1"/>
                  </a:solidFill>
                  <a:round/>
                  <a:headEnd/>
                  <a:tailEnd/>
                </a:ln>
                <a:effectLst/>
              </p:spPr>
              <p:txBody>
                <a:bodyPr/>
                <a:lstStyle/>
                <a:p>
                  <a:endParaRPr lang="en-US"/>
                </a:p>
              </p:txBody>
            </p:sp>
            <p:sp>
              <p:nvSpPr>
                <p:cNvPr id="12394" name="Line 106"/>
                <p:cNvSpPr>
                  <a:spLocks noChangeShapeType="1"/>
                </p:cNvSpPr>
                <p:nvPr/>
              </p:nvSpPr>
              <p:spPr bwMode="auto">
                <a:xfrm>
                  <a:off x="3072" y="3552"/>
                  <a:ext cx="864" cy="1"/>
                </a:xfrm>
                <a:prstGeom prst="line">
                  <a:avLst/>
                </a:prstGeom>
                <a:noFill/>
                <a:ln w="9525">
                  <a:solidFill>
                    <a:schemeClr val="tx1"/>
                  </a:solidFill>
                  <a:round/>
                  <a:headEnd/>
                  <a:tailEnd/>
                </a:ln>
                <a:effectLst/>
              </p:spPr>
              <p:txBody>
                <a:bodyPr/>
                <a:lstStyle/>
                <a:p>
                  <a:endParaRPr lang="en-US"/>
                </a:p>
              </p:txBody>
            </p:sp>
            <p:sp>
              <p:nvSpPr>
                <p:cNvPr id="12395" name="Line 107"/>
                <p:cNvSpPr>
                  <a:spLocks noChangeShapeType="1"/>
                </p:cNvSpPr>
                <p:nvPr/>
              </p:nvSpPr>
              <p:spPr bwMode="auto">
                <a:xfrm>
                  <a:off x="3072" y="3648"/>
                  <a:ext cx="864" cy="1"/>
                </a:xfrm>
                <a:prstGeom prst="line">
                  <a:avLst/>
                </a:prstGeom>
                <a:noFill/>
                <a:ln w="9525">
                  <a:solidFill>
                    <a:schemeClr val="tx1"/>
                  </a:solidFill>
                  <a:round/>
                  <a:headEnd/>
                  <a:tailEnd/>
                </a:ln>
                <a:effectLst/>
              </p:spPr>
              <p:txBody>
                <a:bodyPr/>
                <a:lstStyle/>
                <a:p>
                  <a:endParaRPr lang="en-US"/>
                </a:p>
              </p:txBody>
            </p:sp>
            <p:sp>
              <p:nvSpPr>
                <p:cNvPr id="12396" name="Line 108"/>
                <p:cNvSpPr>
                  <a:spLocks noChangeShapeType="1"/>
                </p:cNvSpPr>
                <p:nvPr/>
              </p:nvSpPr>
              <p:spPr bwMode="auto">
                <a:xfrm>
                  <a:off x="3264" y="3216"/>
                  <a:ext cx="1" cy="432"/>
                </a:xfrm>
                <a:prstGeom prst="line">
                  <a:avLst/>
                </a:prstGeom>
                <a:noFill/>
                <a:ln w="9525">
                  <a:solidFill>
                    <a:schemeClr val="tx1"/>
                  </a:solidFill>
                  <a:round/>
                  <a:headEnd/>
                  <a:tailEnd/>
                </a:ln>
                <a:effectLst/>
              </p:spPr>
              <p:txBody>
                <a:bodyPr/>
                <a:lstStyle/>
                <a:p>
                  <a:endParaRPr lang="en-US"/>
                </a:p>
              </p:txBody>
            </p:sp>
            <p:sp>
              <p:nvSpPr>
                <p:cNvPr id="12397" name="Line 109"/>
                <p:cNvSpPr>
                  <a:spLocks noChangeShapeType="1"/>
                </p:cNvSpPr>
                <p:nvPr/>
              </p:nvSpPr>
              <p:spPr bwMode="auto">
                <a:xfrm>
                  <a:off x="3360" y="3216"/>
                  <a:ext cx="1" cy="432"/>
                </a:xfrm>
                <a:prstGeom prst="line">
                  <a:avLst/>
                </a:prstGeom>
                <a:noFill/>
                <a:ln w="9525">
                  <a:solidFill>
                    <a:schemeClr val="tx1"/>
                  </a:solidFill>
                  <a:round/>
                  <a:headEnd/>
                  <a:tailEnd/>
                </a:ln>
                <a:effectLst/>
              </p:spPr>
              <p:txBody>
                <a:bodyPr/>
                <a:lstStyle/>
                <a:p>
                  <a:endParaRPr lang="en-US"/>
                </a:p>
              </p:txBody>
            </p:sp>
            <p:sp>
              <p:nvSpPr>
                <p:cNvPr id="12398" name="Line 110"/>
                <p:cNvSpPr>
                  <a:spLocks noChangeShapeType="1"/>
                </p:cNvSpPr>
                <p:nvPr/>
              </p:nvSpPr>
              <p:spPr bwMode="auto">
                <a:xfrm>
                  <a:off x="3456" y="3216"/>
                  <a:ext cx="1" cy="432"/>
                </a:xfrm>
                <a:prstGeom prst="line">
                  <a:avLst/>
                </a:prstGeom>
                <a:noFill/>
                <a:ln w="9525">
                  <a:solidFill>
                    <a:schemeClr val="tx1"/>
                  </a:solidFill>
                  <a:round/>
                  <a:headEnd/>
                  <a:tailEnd/>
                </a:ln>
                <a:effectLst/>
              </p:spPr>
              <p:txBody>
                <a:bodyPr/>
                <a:lstStyle/>
                <a:p>
                  <a:endParaRPr lang="en-US"/>
                </a:p>
              </p:txBody>
            </p:sp>
            <p:sp>
              <p:nvSpPr>
                <p:cNvPr id="12399" name="Line 111"/>
                <p:cNvSpPr>
                  <a:spLocks noChangeShapeType="1"/>
                </p:cNvSpPr>
                <p:nvPr/>
              </p:nvSpPr>
              <p:spPr bwMode="auto">
                <a:xfrm>
                  <a:off x="3552" y="3216"/>
                  <a:ext cx="1" cy="432"/>
                </a:xfrm>
                <a:prstGeom prst="line">
                  <a:avLst/>
                </a:prstGeom>
                <a:noFill/>
                <a:ln w="9525">
                  <a:solidFill>
                    <a:schemeClr val="tx1"/>
                  </a:solidFill>
                  <a:round/>
                  <a:headEnd/>
                  <a:tailEnd/>
                </a:ln>
                <a:effectLst/>
              </p:spPr>
              <p:txBody>
                <a:bodyPr/>
                <a:lstStyle/>
                <a:p>
                  <a:endParaRPr lang="en-US"/>
                </a:p>
              </p:txBody>
            </p:sp>
            <p:sp>
              <p:nvSpPr>
                <p:cNvPr id="12400" name="Line 112"/>
                <p:cNvSpPr>
                  <a:spLocks noChangeShapeType="1"/>
                </p:cNvSpPr>
                <p:nvPr/>
              </p:nvSpPr>
              <p:spPr bwMode="auto">
                <a:xfrm>
                  <a:off x="3648" y="3216"/>
                  <a:ext cx="1" cy="432"/>
                </a:xfrm>
                <a:prstGeom prst="line">
                  <a:avLst/>
                </a:prstGeom>
                <a:noFill/>
                <a:ln w="9525">
                  <a:solidFill>
                    <a:schemeClr val="tx1"/>
                  </a:solidFill>
                  <a:round/>
                  <a:headEnd/>
                  <a:tailEnd/>
                </a:ln>
                <a:effectLst/>
              </p:spPr>
              <p:txBody>
                <a:bodyPr/>
                <a:lstStyle/>
                <a:p>
                  <a:endParaRPr lang="en-US"/>
                </a:p>
              </p:txBody>
            </p:sp>
            <p:sp>
              <p:nvSpPr>
                <p:cNvPr id="12401" name="Line 113"/>
                <p:cNvSpPr>
                  <a:spLocks noChangeShapeType="1"/>
                </p:cNvSpPr>
                <p:nvPr/>
              </p:nvSpPr>
              <p:spPr bwMode="auto">
                <a:xfrm>
                  <a:off x="3744" y="3216"/>
                  <a:ext cx="1" cy="432"/>
                </a:xfrm>
                <a:prstGeom prst="line">
                  <a:avLst/>
                </a:prstGeom>
                <a:noFill/>
                <a:ln w="9525">
                  <a:solidFill>
                    <a:schemeClr val="tx1"/>
                  </a:solidFill>
                  <a:round/>
                  <a:headEnd/>
                  <a:tailEnd/>
                </a:ln>
                <a:effectLst/>
              </p:spPr>
              <p:txBody>
                <a:bodyPr/>
                <a:lstStyle/>
                <a:p>
                  <a:endParaRPr lang="en-US"/>
                </a:p>
              </p:txBody>
            </p:sp>
            <p:sp>
              <p:nvSpPr>
                <p:cNvPr id="12402" name="Line 114"/>
                <p:cNvSpPr>
                  <a:spLocks noChangeShapeType="1"/>
                </p:cNvSpPr>
                <p:nvPr/>
              </p:nvSpPr>
              <p:spPr bwMode="auto">
                <a:xfrm>
                  <a:off x="3840" y="3216"/>
                  <a:ext cx="1" cy="432"/>
                </a:xfrm>
                <a:prstGeom prst="line">
                  <a:avLst/>
                </a:prstGeom>
                <a:noFill/>
                <a:ln w="9525">
                  <a:solidFill>
                    <a:schemeClr val="tx1"/>
                  </a:solidFill>
                  <a:round/>
                  <a:headEnd/>
                  <a:tailEnd/>
                </a:ln>
                <a:effectLst/>
              </p:spPr>
              <p:txBody>
                <a:bodyPr/>
                <a:lstStyle/>
                <a:p>
                  <a:endParaRPr lang="en-US"/>
                </a:p>
              </p:txBody>
            </p:sp>
          </p:grpSp>
          <p:sp>
            <p:nvSpPr>
              <p:cNvPr id="12403" name="Text Box 115"/>
              <p:cNvSpPr txBox="1">
                <a:spLocks noChangeArrowheads="1"/>
              </p:cNvSpPr>
              <p:nvPr/>
            </p:nvSpPr>
            <p:spPr bwMode="auto">
              <a:xfrm>
                <a:off x="-182" y="3504"/>
                <a:ext cx="1296" cy="523"/>
              </a:xfrm>
              <a:prstGeom prst="rect">
                <a:avLst/>
              </a:prstGeom>
              <a:noFill/>
              <a:ln w="9525">
                <a:noFill/>
                <a:miter lim="800000"/>
                <a:headEnd/>
                <a:tailEnd/>
              </a:ln>
              <a:effectLst/>
            </p:spPr>
            <p:txBody>
              <a:bodyPr wrap="square">
                <a:spAutoFit/>
              </a:bodyPr>
              <a:lstStyle/>
              <a:p>
                <a:r>
                  <a:rPr lang="es-PE" sz="2400" dirty="0" err="1" smtClean="0">
                    <a:latin typeface="Trebuchet MS" pitchFamily="34" charset="0"/>
                    <a:cs typeface="Arial" charset="0"/>
                  </a:rPr>
                  <a:t>Taxonomy</a:t>
                </a:r>
                <a:r>
                  <a:rPr lang="es-PE" sz="2400" dirty="0" smtClean="0">
                    <a:latin typeface="Trebuchet MS" pitchFamily="34" charset="0"/>
                    <a:cs typeface="Arial" charset="0"/>
                  </a:rPr>
                  <a:t> &amp; </a:t>
                </a:r>
                <a:r>
                  <a:rPr lang="es-PE" sz="2400" dirty="0" err="1" smtClean="0">
                    <a:latin typeface="Trebuchet MS" pitchFamily="34" charset="0"/>
                    <a:cs typeface="Arial" charset="0"/>
                  </a:rPr>
                  <a:t>Classification</a:t>
                </a:r>
                <a:endParaRPr lang="es-PE" sz="2400" dirty="0">
                  <a:latin typeface="Trebuchet MS" pitchFamily="34" charset="0"/>
                  <a:cs typeface="Arial" charset="0"/>
                </a:endParaRPr>
              </a:p>
            </p:txBody>
          </p:sp>
        </p:grpSp>
        <p:cxnSp>
          <p:nvCxnSpPr>
            <p:cNvPr id="262" name="Elbow Connector 261"/>
            <p:cNvCxnSpPr>
              <a:endCxn id="12312" idx="2"/>
            </p:cNvCxnSpPr>
            <p:nvPr/>
          </p:nvCxnSpPr>
          <p:spPr bwMode="auto">
            <a:xfrm rot="16200000" flipH="1">
              <a:off x="2247900" y="1790700"/>
              <a:ext cx="2362200" cy="1524000"/>
            </a:xfrm>
            <a:prstGeom prst="bentConnector2">
              <a:avLst/>
            </a:prstGeom>
            <a:solidFill>
              <a:schemeClr val="accent1"/>
            </a:solidFill>
            <a:ln w="12700" cap="flat" cmpd="sng" algn="ctr">
              <a:solidFill>
                <a:schemeClr val="tx1"/>
              </a:solidFill>
              <a:prstDash val="solid"/>
              <a:round/>
              <a:headEnd type="none" w="med" len="med"/>
              <a:tailEnd type="arrow"/>
            </a:ln>
            <a:effectLst/>
          </p:spPr>
        </p:cxnSp>
        <p:sp>
          <p:nvSpPr>
            <p:cNvPr id="265" name="TextBox 264"/>
            <p:cNvSpPr txBox="1"/>
            <p:nvPr/>
          </p:nvSpPr>
          <p:spPr>
            <a:xfrm>
              <a:off x="6324600" y="3352800"/>
              <a:ext cx="2667000" cy="646331"/>
            </a:xfrm>
            <a:prstGeom prst="rect">
              <a:avLst/>
            </a:prstGeom>
            <a:noFill/>
          </p:spPr>
          <p:txBody>
            <a:bodyPr wrap="square" rtlCol="0">
              <a:spAutoFit/>
            </a:bodyPr>
            <a:lstStyle/>
            <a:p>
              <a:r>
                <a:rPr lang="en-US" dirty="0" smtClean="0">
                  <a:latin typeface="Trebuchet MS" pitchFamily="34" charset="0"/>
                </a:rPr>
                <a:t>Occurrences through Field Inventory</a:t>
              </a:r>
              <a:endParaRPr lang="en-US" dirty="0">
                <a:latin typeface="Trebuchet MS" pitchFamily="34" charset="0"/>
              </a:endParaRPr>
            </a:p>
          </p:txBody>
        </p:sp>
      </p:grpSp>
      <p:grpSp>
        <p:nvGrpSpPr>
          <p:cNvPr id="7" name="Group 37"/>
          <p:cNvGrpSpPr/>
          <p:nvPr/>
        </p:nvGrpSpPr>
        <p:grpSpPr>
          <a:xfrm>
            <a:off x="2819400" y="685800"/>
            <a:ext cx="5410199" cy="1943305"/>
            <a:chOff x="2819400" y="609600"/>
            <a:chExt cx="5410199" cy="1943305"/>
          </a:xfrm>
        </p:grpSpPr>
        <p:sp>
          <p:nvSpPr>
            <p:cNvPr id="266" name="TextBox 265"/>
            <p:cNvSpPr txBox="1"/>
            <p:nvPr/>
          </p:nvSpPr>
          <p:spPr>
            <a:xfrm>
              <a:off x="6416674" y="1447800"/>
              <a:ext cx="1812925" cy="646331"/>
            </a:xfrm>
            <a:prstGeom prst="rect">
              <a:avLst/>
            </a:prstGeom>
            <a:noFill/>
          </p:spPr>
          <p:txBody>
            <a:bodyPr wrap="square" rtlCol="0">
              <a:spAutoFit/>
            </a:bodyPr>
            <a:lstStyle/>
            <a:p>
              <a:r>
                <a:rPr lang="en-US" dirty="0" smtClean="0">
                  <a:latin typeface="Trebuchet MS" pitchFamily="34" charset="0"/>
                </a:rPr>
                <a:t>Maps and Surfaces</a:t>
              </a:r>
              <a:endParaRPr lang="en-US" dirty="0">
                <a:latin typeface="Trebuchet MS" pitchFamily="34" charset="0"/>
              </a:endParaRPr>
            </a:p>
          </p:txBody>
        </p:sp>
        <p:cxnSp>
          <p:nvCxnSpPr>
            <p:cNvPr id="268" name="Elbow Connector 261"/>
            <p:cNvCxnSpPr>
              <a:stCxn id="12390" idx="3"/>
            </p:cNvCxnSpPr>
            <p:nvPr/>
          </p:nvCxnSpPr>
          <p:spPr bwMode="auto">
            <a:xfrm>
              <a:off x="2819400" y="1143000"/>
              <a:ext cx="1006476" cy="381003"/>
            </a:xfrm>
            <a:prstGeom prst="bent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7" name="Picture 36" descr="ROMOsystems.jpg"/>
            <p:cNvPicPr>
              <a:picLocks noChangeAspect="1"/>
            </p:cNvPicPr>
            <p:nvPr/>
          </p:nvPicPr>
          <p:blipFill>
            <a:blip r:embed="rId5" cstate="print"/>
            <a:srcRect/>
            <a:stretch>
              <a:fillRect/>
            </a:stretch>
          </p:blipFill>
          <p:spPr bwMode="auto">
            <a:xfrm>
              <a:off x="3886200" y="609600"/>
              <a:ext cx="2514600" cy="1943305"/>
            </a:xfrm>
            <a:prstGeom prst="rect">
              <a:avLst/>
            </a:prstGeom>
            <a:noFill/>
            <a:ln w="9525">
              <a:noFill/>
              <a:miter lim="800000"/>
              <a:headEnd/>
              <a:tailEnd/>
            </a:ln>
          </p:spPr>
        </p:pic>
      </p:grpSp>
      <p:pic>
        <p:nvPicPr>
          <p:cNvPr id="39" name="Picture 3" descr="Oakland MI land use"/>
          <p:cNvPicPr>
            <a:picLocks noChangeAspect="1" noChangeArrowheads="1"/>
          </p:cNvPicPr>
          <p:nvPr/>
        </p:nvPicPr>
        <p:blipFill>
          <a:blip r:embed="rId6" cstate="print"/>
          <a:srcRect/>
          <a:stretch>
            <a:fillRect/>
          </a:stretch>
        </p:blipFill>
        <p:spPr bwMode="auto">
          <a:xfrm>
            <a:off x="3886200" y="685800"/>
            <a:ext cx="2467840" cy="19050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2057400"/>
            <a:ext cx="9144000" cy="4802188"/>
            <a:chOff x="0" y="1296"/>
            <a:chExt cx="5760" cy="3025"/>
          </a:xfrm>
        </p:grpSpPr>
        <p:sp>
          <p:nvSpPr>
            <p:cNvPr id="840707" name="Oval 3"/>
            <p:cNvSpPr>
              <a:spLocks noChangeArrowheads="1"/>
            </p:cNvSpPr>
            <p:nvPr/>
          </p:nvSpPr>
          <p:spPr bwMode="auto">
            <a:xfrm>
              <a:off x="2496" y="1296"/>
              <a:ext cx="3264" cy="2304"/>
            </a:xfrm>
            <a:prstGeom prst="ellipse">
              <a:avLst/>
            </a:prstGeom>
            <a:solidFill>
              <a:srgbClr val="FFFF99"/>
            </a:solidFill>
            <a:ln w="19050">
              <a:solidFill>
                <a:schemeClr val="tx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22563" name="Rectangle 4"/>
            <p:cNvSpPr>
              <a:spLocks noChangeArrowheads="1"/>
            </p:cNvSpPr>
            <p:nvPr/>
          </p:nvSpPr>
          <p:spPr bwMode="auto">
            <a:xfrm>
              <a:off x="0" y="3504"/>
              <a:ext cx="4176" cy="817"/>
            </a:xfrm>
            <a:prstGeom prst="rect">
              <a:avLst/>
            </a:prstGeom>
            <a:noFill/>
            <a:ln w="12700">
              <a:noFill/>
              <a:miter lim="800000"/>
              <a:headEnd/>
              <a:tailEnd/>
            </a:ln>
          </p:spPr>
          <p:txBody>
            <a:bodyPr>
              <a:spAutoFit/>
            </a:bodyPr>
            <a:lstStyle/>
            <a:p>
              <a:pPr>
                <a:spcBef>
                  <a:spcPct val="30000"/>
                </a:spcBef>
              </a:pPr>
              <a:r>
                <a:rPr lang="en-US">
                  <a:latin typeface="Trebuchet MS" pitchFamily="34" charset="0"/>
                </a:rPr>
                <a:t>separation distance (500m) for other natural land cover; 0.3 km for cultural vegetation; </a:t>
              </a:r>
            </a:p>
            <a:p>
              <a:pPr>
                <a:spcBef>
                  <a:spcPct val="30000"/>
                </a:spcBef>
              </a:pPr>
              <a:r>
                <a:rPr lang="en-US">
                  <a:latin typeface="Trebuchet MS" pitchFamily="34" charset="0"/>
                </a:rPr>
                <a:t>…and then there are distinct barriers</a:t>
              </a:r>
            </a:p>
          </p:txBody>
        </p:sp>
      </p:grpSp>
      <p:sp>
        <p:nvSpPr>
          <p:cNvPr id="840709" name="Oval 5"/>
          <p:cNvSpPr>
            <a:spLocks noChangeArrowheads="1"/>
          </p:cNvSpPr>
          <p:nvPr/>
        </p:nvSpPr>
        <p:spPr bwMode="auto">
          <a:xfrm>
            <a:off x="152400" y="2133600"/>
            <a:ext cx="4038600" cy="2971800"/>
          </a:xfrm>
          <a:prstGeom prst="ellipse">
            <a:avLst/>
          </a:prstGeom>
          <a:solidFill>
            <a:srgbClr val="00FF00"/>
          </a:solidFill>
          <a:ln w="12700">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10" name="Line 6"/>
          <p:cNvSpPr>
            <a:spLocks noChangeShapeType="1"/>
          </p:cNvSpPr>
          <p:nvPr/>
        </p:nvSpPr>
        <p:spPr bwMode="auto">
          <a:xfrm>
            <a:off x="990600" y="15240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11" name="Rectangle 7"/>
          <p:cNvSpPr>
            <a:spLocks noChangeArrowheads="1"/>
          </p:cNvSpPr>
          <p:nvPr/>
        </p:nvSpPr>
        <p:spPr bwMode="auto">
          <a:xfrm>
            <a:off x="1219200" y="304800"/>
            <a:ext cx="8229600" cy="1143000"/>
          </a:xfrm>
          <a:prstGeom prst="rect">
            <a:avLst/>
          </a:prstGeom>
          <a:noFill/>
          <a:ln w="12700">
            <a:noFill/>
            <a:miter lim="800000"/>
            <a:headEnd/>
            <a:tailEnd/>
          </a:ln>
          <a:effectLst/>
        </p:spPr>
        <p:txBody>
          <a:bodyPr lIns="90488" tIns="44450" rIns="90488" bIns="44450" anchor="ctr"/>
          <a:lstStyle/>
          <a:p>
            <a:pPr algn="ctr" eaLnBrk="0" hangingPunct="0">
              <a:defRPr/>
            </a:pPr>
            <a:r>
              <a:rPr lang="en-US" sz="4400">
                <a:solidFill>
                  <a:srgbClr val="FFFF99"/>
                </a:solidFill>
                <a:effectLst>
                  <a:outerShdw blurRad="38100" dist="38100" dir="2700000" algn="tl">
                    <a:srgbClr val="000000"/>
                  </a:outerShdw>
                </a:effectLst>
                <a:latin typeface="Trebuchet MS" pitchFamily="34" charset="0"/>
              </a:rPr>
              <a:t>Occurrence Specifications</a:t>
            </a:r>
          </a:p>
        </p:txBody>
      </p:sp>
      <p:grpSp>
        <p:nvGrpSpPr>
          <p:cNvPr id="22534" name="Group 8"/>
          <p:cNvGrpSpPr>
            <a:grpSpLocks/>
          </p:cNvGrpSpPr>
          <p:nvPr/>
        </p:nvGrpSpPr>
        <p:grpSpPr bwMode="auto">
          <a:xfrm>
            <a:off x="388938" y="3063875"/>
            <a:ext cx="3057525" cy="852488"/>
            <a:chOff x="245" y="1930"/>
            <a:chExt cx="1926" cy="537"/>
          </a:xfrm>
        </p:grpSpPr>
        <p:sp>
          <p:nvSpPr>
            <p:cNvPr id="840713" name="Oval 9"/>
            <p:cNvSpPr>
              <a:spLocks noChangeArrowheads="1"/>
            </p:cNvSpPr>
            <p:nvPr/>
          </p:nvSpPr>
          <p:spPr bwMode="auto">
            <a:xfrm>
              <a:off x="1632" y="2064"/>
              <a:ext cx="292" cy="240"/>
            </a:xfrm>
            <a:prstGeom prst="ellipse">
              <a:avLst/>
            </a:prstGeom>
            <a:solidFill>
              <a:schemeClr val="tx1"/>
            </a:solidFill>
            <a:ln w="9525">
              <a:solidFill>
                <a:srgbClr val="000000"/>
              </a:solidFill>
              <a:round/>
              <a:headEnd/>
              <a:tailEnd/>
            </a:ln>
          </p:spPr>
          <p:txBody>
            <a:bodyPr/>
            <a:lstStyle/>
            <a:p>
              <a:pPr eaLnBrk="0" hangingPunct="0">
                <a:defRPr/>
              </a:pPr>
              <a:endParaRPr lang="es-ES">
                <a:solidFill>
                  <a:schemeClr val="bg2"/>
                </a:solidFill>
                <a:effectLst>
                  <a:outerShdw blurRad="38100" dist="38100" dir="2700000" algn="tl">
                    <a:srgbClr val="C0C0C0"/>
                  </a:outerShdw>
                </a:effectLst>
              </a:endParaRPr>
            </a:p>
          </p:txBody>
        </p:sp>
        <p:sp>
          <p:nvSpPr>
            <p:cNvPr id="840714" name="Oval 10"/>
            <p:cNvSpPr>
              <a:spLocks noChangeArrowheads="1"/>
            </p:cNvSpPr>
            <p:nvPr/>
          </p:nvSpPr>
          <p:spPr bwMode="auto">
            <a:xfrm>
              <a:off x="245" y="1930"/>
              <a:ext cx="1020" cy="537"/>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15" name="Text Box 11"/>
            <p:cNvSpPr txBox="1">
              <a:spLocks noChangeArrowheads="1"/>
            </p:cNvSpPr>
            <p:nvPr/>
          </p:nvSpPr>
          <p:spPr bwMode="auto">
            <a:xfrm>
              <a:off x="1680" y="2064"/>
              <a:ext cx="491" cy="340"/>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2</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16" name="Text Box 12"/>
            <p:cNvSpPr txBox="1">
              <a:spLocks noChangeArrowheads="1"/>
            </p:cNvSpPr>
            <p:nvPr/>
          </p:nvSpPr>
          <p:spPr bwMode="auto">
            <a:xfrm>
              <a:off x="660" y="2064"/>
              <a:ext cx="454" cy="403"/>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grpSp>
        <p:nvGrpSpPr>
          <p:cNvPr id="22535" name="Group 13"/>
          <p:cNvGrpSpPr>
            <a:grpSpLocks/>
          </p:cNvGrpSpPr>
          <p:nvPr/>
        </p:nvGrpSpPr>
        <p:grpSpPr bwMode="auto">
          <a:xfrm>
            <a:off x="4191000" y="2286000"/>
            <a:ext cx="4237038" cy="3349625"/>
            <a:chOff x="2640" y="1440"/>
            <a:chExt cx="2669" cy="2110"/>
          </a:xfrm>
        </p:grpSpPr>
        <p:sp>
          <p:nvSpPr>
            <p:cNvPr id="840718" name="Oval 14"/>
            <p:cNvSpPr>
              <a:spLocks noChangeArrowheads="1"/>
            </p:cNvSpPr>
            <p:nvPr/>
          </p:nvSpPr>
          <p:spPr bwMode="auto">
            <a:xfrm>
              <a:off x="4176" y="2736"/>
              <a:ext cx="1133" cy="711"/>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19" name="Text Box 15"/>
            <p:cNvSpPr txBox="1">
              <a:spLocks noChangeArrowheads="1"/>
            </p:cNvSpPr>
            <p:nvPr/>
          </p:nvSpPr>
          <p:spPr bwMode="auto">
            <a:xfrm>
              <a:off x="4512" y="2928"/>
              <a:ext cx="453" cy="622"/>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grpSp>
          <p:nvGrpSpPr>
            <p:cNvPr id="22551" name="Group 16"/>
            <p:cNvGrpSpPr>
              <a:grpSpLocks/>
            </p:cNvGrpSpPr>
            <p:nvPr/>
          </p:nvGrpSpPr>
          <p:grpSpPr bwMode="auto">
            <a:xfrm>
              <a:off x="2640" y="1440"/>
              <a:ext cx="1749" cy="1458"/>
              <a:chOff x="2640" y="1440"/>
              <a:chExt cx="1749" cy="1458"/>
            </a:xfrm>
          </p:grpSpPr>
          <p:sp>
            <p:nvSpPr>
              <p:cNvPr id="840721" name="Oval 17"/>
              <p:cNvSpPr>
                <a:spLocks noChangeArrowheads="1"/>
              </p:cNvSpPr>
              <p:nvPr/>
            </p:nvSpPr>
            <p:spPr bwMode="auto">
              <a:xfrm>
                <a:off x="3792" y="1440"/>
                <a:ext cx="480" cy="288"/>
              </a:xfrm>
              <a:prstGeom prst="ellipse">
                <a:avLst/>
              </a:prstGeom>
              <a:solidFill>
                <a:schemeClr val="tx1"/>
              </a:solidFill>
              <a:ln w="12700">
                <a:solidFill>
                  <a:schemeClr val="bg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22" name="Oval 18"/>
              <p:cNvSpPr>
                <a:spLocks noChangeArrowheads="1"/>
              </p:cNvSpPr>
              <p:nvPr/>
            </p:nvSpPr>
            <p:spPr bwMode="auto">
              <a:xfrm>
                <a:off x="3696" y="2544"/>
                <a:ext cx="192" cy="192"/>
              </a:xfrm>
              <a:prstGeom prst="ellipse">
                <a:avLst/>
              </a:prstGeom>
              <a:solidFill>
                <a:schemeClr val="tx1"/>
              </a:solidFill>
              <a:ln w="12700">
                <a:solidFill>
                  <a:schemeClr val="bg2"/>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40723" name="Oval 19"/>
              <p:cNvSpPr>
                <a:spLocks noChangeArrowheads="1"/>
              </p:cNvSpPr>
              <p:nvPr/>
            </p:nvSpPr>
            <p:spPr bwMode="auto">
              <a:xfrm>
                <a:off x="2640" y="1920"/>
                <a:ext cx="1020" cy="537"/>
              </a:xfrm>
              <a:prstGeom prst="ellipse">
                <a:avLst/>
              </a:prstGeom>
              <a:solidFill>
                <a:schemeClr val="tx1"/>
              </a:solidFill>
              <a:ln w="9525">
                <a:solidFill>
                  <a:srgbClr val="000000"/>
                </a:solidFill>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24" name="Text Box 20"/>
              <p:cNvSpPr txBox="1">
                <a:spLocks noChangeArrowheads="1"/>
              </p:cNvSpPr>
              <p:nvPr/>
            </p:nvSpPr>
            <p:spPr bwMode="auto">
              <a:xfrm>
                <a:off x="2928" y="2016"/>
                <a:ext cx="453" cy="403"/>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10</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5" name="Text Box 21"/>
              <p:cNvSpPr txBox="1">
                <a:spLocks noChangeArrowheads="1"/>
              </p:cNvSpPr>
              <p:nvPr/>
            </p:nvSpPr>
            <p:spPr bwMode="auto">
              <a:xfrm>
                <a:off x="3936" y="1440"/>
                <a:ext cx="453" cy="402"/>
              </a:xfrm>
              <a:prstGeom prst="rect">
                <a:avLst/>
              </a:prstGeom>
              <a:noFill/>
              <a:ln w="9525">
                <a:noFill/>
                <a:miter lim="800000"/>
                <a:headEnd/>
                <a:tailEnd/>
              </a:ln>
            </p:spPr>
            <p:txBody>
              <a:bodyPr/>
              <a:lstStyle/>
              <a:p>
                <a:pPr eaLnBrk="0" hangingPunct="0">
                  <a:defRPr/>
                </a:pPr>
                <a:r>
                  <a:rPr lang="en-US" sz="2000">
                    <a:solidFill>
                      <a:schemeClr val="bg2"/>
                    </a:solidFill>
                    <a:latin typeface="Trebuchet MS" pitchFamily="34" charset="0"/>
                  </a:rPr>
                  <a:t>5</a:t>
                </a:r>
                <a:endParaRPr lang="en-US" sz="2000">
                  <a:solidFill>
                    <a:schemeClr val="bg2"/>
                  </a:solidFill>
                  <a:effectLst>
                    <a:outerShdw blurRad="38100" dist="38100" dir="2700000" algn="tl">
                      <a:srgbClr val="FFFFFF"/>
                    </a:outerShdw>
                  </a:effectLst>
                  <a:latin typeface="Trebuchet MS" pitchFamily="34" charset="0"/>
                </a:endParaRPr>
              </a:p>
            </p:txBody>
          </p:sp>
          <p:sp>
            <p:nvSpPr>
              <p:cNvPr id="840726" name="Text Box 22"/>
              <p:cNvSpPr txBox="1">
                <a:spLocks noChangeArrowheads="1"/>
              </p:cNvSpPr>
              <p:nvPr/>
            </p:nvSpPr>
            <p:spPr bwMode="auto">
              <a:xfrm>
                <a:off x="3696" y="2496"/>
                <a:ext cx="454" cy="402"/>
              </a:xfrm>
              <a:prstGeom prst="rect">
                <a:avLst/>
              </a:prstGeom>
              <a:noFill/>
              <a:ln w="9525">
                <a:noFill/>
                <a:miter lim="800000"/>
                <a:headEnd/>
                <a:tailEnd/>
              </a:ln>
            </p:spPr>
            <p:txBody>
              <a:bodyPr/>
              <a:lstStyle/>
              <a:p>
                <a:pPr eaLnBrk="0" hangingPunct="0">
                  <a:defRPr/>
                </a:pPr>
                <a:r>
                  <a:rPr lang="en-US" sz="2000">
                    <a:solidFill>
                      <a:schemeClr val="bg2"/>
                    </a:solidFill>
                    <a:effectLst>
                      <a:outerShdw blurRad="38100" dist="38100" dir="2700000" algn="tl">
                        <a:srgbClr val="FFFFFF"/>
                      </a:outerShdw>
                    </a:effectLst>
                    <a:latin typeface="Trebuchet MS" pitchFamily="34" charset="0"/>
                  </a:rPr>
                  <a:t>2</a:t>
                </a:r>
              </a:p>
            </p:txBody>
          </p:sp>
        </p:grpSp>
      </p:grpSp>
      <p:sp>
        <p:nvSpPr>
          <p:cNvPr id="840727" name="Line 23"/>
          <p:cNvSpPr>
            <a:spLocks noChangeShapeType="1"/>
          </p:cNvSpPr>
          <p:nvPr/>
        </p:nvSpPr>
        <p:spPr bwMode="auto">
          <a:xfrm flipV="1">
            <a:off x="4038600" y="2209800"/>
            <a:ext cx="4343400" cy="2667000"/>
          </a:xfrm>
          <a:prstGeom prst="line">
            <a:avLst/>
          </a:prstGeom>
          <a:noFill/>
          <a:ln w="76200">
            <a:solidFill>
              <a:schemeClr val="bg2"/>
            </a:solidFill>
            <a:prstDash val="lgDashDotDot"/>
            <a:round/>
            <a:headEnd/>
            <a:tailEnd/>
          </a:ln>
        </p:spPr>
        <p:txBody>
          <a:bodyPr/>
          <a:lstStyle/>
          <a:p>
            <a:pPr eaLnBrk="0" hangingPunct="0">
              <a:defRPr/>
            </a:pPr>
            <a:endParaRPr lang="en-US" sz="1800">
              <a:effectLst>
                <a:outerShdw blurRad="38100" dist="38100" dir="2700000" algn="tl">
                  <a:srgbClr val="000000">
                    <a:alpha val="43137"/>
                  </a:srgbClr>
                </a:outerShdw>
              </a:effectLst>
            </a:endParaRPr>
          </a:p>
        </p:txBody>
      </p:sp>
      <p:grpSp>
        <p:nvGrpSpPr>
          <p:cNvPr id="6" name="Group 24"/>
          <p:cNvGrpSpPr>
            <a:grpSpLocks/>
          </p:cNvGrpSpPr>
          <p:nvPr/>
        </p:nvGrpSpPr>
        <p:grpSpPr bwMode="auto">
          <a:xfrm>
            <a:off x="5410200" y="2743200"/>
            <a:ext cx="1350963" cy="1924050"/>
            <a:chOff x="3408" y="1728"/>
            <a:chExt cx="851" cy="1212"/>
          </a:xfrm>
        </p:grpSpPr>
        <p:sp>
          <p:nvSpPr>
            <p:cNvPr id="840729" name="Line 25"/>
            <p:cNvSpPr>
              <a:spLocks noChangeShapeType="1"/>
            </p:cNvSpPr>
            <p:nvPr/>
          </p:nvSpPr>
          <p:spPr bwMode="auto">
            <a:xfrm rot="14700000" flipH="1" flipV="1">
              <a:off x="3615" y="1570"/>
              <a:ext cx="134" cy="453"/>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0" name="Line 26"/>
            <p:cNvSpPr>
              <a:spLocks noChangeShapeType="1"/>
            </p:cNvSpPr>
            <p:nvPr/>
          </p:nvSpPr>
          <p:spPr bwMode="auto">
            <a:xfrm rot="14700000" flipH="1">
              <a:off x="3276" y="2532"/>
              <a:ext cx="492" cy="227"/>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1" name="Line 27"/>
            <p:cNvSpPr>
              <a:spLocks noChangeShapeType="1"/>
            </p:cNvSpPr>
            <p:nvPr/>
          </p:nvSpPr>
          <p:spPr bwMode="auto">
            <a:xfrm rot="14700000" flipH="1">
              <a:off x="3900" y="2580"/>
              <a:ext cx="492" cy="227"/>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grpSp>
      <p:grpSp>
        <p:nvGrpSpPr>
          <p:cNvPr id="7" name="Group 28"/>
          <p:cNvGrpSpPr>
            <a:grpSpLocks/>
          </p:cNvGrpSpPr>
          <p:nvPr/>
        </p:nvGrpSpPr>
        <p:grpSpPr bwMode="auto">
          <a:xfrm>
            <a:off x="1752600" y="2590800"/>
            <a:ext cx="2362200" cy="838200"/>
            <a:chOff x="1104" y="1632"/>
            <a:chExt cx="1488" cy="528"/>
          </a:xfrm>
        </p:grpSpPr>
        <p:sp>
          <p:nvSpPr>
            <p:cNvPr id="840733" name="Line 29"/>
            <p:cNvSpPr>
              <a:spLocks noChangeShapeType="1"/>
            </p:cNvSpPr>
            <p:nvPr/>
          </p:nvSpPr>
          <p:spPr bwMode="auto">
            <a:xfrm>
              <a:off x="1248" y="2064"/>
              <a:ext cx="288" cy="0"/>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sp>
          <p:nvSpPr>
            <p:cNvPr id="840734" name="Text Box 30"/>
            <p:cNvSpPr txBox="1">
              <a:spLocks noChangeArrowheads="1"/>
            </p:cNvSpPr>
            <p:nvPr/>
          </p:nvSpPr>
          <p:spPr bwMode="auto">
            <a:xfrm>
              <a:off x="1104" y="1632"/>
              <a:ext cx="576" cy="402"/>
            </a:xfrm>
            <a:prstGeom prst="rect">
              <a:avLst/>
            </a:prstGeom>
            <a:noFill/>
            <a:ln w="9525">
              <a:noFill/>
              <a:miter lim="800000"/>
              <a:headEnd/>
              <a:tailEnd/>
            </a:ln>
          </p:spPr>
          <p:txBody>
            <a:bodyPr/>
            <a:lstStyle/>
            <a:p>
              <a:pPr algn="ctr" eaLnBrk="0" hangingPunct="0">
                <a:defRPr/>
              </a:pPr>
              <a:r>
                <a:rPr lang="en-US" sz="2000" dirty="0">
                  <a:solidFill>
                    <a:schemeClr val="bg2"/>
                  </a:solidFill>
                  <a:latin typeface="Trebuchet MS" pitchFamily="34" charset="0"/>
                </a:rPr>
                <a:t>0.3 km</a:t>
              </a:r>
              <a:endParaRPr lang="en-US" sz="2000" dirty="0">
                <a:solidFill>
                  <a:schemeClr val="bg2"/>
                </a:solidFill>
                <a:effectLst>
                  <a:outerShdw blurRad="38100" dist="38100" dir="2700000" algn="tl">
                    <a:srgbClr val="FFFFFF"/>
                  </a:outerShdw>
                </a:effectLst>
                <a:latin typeface="Trebuchet MS" pitchFamily="34" charset="0"/>
              </a:endParaRPr>
            </a:p>
          </p:txBody>
        </p:sp>
        <p:sp>
          <p:nvSpPr>
            <p:cNvPr id="840735" name="Line 31"/>
            <p:cNvSpPr>
              <a:spLocks noChangeShapeType="1"/>
            </p:cNvSpPr>
            <p:nvPr/>
          </p:nvSpPr>
          <p:spPr bwMode="auto">
            <a:xfrm>
              <a:off x="2304" y="2160"/>
              <a:ext cx="288" cy="0"/>
            </a:xfrm>
            <a:prstGeom prst="line">
              <a:avLst/>
            </a:prstGeom>
            <a:noFill/>
            <a:ln w="38100">
              <a:solidFill>
                <a:schemeClr val="hlink"/>
              </a:solidFill>
              <a:round/>
              <a:headEnd type="diamond" w="med" len="med"/>
              <a:tailEnd type="diamond" w="med" len="med"/>
            </a:ln>
          </p:spPr>
          <p:txBody>
            <a:bodyPr/>
            <a:lstStyle/>
            <a:p>
              <a:pPr eaLnBrk="0" hangingPunct="0">
                <a:defRPr/>
              </a:pPr>
              <a:endParaRPr lang="en-US" sz="1800">
                <a:effectLst>
                  <a:outerShdw blurRad="38100" dist="38100" dir="2700000" algn="tl">
                    <a:srgbClr val="000000">
                      <a:alpha val="43137"/>
                    </a:srgbClr>
                  </a:outerShdw>
                </a:effectLst>
              </a:endParaRPr>
            </a:p>
          </p:txBody>
        </p:sp>
      </p:grpSp>
      <p:pic>
        <p:nvPicPr>
          <p:cNvPr id="22539" name="Picture 32" descr="PrioArea1"/>
          <p:cNvPicPr>
            <a:picLocks noChangeAspect="1" noChangeArrowheads="1"/>
          </p:cNvPicPr>
          <p:nvPr/>
        </p:nvPicPr>
        <p:blipFill>
          <a:blip r:embed="rId3" cstate="print"/>
          <a:srcRect/>
          <a:stretch>
            <a:fillRect/>
          </a:stretch>
        </p:blipFill>
        <p:spPr bwMode="auto">
          <a:xfrm>
            <a:off x="0" y="-152400"/>
            <a:ext cx="1774825" cy="2209800"/>
          </a:xfrm>
          <a:prstGeom prst="rect">
            <a:avLst/>
          </a:prstGeom>
          <a:noFill/>
          <a:ln w="9525">
            <a:noFill/>
            <a:miter lim="800000"/>
            <a:headEnd/>
            <a:tailEnd/>
          </a:ln>
        </p:spPr>
      </p:pic>
      <p:grpSp>
        <p:nvGrpSpPr>
          <p:cNvPr id="8" name="Group 34"/>
          <p:cNvGrpSpPr>
            <a:grpSpLocks/>
          </p:cNvGrpSpPr>
          <p:nvPr/>
        </p:nvGrpSpPr>
        <p:grpSpPr bwMode="auto">
          <a:xfrm>
            <a:off x="6477000" y="1981200"/>
            <a:ext cx="2667000" cy="2301875"/>
            <a:chOff x="6477000" y="1981200"/>
            <a:chExt cx="2667000" cy="2301875"/>
          </a:xfrm>
        </p:grpSpPr>
        <p:sp>
          <p:nvSpPr>
            <p:cNvPr id="33" name="Text Box 29"/>
            <p:cNvSpPr txBox="1">
              <a:spLocks noChangeArrowheads="1"/>
            </p:cNvSpPr>
            <p:nvPr/>
          </p:nvSpPr>
          <p:spPr bwMode="auto">
            <a:xfrm>
              <a:off x="6477000" y="3581400"/>
              <a:ext cx="762000" cy="701675"/>
            </a:xfrm>
            <a:prstGeom prst="rect">
              <a:avLst/>
            </a:prstGeom>
            <a:noFill/>
            <a:ln w="9525">
              <a:noFill/>
              <a:miter lim="800000"/>
              <a:headEnd/>
              <a:tailEnd/>
            </a:ln>
            <a:effectLst/>
          </p:spPr>
          <p:txBody>
            <a:bodyPr>
              <a:spAutoFit/>
            </a:bodyPr>
            <a:lstStyle/>
            <a:p>
              <a:pPr algn="ctr" eaLnBrk="0" hangingPunct="0">
                <a:spcBef>
                  <a:spcPct val="50000"/>
                </a:spcBef>
                <a:defRPr/>
              </a:pPr>
              <a:r>
                <a:rPr lang="en-US" sz="2000" dirty="0">
                  <a:solidFill>
                    <a:schemeClr val="bg2"/>
                  </a:solidFill>
                  <a:effectLst>
                    <a:outerShdw blurRad="38100" dist="38100" dir="2700000" algn="tl">
                      <a:srgbClr val="000000">
                        <a:alpha val="43137"/>
                      </a:srgbClr>
                    </a:outerShdw>
                  </a:effectLst>
                  <a:latin typeface="Trebuchet MS" pitchFamily="34" charset="0"/>
                </a:rPr>
                <a:t>0.5 km</a:t>
              </a:r>
            </a:p>
          </p:txBody>
        </p:sp>
        <p:sp>
          <p:nvSpPr>
            <p:cNvPr id="34" name="Text Box 30"/>
            <p:cNvSpPr txBox="1">
              <a:spLocks noChangeArrowheads="1"/>
            </p:cNvSpPr>
            <p:nvPr/>
          </p:nvSpPr>
          <p:spPr bwMode="auto">
            <a:xfrm>
              <a:off x="7772400" y="1981200"/>
              <a:ext cx="1371600" cy="457200"/>
            </a:xfrm>
            <a:prstGeom prst="rect">
              <a:avLst/>
            </a:prstGeom>
            <a:solidFill>
              <a:schemeClr val="tx1"/>
            </a:solidFill>
            <a:ln w="9525">
              <a:noFill/>
              <a:miter lim="800000"/>
              <a:headEnd/>
              <a:tailEnd/>
            </a:ln>
            <a:effectLst/>
          </p:spPr>
          <p:txBody>
            <a:bodyPr>
              <a:spAutoFit/>
            </a:bodyPr>
            <a:lstStyle/>
            <a:p>
              <a:pPr algn="ctr" eaLnBrk="0" hangingPunct="0">
                <a:spcBef>
                  <a:spcPct val="50000"/>
                </a:spcBef>
                <a:defRPr/>
              </a:pPr>
              <a:r>
                <a:rPr lang="en-US" dirty="0">
                  <a:solidFill>
                    <a:schemeClr val="bg1"/>
                  </a:solidFill>
                  <a:effectLst>
                    <a:outerShdw blurRad="38100" dist="38100" dir="2700000" algn="tl">
                      <a:srgbClr val="000000">
                        <a:alpha val="43137"/>
                      </a:srgbClr>
                    </a:outerShdw>
                  </a:effectLst>
                  <a:latin typeface="Trebuchet MS" pitchFamily="34" charset="0"/>
                </a:rPr>
                <a:t>Barrier</a:t>
              </a:r>
            </a:p>
          </p:txBody>
        </p:sp>
      </p:gr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840709"/>
                                        </p:tgtEl>
                                        <p:attrNameLst>
                                          <p:attrName>style.visibility</p:attrName>
                                        </p:attrNameLst>
                                      </p:cBhvr>
                                      <p:to>
                                        <p:strVal val="visible"/>
                                      </p:to>
                                    </p:set>
                                    <p:animEffect transition="in" filter="checkerboard(across)">
                                      <p:cBhvr>
                                        <p:cTn id="11" dur="500"/>
                                        <p:tgtEl>
                                          <p:spTgt spid="840709"/>
                                        </p:tgtEl>
                                      </p:cBhvr>
                                    </p:animEffect>
                                  </p:childTnLst>
                                </p:cTn>
                              </p:par>
                            </p:childTnLst>
                          </p:cTn>
                        </p:par>
                        <p:par>
                          <p:cTn id="12" fill="hold">
                            <p:stCondLst>
                              <p:cond delay="1000"/>
                            </p:stCondLst>
                            <p:childTnLst>
                              <p:par>
                                <p:cTn id="13" presetID="8"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diamond(in)">
                                      <p:cBhvr>
                                        <p:cTn id="15" dur="2000"/>
                                        <p:tgtEl>
                                          <p:spTgt spid="6"/>
                                        </p:tgtEl>
                                      </p:cBhvr>
                                    </p:animEffect>
                                  </p:childTnLst>
                                </p:cTn>
                              </p:par>
                            </p:childTnLst>
                          </p:cTn>
                        </p:par>
                        <p:par>
                          <p:cTn id="16" fill="hold">
                            <p:stCondLst>
                              <p:cond delay="3000"/>
                            </p:stCondLst>
                            <p:childTnLst>
                              <p:par>
                                <p:cTn id="17" presetID="5" presetClass="entr" presetSubtype="1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heckerboard(across)">
                                      <p:cBhvr>
                                        <p:cTn id="19" dur="500"/>
                                        <p:tgtEl>
                                          <p:spTgt spid="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par>
                          <p:cTn id="24" fill="hold">
                            <p:stCondLst>
                              <p:cond delay="4000"/>
                            </p:stCondLst>
                            <p:childTnLst>
                              <p:par>
                                <p:cTn id="25" presetID="5" presetClass="entr" presetSubtype="10" fill="hold" nodeType="afterEffect">
                                  <p:stCondLst>
                                    <p:cond delay="0"/>
                                  </p:stCondLst>
                                  <p:childTnLst>
                                    <p:set>
                                      <p:cBhvr>
                                        <p:cTn id="26" dur="1" fill="hold">
                                          <p:stCondLst>
                                            <p:cond delay="0"/>
                                          </p:stCondLst>
                                        </p:cTn>
                                        <p:tgtEl>
                                          <p:spTgt spid="840727"/>
                                        </p:tgtEl>
                                        <p:attrNameLst>
                                          <p:attrName>style.visibility</p:attrName>
                                        </p:attrNameLst>
                                      </p:cBhvr>
                                      <p:to>
                                        <p:strVal val="visible"/>
                                      </p:to>
                                    </p:set>
                                    <p:animEffect transition="in" filter="checkerboard(across)">
                                      <p:cBhvr>
                                        <p:cTn id="27" dur="500"/>
                                        <p:tgtEl>
                                          <p:spTgt spid="840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07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1"/>
          <p:cNvGrpSpPr>
            <a:grpSpLocks/>
          </p:cNvGrpSpPr>
          <p:nvPr/>
        </p:nvGrpSpPr>
        <p:grpSpPr bwMode="auto">
          <a:xfrm>
            <a:off x="533400" y="2389188"/>
            <a:ext cx="3675063" cy="2647950"/>
            <a:chOff x="533400" y="2389736"/>
            <a:chExt cx="3675361" cy="2646739"/>
          </a:xfrm>
        </p:grpSpPr>
        <p:sp>
          <p:nvSpPr>
            <p:cNvPr id="175108" name="AutoShape 4"/>
            <p:cNvSpPr>
              <a:spLocks noChangeArrowheads="1"/>
            </p:cNvSpPr>
            <p:nvPr/>
          </p:nvSpPr>
          <p:spPr bwMode="auto">
            <a:xfrm>
              <a:off x="533400" y="2730892"/>
              <a:ext cx="1733690" cy="383999"/>
            </a:xfrm>
            <a:prstGeom prst="diamond">
              <a:avLst/>
            </a:prstGeom>
            <a:solidFill>
              <a:srgbClr val="FFFF99"/>
            </a:solidFill>
            <a:ln w="9525">
              <a:solidFill>
                <a:schemeClr val="tx1"/>
              </a:solidFill>
              <a:miter lim="800000"/>
              <a:headEnd/>
              <a:tailEnd/>
            </a:ln>
            <a:effectLst/>
          </p:spPr>
          <p:txBody>
            <a:bodyPr wrap="none" anchor="ctr"/>
            <a:lstStyle/>
            <a:p>
              <a:pPr>
                <a:defRPr/>
              </a:pPr>
              <a:endParaRPr lang="en-US"/>
            </a:p>
          </p:txBody>
        </p:sp>
        <p:sp>
          <p:nvSpPr>
            <p:cNvPr id="175109" name="AutoShape 5"/>
            <p:cNvSpPr>
              <a:spLocks noChangeArrowheads="1"/>
            </p:cNvSpPr>
            <p:nvPr/>
          </p:nvSpPr>
          <p:spPr bwMode="auto">
            <a:xfrm>
              <a:off x="533400" y="3211685"/>
              <a:ext cx="1733690" cy="383999"/>
            </a:xfrm>
            <a:prstGeom prst="diamond">
              <a:avLst/>
            </a:prstGeom>
            <a:solidFill>
              <a:srgbClr val="CCFFCC"/>
            </a:solidFill>
            <a:ln w="9525">
              <a:solidFill>
                <a:schemeClr val="tx1"/>
              </a:solidFill>
              <a:miter lim="800000"/>
              <a:headEnd/>
              <a:tailEnd/>
            </a:ln>
            <a:effectLst/>
          </p:spPr>
          <p:txBody>
            <a:bodyPr wrap="none" anchor="ctr"/>
            <a:lstStyle/>
            <a:p>
              <a:pPr>
                <a:defRPr/>
              </a:pPr>
              <a:endParaRPr lang="en-US"/>
            </a:p>
          </p:txBody>
        </p:sp>
        <p:sp>
          <p:nvSpPr>
            <p:cNvPr id="175110" name="AutoShape 6"/>
            <p:cNvSpPr>
              <a:spLocks noChangeArrowheads="1"/>
            </p:cNvSpPr>
            <p:nvPr/>
          </p:nvSpPr>
          <p:spPr bwMode="auto">
            <a:xfrm>
              <a:off x="533400" y="4171683"/>
              <a:ext cx="1733690" cy="383999"/>
            </a:xfrm>
            <a:prstGeom prst="diamond">
              <a:avLst/>
            </a:prstGeom>
            <a:solidFill>
              <a:srgbClr val="FFCC99"/>
            </a:solidFill>
            <a:ln w="9525">
              <a:solidFill>
                <a:schemeClr val="tx1"/>
              </a:solidFill>
              <a:miter lim="800000"/>
              <a:headEnd/>
              <a:tailEnd/>
            </a:ln>
            <a:effectLst/>
          </p:spPr>
          <p:txBody>
            <a:bodyPr wrap="none" anchor="ctr"/>
            <a:lstStyle/>
            <a:p>
              <a:pPr>
                <a:defRPr/>
              </a:pPr>
              <a:endParaRPr lang="en-US"/>
            </a:p>
          </p:txBody>
        </p:sp>
        <p:sp>
          <p:nvSpPr>
            <p:cNvPr id="175111" name="AutoShape 7"/>
            <p:cNvSpPr>
              <a:spLocks noChangeArrowheads="1"/>
            </p:cNvSpPr>
            <p:nvPr/>
          </p:nvSpPr>
          <p:spPr bwMode="auto">
            <a:xfrm>
              <a:off x="533400" y="3692477"/>
              <a:ext cx="1733690" cy="383999"/>
            </a:xfrm>
            <a:prstGeom prst="diamond">
              <a:avLst/>
            </a:pr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12" name="AutoShape 8"/>
            <p:cNvSpPr>
              <a:spLocks noChangeArrowheads="1"/>
            </p:cNvSpPr>
            <p:nvPr/>
          </p:nvSpPr>
          <p:spPr bwMode="auto">
            <a:xfrm>
              <a:off x="533400" y="4652476"/>
              <a:ext cx="1733690" cy="383999"/>
            </a:xfrm>
            <a:prstGeom prst="diamond">
              <a:avLst/>
            </a:prstGeom>
            <a:solidFill>
              <a:srgbClr val="99CCFF"/>
            </a:solidFill>
            <a:ln w="9525">
              <a:solidFill>
                <a:schemeClr val="tx1"/>
              </a:solidFill>
              <a:miter lim="800000"/>
              <a:headEnd/>
              <a:tailEnd/>
            </a:ln>
            <a:effectLst/>
          </p:spPr>
          <p:txBody>
            <a:bodyPr wrap="none" anchor="ctr"/>
            <a:lstStyle/>
            <a:p>
              <a:pPr>
                <a:defRPr/>
              </a:pPr>
              <a:endParaRPr lang="en-US"/>
            </a:p>
          </p:txBody>
        </p:sp>
        <p:sp>
          <p:nvSpPr>
            <p:cNvPr id="175113" name="Text Box 9"/>
            <p:cNvSpPr txBox="1">
              <a:spLocks noChangeArrowheads="1"/>
            </p:cNvSpPr>
            <p:nvPr/>
          </p:nvSpPr>
          <p:spPr bwMode="auto">
            <a:xfrm>
              <a:off x="2362348" y="2743586"/>
              <a:ext cx="1846413" cy="369719"/>
            </a:xfrm>
            <a:prstGeom prst="rect">
              <a:avLst/>
            </a:prstGeom>
            <a:noFill/>
            <a:ln w="9525">
              <a:noFill/>
              <a:miter lim="800000"/>
              <a:headEnd/>
              <a:tailEnd/>
            </a:ln>
            <a:effectLst/>
          </p:spPr>
          <p:txBody>
            <a:bodyPr>
              <a:spAutoFit/>
            </a:bodyPr>
            <a:lstStyle/>
            <a:p>
              <a:pPr>
                <a:defRPr/>
              </a:pPr>
              <a:r>
                <a:rPr lang="en-US" dirty="0">
                  <a:latin typeface="Trebuchet MS" pitchFamily="34" charset="0"/>
                </a:rPr>
                <a:t>Bioclimate</a:t>
              </a:r>
            </a:p>
          </p:txBody>
        </p:sp>
        <p:sp>
          <p:nvSpPr>
            <p:cNvPr id="175114" name="Text Box 10"/>
            <p:cNvSpPr txBox="1">
              <a:spLocks noChangeArrowheads="1"/>
            </p:cNvSpPr>
            <p:nvPr/>
          </p:nvSpPr>
          <p:spPr bwMode="auto">
            <a:xfrm>
              <a:off x="2362348" y="3195817"/>
              <a:ext cx="1592232" cy="461454"/>
            </a:xfrm>
            <a:prstGeom prst="rect">
              <a:avLst/>
            </a:prstGeom>
            <a:noFill/>
            <a:ln w="9525">
              <a:noFill/>
              <a:miter lim="800000"/>
              <a:headEnd/>
              <a:tailEnd/>
            </a:ln>
            <a:effectLst/>
          </p:spPr>
          <p:txBody>
            <a:bodyPr wrap="none">
              <a:spAutoFit/>
            </a:bodyPr>
            <a:lstStyle/>
            <a:p>
              <a:pPr>
                <a:defRPr/>
              </a:pPr>
              <a:r>
                <a:rPr lang="en-US" dirty="0" smtClean="0">
                  <a:latin typeface="Trebuchet MS" pitchFamily="34" charset="0"/>
                </a:rPr>
                <a:t>Image Indices</a:t>
              </a:r>
              <a:endParaRPr lang="en-US" sz="2400" dirty="0">
                <a:latin typeface="Trebuchet MS" pitchFamily="34" charset="0"/>
              </a:endParaRPr>
            </a:p>
          </p:txBody>
        </p:sp>
        <p:sp>
          <p:nvSpPr>
            <p:cNvPr id="175115" name="Text Box 11"/>
            <p:cNvSpPr txBox="1">
              <a:spLocks noChangeArrowheads="1"/>
            </p:cNvSpPr>
            <p:nvPr/>
          </p:nvSpPr>
          <p:spPr bwMode="auto">
            <a:xfrm>
              <a:off x="2362348" y="3657568"/>
              <a:ext cx="1168495" cy="461752"/>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Landform</a:t>
              </a:r>
              <a:endParaRPr lang="en-US" sz="2400" dirty="0">
                <a:latin typeface="Trebuchet MS" pitchFamily="34" charset="0"/>
              </a:endParaRPr>
            </a:p>
          </p:txBody>
        </p:sp>
        <p:sp>
          <p:nvSpPr>
            <p:cNvPr id="175116" name="Text Box 12"/>
            <p:cNvSpPr txBox="1">
              <a:spLocks noChangeArrowheads="1"/>
            </p:cNvSpPr>
            <p:nvPr/>
          </p:nvSpPr>
          <p:spPr bwMode="auto">
            <a:xfrm>
              <a:off x="2362348" y="4190724"/>
              <a:ext cx="1185959" cy="369719"/>
            </a:xfrm>
            <a:prstGeom prst="rect">
              <a:avLst/>
            </a:prstGeom>
            <a:noFill/>
            <a:ln w="9525">
              <a:noFill/>
              <a:miter lim="800000"/>
              <a:headEnd/>
              <a:tailEnd/>
            </a:ln>
            <a:effectLst/>
          </p:spPr>
          <p:txBody>
            <a:bodyPr wrap="none">
              <a:spAutoFit/>
            </a:bodyPr>
            <a:lstStyle/>
            <a:p>
              <a:pPr>
                <a:defRPr/>
              </a:pPr>
              <a:r>
                <a:rPr lang="en-US" dirty="0">
                  <a:latin typeface="Trebuchet MS" pitchFamily="34" charset="0"/>
                </a:rPr>
                <a:t>Lithology</a:t>
              </a:r>
              <a:r>
                <a:rPr lang="en-US" dirty="0"/>
                <a:t> </a:t>
              </a:r>
            </a:p>
          </p:txBody>
        </p:sp>
        <p:sp>
          <p:nvSpPr>
            <p:cNvPr id="175122" name="Line 18"/>
            <p:cNvSpPr>
              <a:spLocks noChangeShapeType="1"/>
            </p:cNvSpPr>
            <p:nvPr/>
          </p:nvSpPr>
          <p:spPr bwMode="auto">
            <a:xfrm>
              <a:off x="900143" y="2389736"/>
              <a:ext cx="0" cy="512527"/>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3" name="Line 19"/>
            <p:cNvSpPr>
              <a:spLocks noChangeShapeType="1"/>
            </p:cNvSpPr>
            <p:nvPr/>
          </p:nvSpPr>
          <p:spPr bwMode="auto">
            <a:xfrm>
              <a:off x="900143" y="2987949"/>
              <a:ext cx="0" cy="426843"/>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4" name="Line 20"/>
            <p:cNvSpPr>
              <a:spLocks noChangeShapeType="1"/>
            </p:cNvSpPr>
            <p:nvPr/>
          </p:nvSpPr>
          <p:spPr bwMode="auto">
            <a:xfrm>
              <a:off x="900143" y="3498891"/>
              <a:ext cx="0" cy="385587"/>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5" name="Line 21"/>
            <p:cNvSpPr>
              <a:spLocks noChangeShapeType="1"/>
            </p:cNvSpPr>
            <p:nvPr/>
          </p:nvSpPr>
          <p:spPr bwMode="auto">
            <a:xfrm>
              <a:off x="900143" y="3968576"/>
              <a:ext cx="0" cy="385587"/>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6" name="Line 22"/>
            <p:cNvSpPr>
              <a:spLocks noChangeShapeType="1"/>
            </p:cNvSpPr>
            <p:nvPr/>
          </p:nvSpPr>
          <p:spPr bwMode="auto">
            <a:xfrm>
              <a:off x="900143" y="4438261"/>
              <a:ext cx="0" cy="383999"/>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7" name="Line 23"/>
            <p:cNvSpPr>
              <a:spLocks noChangeShapeType="1"/>
            </p:cNvSpPr>
            <p:nvPr/>
          </p:nvSpPr>
          <p:spPr bwMode="auto">
            <a:xfrm>
              <a:off x="1166864" y="2518264"/>
              <a:ext cx="0" cy="426843"/>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8" name="Line 24"/>
            <p:cNvSpPr>
              <a:spLocks noChangeShapeType="1"/>
            </p:cNvSpPr>
            <p:nvPr/>
          </p:nvSpPr>
          <p:spPr bwMode="auto">
            <a:xfrm>
              <a:off x="1166864" y="3072049"/>
              <a:ext cx="0" cy="299900"/>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29" name="Line 25"/>
            <p:cNvSpPr>
              <a:spLocks noChangeShapeType="1"/>
            </p:cNvSpPr>
            <p:nvPr/>
          </p:nvSpPr>
          <p:spPr bwMode="auto">
            <a:xfrm>
              <a:off x="1166864" y="3541734"/>
              <a:ext cx="0" cy="299900"/>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0" name="Line 26"/>
            <p:cNvSpPr>
              <a:spLocks noChangeShapeType="1"/>
            </p:cNvSpPr>
            <p:nvPr/>
          </p:nvSpPr>
          <p:spPr bwMode="auto">
            <a:xfrm>
              <a:off x="1166864" y="4011419"/>
              <a:ext cx="0" cy="299900"/>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1" name="Line 27"/>
            <p:cNvSpPr>
              <a:spLocks noChangeShapeType="1"/>
            </p:cNvSpPr>
            <p:nvPr/>
          </p:nvSpPr>
          <p:spPr bwMode="auto">
            <a:xfrm>
              <a:off x="1166864" y="4523947"/>
              <a:ext cx="0" cy="298314"/>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2" name="Line 28"/>
            <p:cNvSpPr>
              <a:spLocks noChangeShapeType="1"/>
            </p:cNvSpPr>
            <p:nvPr/>
          </p:nvSpPr>
          <p:spPr bwMode="auto">
            <a:xfrm>
              <a:off x="1533606" y="2389736"/>
              <a:ext cx="0" cy="426842"/>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3" name="Line 29"/>
            <p:cNvSpPr>
              <a:spLocks noChangeShapeType="1"/>
            </p:cNvSpPr>
            <p:nvPr/>
          </p:nvSpPr>
          <p:spPr bwMode="auto">
            <a:xfrm>
              <a:off x="1533606" y="3114891"/>
              <a:ext cx="0" cy="214215"/>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4" name="Line 30"/>
            <p:cNvSpPr>
              <a:spLocks noChangeShapeType="1"/>
            </p:cNvSpPr>
            <p:nvPr/>
          </p:nvSpPr>
          <p:spPr bwMode="auto">
            <a:xfrm>
              <a:off x="1533606" y="3584576"/>
              <a:ext cx="0" cy="171372"/>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5" name="Line 31"/>
            <p:cNvSpPr>
              <a:spLocks noChangeShapeType="1"/>
            </p:cNvSpPr>
            <p:nvPr/>
          </p:nvSpPr>
          <p:spPr bwMode="auto">
            <a:xfrm>
              <a:off x="1533606" y="4054261"/>
              <a:ext cx="0" cy="214215"/>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6" name="Line 32"/>
            <p:cNvSpPr>
              <a:spLocks noChangeShapeType="1"/>
            </p:cNvSpPr>
            <p:nvPr/>
          </p:nvSpPr>
          <p:spPr bwMode="auto">
            <a:xfrm>
              <a:off x="1533606" y="4523947"/>
              <a:ext cx="0" cy="214215"/>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7" name="Line 33"/>
            <p:cNvSpPr>
              <a:spLocks noChangeShapeType="1"/>
            </p:cNvSpPr>
            <p:nvPr/>
          </p:nvSpPr>
          <p:spPr bwMode="auto">
            <a:xfrm>
              <a:off x="1900349" y="2645206"/>
              <a:ext cx="0" cy="257057"/>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8" name="Line 34"/>
            <p:cNvSpPr>
              <a:spLocks noChangeShapeType="1"/>
            </p:cNvSpPr>
            <p:nvPr/>
          </p:nvSpPr>
          <p:spPr bwMode="auto">
            <a:xfrm>
              <a:off x="1900349" y="3030793"/>
              <a:ext cx="0" cy="341156"/>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39" name="Line 35"/>
            <p:cNvSpPr>
              <a:spLocks noChangeShapeType="1"/>
            </p:cNvSpPr>
            <p:nvPr/>
          </p:nvSpPr>
          <p:spPr bwMode="auto">
            <a:xfrm>
              <a:off x="1900349" y="3498891"/>
              <a:ext cx="0" cy="385587"/>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40" name="Line 36"/>
            <p:cNvSpPr>
              <a:spLocks noChangeShapeType="1"/>
            </p:cNvSpPr>
            <p:nvPr/>
          </p:nvSpPr>
          <p:spPr bwMode="auto">
            <a:xfrm>
              <a:off x="1900349" y="3968576"/>
              <a:ext cx="0" cy="342743"/>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sp>
          <p:nvSpPr>
            <p:cNvPr id="175141" name="Line 37"/>
            <p:cNvSpPr>
              <a:spLocks noChangeShapeType="1"/>
            </p:cNvSpPr>
            <p:nvPr/>
          </p:nvSpPr>
          <p:spPr bwMode="auto">
            <a:xfrm>
              <a:off x="1900349" y="4438261"/>
              <a:ext cx="0" cy="383999"/>
            </a:xfrm>
            <a:prstGeom prst="line">
              <a:avLst/>
            </a:prstGeom>
            <a:noFill/>
            <a:ln w="9525">
              <a:solidFill>
                <a:schemeClr val="accent6">
                  <a:lumMod val="75000"/>
                </a:schemeClr>
              </a:solidFill>
              <a:round/>
              <a:headEnd/>
              <a:tailEnd type="triangle" w="med" len="med"/>
            </a:ln>
            <a:effectLst/>
          </p:spPr>
          <p:txBody>
            <a:bodyPr wrap="none"/>
            <a:lstStyle/>
            <a:p>
              <a:pPr>
                <a:defRPr/>
              </a:pPr>
              <a:endParaRPr lang="en-US"/>
            </a:p>
          </p:txBody>
        </p:sp>
      </p:grpSp>
      <p:grpSp>
        <p:nvGrpSpPr>
          <p:cNvPr id="3" name="Group 50"/>
          <p:cNvGrpSpPr>
            <a:grpSpLocks/>
          </p:cNvGrpSpPr>
          <p:nvPr/>
        </p:nvGrpSpPr>
        <p:grpSpPr bwMode="auto">
          <a:xfrm>
            <a:off x="533400" y="1676400"/>
            <a:ext cx="3735388" cy="987425"/>
            <a:chOff x="533400" y="1676468"/>
            <a:chExt cx="3735696" cy="988080"/>
          </a:xfrm>
        </p:grpSpPr>
        <p:sp>
          <p:nvSpPr>
            <p:cNvPr id="175118" name="Freeform 14"/>
            <p:cNvSpPr>
              <a:spLocks/>
            </p:cNvSpPr>
            <p:nvPr/>
          </p:nvSpPr>
          <p:spPr bwMode="auto">
            <a:xfrm>
              <a:off x="806473" y="2303947"/>
              <a:ext cx="193691" cy="74661"/>
            </a:xfrm>
            <a:custGeom>
              <a:avLst/>
              <a:gdLst/>
              <a:ahLst/>
              <a:cxnLst>
                <a:cxn ang="0">
                  <a:pos x="0" y="63"/>
                </a:cxn>
                <a:cxn ang="0">
                  <a:pos x="72" y="0"/>
                </a:cxn>
                <a:cxn ang="0">
                  <a:pos x="117" y="36"/>
                </a:cxn>
                <a:cxn ang="0">
                  <a:pos x="135" y="90"/>
                </a:cxn>
                <a:cxn ang="0">
                  <a:pos x="81" y="126"/>
                </a:cxn>
                <a:cxn ang="0">
                  <a:pos x="27" y="108"/>
                </a:cxn>
                <a:cxn ang="0">
                  <a:pos x="0" y="99"/>
                </a:cxn>
                <a:cxn ang="0">
                  <a:pos x="0" y="63"/>
                </a:cxn>
              </a:cxnLst>
              <a:rect l="0" t="0" r="r" b="b"/>
              <a:pathLst>
                <a:path w="135" h="129">
                  <a:moveTo>
                    <a:pt x="0" y="63"/>
                  </a:moveTo>
                  <a:cubicBezTo>
                    <a:pt x="29" y="43"/>
                    <a:pt x="43" y="20"/>
                    <a:pt x="72" y="0"/>
                  </a:cubicBezTo>
                  <a:cubicBezTo>
                    <a:pt x="101" y="10"/>
                    <a:pt x="103" y="4"/>
                    <a:pt x="117" y="36"/>
                  </a:cubicBezTo>
                  <a:cubicBezTo>
                    <a:pt x="125" y="53"/>
                    <a:pt x="135" y="90"/>
                    <a:pt x="135" y="90"/>
                  </a:cubicBezTo>
                  <a:cubicBezTo>
                    <a:pt x="122" y="103"/>
                    <a:pt x="104" y="129"/>
                    <a:pt x="81" y="126"/>
                  </a:cubicBezTo>
                  <a:cubicBezTo>
                    <a:pt x="62" y="124"/>
                    <a:pt x="45" y="114"/>
                    <a:pt x="27" y="108"/>
                  </a:cubicBezTo>
                  <a:cubicBezTo>
                    <a:pt x="18" y="105"/>
                    <a:pt x="0" y="99"/>
                    <a:pt x="0" y="99"/>
                  </a:cubicBezTo>
                  <a:cubicBezTo>
                    <a:pt x="21" y="37"/>
                    <a:pt x="31" y="32"/>
                    <a:pt x="0" y="63"/>
                  </a:cubicBezTo>
                  <a:close/>
                </a:path>
              </a:pathLst>
            </a:custGeom>
            <a:solidFill>
              <a:srgbClr val="FFC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19" name="Freeform 15"/>
            <p:cNvSpPr>
              <a:spLocks/>
            </p:cNvSpPr>
            <p:nvPr/>
          </p:nvSpPr>
          <p:spPr bwMode="auto">
            <a:xfrm>
              <a:off x="1082720" y="2448505"/>
              <a:ext cx="130186" cy="95313"/>
            </a:xfrm>
            <a:custGeom>
              <a:avLst/>
              <a:gdLst/>
              <a:ahLst/>
              <a:cxnLst>
                <a:cxn ang="0">
                  <a:pos x="6" y="45"/>
                </a:cxn>
                <a:cxn ang="0">
                  <a:pos x="114" y="0"/>
                </a:cxn>
                <a:cxn ang="0">
                  <a:pos x="186" y="54"/>
                </a:cxn>
                <a:cxn ang="0">
                  <a:pos x="69" y="72"/>
                </a:cxn>
                <a:cxn ang="0">
                  <a:pos x="6" y="45"/>
                </a:cxn>
              </a:cxnLst>
              <a:rect l="0" t="0" r="r" b="b"/>
              <a:pathLst>
                <a:path w="186" h="107">
                  <a:moveTo>
                    <a:pt x="6" y="45"/>
                  </a:moveTo>
                  <a:cubicBezTo>
                    <a:pt x="46" y="32"/>
                    <a:pt x="76" y="13"/>
                    <a:pt x="114" y="0"/>
                  </a:cubicBezTo>
                  <a:cubicBezTo>
                    <a:pt x="155" y="10"/>
                    <a:pt x="172" y="13"/>
                    <a:pt x="186" y="54"/>
                  </a:cubicBezTo>
                  <a:cubicBezTo>
                    <a:pt x="133" y="107"/>
                    <a:pt x="133" y="85"/>
                    <a:pt x="69" y="72"/>
                  </a:cubicBezTo>
                  <a:cubicBezTo>
                    <a:pt x="0" y="58"/>
                    <a:pt x="6" y="85"/>
                    <a:pt x="6" y="45"/>
                  </a:cubicBezTo>
                  <a:close/>
                </a:path>
              </a:pathLst>
            </a:custGeom>
            <a:solidFill>
              <a:srgbClr val="FF000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0" name="Freeform 16"/>
            <p:cNvSpPr>
              <a:spLocks/>
            </p:cNvSpPr>
            <p:nvPr/>
          </p:nvSpPr>
          <p:spPr bwMode="auto">
            <a:xfrm>
              <a:off x="1422473" y="2303947"/>
              <a:ext cx="211155" cy="82605"/>
            </a:xfrm>
            <a:custGeom>
              <a:avLst/>
              <a:gdLst/>
              <a:ahLst/>
              <a:cxnLst>
                <a:cxn ang="0">
                  <a:pos x="13" y="63"/>
                </a:cxn>
                <a:cxn ang="0">
                  <a:pos x="94" y="18"/>
                </a:cxn>
                <a:cxn ang="0">
                  <a:pos x="148" y="0"/>
                </a:cxn>
                <a:cxn ang="0">
                  <a:pos x="229" y="36"/>
                </a:cxn>
                <a:cxn ang="0">
                  <a:pos x="256" y="45"/>
                </a:cxn>
                <a:cxn ang="0">
                  <a:pos x="184" y="126"/>
                </a:cxn>
                <a:cxn ang="0">
                  <a:pos x="121" y="117"/>
                </a:cxn>
                <a:cxn ang="0">
                  <a:pos x="112" y="81"/>
                </a:cxn>
                <a:cxn ang="0">
                  <a:pos x="67" y="90"/>
                </a:cxn>
                <a:cxn ang="0">
                  <a:pos x="13" y="108"/>
                </a:cxn>
                <a:cxn ang="0">
                  <a:pos x="4" y="81"/>
                </a:cxn>
                <a:cxn ang="0">
                  <a:pos x="13" y="63"/>
                </a:cxn>
              </a:cxnLst>
              <a:rect l="0" t="0" r="r" b="b"/>
              <a:pathLst>
                <a:path w="256" h="128">
                  <a:moveTo>
                    <a:pt x="13" y="63"/>
                  </a:moveTo>
                  <a:cubicBezTo>
                    <a:pt x="55" y="49"/>
                    <a:pt x="40" y="36"/>
                    <a:pt x="94" y="18"/>
                  </a:cubicBezTo>
                  <a:cubicBezTo>
                    <a:pt x="112" y="12"/>
                    <a:pt x="148" y="0"/>
                    <a:pt x="148" y="0"/>
                  </a:cubicBezTo>
                  <a:cubicBezTo>
                    <a:pt x="191" y="29"/>
                    <a:pt x="165" y="15"/>
                    <a:pt x="229" y="36"/>
                  </a:cubicBezTo>
                  <a:cubicBezTo>
                    <a:pt x="238" y="39"/>
                    <a:pt x="256" y="45"/>
                    <a:pt x="256" y="45"/>
                  </a:cubicBezTo>
                  <a:cubicBezTo>
                    <a:pt x="244" y="103"/>
                    <a:pt x="240" y="107"/>
                    <a:pt x="184" y="126"/>
                  </a:cubicBezTo>
                  <a:cubicBezTo>
                    <a:pt x="163" y="123"/>
                    <a:pt x="139" y="128"/>
                    <a:pt x="121" y="117"/>
                  </a:cubicBezTo>
                  <a:cubicBezTo>
                    <a:pt x="111" y="110"/>
                    <a:pt x="123" y="87"/>
                    <a:pt x="112" y="81"/>
                  </a:cubicBezTo>
                  <a:cubicBezTo>
                    <a:pt x="98" y="74"/>
                    <a:pt x="82" y="86"/>
                    <a:pt x="67" y="90"/>
                  </a:cubicBezTo>
                  <a:cubicBezTo>
                    <a:pt x="49" y="95"/>
                    <a:pt x="13" y="108"/>
                    <a:pt x="13" y="108"/>
                  </a:cubicBezTo>
                  <a:cubicBezTo>
                    <a:pt x="10" y="99"/>
                    <a:pt x="0" y="89"/>
                    <a:pt x="4" y="81"/>
                  </a:cubicBezTo>
                  <a:cubicBezTo>
                    <a:pt x="15" y="59"/>
                    <a:pt x="55" y="84"/>
                    <a:pt x="13" y="63"/>
                  </a:cubicBezTo>
                  <a:close/>
                </a:path>
              </a:pathLst>
            </a:custGeom>
            <a:solidFill>
              <a:srgbClr val="00B050"/>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21" name="Freeform 17"/>
            <p:cNvSpPr>
              <a:spLocks/>
            </p:cNvSpPr>
            <p:nvPr/>
          </p:nvSpPr>
          <p:spPr bwMode="auto">
            <a:xfrm>
              <a:off x="1762226" y="2559703"/>
              <a:ext cx="238145" cy="104845"/>
            </a:xfrm>
            <a:custGeom>
              <a:avLst/>
              <a:gdLst/>
              <a:ahLst/>
              <a:cxnLst>
                <a:cxn ang="0">
                  <a:pos x="27" y="99"/>
                </a:cxn>
                <a:cxn ang="0">
                  <a:pos x="99" y="18"/>
                </a:cxn>
                <a:cxn ang="0">
                  <a:pos x="153" y="0"/>
                </a:cxn>
                <a:cxn ang="0">
                  <a:pos x="297" y="36"/>
                </a:cxn>
                <a:cxn ang="0">
                  <a:pos x="225" y="81"/>
                </a:cxn>
                <a:cxn ang="0">
                  <a:pos x="126" y="108"/>
                </a:cxn>
                <a:cxn ang="0">
                  <a:pos x="99" y="126"/>
                </a:cxn>
                <a:cxn ang="0">
                  <a:pos x="45" y="144"/>
                </a:cxn>
                <a:cxn ang="0">
                  <a:pos x="27" y="99"/>
                </a:cxn>
              </a:cxnLst>
              <a:rect l="0" t="0" r="r" b="b"/>
              <a:pathLst>
                <a:path w="301" h="144">
                  <a:moveTo>
                    <a:pt x="27" y="99"/>
                  </a:moveTo>
                  <a:cubicBezTo>
                    <a:pt x="44" y="73"/>
                    <a:pt x="73" y="27"/>
                    <a:pt x="99" y="18"/>
                  </a:cubicBezTo>
                  <a:cubicBezTo>
                    <a:pt x="117" y="12"/>
                    <a:pt x="153" y="0"/>
                    <a:pt x="153" y="0"/>
                  </a:cubicBezTo>
                  <a:cubicBezTo>
                    <a:pt x="208" y="27"/>
                    <a:pt x="230" y="29"/>
                    <a:pt x="297" y="36"/>
                  </a:cubicBezTo>
                  <a:cubicBezTo>
                    <a:pt x="285" y="133"/>
                    <a:pt x="301" y="119"/>
                    <a:pt x="225" y="81"/>
                  </a:cubicBezTo>
                  <a:cubicBezTo>
                    <a:pt x="161" y="94"/>
                    <a:pt x="195" y="85"/>
                    <a:pt x="126" y="108"/>
                  </a:cubicBezTo>
                  <a:cubicBezTo>
                    <a:pt x="116" y="111"/>
                    <a:pt x="109" y="122"/>
                    <a:pt x="99" y="126"/>
                  </a:cubicBezTo>
                  <a:cubicBezTo>
                    <a:pt x="82" y="134"/>
                    <a:pt x="45" y="144"/>
                    <a:pt x="45" y="144"/>
                  </a:cubicBezTo>
                  <a:cubicBezTo>
                    <a:pt x="0" y="129"/>
                    <a:pt x="27" y="135"/>
                    <a:pt x="27" y="99"/>
                  </a:cubicBezTo>
                  <a:close/>
                </a:path>
              </a:pathLst>
            </a:custGeom>
            <a:solidFill>
              <a:schemeClr val="accent1">
                <a:lumMod val="40000"/>
                <a:lumOff val="60000"/>
              </a:schemeClr>
            </a:solidFill>
            <a:ln w="9525" cap="flat" cmpd="sng">
              <a:solidFill>
                <a:schemeClr val="tx1"/>
              </a:solidFill>
              <a:prstDash val="solid"/>
              <a:round/>
              <a:headEnd type="none" w="med" len="med"/>
              <a:tailEnd type="none" w="med" len="med"/>
            </a:ln>
            <a:effectLst/>
          </p:spPr>
          <p:txBody>
            <a:bodyPr wrap="none"/>
            <a:lstStyle/>
            <a:p>
              <a:pPr>
                <a:defRPr/>
              </a:pPr>
              <a:endParaRPr lang="en-US"/>
            </a:p>
          </p:txBody>
        </p:sp>
        <p:sp>
          <p:nvSpPr>
            <p:cNvPr id="175144" name="Text Box 40"/>
            <p:cNvSpPr txBox="1">
              <a:spLocks noChangeArrowheads="1"/>
            </p:cNvSpPr>
            <p:nvPr/>
          </p:nvSpPr>
          <p:spPr bwMode="auto">
            <a:xfrm>
              <a:off x="533400" y="1676468"/>
              <a:ext cx="3735696" cy="462269"/>
            </a:xfrm>
            <a:prstGeom prst="rect">
              <a:avLst/>
            </a:prstGeom>
            <a:noFill/>
            <a:ln w="9525">
              <a:noFill/>
              <a:miter lim="800000"/>
              <a:headEnd/>
              <a:tailEnd/>
            </a:ln>
            <a:effectLst/>
          </p:spPr>
          <p:txBody>
            <a:bodyPr wrap="none">
              <a:spAutoFit/>
            </a:bodyPr>
            <a:lstStyle/>
            <a:p>
              <a:pPr>
                <a:defRPr/>
              </a:pPr>
              <a:r>
                <a:rPr lang="en-US" sz="2400" dirty="0">
                  <a:solidFill>
                    <a:schemeClr val="tx2"/>
                  </a:solidFill>
                  <a:latin typeface="Trebuchet MS" pitchFamily="34" charset="0"/>
                </a:rPr>
                <a:t>Observations</a:t>
              </a:r>
              <a:r>
                <a:rPr lang="en-US" sz="2400" dirty="0">
                  <a:latin typeface="Trebuchet MS" pitchFamily="34" charset="0"/>
                </a:rPr>
                <a:t> (point/poly)</a:t>
              </a:r>
            </a:p>
          </p:txBody>
        </p:sp>
      </p:grpSp>
      <p:graphicFrame>
        <p:nvGraphicFramePr>
          <p:cNvPr id="48" name="Group 150"/>
          <p:cNvGraphicFramePr>
            <a:graphicFrameLocks/>
          </p:cNvGraphicFramePr>
          <p:nvPr>
            <p:extLst>
              <p:ext uri="{D42A27DB-BD31-4B8C-83A1-F6EECF244321}">
                <p14:modId xmlns:p14="http://schemas.microsoft.com/office/powerpoint/2010/main" val="2738436410"/>
              </p:ext>
            </p:extLst>
          </p:nvPr>
        </p:nvGraphicFramePr>
        <p:xfrm>
          <a:off x="4648200" y="2158218"/>
          <a:ext cx="4114800" cy="4206240"/>
        </p:xfrm>
        <a:graphic>
          <a:graphicData uri="http://schemas.openxmlformats.org/drawingml/2006/table">
            <a:tbl>
              <a:tblPr/>
              <a:tblGrid>
                <a:gridCol w="4114800"/>
              </a:tblGrid>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Imagery: </a:t>
                      </a:r>
                      <a:r>
                        <a:rPr kumimoji="0" lang="en-US" sz="1800" b="0" i="0" u="none" strike="noStrike" cap="none" normalizeH="0" baseline="0" dirty="0" smtClean="0">
                          <a:ln>
                            <a:noFill/>
                          </a:ln>
                          <a:solidFill>
                            <a:schemeClr val="tx1"/>
                          </a:solidFill>
                          <a:effectLst/>
                          <a:latin typeface="Trebuchet MS" pitchFamily="34" charset="0"/>
                        </a:rPr>
                        <a:t>LANDSAT ETM for spring, summer &amp; fall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Trebuchet MS" pitchFamily="34" charset="0"/>
                        </a:rPr>
                        <a:t>NDVI, SAVI, Brightness, Greenness, Wetness, etc.</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Trebuchet MS" pitchFamily="34" charset="0"/>
                        </a:rPr>
                        <a:t>DEM: </a:t>
                      </a:r>
                      <a:r>
                        <a:rPr kumimoji="0" lang="en-US" sz="2000" b="0" i="0" u="none" strike="noStrike" cap="none" normalizeH="0" baseline="0" smtClean="0">
                          <a:ln>
                            <a:noFill/>
                          </a:ln>
                          <a:solidFill>
                            <a:schemeClr val="tx1"/>
                          </a:solidFill>
                          <a:effectLst/>
                          <a:latin typeface="Trebuchet MS" pitchFamily="34" charset="0"/>
                        </a:rPr>
                        <a:t>Elevation, Aspect, Slope, Landform</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Vector: </a:t>
                      </a:r>
                      <a:r>
                        <a:rPr kumimoji="0" lang="en-US" sz="2000" b="0" i="0" u="none" strike="noStrike" cap="none" normalizeH="0" baseline="0" dirty="0" smtClean="0">
                          <a:ln>
                            <a:noFill/>
                          </a:ln>
                          <a:solidFill>
                            <a:schemeClr val="tx1"/>
                          </a:solidFill>
                          <a:effectLst/>
                          <a:latin typeface="Trebuchet MS" pitchFamily="34" charset="0"/>
                        </a:rPr>
                        <a:t>Geologic extremes, Soil texture, drainage, pH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16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Trebuchet MS" pitchFamily="34" charset="0"/>
                        </a:rPr>
                        <a:t>Meteorological: </a:t>
                      </a:r>
                      <a:r>
                        <a:rPr kumimoji="0" lang="en-US" sz="2000" b="0" i="0" u="none" strike="noStrike" cap="none" normalizeH="0" baseline="0" dirty="0" err="1" smtClean="0">
                          <a:ln>
                            <a:noFill/>
                          </a:ln>
                          <a:solidFill>
                            <a:schemeClr val="tx1"/>
                          </a:solidFill>
                          <a:effectLst/>
                          <a:latin typeface="Trebuchet MS" pitchFamily="34" charset="0"/>
                        </a:rPr>
                        <a:t>bioclimate</a:t>
                      </a:r>
                      <a:r>
                        <a:rPr kumimoji="0" lang="en-US" sz="2000" b="0" i="0" u="none" strike="noStrike" cap="none" normalizeH="0" baseline="0" dirty="0" smtClean="0">
                          <a:ln>
                            <a:noFill/>
                          </a:ln>
                          <a:solidFill>
                            <a:schemeClr val="tx1"/>
                          </a:solidFill>
                          <a:effectLst/>
                          <a:latin typeface="Trebuchet MS" pitchFamily="34" charset="0"/>
                        </a:rPr>
                        <a:t> types, interpolated climate variables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0" name="Rectangle 2"/>
          <p:cNvSpPr>
            <a:spLocks noGrp="1" noChangeArrowheads="1"/>
          </p:cNvSpPr>
          <p:nvPr>
            <p:ph type="title"/>
          </p:nvPr>
        </p:nvSpPr>
        <p:spPr>
          <a:xfrm>
            <a:off x="609600" y="462023"/>
            <a:ext cx="7772400" cy="1143000"/>
          </a:xfrm>
        </p:spPr>
        <p:txBody>
          <a:bodyPr/>
          <a:lstStyle/>
          <a:p>
            <a:r>
              <a:rPr lang="en-US" sz="4000" dirty="0" smtClean="0">
                <a:solidFill>
                  <a:srgbClr val="FFFF99"/>
                </a:solidFill>
                <a:effectLst>
                  <a:outerShdw blurRad="38100" dist="38100" dir="2700000" algn="tl">
                    <a:srgbClr val="000000">
                      <a:alpha val="43137"/>
                    </a:srgbClr>
                  </a:outerShdw>
                </a:effectLst>
                <a:latin typeface="Trebuchet MS" pitchFamily="34" charset="0"/>
              </a:rPr>
              <a:t>Inductive Modeling</a:t>
            </a:r>
            <a:endParaRPr lang="en-US" sz="4000" dirty="0">
              <a:solidFill>
                <a:srgbClr val="FFFF99"/>
              </a:solidFill>
              <a:effectLst>
                <a:outerShdw blurRad="38100" dist="38100" dir="2700000" algn="tl">
                  <a:srgbClr val="000000">
                    <a:alpha val="43137"/>
                  </a:srgbClr>
                </a:outerShdw>
              </a:effectLst>
              <a:latin typeface="Trebuchet MS" pitchFamily="34" charset="0"/>
            </a:endParaRPr>
          </a:p>
        </p:txBody>
      </p:sp>
      <p:grpSp>
        <p:nvGrpSpPr>
          <p:cNvPr id="4" name="Group 49"/>
          <p:cNvGrpSpPr>
            <a:grpSpLocks/>
          </p:cNvGrpSpPr>
          <p:nvPr/>
        </p:nvGrpSpPr>
        <p:grpSpPr bwMode="auto">
          <a:xfrm>
            <a:off x="457200" y="4953000"/>
            <a:ext cx="1981200" cy="1523308"/>
            <a:chOff x="457200" y="4953000"/>
            <a:chExt cx="1981200" cy="1524000"/>
          </a:xfrm>
        </p:grpSpPr>
        <p:cxnSp>
          <p:nvCxnSpPr>
            <p:cNvPr id="51221" name="Straight Arrow Connector 43"/>
            <p:cNvCxnSpPr>
              <a:cxnSpLocks noChangeShapeType="1"/>
            </p:cNvCxnSpPr>
            <p:nvPr/>
          </p:nvCxnSpPr>
          <p:spPr bwMode="auto">
            <a:xfrm flipV="1">
              <a:off x="1600200" y="4953000"/>
              <a:ext cx="838200" cy="268684"/>
            </a:xfrm>
            <a:prstGeom prst="straightConnector1">
              <a:avLst/>
            </a:prstGeom>
            <a:noFill/>
            <a:ln w="12700" algn="ctr">
              <a:solidFill>
                <a:srgbClr val="FF0000"/>
              </a:solidFill>
              <a:round/>
              <a:headEnd/>
              <a:tailEnd type="arrow" w="med" len="med"/>
            </a:ln>
          </p:spPr>
        </p:cxnSp>
        <p:sp>
          <p:nvSpPr>
            <p:cNvPr id="175142" name="AutoShape 38"/>
            <p:cNvSpPr>
              <a:spLocks noChangeArrowheads="1"/>
            </p:cNvSpPr>
            <p:nvPr/>
          </p:nvSpPr>
          <p:spPr bwMode="auto">
            <a:xfrm rot="5400000">
              <a:off x="1291344" y="5126964"/>
              <a:ext cx="384350" cy="233362"/>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C0C0C0"/>
            </a:solidFill>
            <a:ln w="9525">
              <a:solidFill>
                <a:schemeClr val="tx1"/>
              </a:solidFill>
              <a:miter lim="800000"/>
              <a:headEnd/>
              <a:tailEnd/>
            </a:ln>
            <a:effectLst/>
          </p:spPr>
          <p:txBody>
            <a:bodyPr wrap="none" anchor="ctr"/>
            <a:lstStyle/>
            <a:p>
              <a:pPr>
                <a:defRPr/>
              </a:pPr>
              <a:endParaRPr lang="en-US"/>
            </a:p>
          </p:txBody>
        </p:sp>
        <p:sp>
          <p:nvSpPr>
            <p:cNvPr id="175143" name="Text Box 39"/>
            <p:cNvSpPr txBox="1">
              <a:spLocks noChangeArrowheads="1"/>
            </p:cNvSpPr>
            <p:nvPr/>
          </p:nvSpPr>
          <p:spPr bwMode="auto">
            <a:xfrm>
              <a:off x="457200" y="5486642"/>
              <a:ext cx="1890713" cy="584465"/>
            </a:xfrm>
            <a:prstGeom prst="rect">
              <a:avLst/>
            </a:prstGeom>
            <a:noFill/>
            <a:ln w="9525">
              <a:noFill/>
              <a:miter lim="800000"/>
              <a:headEnd/>
              <a:tailEnd/>
            </a:ln>
            <a:effectLst/>
          </p:spPr>
          <p:txBody>
            <a:bodyPr wrap="none">
              <a:spAutoFit/>
            </a:bodyPr>
            <a:lstStyle/>
            <a:p>
              <a:pPr>
                <a:defRPr/>
              </a:pPr>
              <a:r>
                <a:rPr lang="en-US" sz="1600" i="1" dirty="0">
                  <a:latin typeface="Trebuchet MS" pitchFamily="34" charset="0"/>
                </a:rPr>
                <a:t>Output translates </a:t>
              </a:r>
            </a:p>
            <a:p>
              <a:pPr>
                <a:defRPr/>
              </a:pPr>
              <a:r>
                <a:rPr lang="en-US" sz="1600" i="1" dirty="0">
                  <a:latin typeface="Trebuchet MS" pitchFamily="34" charset="0"/>
                </a:rPr>
                <a:t>to map product</a:t>
              </a:r>
            </a:p>
          </p:txBody>
        </p:sp>
        <p:cxnSp>
          <p:nvCxnSpPr>
            <p:cNvPr id="51224" name="Straight Arrow Connector 44"/>
            <p:cNvCxnSpPr>
              <a:cxnSpLocks noChangeShapeType="1"/>
            </p:cNvCxnSpPr>
            <p:nvPr/>
          </p:nvCxnSpPr>
          <p:spPr bwMode="auto">
            <a:xfrm rot="16200000" flipH="1">
              <a:off x="1467842" y="5506442"/>
              <a:ext cx="1026716" cy="914400"/>
            </a:xfrm>
            <a:prstGeom prst="straightConnector1">
              <a:avLst/>
            </a:prstGeom>
            <a:noFill/>
            <a:ln w="12700" algn="ctr">
              <a:solidFill>
                <a:srgbClr val="FF0000"/>
              </a:solidFill>
              <a:round/>
              <a:headEnd/>
              <a:tailEnd type="arrow" w="med" len="med"/>
            </a:ln>
          </p:spPr>
        </p:cxnSp>
      </p:grpSp>
      <p:pic>
        <p:nvPicPr>
          <p:cNvPr id="46" name="Picture 3" descr="Oakland MI land use"/>
          <p:cNvPicPr>
            <a:picLocks noChangeAspect="1" noChangeArrowheads="1"/>
          </p:cNvPicPr>
          <p:nvPr/>
        </p:nvPicPr>
        <p:blipFill>
          <a:blip r:embed="rId3" cstate="print"/>
          <a:srcRect/>
          <a:stretch>
            <a:fillRect/>
          </a:stretch>
        </p:blipFill>
        <p:spPr bwMode="auto">
          <a:xfrm>
            <a:off x="2438400" y="4845050"/>
            <a:ext cx="2113220" cy="1631258"/>
          </a:xfrm>
          <a:prstGeom prst="rect">
            <a:avLst/>
          </a:prstGeom>
          <a:noFill/>
          <a:ln w="9525">
            <a:noFill/>
            <a:miter lim="800000"/>
            <a:headEnd/>
            <a:tailEnd/>
          </a:ln>
        </p:spPr>
      </p:pic>
    </p:spTree>
    <p:extLst>
      <p:ext uri="{BB962C8B-B14F-4D97-AF65-F5344CB8AC3E}">
        <p14:creationId xmlns:p14="http://schemas.microsoft.com/office/powerpoint/2010/main" val="1646183413"/>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ChangeArrowheads="1"/>
          </p:cNvSpPr>
          <p:nvPr>
            <p:ph type="body" idx="1"/>
          </p:nvPr>
        </p:nvSpPr>
        <p:spPr>
          <a:xfrm>
            <a:off x="4800600" y="2209800"/>
            <a:ext cx="3963987" cy="3733800"/>
          </a:xfrm>
        </p:spPr>
        <p:txBody>
          <a:bodyPr/>
          <a:lstStyle/>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Existing vegetation composition and </a:t>
            </a:r>
            <a:r>
              <a:rPr lang="en-US" sz="2000" dirty="0" smtClean="0">
                <a:latin typeface="Trebuchet MS" pitchFamily="34" charset="0"/>
              </a:rPr>
              <a:t>structure</a:t>
            </a:r>
          </a:p>
          <a:p>
            <a:pPr marL="231775" indent="-231775">
              <a:lnSpc>
                <a:spcPct val="80000"/>
              </a:lnSpc>
              <a:buFont typeface="Wingdings" pitchFamily="2" charset="2"/>
              <a:buNone/>
            </a:pPr>
            <a:endParaRPr lang="en-US" sz="2000" dirty="0" smtClean="0">
              <a:latin typeface="Trebuchet MS" pitchFamily="34" charset="0"/>
            </a:endParaRPr>
          </a:p>
          <a:p>
            <a:pPr marL="231775" indent="-231775">
              <a:lnSpc>
                <a:spcPct val="80000"/>
              </a:lnSpc>
              <a:buNone/>
            </a:pPr>
            <a:r>
              <a:rPr lang="en-US" sz="2000" dirty="0" smtClean="0">
                <a:latin typeface="Trebuchet MS" pitchFamily="34" charset="0"/>
              </a:rPr>
              <a:t>	Biophysical Setting for each type</a:t>
            </a:r>
            <a:endParaRPr lang="en-US" sz="2000" dirty="0">
              <a:latin typeface="Trebuchet MS" pitchFamily="34" charset="0"/>
            </a:endParaRPr>
          </a:p>
          <a:p>
            <a:pPr marL="231775" indent="-231775">
              <a:lnSpc>
                <a:spcPct val="80000"/>
              </a:lnSpc>
              <a:buFont typeface="Wingdings" pitchFamily="2" charset="2"/>
              <a:buNone/>
            </a:pPr>
            <a:endParaRPr lang="en-US" sz="2000" b="1"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effects models</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behavior fuel models and canopy fuel characteristics </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Simulated historical fire regimes </a:t>
            </a:r>
          </a:p>
          <a:p>
            <a:pPr marL="231775" indent="-231775">
              <a:lnSpc>
                <a:spcPct val="80000"/>
              </a:lnSpc>
            </a:pPr>
            <a:endParaRPr lang="en-US" sz="2000" dirty="0">
              <a:latin typeface="Trebuchet MS" pitchFamily="34" charset="0"/>
            </a:endParaRPr>
          </a:p>
          <a:p>
            <a:pPr marL="231775" indent="-231775">
              <a:lnSpc>
                <a:spcPct val="80000"/>
              </a:lnSpc>
              <a:buFont typeface="Wingdings" pitchFamily="2" charset="2"/>
              <a:buNone/>
            </a:pPr>
            <a:r>
              <a:rPr lang="en-US" sz="2000" b="1" dirty="0">
                <a:latin typeface="Trebuchet MS" pitchFamily="34" charset="0"/>
              </a:rPr>
              <a:t>►</a:t>
            </a:r>
            <a:r>
              <a:rPr lang="en-US" sz="2000" dirty="0">
                <a:latin typeface="Trebuchet MS" pitchFamily="34" charset="0"/>
              </a:rPr>
              <a:t>Fire regime condition class</a:t>
            </a:r>
            <a:r>
              <a:rPr lang="en-US" sz="2000" b="1" dirty="0">
                <a:latin typeface="Trebuchet MS" pitchFamily="34" charset="0"/>
              </a:rPr>
              <a:t> </a:t>
            </a:r>
          </a:p>
        </p:txBody>
      </p:sp>
      <p:sp>
        <p:nvSpPr>
          <p:cNvPr id="599044" name="Text Box 4"/>
          <p:cNvSpPr txBox="1">
            <a:spLocks noChangeArrowheads="1"/>
          </p:cNvSpPr>
          <p:nvPr/>
        </p:nvSpPr>
        <p:spPr bwMode="auto">
          <a:xfrm>
            <a:off x="1050925" y="1792288"/>
            <a:ext cx="7178675" cy="457200"/>
          </a:xfrm>
          <a:prstGeom prst="rect">
            <a:avLst/>
          </a:prstGeom>
          <a:noFill/>
          <a:ln w="9525">
            <a:noFill/>
            <a:miter lim="800000"/>
            <a:headEnd/>
            <a:tailEnd/>
          </a:ln>
          <a:effectLst/>
        </p:spPr>
        <p:txBody>
          <a:bodyPr>
            <a:spAutoFit/>
          </a:bodyPr>
          <a:lstStyle/>
          <a:p>
            <a:pPr eaLnBrk="1" hangingPunct="1"/>
            <a:endParaRPr lang="en-US" sz="2400" b="1" i="1">
              <a:cs typeface="Arial" pitchFamily="34" charset="0"/>
            </a:endParaRPr>
          </a:p>
        </p:txBody>
      </p:sp>
      <p:pic>
        <p:nvPicPr>
          <p:cNvPr id="8" name="Picture 8" descr="landfire_logo6"/>
          <p:cNvPicPr>
            <a:picLocks noChangeAspect="1" noChangeArrowheads="1"/>
          </p:cNvPicPr>
          <p:nvPr/>
        </p:nvPicPr>
        <p:blipFill>
          <a:blip r:embed="rId3" cstate="print"/>
          <a:srcRect/>
          <a:stretch>
            <a:fillRect/>
          </a:stretch>
        </p:blipFill>
        <p:spPr bwMode="auto">
          <a:xfrm>
            <a:off x="5029200" y="685800"/>
            <a:ext cx="2911023" cy="1147442"/>
          </a:xfrm>
          <a:prstGeom prst="rect">
            <a:avLst/>
          </a:prstGeom>
          <a:noFill/>
          <a:ln w="9525">
            <a:noFill/>
            <a:miter lim="800000"/>
            <a:headEnd/>
            <a:tailEnd/>
          </a:ln>
        </p:spPr>
      </p:pic>
      <p:grpSp>
        <p:nvGrpSpPr>
          <p:cNvPr id="2" name="Group 10"/>
          <p:cNvGrpSpPr/>
          <p:nvPr/>
        </p:nvGrpSpPr>
        <p:grpSpPr>
          <a:xfrm>
            <a:off x="533400" y="762000"/>
            <a:ext cx="3963987" cy="5181600"/>
            <a:chOff x="533400" y="762000"/>
            <a:chExt cx="3963987" cy="5181600"/>
          </a:xfrm>
        </p:grpSpPr>
        <p:pic>
          <p:nvPicPr>
            <p:cNvPr id="9" name="Picture 8" descr="USGS-GAP_logo_trans_use this one for slides.png"/>
            <p:cNvPicPr>
              <a:picLocks noChangeAspect="1"/>
            </p:cNvPicPr>
            <p:nvPr/>
          </p:nvPicPr>
          <p:blipFill>
            <a:blip r:embed="rId4" cstate="print"/>
            <a:stretch>
              <a:fillRect/>
            </a:stretch>
          </p:blipFill>
          <p:spPr>
            <a:xfrm>
              <a:off x="533400" y="762000"/>
              <a:ext cx="3276716" cy="1184628"/>
            </a:xfrm>
            <a:prstGeom prst="rect">
              <a:avLst/>
            </a:prstGeom>
            <a:solidFill>
              <a:schemeClr val="tx1"/>
            </a:solidFill>
          </p:spPr>
        </p:pic>
        <p:sp>
          <p:nvSpPr>
            <p:cNvPr id="10" name="Rectangle 2"/>
            <p:cNvSpPr txBox="1">
              <a:spLocks noChangeArrowheads="1"/>
            </p:cNvSpPr>
            <p:nvPr/>
          </p:nvSpPr>
          <p:spPr bwMode="auto">
            <a:xfrm>
              <a:off x="533400" y="2209800"/>
              <a:ext cx="3963987" cy="3733800"/>
            </a:xfrm>
            <a:prstGeom prst="rect">
              <a:avLst/>
            </a:prstGeom>
            <a:noFill/>
            <a:ln w="12700">
              <a:noFill/>
              <a:miter lim="800000"/>
              <a:headEnd/>
              <a:tailEnd/>
            </a:ln>
            <a:effectLst/>
          </p:spPr>
          <p:txBody>
            <a:bodyPr vert="horz" wrap="square" lIns="90488" tIns="44450" rIns="90488" bIns="44450" numCol="1" anchor="t" anchorCtr="0" compatLnSpc="1">
              <a:prstTxWarp prst="textNoShape">
                <a:avLst/>
              </a:prstTxWarp>
            </a:bodyPr>
            <a:lstStyle/>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Existing vegetation composition and structure</a:t>
              </a: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Monotype Sorts" charset="2"/>
                <a:buNone/>
                <a:tabLst/>
                <a:defRPr/>
              </a:pPr>
              <a:r>
                <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	</a:t>
              </a: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endPar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lang="en-US" sz="2000" kern="0" dirty="0" smtClean="0">
                  <a:effectLst>
                    <a:outerShdw blurRad="38100" dist="38100" dir="2700000" algn="tl">
                      <a:srgbClr val="000000"/>
                    </a:outerShdw>
                  </a:effectLst>
                  <a:latin typeface="Trebuchet MS" pitchFamily="34" charset="0"/>
                </a:rPr>
                <a:t>Vertebrate Distributions</a:t>
              </a: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Monotype Sorts" charset="2"/>
                <a:buChar char="u"/>
                <a:tabLst/>
                <a:defRPr/>
              </a:pP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a:p>
              <a:pPr marL="231775" marR="0" lvl="0" indent="-231775" algn="l" defTabSz="914400" rtl="0" eaLnBrk="0" fontAlgn="base" latinLnBrk="0" hangingPunct="0">
                <a:lnSpc>
                  <a:spcPct val="80000"/>
                </a:lnSpc>
                <a:spcBef>
                  <a:spcPct val="20000"/>
                </a:spcBef>
                <a:spcAft>
                  <a:spcPct val="0"/>
                </a:spcAft>
                <a:buClr>
                  <a:schemeClr val="tx2"/>
                </a:buClr>
                <a:buSzPct val="75000"/>
                <a:buFont typeface="Wingdings" pitchFamily="2" charset="2"/>
                <a:buNone/>
                <a:tabLst/>
                <a:defRPr/>
              </a:pPr>
              <a:r>
                <a:rPr kumimoji="0" lang="en-US" sz="2000" b="1"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rPr>
                <a:t>►</a:t>
              </a:r>
              <a:r>
                <a:rPr lang="en-US" sz="2000" kern="0" dirty="0" smtClean="0">
                  <a:effectLst>
                    <a:outerShdw blurRad="38100" dist="38100" dir="2700000" algn="tl">
                      <a:srgbClr val="000000"/>
                    </a:outerShdw>
                  </a:effectLst>
                  <a:latin typeface="Trebuchet MS" pitchFamily="34" charset="0"/>
                </a:rPr>
                <a:t>Land Stewardship</a:t>
              </a:r>
              <a:endParaRPr kumimoji="0" lang="en-US" sz="2000" b="0" i="0" u="none" strike="noStrike" kern="0" cap="none" spc="0" normalizeH="0" baseline="0" noProof="0" dirty="0" smtClean="0">
                <a:ln>
                  <a:noFill/>
                </a:ln>
                <a:solidFill>
                  <a:schemeClr val="tx1"/>
                </a:solidFill>
                <a:effectLst>
                  <a:outerShdw blurRad="38100" dist="38100" dir="2700000" algn="tl">
                    <a:srgbClr val="000000"/>
                  </a:outerShdw>
                </a:effectLst>
                <a:uLnTx/>
                <a:uFillTx/>
                <a:latin typeface="Trebuchet MS" pitchFamily="34" charset="0"/>
                <a:ea typeface="+mn-ea"/>
                <a:cs typeface="+mn-cs"/>
              </a:endParaRPr>
            </a:p>
          </p:txBody>
        </p:sp>
      </p:grpSp>
      <p:sp>
        <p:nvSpPr>
          <p:cNvPr id="12" name="Rectangle 11"/>
          <p:cNvSpPr/>
          <p:nvPr/>
        </p:nvSpPr>
        <p:spPr bwMode="auto">
          <a:xfrm>
            <a:off x="381000" y="2133600"/>
            <a:ext cx="8077200" cy="762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TextBox 12"/>
          <p:cNvSpPr txBox="1"/>
          <p:nvPr/>
        </p:nvSpPr>
        <p:spPr>
          <a:xfrm>
            <a:off x="0" y="0"/>
            <a:ext cx="5943600" cy="461665"/>
          </a:xfrm>
          <a:prstGeom prst="rect">
            <a:avLst/>
          </a:prstGeom>
          <a:noFill/>
        </p:spPr>
        <p:txBody>
          <a:bodyPr wrap="square" rtlCol="0">
            <a:spAutoFit/>
          </a:bodyPr>
          <a:lstStyle/>
          <a:p>
            <a:r>
              <a:rPr lang="en-US" i="1" dirty="0" smtClean="0">
                <a:latin typeface="Trebuchet MS" pitchFamily="34" charset="0"/>
              </a:rPr>
              <a:t>U.S. Federal Agency Partners</a:t>
            </a:r>
            <a:endParaRPr lang="en-US" i="1" dirty="0">
              <a:latin typeface="Trebuchet MS" pitchFamily="34" charset="0"/>
            </a:endParaRPr>
          </a:p>
        </p:txBody>
      </p:sp>
      <p:sp>
        <p:nvSpPr>
          <p:cNvPr id="11" name="Rectangle 10"/>
          <p:cNvSpPr/>
          <p:nvPr/>
        </p:nvSpPr>
        <p:spPr>
          <a:xfrm>
            <a:off x="152400" y="5562600"/>
            <a:ext cx="4267200" cy="1077218"/>
          </a:xfrm>
          <a:prstGeom prst="rect">
            <a:avLst/>
          </a:prstGeom>
          <a:solidFill>
            <a:srgbClr val="FF0000"/>
          </a:solidFill>
        </p:spPr>
        <p:txBody>
          <a:bodyPr wrap="square">
            <a:spAutoFit/>
          </a:bodyPr>
          <a:lstStyle/>
          <a:p>
            <a:pPr marL="457200" indent="-457200">
              <a:spcBef>
                <a:spcPct val="50000"/>
              </a:spcBef>
            </a:pPr>
            <a:r>
              <a:rPr lang="en-US" sz="1600" dirty="0" smtClean="0">
                <a:effectLst>
                  <a:outerShdw blurRad="38100" dist="38100" dir="2700000" algn="tl">
                    <a:srgbClr val="000000"/>
                  </a:outerShdw>
                </a:effectLst>
                <a:latin typeface="Trebuchet MS" pitchFamily="34" charset="0"/>
              </a:rPr>
              <a:t>NOTE: The foundation of the U.S. map is ~500,000 samples; </a:t>
            </a:r>
            <a:r>
              <a:rPr lang="en-US" sz="1600" i="1" dirty="0" smtClean="0">
                <a:solidFill>
                  <a:srgbClr val="FFFF00"/>
                </a:solidFill>
                <a:effectLst>
                  <a:outerShdw blurRad="38100" dist="38100" dir="2700000" algn="tl">
                    <a:srgbClr val="000000"/>
                  </a:outerShdw>
                </a:effectLst>
                <a:latin typeface="Trebuchet MS" pitchFamily="34" charset="0"/>
              </a:rPr>
              <a:t>and our network has a crucial role to play in building/ maintaining these data.</a:t>
            </a:r>
            <a:endParaRPr lang="en-US" sz="1600" i="1" dirty="0">
              <a:solidFill>
                <a:srgbClr val="FFFF00"/>
              </a:solidFill>
              <a:effectLst>
                <a:outerShdw blurRad="38100" dist="38100" dir="2700000" algn="tl">
                  <a:srgbClr val="000000"/>
                </a:outerShdw>
              </a:effectLst>
              <a:latin typeface="Trebuchet MS"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2500"/>
                            </p:stCondLst>
                            <p:childTnLst>
                              <p:par>
                                <p:cTn id="11" presetID="1" presetClass="entr" presetSubtype="0" fill="hold" grpId="0" nodeType="afterEffect">
                                  <p:stCondLst>
                                    <p:cond delay="0"/>
                                  </p:stCondLst>
                                  <p:childTnLst>
                                    <p:set>
                                      <p:cBhvr>
                                        <p:cTn id="12" dur="1" fill="hold">
                                          <p:stCondLst>
                                            <p:cond delay="0"/>
                                          </p:stCondLst>
                                        </p:cTn>
                                        <p:tgtEl>
                                          <p:spTgt spid="599042">
                                            <p:txEl>
                                              <p:pRg st="0" end="0"/>
                                            </p:txEl>
                                          </p:spTgt>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grpId="0" nodeType="afterEffect">
                                  <p:stCondLst>
                                    <p:cond delay="0"/>
                                  </p:stCondLst>
                                  <p:childTnLst>
                                    <p:set>
                                      <p:cBhvr>
                                        <p:cTn id="15" dur="1" fill="hold">
                                          <p:stCondLst>
                                            <p:cond delay="0"/>
                                          </p:stCondLst>
                                        </p:cTn>
                                        <p:tgtEl>
                                          <p:spTgt spid="599042">
                                            <p:txEl>
                                              <p:pRg st="2" end="2"/>
                                            </p:txEl>
                                          </p:spTgt>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grpId="0" nodeType="afterEffect">
                                  <p:stCondLst>
                                    <p:cond delay="0"/>
                                  </p:stCondLst>
                                  <p:childTnLst>
                                    <p:set>
                                      <p:cBhvr>
                                        <p:cTn id="18" dur="1" fill="hold">
                                          <p:stCondLst>
                                            <p:cond delay="0"/>
                                          </p:stCondLst>
                                        </p:cTn>
                                        <p:tgtEl>
                                          <p:spTgt spid="599042">
                                            <p:txEl>
                                              <p:pRg st="4" end="4"/>
                                            </p:txEl>
                                          </p:spTgt>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grpId="0" nodeType="afterEffect">
                                  <p:stCondLst>
                                    <p:cond delay="0"/>
                                  </p:stCondLst>
                                  <p:childTnLst>
                                    <p:set>
                                      <p:cBhvr>
                                        <p:cTn id="21" dur="1" fill="hold">
                                          <p:stCondLst>
                                            <p:cond delay="0"/>
                                          </p:stCondLst>
                                        </p:cTn>
                                        <p:tgtEl>
                                          <p:spTgt spid="599042">
                                            <p:txEl>
                                              <p:pRg st="6" end="6"/>
                                            </p:txEl>
                                          </p:spTgt>
                                        </p:tgtEl>
                                        <p:attrNameLst>
                                          <p:attrName>style.visibility</p:attrName>
                                        </p:attrNameLst>
                                      </p:cBhvr>
                                      <p:to>
                                        <p:strVal val="visible"/>
                                      </p:to>
                                    </p:set>
                                  </p:childTnLst>
                                </p:cTn>
                              </p:par>
                            </p:childTnLst>
                          </p:cTn>
                        </p:par>
                        <p:par>
                          <p:cTn id="22" fill="hold">
                            <p:stCondLst>
                              <p:cond delay="2500"/>
                            </p:stCondLst>
                            <p:childTnLst>
                              <p:par>
                                <p:cTn id="23" presetID="1" presetClass="entr" presetSubtype="0" fill="hold" grpId="0" nodeType="afterEffect">
                                  <p:stCondLst>
                                    <p:cond delay="0"/>
                                  </p:stCondLst>
                                  <p:childTnLst>
                                    <p:set>
                                      <p:cBhvr>
                                        <p:cTn id="24" dur="1" fill="hold">
                                          <p:stCondLst>
                                            <p:cond delay="0"/>
                                          </p:stCondLst>
                                        </p:cTn>
                                        <p:tgtEl>
                                          <p:spTgt spid="599042">
                                            <p:txEl>
                                              <p:pRg st="8" end="8"/>
                                            </p:txEl>
                                          </p:spTgt>
                                        </p:tgtEl>
                                        <p:attrNameLst>
                                          <p:attrName>style.visibility</p:attrName>
                                        </p:attrNameLst>
                                      </p:cBhvr>
                                      <p:to>
                                        <p:strVal val="visible"/>
                                      </p:to>
                                    </p:set>
                                  </p:childTnLst>
                                </p:cTn>
                              </p:par>
                            </p:childTnLst>
                          </p:cTn>
                        </p:par>
                        <p:par>
                          <p:cTn id="25" fill="hold">
                            <p:stCondLst>
                              <p:cond delay="2500"/>
                            </p:stCondLst>
                            <p:childTnLst>
                              <p:par>
                                <p:cTn id="26" presetID="1" presetClass="entr" presetSubtype="0" fill="hold" grpId="0" nodeType="afterEffect">
                                  <p:stCondLst>
                                    <p:cond delay="0"/>
                                  </p:stCondLst>
                                  <p:childTnLst>
                                    <p:set>
                                      <p:cBhvr>
                                        <p:cTn id="27" dur="1" fill="hold">
                                          <p:stCondLst>
                                            <p:cond delay="0"/>
                                          </p:stCondLst>
                                        </p:cTn>
                                        <p:tgtEl>
                                          <p:spTgt spid="599042">
                                            <p:txEl>
                                              <p:pRg st="10" end="10"/>
                                            </p:txEl>
                                          </p:spTgt>
                                        </p:tgtEl>
                                        <p:attrNameLst>
                                          <p:attrName>style.visibility</p:attrName>
                                        </p:attrNameLst>
                                      </p:cBhvr>
                                      <p:to>
                                        <p:strVal val="visible"/>
                                      </p:to>
                                    </p:set>
                                  </p:childTnLst>
                                </p:cTn>
                              </p:par>
                            </p:childTnLst>
                          </p:cTn>
                        </p:par>
                        <p:par>
                          <p:cTn id="28" fill="hold">
                            <p:stCondLst>
                              <p:cond delay="2500"/>
                            </p:stCondLst>
                            <p:childTnLst>
                              <p:par>
                                <p:cTn id="29" presetID="22" presetClass="entr" presetSubtype="8" fill="hold" grpId="0" nodeType="afterEffect">
                                  <p:stCondLst>
                                    <p:cond delay="300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left)">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042" grpId="0" build="p"/>
      <p:bldP spid="12"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dirty="0" smtClean="0">
                <a:solidFill>
                  <a:srgbClr val="FFFF99"/>
                </a:solidFill>
                <a:effectLst>
                  <a:outerShdw blurRad="38100" dist="38100" dir="2700000" algn="tl">
                    <a:srgbClr val="000000">
                      <a:alpha val="43137"/>
                    </a:srgbClr>
                  </a:outerShdw>
                </a:effectLst>
                <a:latin typeface="Trebuchet MS" pitchFamily="34" charset="0"/>
                <a:ea typeface="ＭＳ Ｐゴシック" pitchFamily="-65" charset="-128"/>
              </a:rPr>
              <a:t>USA </a:t>
            </a:r>
            <a:r>
              <a:rPr lang="en-US" dirty="0">
                <a:solidFill>
                  <a:srgbClr val="FFFF99"/>
                </a:solidFill>
                <a:ea typeface="ＭＳ Ｐゴシック" pitchFamily="-65" charset="-128"/>
              </a:rPr>
              <a:t>N</a:t>
            </a:r>
            <a:r>
              <a:rPr lang="en-US" dirty="0" smtClean="0">
                <a:solidFill>
                  <a:srgbClr val="FFFF99"/>
                </a:solidFill>
                <a:effectLst>
                  <a:outerShdw blurRad="38100" dist="38100" dir="2700000" algn="tl">
                    <a:srgbClr val="000000">
                      <a:alpha val="43137"/>
                    </a:srgbClr>
                  </a:outerShdw>
                </a:effectLst>
                <a:latin typeface="Trebuchet MS" pitchFamily="34" charset="0"/>
                <a:ea typeface="ＭＳ Ｐゴシック" pitchFamily="-65" charset="-128"/>
              </a:rPr>
              <a:t>ational Mapping</a:t>
            </a:r>
          </a:p>
        </p:txBody>
      </p:sp>
      <p:sp>
        <p:nvSpPr>
          <p:cNvPr id="18435" name="Content Placeholder 2"/>
          <p:cNvSpPr>
            <a:spLocks noGrp="1"/>
          </p:cNvSpPr>
          <p:nvPr>
            <p:ph idx="1"/>
          </p:nvPr>
        </p:nvSpPr>
        <p:spPr>
          <a:xfrm>
            <a:off x="4924425" y="5599113"/>
            <a:ext cx="3670300" cy="492125"/>
          </a:xfrm>
        </p:spPr>
        <p:txBody>
          <a:bodyPr/>
          <a:lstStyle/>
          <a:p>
            <a:pPr algn="ctr">
              <a:buFontTx/>
              <a:buNone/>
            </a:pPr>
            <a:r>
              <a:rPr lang="en-US" sz="2400" dirty="0" smtClean="0">
                <a:latin typeface="Trebuchet MS" pitchFamily="34" charset="0"/>
                <a:ea typeface="ＭＳ Ｐゴシック" pitchFamily="-65" charset="-128"/>
              </a:rPr>
              <a:t>Current Extent Estimate</a:t>
            </a:r>
          </a:p>
        </p:txBody>
      </p:sp>
      <p:sp>
        <p:nvSpPr>
          <p:cNvPr id="18437" name="Content Placeholder 2"/>
          <p:cNvSpPr txBox="1">
            <a:spLocks/>
          </p:cNvSpPr>
          <p:nvPr/>
        </p:nvSpPr>
        <p:spPr bwMode="auto">
          <a:xfrm>
            <a:off x="349250" y="5610225"/>
            <a:ext cx="3997325" cy="492125"/>
          </a:xfrm>
          <a:prstGeom prst="rect">
            <a:avLst/>
          </a:prstGeom>
          <a:noFill/>
          <a:ln w="9525">
            <a:noFill/>
            <a:miter lim="800000"/>
            <a:headEnd/>
            <a:tailEnd/>
          </a:ln>
        </p:spPr>
        <p:txBody>
          <a:bodyPr/>
          <a:lstStyle/>
          <a:p>
            <a:pPr marL="342900" indent="-342900" algn="ctr" eaLnBrk="0" hangingPunct="0">
              <a:spcBef>
                <a:spcPct val="20000"/>
              </a:spcBef>
            </a:pPr>
            <a:r>
              <a:rPr lang="en-US" sz="2400" dirty="0">
                <a:latin typeface="Trebuchet MS" pitchFamily="34" charset="0"/>
              </a:rPr>
              <a:t>Unaltered Extent Estimate</a:t>
            </a:r>
          </a:p>
        </p:txBody>
      </p:sp>
      <p:pic>
        <p:nvPicPr>
          <p:cNvPr id="18438" name="Picture 7" descr="systems.jpg"/>
          <p:cNvPicPr>
            <a:picLocks noChangeAspect="1"/>
          </p:cNvPicPr>
          <p:nvPr/>
        </p:nvPicPr>
        <p:blipFill>
          <a:blip r:embed="rId3" cstate="print"/>
          <a:srcRect/>
          <a:stretch>
            <a:fillRect/>
          </a:stretch>
        </p:blipFill>
        <p:spPr bwMode="auto">
          <a:xfrm>
            <a:off x="4495800" y="1889125"/>
            <a:ext cx="4597400" cy="3553107"/>
          </a:xfrm>
          <a:prstGeom prst="rect">
            <a:avLst/>
          </a:prstGeom>
          <a:noFill/>
          <a:ln w="9525">
            <a:noFill/>
            <a:miter lim="800000"/>
            <a:headEnd/>
            <a:tailEnd/>
          </a:ln>
        </p:spPr>
      </p:pic>
      <p:pic>
        <p:nvPicPr>
          <p:cNvPr id="18439" name="Picture 7" descr="BPSsystems.jpg"/>
          <p:cNvPicPr>
            <a:picLocks noChangeAspect="1"/>
          </p:cNvPicPr>
          <p:nvPr/>
        </p:nvPicPr>
        <p:blipFill>
          <a:blip r:embed="rId4" cstate="print"/>
          <a:srcRect/>
          <a:stretch>
            <a:fillRect/>
          </a:stretch>
        </p:blipFill>
        <p:spPr bwMode="auto">
          <a:xfrm>
            <a:off x="-53975" y="1893888"/>
            <a:ext cx="4519613" cy="34925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4" y="-11393"/>
            <a:ext cx="5471614" cy="708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1" y="-21266"/>
            <a:ext cx="5469857" cy="707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51" y="-23540"/>
            <a:ext cx="5471614" cy="708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8319" y="-25224"/>
            <a:ext cx="5510597" cy="713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48108" y="-21266"/>
            <a:ext cx="5510597" cy="713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8558" y="86064"/>
            <a:ext cx="5510597" cy="713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2931" y="-103191"/>
            <a:ext cx="5542549" cy="7172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2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88558" y="-9646"/>
            <a:ext cx="5524352" cy="714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40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64806" y="-56867"/>
            <a:ext cx="5572995" cy="721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8119"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076952" y="-93212"/>
            <a:ext cx="5548701" cy="7180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9696" y="-124651"/>
            <a:ext cx="5571857" cy="7212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5457411"/>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19140"/>
                                        </p:tgtEl>
                                        <p:attrNameLst>
                                          <p:attrName>style.visibility</p:attrName>
                                        </p:attrNameLst>
                                      </p:cBhvr>
                                      <p:to>
                                        <p:strVal val="visible"/>
                                      </p:to>
                                    </p:set>
                                    <p:animEffect transition="in" filter="wipe(right)">
                                      <p:cBhvr>
                                        <p:cTn id="7" dur="500"/>
                                        <p:tgtEl>
                                          <p:spTgt spid="2191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9141"/>
                                        </p:tgtEl>
                                        <p:attrNameLst>
                                          <p:attrName>style.visibility</p:attrName>
                                        </p:attrNameLst>
                                      </p:cBhvr>
                                      <p:to>
                                        <p:strVal val="visible"/>
                                      </p:to>
                                    </p:set>
                                    <p:animEffect transition="in" filter="wipe(right)">
                                      <p:cBhvr>
                                        <p:cTn id="12" dur="500"/>
                                        <p:tgtEl>
                                          <p:spTgt spid="2191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8115"/>
                                        </p:tgtEl>
                                        <p:attrNameLst>
                                          <p:attrName>style.visibility</p:attrName>
                                        </p:attrNameLst>
                                      </p:cBhvr>
                                      <p:to>
                                        <p:strVal val="visible"/>
                                      </p:to>
                                    </p:set>
                                    <p:animEffect transition="in" filter="wipe(left)">
                                      <p:cBhvr>
                                        <p:cTn id="17" dur="500"/>
                                        <p:tgtEl>
                                          <p:spTgt spid="2181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18117"/>
                                        </p:tgtEl>
                                        <p:attrNameLst>
                                          <p:attrName>style.visibility</p:attrName>
                                        </p:attrNameLst>
                                      </p:cBhvr>
                                      <p:to>
                                        <p:strVal val="visible"/>
                                      </p:to>
                                    </p:set>
                                    <p:animEffect transition="in" filter="wipe(left)">
                                      <p:cBhvr>
                                        <p:cTn id="22" dur="500"/>
                                        <p:tgtEl>
                                          <p:spTgt spid="2181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8118"/>
                                        </p:tgtEl>
                                        <p:attrNameLst>
                                          <p:attrName>style.visibility</p:attrName>
                                        </p:attrNameLst>
                                      </p:cBhvr>
                                      <p:to>
                                        <p:strVal val="visible"/>
                                      </p:to>
                                    </p:set>
                                    <p:animEffect transition="in" filter="wipe(left)">
                                      <p:cBhvr>
                                        <p:cTn id="27" dur="500"/>
                                        <p:tgtEl>
                                          <p:spTgt spid="2181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8121"/>
                                        </p:tgtEl>
                                        <p:attrNameLst>
                                          <p:attrName>style.visibility</p:attrName>
                                        </p:attrNameLst>
                                      </p:cBhvr>
                                      <p:to>
                                        <p:strVal val="visible"/>
                                      </p:to>
                                    </p:set>
                                    <p:animEffect transition="in" filter="wipe(left)">
                                      <p:cBhvr>
                                        <p:cTn id="32" dur="500"/>
                                        <p:tgtEl>
                                          <p:spTgt spid="2181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18120"/>
                                        </p:tgtEl>
                                        <p:attrNameLst>
                                          <p:attrName>style.visibility</p:attrName>
                                        </p:attrNameLst>
                                      </p:cBhvr>
                                      <p:to>
                                        <p:strVal val="visible"/>
                                      </p:to>
                                    </p:set>
                                    <p:animEffect transition="in" filter="wipe(left)">
                                      <p:cBhvr>
                                        <p:cTn id="37" dur="500"/>
                                        <p:tgtEl>
                                          <p:spTgt spid="2181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14018"/>
                                        </p:tgtEl>
                                        <p:attrNameLst>
                                          <p:attrName>style.visibility</p:attrName>
                                        </p:attrNameLst>
                                      </p:cBhvr>
                                      <p:to>
                                        <p:strVal val="visible"/>
                                      </p:to>
                                    </p:set>
                                    <p:animEffect transition="in" filter="wipe(left)">
                                      <p:cBhvr>
                                        <p:cTn id="42" dur="500"/>
                                        <p:tgtEl>
                                          <p:spTgt spid="2140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18119"/>
                                        </p:tgtEl>
                                        <p:attrNameLst>
                                          <p:attrName>style.visibility</p:attrName>
                                        </p:attrNameLst>
                                      </p:cBhvr>
                                      <p:to>
                                        <p:strVal val="visible"/>
                                      </p:to>
                                    </p:set>
                                    <p:animEffect transition="in" filter="wipe(left)">
                                      <p:cBhvr>
                                        <p:cTn id="47" dur="500"/>
                                        <p:tgtEl>
                                          <p:spTgt spid="2181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8194"/>
                                        </p:tgtEl>
                                        <p:attrNameLst>
                                          <p:attrName>style.visibility</p:attrName>
                                        </p:attrNameLst>
                                      </p:cBhvr>
                                      <p:to>
                                        <p:strVal val="visible"/>
                                      </p:to>
                                    </p:set>
                                    <p:animEffect transition="in" filter="barn(inVertical)">
                                      <p:cBhvr>
                                        <p:cTn id="5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pat_comer\Dropbox\IUCN ecosystems red list\South America\WWF Ecoregions_Per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903" y="2521481"/>
            <a:ext cx="2972935" cy="38489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pat_comer\Dropbox\IUCN ecosystems red list\South America\Veg_macrogroups_Per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725" y="2704182"/>
            <a:ext cx="2831815" cy="366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at_comer\Dropbox\IUCN ecosystems red list\South America\TES_Peru.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03" y="2521481"/>
            <a:ext cx="2972935" cy="38489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pat_comer\Dropbox\IUCN ecosystems red list\South America\WWF Ecoregions_Peru_loca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7411" y="0"/>
            <a:ext cx="5357475" cy="693603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at_comer\Dropbox\IUCN ecosystems red list\South America\Veg_macrogroups_Peru_loc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7564" y="-26126"/>
            <a:ext cx="5333563" cy="690507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pat_comer\Pictures\Peru2006\P_MachuPic235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599" y="2286000"/>
            <a:ext cx="3200401"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pat_comer\Dropbox\IUCN ecosystems red list\South America\TES_Peru_local.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61513" y="0"/>
            <a:ext cx="5371601" cy="6954324"/>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bwMode="auto">
          <a:xfrm>
            <a:off x="3200400" y="5791200"/>
            <a:ext cx="2057400" cy="381000"/>
          </a:xfrm>
          <a:prstGeom prst="straightConnector1">
            <a:avLst/>
          </a:prstGeom>
          <a:solidFill>
            <a:schemeClr val="accent1"/>
          </a:solidFill>
          <a:ln w="19050" cap="flat" cmpd="sng" algn="ctr">
            <a:solidFill>
              <a:srgbClr val="FF0000"/>
            </a:solidFill>
            <a:prstDash val="solid"/>
            <a:round/>
            <a:headEnd type="none" w="med" len="med"/>
            <a:tailEnd type="arrow"/>
          </a:ln>
          <a:effectLst/>
        </p:spPr>
      </p:cxnSp>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39000" y="6567487"/>
            <a:ext cx="1609725"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855000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101"/>
                                        </p:tgtEl>
                                        <p:attrNameLst>
                                          <p:attrName>style.visibility</p:attrName>
                                        </p:attrNameLst>
                                      </p:cBhvr>
                                      <p:to>
                                        <p:strVal val="visible"/>
                                      </p:to>
                                    </p:set>
                                    <p:animEffect transition="in" filter="wipe(down)">
                                      <p:cBhvr>
                                        <p:cTn id="11" dur="500"/>
                                        <p:tgtEl>
                                          <p:spTgt spid="410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103"/>
                                        </p:tgtEl>
                                        <p:attrNameLst>
                                          <p:attrName>style.visibility</p:attrName>
                                        </p:attrNameLst>
                                      </p:cBhvr>
                                      <p:to>
                                        <p:strVal val="visible"/>
                                      </p:to>
                                    </p:set>
                                    <p:animEffect transition="in" filter="wipe(down)">
                                      <p:cBhvr>
                                        <p:cTn id="16" dur="500"/>
                                        <p:tgtEl>
                                          <p:spTgt spid="4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330" name="Rectangle 2"/>
          <p:cNvSpPr>
            <a:spLocks noGrp="1" noChangeArrowheads="1"/>
          </p:cNvSpPr>
          <p:nvPr>
            <p:ph type="title"/>
          </p:nvPr>
        </p:nvSpPr>
        <p:spPr>
          <a:xfrm>
            <a:off x="381000" y="304800"/>
            <a:ext cx="8077200" cy="1143000"/>
          </a:xfrm>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Internationally Standardized Ecological Classifications</a:t>
            </a:r>
          </a:p>
        </p:txBody>
      </p:sp>
      <p:sp>
        <p:nvSpPr>
          <p:cNvPr id="867331" name="Rectangle 3"/>
          <p:cNvSpPr>
            <a:spLocks noGrp="1" noChangeArrowheads="1"/>
          </p:cNvSpPr>
          <p:nvPr>
            <p:ph type="body" idx="1"/>
          </p:nvPr>
        </p:nvSpPr>
        <p:spPr>
          <a:xfrm>
            <a:off x="685800" y="1676400"/>
            <a:ext cx="7772400" cy="4114800"/>
          </a:xfrm>
        </p:spPr>
        <p:txBody>
          <a:bodyPr/>
          <a:lstStyle/>
          <a:p>
            <a:pPr>
              <a:lnSpc>
                <a:spcPct val="90000"/>
              </a:lnSpc>
              <a:defRPr/>
            </a:pPr>
            <a:r>
              <a:rPr lang="en-US" sz="2800">
                <a:solidFill>
                  <a:srgbClr val="FFFFCC"/>
                </a:solidFill>
                <a:latin typeface="Trebuchet MS" pitchFamily="34" charset="0"/>
              </a:rPr>
              <a:t>Terrestrial</a:t>
            </a:r>
          </a:p>
          <a:p>
            <a:pPr lvl="1">
              <a:lnSpc>
                <a:spcPct val="90000"/>
              </a:lnSpc>
              <a:defRPr/>
            </a:pPr>
            <a:r>
              <a:rPr lang="en-US" sz="2400">
                <a:solidFill>
                  <a:srgbClr val="FFFFCC"/>
                </a:solidFill>
                <a:latin typeface="Trebuchet MS" pitchFamily="34" charset="0"/>
              </a:rPr>
              <a:t>Uplands</a:t>
            </a:r>
          </a:p>
          <a:p>
            <a:pPr lvl="1">
              <a:lnSpc>
                <a:spcPct val="90000"/>
              </a:lnSpc>
              <a:defRPr/>
            </a:pPr>
            <a:r>
              <a:rPr lang="en-US" sz="2400">
                <a:solidFill>
                  <a:srgbClr val="FFFFCC"/>
                </a:solidFill>
                <a:latin typeface="Trebuchet MS" pitchFamily="34" charset="0"/>
              </a:rPr>
              <a:t>Wetlands</a:t>
            </a:r>
          </a:p>
          <a:p>
            <a:pPr lvl="1">
              <a:lnSpc>
                <a:spcPct val="90000"/>
              </a:lnSpc>
              <a:defRPr/>
            </a:pPr>
            <a:r>
              <a:rPr lang="en-US" sz="2400">
                <a:solidFill>
                  <a:srgbClr val="FFFFCC"/>
                </a:solidFill>
                <a:latin typeface="Trebuchet MS" pitchFamily="34" charset="0"/>
              </a:rPr>
              <a:t>Subterranean</a:t>
            </a:r>
          </a:p>
          <a:p>
            <a:pPr>
              <a:lnSpc>
                <a:spcPct val="90000"/>
              </a:lnSpc>
              <a:defRPr/>
            </a:pPr>
            <a:r>
              <a:rPr lang="en-US" sz="2800">
                <a:solidFill>
                  <a:srgbClr val="FFFFCC"/>
                </a:solidFill>
                <a:latin typeface="Trebuchet MS" pitchFamily="34" charset="0"/>
              </a:rPr>
              <a:t> Aquatic</a:t>
            </a:r>
          </a:p>
          <a:p>
            <a:pPr lvl="1">
              <a:lnSpc>
                <a:spcPct val="90000"/>
              </a:lnSpc>
              <a:defRPr/>
            </a:pPr>
            <a:r>
              <a:rPr lang="en-US" sz="2400">
                <a:solidFill>
                  <a:srgbClr val="FFFFCC"/>
                </a:solidFill>
                <a:latin typeface="Trebuchet MS" pitchFamily="34" charset="0"/>
              </a:rPr>
              <a:t>Freshwater</a:t>
            </a:r>
          </a:p>
          <a:p>
            <a:pPr lvl="2">
              <a:lnSpc>
                <a:spcPct val="90000"/>
              </a:lnSpc>
              <a:defRPr/>
            </a:pPr>
            <a:r>
              <a:rPr lang="en-US" sz="2000">
                <a:solidFill>
                  <a:srgbClr val="FFFFCC"/>
                </a:solidFill>
                <a:latin typeface="Trebuchet MS" pitchFamily="34" charset="0"/>
              </a:rPr>
              <a:t>Riverine</a:t>
            </a:r>
          </a:p>
          <a:p>
            <a:pPr lvl="2">
              <a:lnSpc>
                <a:spcPct val="90000"/>
              </a:lnSpc>
              <a:defRPr/>
            </a:pPr>
            <a:r>
              <a:rPr lang="en-US" sz="2000">
                <a:solidFill>
                  <a:srgbClr val="FFFFCC"/>
                </a:solidFill>
                <a:latin typeface="Trebuchet MS" pitchFamily="34" charset="0"/>
              </a:rPr>
              <a:t>Lacustrine</a:t>
            </a:r>
          </a:p>
          <a:p>
            <a:pPr lvl="1">
              <a:lnSpc>
                <a:spcPct val="90000"/>
              </a:lnSpc>
              <a:defRPr/>
            </a:pPr>
            <a:r>
              <a:rPr lang="en-US" sz="2400">
                <a:solidFill>
                  <a:srgbClr val="FFFFCC"/>
                </a:solidFill>
                <a:latin typeface="Trebuchet MS" pitchFamily="34" charset="0"/>
              </a:rPr>
              <a:t>Marine</a:t>
            </a:r>
          </a:p>
          <a:p>
            <a:pPr lvl="2">
              <a:lnSpc>
                <a:spcPct val="90000"/>
              </a:lnSpc>
              <a:defRPr/>
            </a:pPr>
            <a:r>
              <a:rPr lang="en-US" sz="2000">
                <a:solidFill>
                  <a:srgbClr val="FFFFCC"/>
                </a:solidFill>
                <a:latin typeface="Trebuchet MS" pitchFamily="34" charset="0"/>
              </a:rPr>
              <a:t>Estuarine</a:t>
            </a:r>
          </a:p>
          <a:p>
            <a:pPr lvl="2">
              <a:lnSpc>
                <a:spcPct val="90000"/>
              </a:lnSpc>
              <a:defRPr/>
            </a:pPr>
            <a:r>
              <a:rPr lang="en-US" sz="2000">
                <a:solidFill>
                  <a:srgbClr val="FFFFCC"/>
                </a:solidFill>
                <a:latin typeface="Trebuchet MS" pitchFamily="34" charset="0"/>
              </a:rPr>
              <a:t>Nearshore</a:t>
            </a:r>
          </a:p>
          <a:p>
            <a:pPr lvl="2">
              <a:lnSpc>
                <a:spcPct val="90000"/>
              </a:lnSpc>
              <a:defRPr/>
            </a:pPr>
            <a:r>
              <a:rPr lang="en-US" sz="2000">
                <a:solidFill>
                  <a:srgbClr val="FFFFCC"/>
                </a:solidFill>
                <a:latin typeface="Trebuchet MS" pitchFamily="34" charset="0"/>
              </a:rPr>
              <a:t>Deep Ocean</a:t>
            </a:r>
          </a:p>
          <a:p>
            <a:pPr>
              <a:lnSpc>
                <a:spcPct val="90000"/>
              </a:lnSpc>
              <a:buFont typeface="Monotype Sorts" charset="2"/>
              <a:buNone/>
              <a:defRPr/>
            </a:pPr>
            <a:endParaRPr lang="en-US" sz="2800">
              <a:solidFill>
                <a:srgbClr val="FFFFCC"/>
              </a:solidFill>
              <a:latin typeface="Trebuchet MS" pitchFamily="34" charset="0"/>
            </a:endParaRPr>
          </a:p>
        </p:txBody>
      </p:sp>
      <p:sp>
        <p:nvSpPr>
          <p:cNvPr id="867332" name="Line 4"/>
          <p:cNvSpPr>
            <a:spLocks noChangeShapeType="1"/>
          </p:cNvSpPr>
          <p:nvPr/>
        </p:nvSpPr>
        <p:spPr bwMode="auto">
          <a:xfrm>
            <a:off x="914400" y="15240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867333" name="Picture 5" descr="Aquatic Ecosystem"/>
          <p:cNvPicPr>
            <a:picLocks noChangeAspect="1" noChangeArrowheads="1"/>
          </p:cNvPicPr>
          <p:nvPr/>
        </p:nvPicPr>
        <p:blipFill>
          <a:blip r:embed="rId3" cstate="print"/>
          <a:srcRect/>
          <a:stretch>
            <a:fillRect/>
          </a:stretch>
        </p:blipFill>
        <p:spPr bwMode="auto">
          <a:xfrm>
            <a:off x="4648200" y="3276600"/>
            <a:ext cx="2590800" cy="1739900"/>
          </a:xfrm>
          <a:prstGeom prst="rect">
            <a:avLst/>
          </a:prstGeom>
          <a:noFill/>
          <a:effectLst>
            <a:outerShdw dist="35921" dir="2700000" algn="ctr" rotWithShape="0">
              <a:schemeClr val="tx1"/>
            </a:outerShdw>
          </a:effectLst>
        </p:spPr>
      </p:pic>
      <p:pic>
        <p:nvPicPr>
          <p:cNvPr id="29702" name="Picture 6" descr="brain3s">
            <a:hlinkClick r:id="rId4"/>
          </p:cNvPr>
          <p:cNvPicPr>
            <a:picLocks noChangeAspect="1" noChangeArrowheads="1"/>
          </p:cNvPicPr>
          <p:nvPr/>
        </p:nvPicPr>
        <p:blipFill>
          <a:blip r:embed="rId5" cstate="print"/>
          <a:srcRect/>
          <a:stretch>
            <a:fillRect/>
          </a:stretch>
        </p:blipFill>
        <p:spPr bwMode="auto">
          <a:xfrm>
            <a:off x="4648200" y="4876800"/>
            <a:ext cx="2590800" cy="1828800"/>
          </a:xfrm>
          <a:prstGeom prst="rect">
            <a:avLst/>
          </a:prstGeom>
          <a:noFill/>
          <a:ln w="9525">
            <a:noFill/>
            <a:miter lim="800000"/>
            <a:headEnd/>
            <a:tailEnd/>
          </a:ln>
        </p:spPr>
      </p:pic>
      <p:sp>
        <p:nvSpPr>
          <p:cNvPr id="867335" name="Rectangle 7"/>
          <p:cNvSpPr>
            <a:spLocks noChangeArrowheads="1"/>
          </p:cNvSpPr>
          <p:nvPr/>
        </p:nvSpPr>
        <p:spPr bwMode="auto">
          <a:xfrm>
            <a:off x="457200" y="3352800"/>
            <a:ext cx="3048000" cy="312420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29704" name="Picture 8" descr="PICT0256"/>
          <p:cNvPicPr>
            <a:picLocks noChangeAspect="1" noChangeArrowheads="1"/>
          </p:cNvPicPr>
          <p:nvPr/>
        </p:nvPicPr>
        <p:blipFill>
          <a:blip r:embed="rId6" cstate="print"/>
          <a:srcRect/>
          <a:stretch>
            <a:fillRect/>
          </a:stretch>
        </p:blipFill>
        <p:spPr bwMode="auto">
          <a:xfrm>
            <a:off x="4648200" y="1676400"/>
            <a:ext cx="2590800" cy="1676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867335"/>
                                        </p:tgtEl>
                                        <p:attrNameLst>
                                          <p:attrName>style.visibility</p:attrName>
                                        </p:attrNameLst>
                                      </p:cBhvr>
                                      <p:to>
                                        <p:strVal val="visible"/>
                                      </p:to>
                                    </p:set>
                                    <p:animEffect transition="in" filter="dissolve">
                                      <p:cBhvr>
                                        <p:cTn id="7" dur="500"/>
                                        <p:tgtEl>
                                          <p:spTgt spid="867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3474" name="Rectangle 2"/>
          <p:cNvSpPr>
            <a:spLocks noChangeArrowheads="1"/>
          </p:cNvSpPr>
          <p:nvPr/>
        </p:nvSpPr>
        <p:spPr bwMode="auto">
          <a:xfrm>
            <a:off x="284163" y="2601913"/>
            <a:ext cx="8770937" cy="2836862"/>
          </a:xfrm>
          <a:prstGeom prst="rect">
            <a:avLst/>
          </a:prstGeom>
          <a:noFill/>
          <a:ln w="9525">
            <a:no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5" name="Freeform 3"/>
          <p:cNvSpPr>
            <a:spLocks/>
          </p:cNvSpPr>
          <p:nvPr/>
        </p:nvSpPr>
        <p:spPr bwMode="auto">
          <a:xfrm>
            <a:off x="284163" y="487363"/>
            <a:ext cx="8658225" cy="2351087"/>
          </a:xfrm>
          <a:custGeom>
            <a:avLst/>
            <a:gdLst/>
            <a:ahLst/>
            <a:cxnLst>
              <a:cxn ang="0">
                <a:pos x="0" y="1432"/>
              </a:cxn>
              <a:cxn ang="0">
                <a:pos x="922" y="632"/>
              </a:cxn>
              <a:cxn ang="0">
                <a:pos x="2098" y="178"/>
              </a:cxn>
              <a:cxn ang="0">
                <a:pos x="3287" y="562"/>
              </a:cxn>
              <a:cxn ang="0">
                <a:pos x="4134" y="381"/>
              </a:cxn>
              <a:cxn ang="0">
                <a:pos x="4535" y="281"/>
              </a:cxn>
              <a:cxn ang="0">
                <a:pos x="4980" y="99"/>
              </a:cxn>
              <a:cxn ang="0">
                <a:pos x="5520" y="45"/>
              </a:cxn>
              <a:cxn ang="0">
                <a:pos x="5827" y="210"/>
              </a:cxn>
              <a:cxn ang="0">
                <a:pos x="5809" y="1306"/>
              </a:cxn>
            </a:cxnLst>
            <a:rect l="0" t="0" r="r" b="b"/>
            <a:pathLst>
              <a:path w="5875" h="1432">
                <a:moveTo>
                  <a:pt x="0" y="1432"/>
                </a:moveTo>
                <a:cubicBezTo>
                  <a:pt x="154" y="1299"/>
                  <a:pt x="572" y="841"/>
                  <a:pt x="922" y="632"/>
                </a:cubicBezTo>
                <a:cubicBezTo>
                  <a:pt x="1272" y="423"/>
                  <a:pt x="1704" y="189"/>
                  <a:pt x="2098" y="178"/>
                </a:cubicBezTo>
                <a:cubicBezTo>
                  <a:pt x="2492" y="167"/>
                  <a:pt x="2948" y="528"/>
                  <a:pt x="3287" y="562"/>
                </a:cubicBezTo>
                <a:cubicBezTo>
                  <a:pt x="3626" y="596"/>
                  <a:pt x="3926" y="428"/>
                  <a:pt x="4134" y="381"/>
                </a:cubicBezTo>
                <a:cubicBezTo>
                  <a:pt x="4342" y="334"/>
                  <a:pt x="4394" y="328"/>
                  <a:pt x="4535" y="281"/>
                </a:cubicBezTo>
                <a:cubicBezTo>
                  <a:pt x="4676" y="234"/>
                  <a:pt x="4816" y="138"/>
                  <a:pt x="4980" y="99"/>
                </a:cubicBezTo>
                <a:cubicBezTo>
                  <a:pt x="5144" y="60"/>
                  <a:pt x="5379" y="27"/>
                  <a:pt x="5520" y="45"/>
                </a:cubicBezTo>
                <a:cubicBezTo>
                  <a:pt x="5661" y="63"/>
                  <a:pt x="5779" y="0"/>
                  <a:pt x="5827" y="210"/>
                </a:cubicBezTo>
                <a:cubicBezTo>
                  <a:pt x="5875" y="420"/>
                  <a:pt x="5813" y="1078"/>
                  <a:pt x="5809" y="1306"/>
                </a:cubicBezTo>
              </a:path>
            </a:pathLst>
          </a:custGeom>
          <a:solidFill>
            <a:srgbClr val="DDDDDD"/>
          </a:solidFill>
          <a:ln w="44450">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6" name="Freeform 4"/>
          <p:cNvSpPr>
            <a:spLocks/>
          </p:cNvSpPr>
          <p:nvPr/>
        </p:nvSpPr>
        <p:spPr bwMode="auto">
          <a:xfrm>
            <a:off x="142875" y="2690813"/>
            <a:ext cx="8702675" cy="4167187"/>
          </a:xfrm>
          <a:custGeom>
            <a:avLst/>
            <a:gdLst/>
            <a:ahLst/>
            <a:cxnLst>
              <a:cxn ang="0">
                <a:pos x="0" y="252"/>
              </a:cxn>
              <a:cxn ang="0">
                <a:pos x="1026" y="0"/>
              </a:cxn>
              <a:cxn ang="0">
                <a:pos x="2574" y="525"/>
              </a:cxn>
              <a:cxn ang="0">
                <a:pos x="2838" y="449"/>
              </a:cxn>
              <a:cxn ang="0">
                <a:pos x="3157" y="203"/>
              </a:cxn>
              <a:cxn ang="0">
                <a:pos x="3768" y="101"/>
              </a:cxn>
              <a:cxn ang="0">
                <a:pos x="3899" y="142"/>
              </a:cxn>
              <a:cxn ang="0">
                <a:pos x="4020" y="121"/>
              </a:cxn>
              <a:cxn ang="0">
                <a:pos x="4107" y="61"/>
              </a:cxn>
              <a:cxn ang="0">
                <a:pos x="4513" y="14"/>
              </a:cxn>
              <a:cxn ang="0">
                <a:pos x="5905" y="484"/>
              </a:cxn>
              <a:cxn ang="0">
                <a:pos x="5879" y="2537"/>
              </a:cxn>
              <a:cxn ang="0">
                <a:pos x="96" y="2517"/>
              </a:cxn>
              <a:cxn ang="0">
                <a:pos x="98" y="1197"/>
              </a:cxn>
            </a:cxnLst>
            <a:rect l="0" t="0" r="r" b="b"/>
            <a:pathLst>
              <a:path w="5905" h="2537">
                <a:moveTo>
                  <a:pt x="0" y="252"/>
                </a:moveTo>
                <a:lnTo>
                  <a:pt x="1026" y="0"/>
                </a:lnTo>
                <a:cubicBezTo>
                  <a:pt x="1455" y="45"/>
                  <a:pt x="2272" y="450"/>
                  <a:pt x="2574" y="525"/>
                </a:cubicBezTo>
                <a:cubicBezTo>
                  <a:pt x="2879" y="601"/>
                  <a:pt x="2741" y="503"/>
                  <a:pt x="2838" y="449"/>
                </a:cubicBezTo>
                <a:cubicBezTo>
                  <a:pt x="2935" y="395"/>
                  <a:pt x="3002" y="261"/>
                  <a:pt x="3157" y="203"/>
                </a:cubicBezTo>
                <a:cubicBezTo>
                  <a:pt x="3356" y="132"/>
                  <a:pt x="3644" y="110"/>
                  <a:pt x="3768" y="101"/>
                </a:cubicBezTo>
                <a:cubicBezTo>
                  <a:pt x="3786" y="99"/>
                  <a:pt x="3882" y="148"/>
                  <a:pt x="3899" y="142"/>
                </a:cubicBezTo>
                <a:cubicBezTo>
                  <a:pt x="3922" y="136"/>
                  <a:pt x="3997" y="128"/>
                  <a:pt x="4020" y="121"/>
                </a:cubicBezTo>
                <a:cubicBezTo>
                  <a:pt x="4058" y="110"/>
                  <a:pt x="4069" y="76"/>
                  <a:pt x="4107" y="61"/>
                </a:cubicBezTo>
                <a:cubicBezTo>
                  <a:pt x="4137" y="50"/>
                  <a:pt x="4513" y="14"/>
                  <a:pt x="4513" y="14"/>
                </a:cubicBezTo>
                <a:cubicBezTo>
                  <a:pt x="4813" y="85"/>
                  <a:pt x="5677" y="63"/>
                  <a:pt x="5905" y="484"/>
                </a:cubicBezTo>
                <a:lnTo>
                  <a:pt x="5879" y="2537"/>
                </a:lnTo>
                <a:lnTo>
                  <a:pt x="96" y="2517"/>
                </a:lnTo>
                <a:lnTo>
                  <a:pt x="98" y="1197"/>
                </a:lnTo>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7" name="Freeform 5"/>
          <p:cNvSpPr>
            <a:spLocks/>
          </p:cNvSpPr>
          <p:nvPr/>
        </p:nvSpPr>
        <p:spPr bwMode="auto">
          <a:xfrm>
            <a:off x="284163" y="0"/>
            <a:ext cx="5688012" cy="3221038"/>
          </a:xfrm>
          <a:custGeom>
            <a:avLst/>
            <a:gdLst/>
            <a:ahLst/>
            <a:cxnLst>
              <a:cxn ang="0">
                <a:pos x="0" y="1688"/>
              </a:cxn>
              <a:cxn ang="0">
                <a:pos x="1008" y="153"/>
              </a:cxn>
              <a:cxn ang="0">
                <a:pos x="1982" y="772"/>
              </a:cxn>
              <a:cxn ang="0">
                <a:pos x="2705" y="864"/>
              </a:cxn>
              <a:cxn ang="0">
                <a:pos x="3574" y="1215"/>
              </a:cxn>
              <a:cxn ang="0">
                <a:pos x="3846" y="1350"/>
              </a:cxn>
              <a:cxn ang="0">
                <a:pos x="3660" y="1428"/>
              </a:cxn>
              <a:cxn ang="0">
                <a:pos x="3402" y="1506"/>
              </a:cxn>
              <a:cxn ang="0">
                <a:pos x="3246" y="1578"/>
              </a:cxn>
              <a:cxn ang="0">
                <a:pos x="3087" y="1639"/>
              </a:cxn>
              <a:cxn ang="0">
                <a:pos x="3054" y="1926"/>
              </a:cxn>
              <a:cxn ang="0">
                <a:pos x="2826" y="1848"/>
              </a:cxn>
            </a:cxnLst>
            <a:rect l="0" t="0" r="r" b="b"/>
            <a:pathLst>
              <a:path w="3860" h="1961">
                <a:moveTo>
                  <a:pt x="0" y="1688"/>
                </a:moveTo>
                <a:cubicBezTo>
                  <a:pt x="167" y="1434"/>
                  <a:pt x="678" y="304"/>
                  <a:pt x="1008" y="153"/>
                </a:cubicBezTo>
                <a:cubicBezTo>
                  <a:pt x="1338" y="0"/>
                  <a:pt x="1699" y="653"/>
                  <a:pt x="1982" y="772"/>
                </a:cubicBezTo>
                <a:cubicBezTo>
                  <a:pt x="2265" y="891"/>
                  <a:pt x="2440" y="791"/>
                  <a:pt x="2705" y="864"/>
                </a:cubicBezTo>
                <a:cubicBezTo>
                  <a:pt x="2970" y="938"/>
                  <a:pt x="3384" y="1134"/>
                  <a:pt x="3574" y="1215"/>
                </a:cubicBezTo>
                <a:cubicBezTo>
                  <a:pt x="3764" y="1296"/>
                  <a:pt x="3832" y="1315"/>
                  <a:pt x="3846" y="1350"/>
                </a:cubicBezTo>
                <a:cubicBezTo>
                  <a:pt x="3860" y="1385"/>
                  <a:pt x="3734" y="1402"/>
                  <a:pt x="3660" y="1428"/>
                </a:cubicBezTo>
                <a:cubicBezTo>
                  <a:pt x="3586" y="1454"/>
                  <a:pt x="3471" y="1481"/>
                  <a:pt x="3402" y="1506"/>
                </a:cubicBezTo>
                <a:cubicBezTo>
                  <a:pt x="3333" y="1531"/>
                  <a:pt x="3299" y="1556"/>
                  <a:pt x="3246" y="1578"/>
                </a:cubicBezTo>
                <a:lnTo>
                  <a:pt x="3087" y="1639"/>
                </a:lnTo>
                <a:cubicBezTo>
                  <a:pt x="3055" y="1697"/>
                  <a:pt x="3097" y="1891"/>
                  <a:pt x="3054" y="1926"/>
                </a:cubicBezTo>
                <a:cubicBezTo>
                  <a:pt x="3011" y="1961"/>
                  <a:pt x="2874" y="1864"/>
                  <a:pt x="2826" y="1848"/>
                </a:cubicBezTo>
              </a:path>
            </a:pathLst>
          </a:custGeom>
          <a:solidFill>
            <a:srgbClr val="B2B2B2"/>
          </a:solidFill>
          <a:ln w="2857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8" name="Freeform 6"/>
          <p:cNvSpPr>
            <a:spLocks/>
          </p:cNvSpPr>
          <p:nvPr/>
        </p:nvSpPr>
        <p:spPr bwMode="auto">
          <a:xfrm>
            <a:off x="5730875" y="5124450"/>
            <a:ext cx="354013" cy="473075"/>
          </a:xfrm>
          <a:custGeom>
            <a:avLst/>
            <a:gdLst/>
            <a:ahLst/>
            <a:cxnLst>
              <a:cxn ang="0">
                <a:pos x="240" y="0"/>
              </a:cxn>
              <a:cxn ang="0">
                <a:pos x="48" y="48"/>
              </a:cxn>
              <a:cxn ang="0">
                <a:pos x="48" y="144"/>
              </a:cxn>
              <a:cxn ang="0">
                <a:pos x="0" y="240"/>
              </a:cxn>
            </a:cxnLst>
            <a:rect l="0" t="0" r="r" b="b"/>
            <a:pathLst>
              <a:path w="240" h="240">
                <a:moveTo>
                  <a:pt x="240" y="0"/>
                </a:moveTo>
                <a:cubicBezTo>
                  <a:pt x="160" y="12"/>
                  <a:pt x="80" y="24"/>
                  <a:pt x="48" y="48"/>
                </a:cubicBezTo>
                <a:cubicBezTo>
                  <a:pt x="16" y="72"/>
                  <a:pt x="56" y="112"/>
                  <a:pt x="48" y="144"/>
                </a:cubicBezTo>
                <a:cubicBezTo>
                  <a:pt x="40" y="176"/>
                  <a:pt x="20" y="208"/>
                  <a:pt x="0" y="240"/>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79" name="Freeform 7"/>
          <p:cNvSpPr>
            <a:spLocks/>
          </p:cNvSpPr>
          <p:nvPr/>
        </p:nvSpPr>
        <p:spPr bwMode="auto">
          <a:xfrm>
            <a:off x="6045200" y="5267325"/>
            <a:ext cx="111125" cy="250825"/>
          </a:xfrm>
          <a:custGeom>
            <a:avLst/>
            <a:gdLst/>
            <a:ahLst/>
            <a:cxnLst>
              <a:cxn ang="0">
                <a:pos x="0" y="0"/>
              </a:cxn>
              <a:cxn ang="0">
                <a:pos x="27" y="105"/>
              </a:cxn>
              <a:cxn ang="0">
                <a:pos x="75" y="153"/>
              </a:cxn>
            </a:cxnLst>
            <a:rect l="0" t="0" r="r" b="b"/>
            <a:pathLst>
              <a:path w="75" h="153">
                <a:moveTo>
                  <a:pt x="0" y="0"/>
                </a:moveTo>
                <a:cubicBezTo>
                  <a:pt x="4" y="18"/>
                  <a:pt x="15" y="79"/>
                  <a:pt x="27" y="105"/>
                </a:cubicBezTo>
                <a:cubicBezTo>
                  <a:pt x="39" y="131"/>
                  <a:pt x="59" y="141"/>
                  <a:pt x="75" y="153"/>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0" name="Freeform 8"/>
          <p:cNvSpPr>
            <a:spLocks/>
          </p:cNvSpPr>
          <p:nvPr/>
        </p:nvSpPr>
        <p:spPr bwMode="auto">
          <a:xfrm>
            <a:off x="5868988" y="5256213"/>
            <a:ext cx="176212" cy="419100"/>
          </a:xfrm>
          <a:custGeom>
            <a:avLst/>
            <a:gdLst/>
            <a:ahLst/>
            <a:cxnLst>
              <a:cxn ang="0">
                <a:pos x="120" y="0"/>
              </a:cxn>
              <a:cxn ang="0">
                <a:pos x="17" y="95"/>
              </a:cxn>
              <a:cxn ang="0">
                <a:pos x="17" y="255"/>
              </a:cxn>
            </a:cxnLst>
            <a:rect l="0" t="0" r="r" b="b"/>
            <a:pathLst>
              <a:path w="120" h="255">
                <a:moveTo>
                  <a:pt x="120" y="0"/>
                </a:moveTo>
                <a:cubicBezTo>
                  <a:pt x="102" y="16"/>
                  <a:pt x="34" y="53"/>
                  <a:pt x="17" y="95"/>
                </a:cubicBezTo>
                <a:cubicBezTo>
                  <a:pt x="0" y="137"/>
                  <a:pt x="10" y="195"/>
                  <a:pt x="17" y="255"/>
                </a:cubicBezTo>
              </a:path>
            </a:pathLst>
          </a:custGeom>
          <a:noFill/>
          <a:ln w="222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1" name="Freeform 9"/>
          <p:cNvSpPr>
            <a:spLocks/>
          </p:cNvSpPr>
          <p:nvPr/>
        </p:nvSpPr>
        <p:spPr bwMode="auto">
          <a:xfrm>
            <a:off x="214313" y="5360988"/>
            <a:ext cx="8896350" cy="1497012"/>
          </a:xfrm>
          <a:custGeom>
            <a:avLst/>
            <a:gdLst/>
            <a:ahLst/>
            <a:cxnLst>
              <a:cxn ang="0">
                <a:pos x="4" y="257"/>
              </a:cxn>
              <a:cxn ang="0">
                <a:pos x="178" y="262"/>
              </a:cxn>
              <a:cxn ang="0">
                <a:pos x="875" y="118"/>
              </a:cxn>
              <a:cxn ang="0">
                <a:pos x="2051" y="266"/>
              </a:cxn>
              <a:cxn ang="0">
                <a:pos x="2962" y="153"/>
              </a:cxn>
              <a:cxn ang="0">
                <a:pos x="3097" y="170"/>
              </a:cxn>
              <a:cxn ang="0">
                <a:pos x="3266" y="213"/>
              </a:cxn>
              <a:cxn ang="0">
                <a:pos x="3586" y="22"/>
              </a:cxn>
              <a:cxn ang="0">
                <a:pos x="3713" y="40"/>
              </a:cxn>
              <a:cxn ang="0">
                <a:pos x="3830" y="31"/>
              </a:cxn>
              <a:cxn ang="0">
                <a:pos x="3914" y="5"/>
              </a:cxn>
              <a:cxn ang="0">
                <a:pos x="4075" y="48"/>
              </a:cxn>
              <a:cxn ang="0">
                <a:pos x="4715" y="179"/>
              </a:cxn>
              <a:cxn ang="0">
                <a:pos x="4850" y="222"/>
              </a:cxn>
              <a:cxn ang="0">
                <a:pos x="5052" y="318"/>
              </a:cxn>
              <a:cxn ang="0">
                <a:pos x="5857" y="326"/>
              </a:cxn>
              <a:cxn ang="0">
                <a:pos x="5996" y="561"/>
              </a:cxn>
              <a:cxn ang="0">
                <a:pos x="4875" y="387"/>
              </a:cxn>
              <a:cxn ang="0">
                <a:pos x="4488" y="231"/>
              </a:cxn>
              <a:cxn ang="0">
                <a:pos x="3830" y="161"/>
              </a:cxn>
              <a:cxn ang="0">
                <a:pos x="3578" y="187"/>
              </a:cxn>
              <a:cxn ang="0">
                <a:pos x="3460" y="318"/>
              </a:cxn>
              <a:cxn ang="0">
                <a:pos x="2735" y="257"/>
              </a:cxn>
              <a:cxn ang="0">
                <a:pos x="2069" y="335"/>
              </a:cxn>
              <a:cxn ang="0">
                <a:pos x="1419" y="396"/>
              </a:cxn>
              <a:cxn ang="0">
                <a:pos x="628" y="292"/>
              </a:cxn>
              <a:cxn ang="0">
                <a:pos x="29" y="500"/>
              </a:cxn>
            </a:cxnLst>
            <a:rect l="0" t="0" r="r" b="b"/>
            <a:pathLst>
              <a:path w="6038" h="561">
                <a:moveTo>
                  <a:pt x="4" y="257"/>
                </a:moveTo>
                <a:cubicBezTo>
                  <a:pt x="0" y="259"/>
                  <a:pt x="181" y="260"/>
                  <a:pt x="178" y="262"/>
                </a:cubicBezTo>
                <a:lnTo>
                  <a:pt x="875" y="118"/>
                </a:lnTo>
                <a:cubicBezTo>
                  <a:pt x="1569" y="238"/>
                  <a:pt x="1552" y="266"/>
                  <a:pt x="2051" y="266"/>
                </a:cubicBezTo>
                <a:cubicBezTo>
                  <a:pt x="2752" y="123"/>
                  <a:pt x="2447" y="138"/>
                  <a:pt x="2962" y="153"/>
                </a:cubicBezTo>
                <a:cubicBezTo>
                  <a:pt x="2983" y="155"/>
                  <a:pt x="3072" y="163"/>
                  <a:pt x="3097" y="170"/>
                </a:cubicBezTo>
                <a:cubicBezTo>
                  <a:pt x="3161" y="187"/>
                  <a:pt x="3199" y="204"/>
                  <a:pt x="3266" y="213"/>
                </a:cubicBezTo>
                <a:cubicBezTo>
                  <a:pt x="3395" y="210"/>
                  <a:pt x="3457" y="27"/>
                  <a:pt x="3586" y="22"/>
                </a:cubicBezTo>
                <a:cubicBezTo>
                  <a:pt x="3603" y="21"/>
                  <a:pt x="3696" y="43"/>
                  <a:pt x="3713" y="40"/>
                </a:cubicBezTo>
                <a:cubicBezTo>
                  <a:pt x="3735" y="37"/>
                  <a:pt x="3807" y="34"/>
                  <a:pt x="3830" y="31"/>
                </a:cubicBezTo>
                <a:cubicBezTo>
                  <a:pt x="3867" y="26"/>
                  <a:pt x="3877" y="11"/>
                  <a:pt x="3914" y="5"/>
                </a:cubicBezTo>
                <a:cubicBezTo>
                  <a:pt x="3943" y="0"/>
                  <a:pt x="4075" y="48"/>
                  <a:pt x="4075" y="48"/>
                </a:cubicBezTo>
                <a:cubicBezTo>
                  <a:pt x="4325" y="64"/>
                  <a:pt x="4467" y="146"/>
                  <a:pt x="4715" y="179"/>
                </a:cubicBezTo>
                <a:cubicBezTo>
                  <a:pt x="4760" y="193"/>
                  <a:pt x="4813" y="193"/>
                  <a:pt x="4850" y="222"/>
                </a:cubicBezTo>
                <a:cubicBezTo>
                  <a:pt x="4915" y="272"/>
                  <a:pt x="4974" y="295"/>
                  <a:pt x="5052" y="318"/>
                </a:cubicBezTo>
                <a:cubicBezTo>
                  <a:pt x="5184" y="356"/>
                  <a:pt x="5719" y="319"/>
                  <a:pt x="5857" y="326"/>
                </a:cubicBezTo>
                <a:cubicBezTo>
                  <a:pt x="5851" y="401"/>
                  <a:pt x="6038" y="502"/>
                  <a:pt x="5996" y="561"/>
                </a:cubicBezTo>
                <a:cubicBezTo>
                  <a:pt x="5793" y="541"/>
                  <a:pt x="5144" y="449"/>
                  <a:pt x="4875" y="387"/>
                </a:cubicBezTo>
                <a:cubicBezTo>
                  <a:pt x="4634" y="330"/>
                  <a:pt x="4663" y="269"/>
                  <a:pt x="4488" y="231"/>
                </a:cubicBezTo>
                <a:cubicBezTo>
                  <a:pt x="4313" y="193"/>
                  <a:pt x="3981" y="168"/>
                  <a:pt x="3830" y="161"/>
                </a:cubicBezTo>
                <a:cubicBezTo>
                  <a:pt x="3720" y="170"/>
                  <a:pt x="3640" y="161"/>
                  <a:pt x="3578" y="187"/>
                </a:cubicBezTo>
                <a:cubicBezTo>
                  <a:pt x="3515" y="213"/>
                  <a:pt x="3600" y="306"/>
                  <a:pt x="3460" y="318"/>
                </a:cubicBezTo>
                <a:cubicBezTo>
                  <a:pt x="3319" y="330"/>
                  <a:pt x="2966" y="254"/>
                  <a:pt x="2735" y="257"/>
                </a:cubicBezTo>
                <a:cubicBezTo>
                  <a:pt x="2496" y="245"/>
                  <a:pt x="2288" y="312"/>
                  <a:pt x="2069" y="335"/>
                </a:cubicBezTo>
                <a:cubicBezTo>
                  <a:pt x="1850" y="358"/>
                  <a:pt x="1660" y="403"/>
                  <a:pt x="1419" y="396"/>
                </a:cubicBezTo>
                <a:cubicBezTo>
                  <a:pt x="1074" y="390"/>
                  <a:pt x="973" y="314"/>
                  <a:pt x="628" y="292"/>
                </a:cubicBezTo>
                <a:cubicBezTo>
                  <a:pt x="424" y="298"/>
                  <a:pt x="47" y="436"/>
                  <a:pt x="29" y="500"/>
                </a:cubicBezTo>
              </a:path>
            </a:pathLst>
          </a:custGeom>
          <a:solidFill>
            <a:srgbClr val="009999"/>
          </a:solidFill>
          <a:ln w="95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2" name="Freeform 10"/>
          <p:cNvSpPr>
            <a:spLocks/>
          </p:cNvSpPr>
          <p:nvPr/>
        </p:nvSpPr>
        <p:spPr bwMode="auto">
          <a:xfrm>
            <a:off x="6657975" y="920750"/>
            <a:ext cx="1020763" cy="269875"/>
          </a:xfrm>
          <a:custGeom>
            <a:avLst/>
            <a:gdLst/>
            <a:ahLst/>
            <a:cxnLst>
              <a:cxn ang="0">
                <a:pos x="692" y="0"/>
              </a:cxn>
              <a:cxn ang="0">
                <a:pos x="370" y="139"/>
              </a:cxn>
              <a:cxn ang="0">
                <a:pos x="0" y="157"/>
              </a:cxn>
            </a:cxnLst>
            <a:rect l="0" t="0" r="r" b="b"/>
            <a:pathLst>
              <a:path w="692" h="165">
                <a:moveTo>
                  <a:pt x="692" y="0"/>
                </a:moveTo>
                <a:cubicBezTo>
                  <a:pt x="637" y="23"/>
                  <a:pt x="485" y="113"/>
                  <a:pt x="370" y="139"/>
                </a:cubicBezTo>
                <a:cubicBezTo>
                  <a:pt x="255" y="165"/>
                  <a:pt x="77" y="153"/>
                  <a:pt x="0" y="157"/>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3" name="Freeform 11"/>
          <p:cNvSpPr>
            <a:spLocks/>
          </p:cNvSpPr>
          <p:nvPr/>
        </p:nvSpPr>
        <p:spPr bwMode="auto">
          <a:xfrm>
            <a:off x="5448300" y="1635125"/>
            <a:ext cx="473075" cy="469900"/>
          </a:xfrm>
          <a:custGeom>
            <a:avLst/>
            <a:gdLst/>
            <a:ahLst/>
            <a:cxnLst>
              <a:cxn ang="0">
                <a:pos x="0" y="0"/>
              </a:cxn>
              <a:cxn ang="0">
                <a:pos x="195" y="108"/>
              </a:cxn>
              <a:cxn ang="0">
                <a:pos x="322" y="286"/>
              </a:cxn>
            </a:cxnLst>
            <a:rect l="0" t="0" r="r" b="b"/>
            <a:pathLst>
              <a:path w="322" h="286">
                <a:moveTo>
                  <a:pt x="0" y="0"/>
                </a:moveTo>
                <a:cubicBezTo>
                  <a:pt x="32" y="18"/>
                  <a:pt x="141" y="60"/>
                  <a:pt x="195" y="108"/>
                </a:cubicBezTo>
                <a:cubicBezTo>
                  <a:pt x="249" y="156"/>
                  <a:pt x="296" y="249"/>
                  <a:pt x="322" y="28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4" name="Freeform 12"/>
          <p:cNvSpPr>
            <a:spLocks/>
          </p:cNvSpPr>
          <p:nvPr/>
        </p:nvSpPr>
        <p:spPr bwMode="auto">
          <a:xfrm>
            <a:off x="6159500" y="1112838"/>
            <a:ext cx="195263" cy="247650"/>
          </a:xfrm>
          <a:custGeom>
            <a:avLst/>
            <a:gdLst/>
            <a:ahLst/>
            <a:cxnLst>
              <a:cxn ang="0">
                <a:pos x="132" y="0"/>
              </a:cxn>
              <a:cxn ang="0">
                <a:pos x="54" y="48"/>
              </a:cxn>
              <a:cxn ang="0">
                <a:pos x="42" y="108"/>
              </a:cxn>
              <a:cxn ang="0">
                <a:pos x="0" y="150"/>
              </a:cxn>
            </a:cxnLst>
            <a:rect l="0" t="0" r="r" b="b"/>
            <a:pathLst>
              <a:path w="132" h="150">
                <a:moveTo>
                  <a:pt x="132" y="0"/>
                </a:moveTo>
                <a:cubicBezTo>
                  <a:pt x="120" y="8"/>
                  <a:pt x="69" y="30"/>
                  <a:pt x="54" y="48"/>
                </a:cubicBezTo>
                <a:cubicBezTo>
                  <a:pt x="39" y="66"/>
                  <a:pt x="51" y="91"/>
                  <a:pt x="42" y="108"/>
                </a:cubicBezTo>
                <a:cubicBezTo>
                  <a:pt x="33" y="125"/>
                  <a:pt x="9" y="141"/>
                  <a:pt x="0" y="15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5" name="Freeform 13"/>
          <p:cNvSpPr>
            <a:spLocks/>
          </p:cNvSpPr>
          <p:nvPr/>
        </p:nvSpPr>
        <p:spPr bwMode="auto">
          <a:xfrm>
            <a:off x="1176338" y="1379538"/>
            <a:ext cx="495300" cy="365125"/>
          </a:xfrm>
          <a:custGeom>
            <a:avLst/>
            <a:gdLst/>
            <a:ahLst/>
            <a:cxnLst>
              <a:cxn ang="0">
                <a:pos x="0" y="0"/>
              </a:cxn>
              <a:cxn ang="0">
                <a:pos x="114" y="168"/>
              </a:cxn>
              <a:cxn ang="0">
                <a:pos x="336" y="222"/>
              </a:cxn>
            </a:cxnLst>
            <a:rect l="0" t="0" r="r" b="b"/>
            <a:pathLst>
              <a:path w="336" h="222">
                <a:moveTo>
                  <a:pt x="0" y="0"/>
                </a:moveTo>
                <a:cubicBezTo>
                  <a:pt x="19" y="28"/>
                  <a:pt x="58" y="131"/>
                  <a:pt x="114" y="168"/>
                </a:cubicBezTo>
                <a:cubicBezTo>
                  <a:pt x="170" y="205"/>
                  <a:pt x="290" y="211"/>
                  <a:pt x="336" y="222"/>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6" name="Freeform 14"/>
          <p:cNvSpPr>
            <a:spLocks/>
          </p:cNvSpPr>
          <p:nvPr/>
        </p:nvSpPr>
        <p:spPr bwMode="auto">
          <a:xfrm>
            <a:off x="1663700" y="1281113"/>
            <a:ext cx="96838" cy="442912"/>
          </a:xfrm>
          <a:custGeom>
            <a:avLst/>
            <a:gdLst/>
            <a:ahLst/>
            <a:cxnLst>
              <a:cxn ang="0">
                <a:pos x="66" y="0"/>
              </a:cxn>
              <a:cxn ang="0">
                <a:pos x="24" y="132"/>
              </a:cxn>
              <a:cxn ang="0">
                <a:pos x="0" y="270"/>
              </a:cxn>
            </a:cxnLst>
            <a:rect l="0" t="0" r="r" b="b"/>
            <a:pathLst>
              <a:path w="66" h="270">
                <a:moveTo>
                  <a:pt x="66" y="0"/>
                </a:moveTo>
                <a:cubicBezTo>
                  <a:pt x="59" y="23"/>
                  <a:pt x="35" y="87"/>
                  <a:pt x="24" y="132"/>
                </a:cubicBezTo>
                <a:cubicBezTo>
                  <a:pt x="13" y="177"/>
                  <a:pt x="5" y="241"/>
                  <a:pt x="0" y="27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7" name="Freeform 15"/>
          <p:cNvSpPr>
            <a:spLocks/>
          </p:cNvSpPr>
          <p:nvPr/>
        </p:nvSpPr>
        <p:spPr bwMode="auto">
          <a:xfrm>
            <a:off x="2481263" y="1728788"/>
            <a:ext cx="195262" cy="363537"/>
          </a:xfrm>
          <a:custGeom>
            <a:avLst/>
            <a:gdLst/>
            <a:ahLst/>
            <a:cxnLst>
              <a:cxn ang="0">
                <a:pos x="0" y="0"/>
              </a:cxn>
              <a:cxn ang="0">
                <a:pos x="70" y="191"/>
              </a:cxn>
              <a:cxn ang="0">
                <a:pos x="234" y="396"/>
              </a:cxn>
            </a:cxnLst>
            <a:rect l="0" t="0" r="r" b="b"/>
            <a:pathLst>
              <a:path w="234" h="396">
                <a:moveTo>
                  <a:pt x="0" y="0"/>
                </a:moveTo>
                <a:cubicBezTo>
                  <a:pt x="12" y="32"/>
                  <a:pt x="31" y="125"/>
                  <a:pt x="70" y="191"/>
                </a:cubicBezTo>
                <a:cubicBezTo>
                  <a:pt x="109" y="257"/>
                  <a:pt x="200" y="353"/>
                  <a:pt x="234" y="396"/>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8" name="Freeform 16"/>
          <p:cNvSpPr>
            <a:spLocks/>
          </p:cNvSpPr>
          <p:nvPr/>
        </p:nvSpPr>
        <p:spPr bwMode="auto">
          <a:xfrm>
            <a:off x="2986088" y="1655763"/>
            <a:ext cx="728662" cy="171450"/>
          </a:xfrm>
          <a:custGeom>
            <a:avLst/>
            <a:gdLst/>
            <a:ahLst/>
            <a:cxnLst>
              <a:cxn ang="0">
                <a:pos x="0" y="105"/>
              </a:cxn>
              <a:cxn ang="0">
                <a:pos x="60" y="68"/>
              </a:cxn>
              <a:cxn ang="0">
                <a:pos x="297" y="35"/>
              </a:cxn>
              <a:cxn ang="0">
                <a:pos x="495" y="0"/>
              </a:cxn>
            </a:cxnLst>
            <a:rect l="0" t="0" r="r" b="b"/>
            <a:pathLst>
              <a:path w="495" h="105">
                <a:moveTo>
                  <a:pt x="0" y="105"/>
                </a:moveTo>
                <a:cubicBezTo>
                  <a:pt x="10" y="99"/>
                  <a:pt x="11" y="80"/>
                  <a:pt x="60" y="68"/>
                </a:cubicBezTo>
                <a:cubicBezTo>
                  <a:pt x="109" y="56"/>
                  <a:pt x="225" y="46"/>
                  <a:pt x="297" y="35"/>
                </a:cubicBezTo>
                <a:cubicBezTo>
                  <a:pt x="369" y="24"/>
                  <a:pt x="454" y="7"/>
                  <a:pt x="495" y="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89" name="Freeform 17"/>
          <p:cNvSpPr>
            <a:spLocks/>
          </p:cNvSpPr>
          <p:nvPr/>
        </p:nvSpPr>
        <p:spPr bwMode="auto">
          <a:xfrm>
            <a:off x="7065963" y="898525"/>
            <a:ext cx="117475" cy="263525"/>
          </a:xfrm>
          <a:custGeom>
            <a:avLst/>
            <a:gdLst/>
            <a:ahLst/>
            <a:cxnLst>
              <a:cxn ang="0">
                <a:pos x="80" y="0"/>
              </a:cxn>
              <a:cxn ang="0">
                <a:pos x="8" y="82"/>
              </a:cxn>
              <a:cxn ang="0">
                <a:pos x="34" y="161"/>
              </a:cxn>
            </a:cxnLst>
            <a:rect l="0" t="0" r="r" b="b"/>
            <a:pathLst>
              <a:path w="80" h="161">
                <a:moveTo>
                  <a:pt x="80" y="0"/>
                </a:moveTo>
                <a:cubicBezTo>
                  <a:pt x="68" y="14"/>
                  <a:pt x="16" y="55"/>
                  <a:pt x="8" y="82"/>
                </a:cubicBezTo>
                <a:cubicBezTo>
                  <a:pt x="0" y="109"/>
                  <a:pt x="29" y="145"/>
                  <a:pt x="34" y="161"/>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0" name="Freeform 18"/>
          <p:cNvSpPr>
            <a:spLocks/>
          </p:cNvSpPr>
          <p:nvPr/>
        </p:nvSpPr>
        <p:spPr bwMode="auto">
          <a:xfrm>
            <a:off x="2627313" y="2636838"/>
            <a:ext cx="2887662" cy="2867025"/>
          </a:xfrm>
          <a:custGeom>
            <a:avLst/>
            <a:gdLst/>
            <a:ahLst/>
            <a:cxnLst>
              <a:cxn ang="0">
                <a:pos x="1605" y="2"/>
              </a:cxn>
              <a:cxn ang="0">
                <a:pos x="1386" y="128"/>
              </a:cxn>
              <a:cxn ang="0">
                <a:pos x="1446" y="224"/>
              </a:cxn>
              <a:cxn ang="0">
                <a:pos x="1368" y="296"/>
              </a:cxn>
              <a:cxn ang="0">
                <a:pos x="150" y="558"/>
              </a:cxn>
              <a:cxn ang="0">
                <a:pos x="333" y="1022"/>
              </a:cxn>
              <a:cxn ang="0">
                <a:pos x="242" y="1450"/>
              </a:cxn>
              <a:cxn ang="0">
                <a:pos x="511" y="1745"/>
              </a:cxn>
              <a:cxn ang="0">
                <a:pos x="1353" y="1710"/>
              </a:cxn>
              <a:cxn ang="0">
                <a:pos x="967" y="924"/>
              </a:cxn>
              <a:cxn ang="0">
                <a:pos x="1317" y="746"/>
              </a:cxn>
              <a:cxn ang="0">
                <a:pos x="1155" y="513"/>
              </a:cxn>
              <a:cxn ang="0">
                <a:pos x="1551" y="344"/>
              </a:cxn>
              <a:cxn ang="0">
                <a:pos x="1951" y="79"/>
              </a:cxn>
              <a:cxn ang="0">
                <a:pos x="1605" y="2"/>
              </a:cxn>
            </a:cxnLst>
            <a:rect l="0" t="0" r="r" b="b"/>
            <a:pathLst>
              <a:path w="1960" h="1745">
                <a:moveTo>
                  <a:pt x="1605" y="2"/>
                </a:moveTo>
                <a:cubicBezTo>
                  <a:pt x="1502" y="0"/>
                  <a:pt x="1422" y="96"/>
                  <a:pt x="1386" y="128"/>
                </a:cubicBezTo>
                <a:cubicBezTo>
                  <a:pt x="1360" y="165"/>
                  <a:pt x="1407" y="191"/>
                  <a:pt x="1446" y="224"/>
                </a:cubicBezTo>
                <a:cubicBezTo>
                  <a:pt x="1485" y="257"/>
                  <a:pt x="1584" y="240"/>
                  <a:pt x="1368" y="296"/>
                </a:cubicBezTo>
                <a:cubicBezTo>
                  <a:pt x="1152" y="352"/>
                  <a:pt x="323" y="437"/>
                  <a:pt x="150" y="558"/>
                </a:cubicBezTo>
                <a:cubicBezTo>
                  <a:pt x="0" y="693"/>
                  <a:pt x="333" y="891"/>
                  <a:pt x="333" y="1022"/>
                </a:cubicBezTo>
                <a:cubicBezTo>
                  <a:pt x="333" y="1154"/>
                  <a:pt x="238" y="1330"/>
                  <a:pt x="242" y="1450"/>
                </a:cubicBezTo>
                <a:cubicBezTo>
                  <a:pt x="250" y="1571"/>
                  <a:pt x="326" y="1702"/>
                  <a:pt x="511" y="1745"/>
                </a:cubicBezTo>
                <a:lnTo>
                  <a:pt x="1353" y="1710"/>
                </a:lnTo>
                <a:cubicBezTo>
                  <a:pt x="1428" y="1574"/>
                  <a:pt x="973" y="1084"/>
                  <a:pt x="967" y="924"/>
                </a:cubicBezTo>
                <a:cubicBezTo>
                  <a:pt x="886" y="775"/>
                  <a:pt x="1287" y="815"/>
                  <a:pt x="1317" y="746"/>
                </a:cubicBezTo>
                <a:cubicBezTo>
                  <a:pt x="1348" y="677"/>
                  <a:pt x="1115" y="580"/>
                  <a:pt x="1155" y="513"/>
                </a:cubicBezTo>
                <a:cubicBezTo>
                  <a:pt x="1209" y="391"/>
                  <a:pt x="1418" y="416"/>
                  <a:pt x="1551" y="344"/>
                </a:cubicBezTo>
                <a:cubicBezTo>
                  <a:pt x="1684" y="272"/>
                  <a:pt x="1942" y="136"/>
                  <a:pt x="1951" y="79"/>
                </a:cubicBezTo>
                <a:cubicBezTo>
                  <a:pt x="1960" y="22"/>
                  <a:pt x="1708" y="4"/>
                  <a:pt x="1605" y="2"/>
                </a:cubicBezTo>
                <a:close/>
              </a:path>
            </a:pathLst>
          </a:custGeom>
          <a:solidFill>
            <a:srgbClr val="DDDDDD"/>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1" name="Freeform 19"/>
          <p:cNvSpPr>
            <a:spLocks/>
          </p:cNvSpPr>
          <p:nvPr/>
        </p:nvSpPr>
        <p:spPr bwMode="auto">
          <a:xfrm>
            <a:off x="4122738" y="1271588"/>
            <a:ext cx="1333500" cy="374650"/>
          </a:xfrm>
          <a:custGeom>
            <a:avLst/>
            <a:gdLst/>
            <a:ahLst/>
            <a:cxnLst>
              <a:cxn ang="0">
                <a:pos x="0" y="0"/>
              </a:cxn>
              <a:cxn ang="0">
                <a:pos x="216" y="42"/>
              </a:cxn>
              <a:cxn ang="0">
                <a:pos x="396" y="90"/>
              </a:cxn>
              <a:cxn ang="0">
                <a:pos x="585" y="186"/>
              </a:cxn>
              <a:cxn ang="0">
                <a:pos x="906" y="228"/>
              </a:cxn>
            </a:cxnLst>
            <a:rect l="0" t="0" r="r" b="b"/>
            <a:pathLst>
              <a:path w="906" h="228">
                <a:moveTo>
                  <a:pt x="0" y="0"/>
                </a:moveTo>
                <a:cubicBezTo>
                  <a:pt x="36" y="7"/>
                  <a:pt x="150" y="27"/>
                  <a:pt x="216" y="42"/>
                </a:cubicBezTo>
                <a:cubicBezTo>
                  <a:pt x="282" y="57"/>
                  <a:pt x="334" y="66"/>
                  <a:pt x="396" y="90"/>
                </a:cubicBezTo>
                <a:cubicBezTo>
                  <a:pt x="458" y="114"/>
                  <a:pt x="500" y="163"/>
                  <a:pt x="585" y="186"/>
                </a:cubicBezTo>
                <a:cubicBezTo>
                  <a:pt x="670" y="209"/>
                  <a:pt x="839" y="219"/>
                  <a:pt x="906" y="22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2" name="Freeform 20" descr="Dashed horizontal"/>
          <p:cNvSpPr>
            <a:spLocks/>
          </p:cNvSpPr>
          <p:nvPr/>
        </p:nvSpPr>
        <p:spPr bwMode="auto">
          <a:xfrm>
            <a:off x="2689225" y="3546475"/>
            <a:ext cx="1557338" cy="788988"/>
          </a:xfrm>
          <a:custGeom>
            <a:avLst/>
            <a:gdLst/>
            <a:ahLst/>
            <a:cxnLst>
              <a:cxn ang="0">
                <a:pos x="441" y="0"/>
              </a:cxn>
              <a:cxn ang="0">
                <a:pos x="855" y="75"/>
              </a:cxn>
              <a:cxn ang="0">
                <a:pos x="964" y="256"/>
              </a:cxn>
              <a:cxn ang="0">
                <a:pos x="973" y="401"/>
              </a:cxn>
              <a:cxn ang="0">
                <a:pos x="855" y="572"/>
              </a:cxn>
              <a:cxn ang="0">
                <a:pos x="690" y="672"/>
              </a:cxn>
              <a:cxn ang="0">
                <a:pos x="358" y="672"/>
              </a:cxn>
              <a:cxn ang="0">
                <a:pos x="151" y="448"/>
              </a:cxn>
              <a:cxn ang="0">
                <a:pos x="28" y="256"/>
              </a:cxn>
              <a:cxn ang="0">
                <a:pos x="69" y="75"/>
              </a:cxn>
              <a:cxn ang="0">
                <a:pos x="441" y="0"/>
              </a:cxn>
            </a:cxnLst>
            <a:rect l="0" t="0" r="r" b="b"/>
            <a:pathLst>
              <a:path w="985" h="672">
                <a:moveTo>
                  <a:pt x="441" y="0"/>
                </a:moveTo>
                <a:cubicBezTo>
                  <a:pt x="441" y="0"/>
                  <a:pt x="786" y="29"/>
                  <a:pt x="855" y="75"/>
                </a:cubicBezTo>
                <a:cubicBezTo>
                  <a:pt x="924" y="121"/>
                  <a:pt x="985" y="202"/>
                  <a:pt x="964" y="256"/>
                </a:cubicBezTo>
                <a:cubicBezTo>
                  <a:pt x="943" y="310"/>
                  <a:pt x="973" y="351"/>
                  <a:pt x="973" y="401"/>
                </a:cubicBezTo>
                <a:cubicBezTo>
                  <a:pt x="973" y="451"/>
                  <a:pt x="862" y="527"/>
                  <a:pt x="855" y="572"/>
                </a:cubicBezTo>
                <a:cubicBezTo>
                  <a:pt x="849" y="618"/>
                  <a:pt x="773" y="655"/>
                  <a:pt x="690" y="672"/>
                </a:cubicBezTo>
                <a:lnTo>
                  <a:pt x="358" y="672"/>
                </a:lnTo>
                <a:cubicBezTo>
                  <a:pt x="269" y="635"/>
                  <a:pt x="206" y="517"/>
                  <a:pt x="151" y="448"/>
                </a:cubicBezTo>
                <a:cubicBezTo>
                  <a:pt x="131" y="373"/>
                  <a:pt x="42" y="318"/>
                  <a:pt x="28" y="256"/>
                </a:cubicBezTo>
                <a:cubicBezTo>
                  <a:pt x="14" y="194"/>
                  <a:pt x="0" y="118"/>
                  <a:pt x="69" y="75"/>
                </a:cubicBezTo>
                <a:cubicBezTo>
                  <a:pt x="138" y="32"/>
                  <a:pt x="441" y="0"/>
                  <a:pt x="441" y="0"/>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3" name="Freeform 21"/>
          <p:cNvSpPr>
            <a:spLocks/>
          </p:cNvSpPr>
          <p:nvPr/>
        </p:nvSpPr>
        <p:spPr bwMode="auto">
          <a:xfrm>
            <a:off x="1668463" y="1733550"/>
            <a:ext cx="603250" cy="487363"/>
          </a:xfrm>
          <a:custGeom>
            <a:avLst/>
            <a:gdLst/>
            <a:ahLst/>
            <a:cxnLst>
              <a:cxn ang="0">
                <a:pos x="0" y="0"/>
              </a:cxn>
              <a:cxn ang="0">
                <a:pos x="209" y="174"/>
              </a:cxn>
              <a:cxn ang="0">
                <a:pos x="409" y="296"/>
              </a:cxn>
            </a:cxnLst>
            <a:rect l="0" t="0" r="r" b="b"/>
            <a:pathLst>
              <a:path w="409" h="296">
                <a:moveTo>
                  <a:pt x="0" y="0"/>
                </a:moveTo>
                <a:cubicBezTo>
                  <a:pt x="35" y="29"/>
                  <a:pt x="141" y="125"/>
                  <a:pt x="209" y="174"/>
                </a:cubicBezTo>
                <a:cubicBezTo>
                  <a:pt x="277" y="223"/>
                  <a:pt x="367" y="271"/>
                  <a:pt x="409" y="296"/>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4" name="Freeform 22"/>
          <p:cNvSpPr>
            <a:spLocks/>
          </p:cNvSpPr>
          <p:nvPr/>
        </p:nvSpPr>
        <p:spPr bwMode="auto">
          <a:xfrm>
            <a:off x="5094288" y="4098925"/>
            <a:ext cx="1925637" cy="315913"/>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solidFill>
            <a:srgbClr val="C0C0C0"/>
          </a:solid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5" name="Freeform 23"/>
          <p:cNvSpPr>
            <a:spLocks/>
          </p:cNvSpPr>
          <p:nvPr/>
        </p:nvSpPr>
        <p:spPr bwMode="auto">
          <a:xfrm>
            <a:off x="6013450" y="4335463"/>
            <a:ext cx="696913" cy="1339850"/>
          </a:xfrm>
          <a:custGeom>
            <a:avLst/>
            <a:gdLst/>
            <a:ahLst/>
            <a:cxnLst>
              <a:cxn ang="0">
                <a:pos x="48" y="0"/>
              </a:cxn>
              <a:cxn ang="0">
                <a:pos x="432" y="48"/>
              </a:cxn>
              <a:cxn ang="0">
                <a:pos x="288" y="288"/>
              </a:cxn>
              <a:cxn ang="0">
                <a:pos x="48" y="432"/>
              </a:cxn>
              <a:cxn ang="0">
                <a:pos x="0" y="720"/>
              </a:cxn>
            </a:cxnLst>
            <a:rect l="0" t="0" r="r" b="b"/>
            <a:pathLst>
              <a:path w="472" h="720">
                <a:moveTo>
                  <a:pt x="48" y="0"/>
                </a:moveTo>
                <a:cubicBezTo>
                  <a:pt x="220" y="0"/>
                  <a:pt x="392" y="0"/>
                  <a:pt x="432" y="48"/>
                </a:cubicBezTo>
                <a:cubicBezTo>
                  <a:pt x="472" y="96"/>
                  <a:pt x="352" y="224"/>
                  <a:pt x="288" y="288"/>
                </a:cubicBezTo>
                <a:cubicBezTo>
                  <a:pt x="224" y="352"/>
                  <a:pt x="96" y="360"/>
                  <a:pt x="48" y="432"/>
                </a:cubicBezTo>
                <a:cubicBezTo>
                  <a:pt x="0" y="504"/>
                  <a:pt x="0" y="612"/>
                  <a:pt x="0" y="720"/>
                </a:cubicBezTo>
              </a:path>
            </a:pathLst>
          </a:custGeom>
          <a:noFill/>
          <a:ln w="25400">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6" name="Freeform 24"/>
          <p:cNvSpPr>
            <a:spLocks/>
          </p:cNvSpPr>
          <p:nvPr/>
        </p:nvSpPr>
        <p:spPr bwMode="auto">
          <a:xfrm>
            <a:off x="5232400" y="1409700"/>
            <a:ext cx="133350" cy="176213"/>
          </a:xfrm>
          <a:custGeom>
            <a:avLst/>
            <a:gdLst/>
            <a:ahLst/>
            <a:cxnLst>
              <a:cxn ang="0">
                <a:pos x="0" y="0"/>
              </a:cxn>
              <a:cxn ang="0">
                <a:pos x="90" y="24"/>
              </a:cxn>
              <a:cxn ang="0">
                <a:pos x="3" y="108"/>
              </a:cxn>
            </a:cxnLst>
            <a:rect l="0" t="0" r="r" b="b"/>
            <a:pathLst>
              <a:path w="91" h="108">
                <a:moveTo>
                  <a:pt x="0" y="0"/>
                </a:moveTo>
                <a:cubicBezTo>
                  <a:pt x="14" y="4"/>
                  <a:pt x="89" y="6"/>
                  <a:pt x="90" y="24"/>
                </a:cubicBezTo>
                <a:cubicBezTo>
                  <a:pt x="91" y="42"/>
                  <a:pt x="21" y="90"/>
                  <a:pt x="3" y="108"/>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7" name="Freeform 25"/>
          <p:cNvSpPr>
            <a:spLocks/>
          </p:cNvSpPr>
          <p:nvPr/>
        </p:nvSpPr>
        <p:spPr bwMode="auto">
          <a:xfrm>
            <a:off x="3116263" y="1119188"/>
            <a:ext cx="1014412" cy="204787"/>
          </a:xfrm>
          <a:custGeom>
            <a:avLst/>
            <a:gdLst/>
            <a:ahLst/>
            <a:cxnLst>
              <a:cxn ang="0">
                <a:pos x="0" y="0"/>
              </a:cxn>
              <a:cxn ang="0">
                <a:pos x="484" y="110"/>
              </a:cxn>
              <a:cxn ang="0">
                <a:pos x="688" y="86"/>
              </a:cxn>
            </a:cxnLst>
            <a:rect l="0" t="0" r="r" b="b"/>
            <a:pathLst>
              <a:path w="688" h="124">
                <a:moveTo>
                  <a:pt x="0" y="0"/>
                </a:moveTo>
                <a:cubicBezTo>
                  <a:pt x="81" y="18"/>
                  <a:pt x="369" y="96"/>
                  <a:pt x="484" y="110"/>
                </a:cubicBezTo>
                <a:cubicBezTo>
                  <a:pt x="599" y="124"/>
                  <a:pt x="646" y="91"/>
                  <a:pt x="688" y="86"/>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8" name="Freeform 26"/>
          <p:cNvSpPr>
            <a:spLocks/>
          </p:cNvSpPr>
          <p:nvPr/>
        </p:nvSpPr>
        <p:spPr bwMode="auto">
          <a:xfrm>
            <a:off x="2981325" y="2236788"/>
            <a:ext cx="1766888" cy="630237"/>
          </a:xfrm>
          <a:custGeom>
            <a:avLst/>
            <a:gdLst/>
            <a:ahLst/>
            <a:cxnLst>
              <a:cxn ang="0">
                <a:pos x="0" y="0"/>
              </a:cxn>
              <a:cxn ang="0">
                <a:pos x="600" y="162"/>
              </a:cxn>
              <a:cxn ang="0">
                <a:pos x="1008" y="264"/>
              </a:cxn>
              <a:cxn ang="0">
                <a:pos x="1200" y="384"/>
              </a:cxn>
            </a:cxnLst>
            <a:rect l="0" t="0" r="r" b="b"/>
            <a:pathLst>
              <a:path w="1200" h="384">
                <a:moveTo>
                  <a:pt x="0" y="0"/>
                </a:moveTo>
                <a:cubicBezTo>
                  <a:pt x="100" y="27"/>
                  <a:pt x="432" y="118"/>
                  <a:pt x="600" y="162"/>
                </a:cubicBezTo>
                <a:cubicBezTo>
                  <a:pt x="768" y="206"/>
                  <a:pt x="908" y="227"/>
                  <a:pt x="1008" y="264"/>
                </a:cubicBezTo>
                <a:cubicBezTo>
                  <a:pt x="1108" y="301"/>
                  <a:pt x="1168" y="364"/>
                  <a:pt x="1200" y="384"/>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499" name="Freeform 27"/>
          <p:cNvSpPr>
            <a:spLocks/>
          </p:cNvSpPr>
          <p:nvPr/>
        </p:nvSpPr>
        <p:spPr bwMode="auto">
          <a:xfrm>
            <a:off x="2406650" y="1812925"/>
            <a:ext cx="592138" cy="393700"/>
          </a:xfrm>
          <a:custGeom>
            <a:avLst/>
            <a:gdLst/>
            <a:ahLst/>
            <a:cxnLst>
              <a:cxn ang="0">
                <a:pos x="0" y="239"/>
              </a:cxn>
              <a:cxn ang="0">
                <a:pos x="280" y="131"/>
              </a:cxn>
              <a:cxn ang="0">
                <a:pos x="401" y="0"/>
              </a:cxn>
            </a:cxnLst>
            <a:rect l="0" t="0" r="r" b="b"/>
            <a:pathLst>
              <a:path w="401" h="239">
                <a:moveTo>
                  <a:pt x="0" y="239"/>
                </a:moveTo>
                <a:cubicBezTo>
                  <a:pt x="47" y="222"/>
                  <a:pt x="213" y="171"/>
                  <a:pt x="280" y="131"/>
                </a:cubicBezTo>
                <a:cubicBezTo>
                  <a:pt x="347" y="91"/>
                  <a:pt x="376" y="27"/>
                  <a:pt x="401" y="0"/>
                </a:cubicBezTo>
              </a:path>
            </a:pathLst>
          </a:custGeom>
          <a:noFill/>
          <a:ln w="222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0" name="Freeform 28"/>
          <p:cNvSpPr>
            <a:spLocks/>
          </p:cNvSpPr>
          <p:nvPr/>
        </p:nvSpPr>
        <p:spPr bwMode="auto">
          <a:xfrm>
            <a:off x="7277100" y="1149350"/>
            <a:ext cx="1692275" cy="604838"/>
          </a:xfrm>
          <a:custGeom>
            <a:avLst/>
            <a:gdLst/>
            <a:ahLst/>
            <a:cxnLst>
              <a:cxn ang="0">
                <a:pos x="1148" y="258"/>
              </a:cxn>
              <a:cxn ang="0">
                <a:pos x="704" y="0"/>
              </a:cxn>
              <a:cxn ang="0">
                <a:pos x="196" y="258"/>
              </a:cxn>
              <a:cxn ang="0">
                <a:pos x="0" y="368"/>
              </a:cxn>
            </a:cxnLst>
            <a:rect l="0" t="0" r="r" b="b"/>
            <a:pathLst>
              <a:path w="1148" h="368">
                <a:moveTo>
                  <a:pt x="1148" y="258"/>
                </a:moveTo>
                <a:cubicBezTo>
                  <a:pt x="1005" y="129"/>
                  <a:pt x="863" y="0"/>
                  <a:pt x="704" y="0"/>
                </a:cubicBezTo>
                <a:cubicBezTo>
                  <a:pt x="545" y="0"/>
                  <a:pt x="313" y="197"/>
                  <a:pt x="196" y="258"/>
                </a:cubicBezTo>
                <a:cubicBezTo>
                  <a:pt x="79" y="319"/>
                  <a:pt x="41" y="345"/>
                  <a:pt x="0" y="368"/>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1" name="Freeform 29"/>
          <p:cNvSpPr>
            <a:spLocks/>
          </p:cNvSpPr>
          <p:nvPr/>
        </p:nvSpPr>
        <p:spPr bwMode="auto">
          <a:xfrm>
            <a:off x="3846513" y="949325"/>
            <a:ext cx="311150" cy="311150"/>
          </a:xfrm>
          <a:custGeom>
            <a:avLst/>
            <a:gdLst/>
            <a:ahLst/>
            <a:cxnLst>
              <a:cxn ang="0">
                <a:pos x="0" y="0"/>
              </a:cxn>
              <a:cxn ang="0">
                <a:pos x="139" y="156"/>
              </a:cxn>
              <a:cxn ang="0">
                <a:pos x="210" y="190"/>
              </a:cxn>
            </a:cxnLst>
            <a:rect l="0" t="0" r="r" b="b"/>
            <a:pathLst>
              <a:path w="210" h="190">
                <a:moveTo>
                  <a:pt x="0" y="0"/>
                </a:moveTo>
                <a:cubicBezTo>
                  <a:pt x="23" y="27"/>
                  <a:pt x="104" y="124"/>
                  <a:pt x="139" y="156"/>
                </a:cubicBezTo>
                <a:cubicBezTo>
                  <a:pt x="174" y="188"/>
                  <a:pt x="195" y="183"/>
                  <a:pt x="210" y="190"/>
                </a:cubicBezTo>
              </a:path>
            </a:pathLst>
          </a:custGeom>
          <a:noFill/>
          <a:ln w="1587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02" name="Freeform 30" descr="Dashed horizontal"/>
          <p:cNvSpPr>
            <a:spLocks/>
          </p:cNvSpPr>
          <p:nvPr/>
        </p:nvSpPr>
        <p:spPr bwMode="auto">
          <a:xfrm>
            <a:off x="5024438" y="1525588"/>
            <a:ext cx="473075" cy="160337"/>
          </a:xfrm>
          <a:custGeom>
            <a:avLst/>
            <a:gdLst/>
            <a:ahLst/>
            <a:cxnLst>
              <a:cxn ang="0">
                <a:pos x="276" y="40"/>
              </a:cxn>
              <a:cxn ang="0">
                <a:pos x="321" y="61"/>
              </a:cxn>
              <a:cxn ang="0">
                <a:pos x="274" y="96"/>
              </a:cxn>
              <a:cxn ang="0">
                <a:pos x="130" y="90"/>
              </a:cxn>
              <a:cxn ang="0">
                <a:pos x="11" y="49"/>
              </a:cxn>
              <a:cxn ang="0">
                <a:pos x="229" y="24"/>
              </a:cxn>
            </a:cxnLst>
            <a:rect l="0" t="0" r="r" b="b"/>
            <a:pathLst>
              <a:path w="321" h="98">
                <a:moveTo>
                  <a:pt x="276" y="40"/>
                </a:moveTo>
                <a:cubicBezTo>
                  <a:pt x="275" y="43"/>
                  <a:pt x="321" y="52"/>
                  <a:pt x="321" y="61"/>
                </a:cubicBezTo>
                <a:cubicBezTo>
                  <a:pt x="321" y="70"/>
                  <a:pt x="306" y="91"/>
                  <a:pt x="274" y="96"/>
                </a:cubicBezTo>
                <a:cubicBezTo>
                  <a:pt x="226" y="94"/>
                  <a:pt x="177" y="98"/>
                  <a:pt x="130" y="90"/>
                </a:cubicBezTo>
                <a:cubicBezTo>
                  <a:pt x="101" y="84"/>
                  <a:pt x="0" y="87"/>
                  <a:pt x="11" y="49"/>
                </a:cubicBezTo>
                <a:cubicBezTo>
                  <a:pt x="26" y="0"/>
                  <a:pt x="185" y="38"/>
                  <a:pt x="229" y="24"/>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1" name="Text Box 31"/>
          <p:cNvSpPr txBox="1">
            <a:spLocks noChangeArrowheads="1"/>
          </p:cNvSpPr>
          <p:nvPr/>
        </p:nvSpPr>
        <p:spPr bwMode="auto">
          <a:xfrm>
            <a:off x="2954338" y="138747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a:t>
            </a:r>
          </a:p>
          <a:p>
            <a:pPr algn="ctr" eaLnBrk="0" hangingPunct="0">
              <a:spcBef>
                <a:spcPct val="50000"/>
              </a:spcBef>
            </a:pPr>
            <a:r>
              <a:rPr lang="en-US" sz="1200">
                <a:solidFill>
                  <a:schemeClr val="bg2"/>
                </a:solidFill>
                <a:latin typeface="Arial" charset="0"/>
              </a:rPr>
              <a:t>acidic flat </a:t>
            </a:r>
          </a:p>
          <a:p>
            <a:pPr algn="ctr" eaLnBrk="0" hangingPunct="0">
              <a:spcBef>
                <a:spcPct val="50000"/>
              </a:spcBef>
            </a:pPr>
            <a:r>
              <a:rPr lang="en-US" sz="1200">
                <a:solidFill>
                  <a:schemeClr val="bg2"/>
                </a:solidFill>
                <a:latin typeface="Arial" charset="0"/>
              </a:rPr>
              <a:t>1-2 order stream</a:t>
            </a:r>
          </a:p>
        </p:txBody>
      </p:sp>
      <p:sp>
        <p:nvSpPr>
          <p:cNvPr id="30752" name="Text Box 32"/>
          <p:cNvSpPr txBox="1">
            <a:spLocks noChangeArrowheads="1"/>
          </p:cNvSpPr>
          <p:nvPr/>
        </p:nvSpPr>
        <p:spPr bwMode="auto">
          <a:xfrm>
            <a:off x="838200" y="1143000"/>
            <a:ext cx="1249363" cy="457200"/>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Intermittent Stream</a:t>
            </a:r>
          </a:p>
        </p:txBody>
      </p:sp>
      <p:sp>
        <p:nvSpPr>
          <p:cNvPr id="30753" name="Text Box 33"/>
          <p:cNvSpPr txBox="1">
            <a:spLocks noChangeArrowheads="1"/>
          </p:cNvSpPr>
          <p:nvPr/>
        </p:nvSpPr>
        <p:spPr bwMode="auto">
          <a:xfrm>
            <a:off x="942975" y="3773488"/>
            <a:ext cx="1935163" cy="623887"/>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3-5 order meandering </a:t>
            </a:r>
          </a:p>
          <a:p>
            <a:pPr algn="ctr" eaLnBrk="0" hangingPunct="0">
              <a:spcBef>
                <a:spcPct val="50000"/>
              </a:spcBef>
            </a:pPr>
            <a:r>
              <a:rPr lang="en-US" sz="1400">
                <a:solidFill>
                  <a:schemeClr val="bg2"/>
                </a:solidFill>
                <a:latin typeface="Arial" charset="0"/>
              </a:rPr>
              <a:t>stream on till</a:t>
            </a:r>
          </a:p>
        </p:txBody>
      </p:sp>
      <p:sp>
        <p:nvSpPr>
          <p:cNvPr id="873506" name="Freeform 34"/>
          <p:cNvSpPr>
            <a:spLocks/>
          </p:cNvSpPr>
          <p:nvPr/>
        </p:nvSpPr>
        <p:spPr bwMode="auto">
          <a:xfrm>
            <a:off x="1628775" y="5991225"/>
            <a:ext cx="647700" cy="236538"/>
          </a:xfrm>
          <a:custGeom>
            <a:avLst/>
            <a:gdLst/>
            <a:ahLst/>
            <a:cxnLst>
              <a:cxn ang="0">
                <a:pos x="152" y="168"/>
              </a:cxn>
              <a:cxn ang="0">
                <a:pos x="8" y="24"/>
              </a:cxn>
              <a:cxn ang="0">
                <a:pos x="200" y="24"/>
              </a:cxn>
              <a:cxn ang="0">
                <a:pos x="296" y="120"/>
              </a:cxn>
              <a:cxn ang="0">
                <a:pos x="152" y="168"/>
              </a:cxn>
            </a:cxnLst>
            <a:rect l="0" t="0" r="r" b="b"/>
            <a:pathLst>
              <a:path w="304" h="184">
                <a:moveTo>
                  <a:pt x="152" y="168"/>
                </a:moveTo>
                <a:cubicBezTo>
                  <a:pt x="104" y="152"/>
                  <a:pt x="0" y="48"/>
                  <a:pt x="8" y="24"/>
                </a:cubicBezTo>
                <a:cubicBezTo>
                  <a:pt x="16" y="0"/>
                  <a:pt x="152" y="8"/>
                  <a:pt x="200" y="24"/>
                </a:cubicBezTo>
                <a:cubicBezTo>
                  <a:pt x="248" y="40"/>
                  <a:pt x="304" y="96"/>
                  <a:pt x="296" y="120"/>
                </a:cubicBezTo>
                <a:cubicBezTo>
                  <a:pt x="288" y="144"/>
                  <a:pt x="200" y="184"/>
                  <a:pt x="152" y="168"/>
                </a:cubicBezTo>
                <a:close/>
              </a:path>
            </a:pathLst>
          </a:custGeom>
          <a:solidFill>
            <a:srgbClr val="DDDDDD"/>
          </a:solidFill>
          <a:ln w="9525" cap="flat" cmpd="sng">
            <a:no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55" name="Text Box 35"/>
          <p:cNvSpPr txBox="1">
            <a:spLocks noChangeArrowheads="1"/>
          </p:cNvSpPr>
          <p:nvPr/>
        </p:nvSpPr>
        <p:spPr bwMode="auto">
          <a:xfrm>
            <a:off x="4114800" y="5334000"/>
            <a:ext cx="1219200" cy="517525"/>
          </a:xfrm>
          <a:prstGeom prst="rect">
            <a:avLst/>
          </a:prstGeom>
          <a:noFill/>
          <a:ln w="9525">
            <a:noFill/>
            <a:miter lim="800000"/>
            <a:headEnd/>
            <a:tailEnd/>
          </a:ln>
        </p:spPr>
        <p:txBody>
          <a:bodyPr anchor="ctr">
            <a:spAutoFit/>
          </a:bodyPr>
          <a:lstStyle/>
          <a:p>
            <a:pPr algn="ctr" eaLnBrk="0" hangingPunct="0"/>
            <a:r>
              <a:rPr lang="en-US" sz="1400">
                <a:solidFill>
                  <a:schemeClr val="bg2"/>
                </a:solidFill>
                <a:latin typeface="Arial" charset="0"/>
              </a:rPr>
              <a:t>6+ River</a:t>
            </a:r>
          </a:p>
          <a:p>
            <a:pPr algn="ctr" eaLnBrk="0" hangingPunct="0"/>
            <a:r>
              <a:rPr lang="en-US" sz="1400">
                <a:solidFill>
                  <a:schemeClr val="bg2"/>
                </a:solidFill>
                <a:latin typeface="Arial" charset="0"/>
              </a:rPr>
              <a:t>(monotropic)</a:t>
            </a:r>
          </a:p>
        </p:txBody>
      </p:sp>
      <p:sp>
        <p:nvSpPr>
          <p:cNvPr id="30756" name="Text Box 36"/>
          <p:cNvSpPr txBox="1">
            <a:spLocks noChangeArrowheads="1"/>
          </p:cNvSpPr>
          <p:nvPr/>
        </p:nvSpPr>
        <p:spPr bwMode="auto">
          <a:xfrm>
            <a:off x="2878138" y="3657600"/>
            <a:ext cx="777875" cy="274638"/>
          </a:xfrm>
          <a:prstGeom prst="rect">
            <a:avLst/>
          </a:prstGeom>
          <a:noFill/>
          <a:ln w="9525">
            <a:noFill/>
            <a:miter lim="800000"/>
            <a:headEnd/>
            <a:tailEnd/>
          </a:ln>
        </p:spPr>
        <p:txBody>
          <a:bodyPr wrap="none" anchor="ctr">
            <a:spAutoFit/>
          </a:bodyPr>
          <a:lstStyle/>
          <a:p>
            <a:pPr algn="ctr" eaLnBrk="0" hangingPunct="0">
              <a:spcBef>
                <a:spcPct val="50000"/>
              </a:spcBef>
            </a:pPr>
            <a:r>
              <a:rPr lang="en-US" sz="1200" b="1">
                <a:solidFill>
                  <a:schemeClr val="bg2"/>
                </a:solidFill>
                <a:latin typeface="Arial" charset="0"/>
              </a:rPr>
              <a:t>Wetland</a:t>
            </a:r>
          </a:p>
        </p:txBody>
      </p:sp>
      <p:sp>
        <p:nvSpPr>
          <p:cNvPr id="30757" name="Text Box 37"/>
          <p:cNvSpPr txBox="1">
            <a:spLocks noChangeArrowheads="1"/>
          </p:cNvSpPr>
          <p:nvPr/>
        </p:nvSpPr>
        <p:spPr bwMode="auto">
          <a:xfrm>
            <a:off x="3962400" y="1828800"/>
            <a:ext cx="1695450" cy="823913"/>
          </a:xfrm>
          <a:prstGeom prst="rect">
            <a:avLst/>
          </a:prstGeom>
          <a:noFill/>
          <a:ln w="9525">
            <a:noFill/>
            <a:miter lim="800000"/>
            <a:headEnd/>
            <a:tailEnd/>
          </a:ln>
        </p:spPr>
        <p:txBody>
          <a:bodyPr anchor="ctr">
            <a:spAutoFit/>
          </a:bodyPr>
          <a:lstStyle/>
          <a:p>
            <a:pPr algn="ctr" eaLnBrk="0" hangingPunct="0">
              <a:spcBef>
                <a:spcPct val="50000"/>
              </a:spcBef>
            </a:pPr>
            <a:r>
              <a:rPr lang="en-US" sz="1200">
                <a:solidFill>
                  <a:schemeClr val="bg2"/>
                </a:solidFill>
                <a:latin typeface="Arial" charset="0"/>
              </a:rPr>
              <a:t>3-5 order </a:t>
            </a:r>
          </a:p>
          <a:p>
            <a:pPr algn="ctr" eaLnBrk="0" hangingPunct="0">
              <a:spcBef>
                <a:spcPct val="50000"/>
              </a:spcBef>
            </a:pPr>
            <a:r>
              <a:rPr lang="en-US" sz="1200">
                <a:solidFill>
                  <a:schemeClr val="bg2"/>
                </a:solidFill>
                <a:latin typeface="Arial" charset="0"/>
              </a:rPr>
              <a:t>confined channel</a:t>
            </a:r>
          </a:p>
          <a:p>
            <a:pPr algn="ctr" eaLnBrk="0" hangingPunct="0">
              <a:spcBef>
                <a:spcPct val="50000"/>
              </a:spcBef>
            </a:pPr>
            <a:r>
              <a:rPr lang="en-US" sz="1200">
                <a:solidFill>
                  <a:schemeClr val="bg2"/>
                </a:solidFill>
                <a:latin typeface="Arial" charset="0"/>
              </a:rPr>
              <a:t> stream</a:t>
            </a:r>
          </a:p>
        </p:txBody>
      </p:sp>
      <p:sp>
        <p:nvSpPr>
          <p:cNvPr id="30758" name="Text Box 38"/>
          <p:cNvSpPr txBox="1">
            <a:spLocks noChangeArrowheads="1"/>
          </p:cNvSpPr>
          <p:nvPr/>
        </p:nvSpPr>
        <p:spPr bwMode="auto">
          <a:xfrm>
            <a:off x="4343400" y="3048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flat</a:t>
            </a:r>
          </a:p>
          <a:p>
            <a:pPr algn="ctr" eaLnBrk="0" hangingPunct="0">
              <a:spcBef>
                <a:spcPct val="50000"/>
              </a:spcBef>
            </a:pPr>
            <a:r>
              <a:rPr lang="en-US" sz="1200">
                <a:latin typeface="Arial" charset="0"/>
              </a:rPr>
              <a:t>1-2 order stream</a:t>
            </a:r>
          </a:p>
        </p:txBody>
      </p:sp>
      <p:sp>
        <p:nvSpPr>
          <p:cNvPr id="873511" name="Freeform 39"/>
          <p:cNvSpPr>
            <a:spLocks/>
          </p:cNvSpPr>
          <p:nvPr/>
        </p:nvSpPr>
        <p:spPr bwMode="auto">
          <a:xfrm>
            <a:off x="5024438" y="1260475"/>
            <a:ext cx="141287" cy="315913"/>
          </a:xfrm>
          <a:custGeom>
            <a:avLst/>
            <a:gdLst/>
            <a:ahLst/>
            <a:cxnLst>
              <a:cxn ang="0">
                <a:pos x="0" y="0"/>
              </a:cxn>
              <a:cxn ang="0">
                <a:pos x="138" y="261"/>
              </a:cxn>
            </a:cxnLst>
            <a:rect l="0" t="0" r="r" b="b"/>
            <a:pathLst>
              <a:path w="138" h="261">
                <a:moveTo>
                  <a:pt x="0" y="0"/>
                </a:moveTo>
                <a:lnTo>
                  <a:pt x="138" y="261"/>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2" name="Freeform 40"/>
          <p:cNvSpPr>
            <a:spLocks/>
          </p:cNvSpPr>
          <p:nvPr/>
        </p:nvSpPr>
        <p:spPr bwMode="auto">
          <a:xfrm>
            <a:off x="5802313" y="1714500"/>
            <a:ext cx="155575" cy="177800"/>
          </a:xfrm>
          <a:custGeom>
            <a:avLst/>
            <a:gdLst/>
            <a:ahLst/>
            <a:cxnLst>
              <a:cxn ang="0">
                <a:pos x="105" y="0"/>
              </a:cxn>
              <a:cxn ang="0">
                <a:pos x="0" y="108"/>
              </a:cxn>
            </a:cxnLst>
            <a:rect l="0" t="0" r="r" b="b"/>
            <a:pathLst>
              <a:path w="105" h="108">
                <a:moveTo>
                  <a:pt x="105" y="0"/>
                </a:moveTo>
                <a:lnTo>
                  <a:pt x="0" y="108"/>
                </a:lnTo>
              </a:path>
            </a:pathLst>
          </a:custGeom>
          <a:noFill/>
          <a:ln w="9525">
            <a:solidFill>
              <a:schemeClr val="tx1"/>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3" name="Freeform 41"/>
          <p:cNvSpPr>
            <a:spLocks/>
          </p:cNvSpPr>
          <p:nvPr/>
        </p:nvSpPr>
        <p:spPr bwMode="auto">
          <a:xfrm>
            <a:off x="5321300" y="1370013"/>
            <a:ext cx="285750" cy="127000"/>
          </a:xfrm>
          <a:custGeom>
            <a:avLst/>
            <a:gdLst/>
            <a:ahLst/>
            <a:cxnLst>
              <a:cxn ang="0">
                <a:pos x="0" y="78"/>
              </a:cxn>
              <a:cxn ang="0">
                <a:pos x="135" y="48"/>
              </a:cxn>
              <a:cxn ang="0">
                <a:pos x="195" y="0"/>
              </a:cxn>
            </a:cxnLst>
            <a:rect l="0" t="0" r="r" b="b"/>
            <a:pathLst>
              <a:path w="195" h="78">
                <a:moveTo>
                  <a:pt x="0" y="78"/>
                </a:moveTo>
                <a:lnTo>
                  <a:pt x="135" y="48"/>
                </a:lnTo>
                <a:lnTo>
                  <a:pt x="195" y="0"/>
                </a:ln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4" name="Freeform 42" descr="Dashed horizontal"/>
          <p:cNvSpPr>
            <a:spLocks/>
          </p:cNvSpPr>
          <p:nvPr/>
        </p:nvSpPr>
        <p:spPr bwMode="auto">
          <a:xfrm>
            <a:off x="2193925" y="2128838"/>
            <a:ext cx="946150" cy="236537"/>
          </a:xfrm>
          <a:custGeom>
            <a:avLst/>
            <a:gdLst/>
            <a:ahLst/>
            <a:cxnLst>
              <a:cxn ang="0">
                <a:pos x="547" y="102"/>
              </a:cxn>
              <a:cxn ang="0">
                <a:pos x="438" y="142"/>
              </a:cxn>
              <a:cxn ang="0">
                <a:pos x="208" y="132"/>
              </a:cxn>
              <a:cxn ang="0">
                <a:pos x="18" y="72"/>
              </a:cxn>
              <a:cxn ang="0">
                <a:pos x="366" y="35"/>
              </a:cxn>
              <a:cxn ang="0">
                <a:pos x="594" y="33"/>
              </a:cxn>
              <a:cxn ang="0">
                <a:pos x="642" y="48"/>
              </a:cxn>
            </a:cxnLst>
            <a:rect l="0" t="0" r="r" b="b"/>
            <a:pathLst>
              <a:path w="642" h="144">
                <a:moveTo>
                  <a:pt x="547" y="102"/>
                </a:moveTo>
                <a:cubicBezTo>
                  <a:pt x="485" y="102"/>
                  <a:pt x="493" y="130"/>
                  <a:pt x="438" y="142"/>
                </a:cubicBezTo>
                <a:cubicBezTo>
                  <a:pt x="362" y="138"/>
                  <a:pt x="283" y="144"/>
                  <a:pt x="208" y="132"/>
                </a:cubicBezTo>
                <a:cubicBezTo>
                  <a:pt x="162" y="124"/>
                  <a:pt x="0" y="128"/>
                  <a:pt x="18" y="72"/>
                </a:cubicBezTo>
                <a:cubicBezTo>
                  <a:pt x="42" y="0"/>
                  <a:pt x="296" y="56"/>
                  <a:pt x="366" y="35"/>
                </a:cubicBezTo>
                <a:cubicBezTo>
                  <a:pt x="462" y="31"/>
                  <a:pt x="548" y="31"/>
                  <a:pt x="594" y="33"/>
                </a:cubicBezTo>
                <a:cubicBezTo>
                  <a:pt x="640" y="35"/>
                  <a:pt x="632" y="45"/>
                  <a:pt x="642" y="48"/>
                </a:cubicBezTo>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5" name="Freeform 43"/>
          <p:cNvSpPr>
            <a:spLocks/>
          </p:cNvSpPr>
          <p:nvPr/>
        </p:nvSpPr>
        <p:spPr bwMode="auto">
          <a:xfrm>
            <a:off x="0" y="1812925"/>
            <a:ext cx="5008563" cy="2386013"/>
          </a:xfrm>
          <a:custGeom>
            <a:avLst/>
            <a:gdLst/>
            <a:ahLst/>
            <a:cxnLst>
              <a:cxn ang="0">
                <a:pos x="49" y="864"/>
              </a:cxn>
              <a:cxn ang="0">
                <a:pos x="694" y="57"/>
              </a:cxn>
              <a:cxn ang="0">
                <a:pos x="1458" y="522"/>
              </a:cxn>
              <a:cxn ang="0">
                <a:pos x="2204" y="403"/>
              </a:cxn>
              <a:cxn ang="0">
                <a:pos x="3241" y="798"/>
              </a:cxn>
              <a:cxn ang="0">
                <a:pos x="3151" y="876"/>
              </a:cxn>
              <a:cxn ang="0">
                <a:pos x="3051" y="905"/>
              </a:cxn>
              <a:cxn ang="0">
                <a:pos x="2809" y="954"/>
              </a:cxn>
              <a:cxn ang="0">
                <a:pos x="2467" y="912"/>
              </a:cxn>
              <a:cxn ang="0">
                <a:pos x="2191" y="966"/>
              </a:cxn>
              <a:cxn ang="0">
                <a:pos x="1296" y="823"/>
              </a:cxn>
              <a:cxn ang="0">
                <a:pos x="9" y="1296"/>
              </a:cxn>
            </a:cxnLst>
            <a:rect l="0" t="0" r="r" b="b"/>
            <a:pathLst>
              <a:path w="3399" h="1453">
                <a:moveTo>
                  <a:pt x="49" y="864"/>
                </a:moveTo>
                <a:cubicBezTo>
                  <a:pt x="157" y="728"/>
                  <a:pt x="459" y="114"/>
                  <a:pt x="694" y="57"/>
                </a:cubicBezTo>
                <a:cubicBezTo>
                  <a:pt x="929" y="0"/>
                  <a:pt x="1207" y="464"/>
                  <a:pt x="1458" y="522"/>
                </a:cubicBezTo>
                <a:cubicBezTo>
                  <a:pt x="1709" y="580"/>
                  <a:pt x="1907" y="357"/>
                  <a:pt x="2204" y="403"/>
                </a:cubicBezTo>
                <a:cubicBezTo>
                  <a:pt x="2501" y="449"/>
                  <a:pt x="3083" y="719"/>
                  <a:pt x="3241" y="798"/>
                </a:cubicBezTo>
                <a:cubicBezTo>
                  <a:pt x="3399" y="877"/>
                  <a:pt x="3183" y="858"/>
                  <a:pt x="3151" y="876"/>
                </a:cubicBezTo>
                <a:cubicBezTo>
                  <a:pt x="3119" y="894"/>
                  <a:pt x="3108" y="892"/>
                  <a:pt x="3051" y="905"/>
                </a:cubicBezTo>
                <a:cubicBezTo>
                  <a:pt x="2994" y="918"/>
                  <a:pt x="2906" y="953"/>
                  <a:pt x="2809" y="954"/>
                </a:cubicBezTo>
                <a:cubicBezTo>
                  <a:pt x="2712" y="955"/>
                  <a:pt x="2570" y="910"/>
                  <a:pt x="2467" y="912"/>
                </a:cubicBezTo>
                <a:cubicBezTo>
                  <a:pt x="2364" y="914"/>
                  <a:pt x="2386" y="981"/>
                  <a:pt x="2191" y="966"/>
                </a:cubicBezTo>
                <a:cubicBezTo>
                  <a:pt x="1996" y="951"/>
                  <a:pt x="1659" y="768"/>
                  <a:pt x="1296" y="823"/>
                </a:cubicBezTo>
                <a:cubicBezTo>
                  <a:pt x="933" y="878"/>
                  <a:pt x="0" y="1453"/>
                  <a:pt x="9" y="1296"/>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16" name="Freeform 44"/>
          <p:cNvSpPr>
            <a:spLocks/>
          </p:cNvSpPr>
          <p:nvPr/>
        </p:nvSpPr>
        <p:spPr bwMode="auto">
          <a:xfrm>
            <a:off x="5672138" y="1182688"/>
            <a:ext cx="977900" cy="630237"/>
          </a:xfrm>
          <a:custGeom>
            <a:avLst/>
            <a:gdLst/>
            <a:ahLst/>
            <a:cxnLst>
              <a:cxn ang="0">
                <a:pos x="664" y="0"/>
              </a:cxn>
              <a:cxn ang="0">
                <a:pos x="541" y="72"/>
              </a:cxn>
              <a:cxn ang="0">
                <a:pos x="280" y="144"/>
              </a:cxn>
              <a:cxn ang="0">
                <a:pos x="40" y="315"/>
              </a:cxn>
              <a:cxn ang="0">
                <a:pos x="40" y="384"/>
              </a:cxn>
            </a:cxnLst>
            <a:rect l="0" t="0" r="r" b="b"/>
            <a:pathLst>
              <a:path w="664" h="384">
                <a:moveTo>
                  <a:pt x="664" y="0"/>
                </a:moveTo>
                <a:cubicBezTo>
                  <a:pt x="644" y="12"/>
                  <a:pt x="605" y="48"/>
                  <a:pt x="541" y="72"/>
                </a:cubicBezTo>
                <a:cubicBezTo>
                  <a:pt x="477" y="96"/>
                  <a:pt x="363" y="104"/>
                  <a:pt x="280" y="144"/>
                </a:cubicBezTo>
                <a:cubicBezTo>
                  <a:pt x="197" y="184"/>
                  <a:pt x="80" y="275"/>
                  <a:pt x="40" y="315"/>
                </a:cubicBezTo>
                <a:cubicBezTo>
                  <a:pt x="0" y="355"/>
                  <a:pt x="40" y="370"/>
                  <a:pt x="40" y="384"/>
                </a:cubicBezTo>
              </a:path>
            </a:pathLst>
          </a:custGeom>
          <a:noFill/>
          <a:ln w="952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5" name="Text Box 45"/>
          <p:cNvSpPr txBox="1">
            <a:spLocks noChangeArrowheads="1"/>
          </p:cNvSpPr>
          <p:nvPr/>
        </p:nvSpPr>
        <p:spPr bwMode="auto">
          <a:xfrm>
            <a:off x="5791200" y="152400"/>
            <a:ext cx="1439863"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 </a:t>
            </a:r>
          </a:p>
          <a:p>
            <a:pPr algn="ctr" eaLnBrk="0" hangingPunct="0">
              <a:spcBef>
                <a:spcPct val="50000"/>
              </a:spcBef>
            </a:pPr>
            <a:r>
              <a:rPr lang="en-US" sz="1200">
                <a:latin typeface="Arial" charset="0"/>
              </a:rPr>
              <a:t>calcareous sloping</a:t>
            </a:r>
          </a:p>
          <a:p>
            <a:pPr algn="ctr" eaLnBrk="0" hangingPunct="0">
              <a:spcBef>
                <a:spcPct val="50000"/>
              </a:spcBef>
            </a:pPr>
            <a:r>
              <a:rPr lang="en-US" sz="1200">
                <a:latin typeface="Arial" charset="0"/>
              </a:rPr>
              <a:t>1-2 order stream</a:t>
            </a:r>
          </a:p>
        </p:txBody>
      </p:sp>
      <p:sp>
        <p:nvSpPr>
          <p:cNvPr id="30766" name="Text Box 46"/>
          <p:cNvSpPr txBox="1">
            <a:spLocks noChangeArrowheads="1"/>
          </p:cNvSpPr>
          <p:nvPr/>
        </p:nvSpPr>
        <p:spPr bwMode="auto">
          <a:xfrm>
            <a:off x="1582738" y="92075"/>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latin typeface="Arial" charset="0"/>
              </a:rPr>
              <a:t>high elevation</a:t>
            </a:r>
          </a:p>
          <a:p>
            <a:pPr algn="ctr" eaLnBrk="0" hangingPunct="0">
              <a:spcBef>
                <a:spcPct val="50000"/>
              </a:spcBef>
            </a:pPr>
            <a:r>
              <a:rPr lang="en-US" sz="1200">
                <a:latin typeface="Arial" charset="0"/>
              </a:rPr>
              <a:t>acidic sloping</a:t>
            </a:r>
          </a:p>
          <a:p>
            <a:pPr algn="ctr" eaLnBrk="0" hangingPunct="0">
              <a:spcBef>
                <a:spcPct val="50000"/>
              </a:spcBef>
            </a:pPr>
            <a:r>
              <a:rPr lang="en-US" sz="1200">
                <a:latin typeface="Arial" charset="0"/>
              </a:rPr>
              <a:t>1-2 order stream</a:t>
            </a:r>
          </a:p>
        </p:txBody>
      </p:sp>
      <p:grpSp>
        <p:nvGrpSpPr>
          <p:cNvPr id="30767" name="Group 47"/>
          <p:cNvGrpSpPr>
            <a:grpSpLocks/>
          </p:cNvGrpSpPr>
          <p:nvPr/>
        </p:nvGrpSpPr>
        <p:grpSpPr bwMode="auto">
          <a:xfrm>
            <a:off x="1770063" y="473075"/>
            <a:ext cx="708025" cy="1508125"/>
            <a:chOff x="1008" y="672"/>
            <a:chExt cx="480" cy="678"/>
          </a:xfrm>
        </p:grpSpPr>
        <p:sp>
          <p:nvSpPr>
            <p:cNvPr id="873520" name="Freeform 48"/>
            <p:cNvSpPr>
              <a:spLocks/>
            </p:cNvSpPr>
            <p:nvPr/>
          </p:nvSpPr>
          <p:spPr bwMode="auto">
            <a:xfrm>
              <a:off x="1054" y="912"/>
              <a:ext cx="314" cy="438"/>
            </a:xfrm>
            <a:custGeom>
              <a:avLst/>
              <a:gdLst/>
              <a:ahLst/>
              <a:cxnLst>
                <a:cxn ang="0">
                  <a:pos x="276" y="0"/>
                </a:cxn>
                <a:cxn ang="0">
                  <a:pos x="276" y="123"/>
                </a:cxn>
                <a:cxn ang="0">
                  <a:pos x="38" y="270"/>
                </a:cxn>
                <a:cxn ang="0">
                  <a:pos x="50" y="438"/>
                </a:cxn>
              </a:cxnLst>
              <a:rect l="0" t="0" r="r" b="b"/>
              <a:pathLst>
                <a:path w="316" h="438">
                  <a:moveTo>
                    <a:pt x="276" y="0"/>
                  </a:moveTo>
                  <a:cubicBezTo>
                    <a:pt x="307" y="38"/>
                    <a:pt x="316" y="78"/>
                    <a:pt x="276" y="123"/>
                  </a:cubicBezTo>
                  <a:cubicBezTo>
                    <a:pt x="236" y="168"/>
                    <a:pt x="76" y="218"/>
                    <a:pt x="38" y="270"/>
                  </a:cubicBezTo>
                  <a:cubicBezTo>
                    <a:pt x="0" y="322"/>
                    <a:pt x="48" y="403"/>
                    <a:pt x="50" y="438"/>
                  </a:cubicBezTo>
                </a:path>
              </a:pathLst>
            </a:custGeom>
            <a:noFill/>
            <a:ln w="15875" cap="flat" cmpd="sng">
              <a:solidFill>
                <a:srgbClr val="009999"/>
              </a:solidFill>
              <a:prstDash val="solid"/>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1" name="Freeform 49"/>
            <p:cNvSpPr>
              <a:spLocks/>
            </p:cNvSpPr>
            <p:nvPr/>
          </p:nvSpPr>
          <p:spPr bwMode="auto">
            <a:xfrm>
              <a:off x="1008" y="672"/>
              <a:ext cx="336" cy="240"/>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2" name="Freeform 50"/>
            <p:cNvSpPr>
              <a:spLocks/>
            </p:cNvSpPr>
            <p:nvPr/>
          </p:nvSpPr>
          <p:spPr bwMode="auto">
            <a:xfrm flipH="1">
              <a:off x="1344" y="768"/>
              <a:ext cx="144" cy="143"/>
            </a:xfrm>
            <a:custGeom>
              <a:avLst/>
              <a:gdLst/>
              <a:ahLst/>
              <a:cxnLst>
                <a:cxn ang="0">
                  <a:pos x="336" y="240"/>
                </a:cxn>
                <a:cxn ang="0">
                  <a:pos x="144" y="192"/>
                </a:cxn>
                <a:cxn ang="0">
                  <a:pos x="48" y="96"/>
                </a:cxn>
                <a:cxn ang="0">
                  <a:pos x="0" y="0"/>
                </a:cxn>
              </a:cxnLst>
              <a:rect l="0" t="0" r="r" b="b"/>
              <a:pathLst>
                <a:path w="336" h="240">
                  <a:moveTo>
                    <a:pt x="336" y="240"/>
                  </a:moveTo>
                  <a:cubicBezTo>
                    <a:pt x="264" y="228"/>
                    <a:pt x="192" y="216"/>
                    <a:pt x="144" y="192"/>
                  </a:cubicBezTo>
                  <a:cubicBezTo>
                    <a:pt x="96" y="168"/>
                    <a:pt x="72" y="128"/>
                    <a:pt x="48" y="96"/>
                  </a:cubicBezTo>
                  <a:cubicBezTo>
                    <a:pt x="24" y="64"/>
                    <a:pt x="12" y="32"/>
                    <a:pt x="0" y="0"/>
                  </a:cubicBezTo>
                </a:path>
              </a:pathLst>
            </a:custGeom>
            <a:noFill/>
            <a:ln w="9525" cap="flat" cmpd="sng">
              <a:solidFill>
                <a:srgbClr val="009999"/>
              </a:solidFill>
              <a:prstDash val="dashDot"/>
              <a:round/>
              <a:headEnd type="none" w="med" len="med"/>
              <a:tailEnd type="none" w="med" len="me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873523" name="Freeform 51" descr="Dashed horizontal"/>
          <p:cNvSpPr>
            <a:spLocks/>
          </p:cNvSpPr>
          <p:nvPr/>
        </p:nvSpPr>
        <p:spPr bwMode="auto">
          <a:xfrm>
            <a:off x="5340350" y="4114800"/>
            <a:ext cx="1538288" cy="263525"/>
          </a:xfrm>
          <a:custGeom>
            <a:avLst/>
            <a:gdLst/>
            <a:ahLst/>
            <a:cxnLst>
              <a:cxn ang="0">
                <a:pos x="535" y="141"/>
              </a:cxn>
              <a:cxn ang="0">
                <a:pos x="22" y="63"/>
              </a:cxn>
              <a:cxn ang="0">
                <a:pos x="665" y="2"/>
              </a:cxn>
              <a:cxn ang="0">
                <a:pos x="1022" y="54"/>
              </a:cxn>
              <a:cxn ang="0">
                <a:pos x="535" y="141"/>
              </a:cxn>
            </a:cxnLst>
            <a:rect l="0" t="0" r="r" b="b"/>
            <a:pathLst>
              <a:path w="1044" h="160">
                <a:moveTo>
                  <a:pt x="535" y="141"/>
                </a:moveTo>
                <a:cubicBezTo>
                  <a:pt x="368" y="142"/>
                  <a:pt x="0" y="86"/>
                  <a:pt x="22" y="63"/>
                </a:cubicBezTo>
                <a:cubicBezTo>
                  <a:pt x="134" y="31"/>
                  <a:pt x="498" y="4"/>
                  <a:pt x="665" y="2"/>
                </a:cubicBezTo>
                <a:cubicBezTo>
                  <a:pt x="832" y="0"/>
                  <a:pt x="1044" y="31"/>
                  <a:pt x="1022" y="54"/>
                </a:cubicBezTo>
                <a:cubicBezTo>
                  <a:pt x="910" y="86"/>
                  <a:pt x="699" y="160"/>
                  <a:pt x="535" y="141"/>
                </a:cubicBezTo>
                <a:close/>
              </a:path>
            </a:pathLst>
          </a:custGeom>
          <a:pattFill prst="dashHorz">
            <a:fgClr>
              <a:srgbClr val="336600"/>
            </a:fgClr>
            <a:bgClr>
              <a:srgbClr val="33CCCC"/>
            </a:bgClr>
          </a:pattFill>
          <a:ln w="9525">
            <a:no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30769" name="Text Box 52"/>
          <p:cNvSpPr txBox="1">
            <a:spLocks noChangeArrowheads="1"/>
          </p:cNvSpPr>
          <p:nvPr/>
        </p:nvSpPr>
        <p:spPr bwMode="auto">
          <a:xfrm>
            <a:off x="709613" y="2546350"/>
            <a:ext cx="1165225" cy="517525"/>
          </a:xfrm>
          <a:prstGeom prst="rect">
            <a:avLst/>
          </a:prstGeom>
          <a:noFill/>
          <a:ln w="9525">
            <a:noFill/>
            <a:miter lim="800000"/>
            <a:headEnd/>
            <a:tailEnd/>
          </a:ln>
        </p:spPr>
        <p:txBody>
          <a:bodyPr anchor="ctr">
            <a:spAutoFit/>
          </a:bodyPr>
          <a:lstStyle/>
          <a:p>
            <a:pPr algn="ctr" eaLnBrk="0" hangingPunct="0"/>
            <a:r>
              <a:rPr lang="en-US" sz="1400" b="1">
                <a:solidFill>
                  <a:schemeClr val="bg2"/>
                </a:solidFill>
                <a:latin typeface="Berkeley" pitchFamily="18" charset="0"/>
              </a:rPr>
              <a:t>Acidic Bedrock</a:t>
            </a:r>
          </a:p>
        </p:txBody>
      </p:sp>
      <p:sp>
        <p:nvSpPr>
          <p:cNvPr id="873525" name="Freeform 53"/>
          <p:cNvSpPr>
            <a:spLocks/>
          </p:cNvSpPr>
          <p:nvPr/>
        </p:nvSpPr>
        <p:spPr bwMode="auto">
          <a:xfrm>
            <a:off x="3159125" y="2286000"/>
            <a:ext cx="2774950" cy="3513138"/>
          </a:xfrm>
          <a:custGeom>
            <a:avLst/>
            <a:gdLst/>
            <a:ahLst/>
            <a:cxnLst>
              <a:cxn ang="0">
                <a:pos x="1883" y="0"/>
              </a:cxn>
              <a:cxn ang="0">
                <a:pos x="1501" y="148"/>
              </a:cxn>
              <a:cxn ang="0">
                <a:pos x="1074" y="348"/>
              </a:cxn>
              <a:cxn ang="0">
                <a:pos x="1318" y="478"/>
              </a:cxn>
              <a:cxn ang="0">
                <a:pos x="1184" y="594"/>
              </a:cxn>
              <a:cxn ang="0">
                <a:pos x="982" y="627"/>
              </a:cxn>
              <a:cxn ang="0">
                <a:pos x="1109" y="696"/>
              </a:cxn>
              <a:cxn ang="0">
                <a:pos x="1223" y="738"/>
              </a:cxn>
              <a:cxn ang="0">
                <a:pos x="1157" y="786"/>
              </a:cxn>
              <a:cxn ang="0">
                <a:pos x="935" y="792"/>
              </a:cxn>
              <a:cxn ang="0">
                <a:pos x="923" y="696"/>
              </a:cxn>
              <a:cxn ang="0">
                <a:pos x="772" y="693"/>
              </a:cxn>
              <a:cxn ang="0">
                <a:pos x="875" y="882"/>
              </a:cxn>
              <a:cxn ang="0">
                <a:pos x="749" y="858"/>
              </a:cxn>
              <a:cxn ang="0">
                <a:pos x="695" y="762"/>
              </a:cxn>
              <a:cxn ang="0">
                <a:pos x="479" y="729"/>
              </a:cxn>
              <a:cxn ang="0">
                <a:pos x="57" y="764"/>
              </a:cxn>
              <a:cxn ang="0">
                <a:pos x="135" y="848"/>
              </a:cxn>
              <a:cxn ang="0">
                <a:pos x="253" y="830"/>
              </a:cxn>
              <a:cxn ang="0">
                <a:pos x="389" y="894"/>
              </a:cxn>
              <a:cxn ang="0">
                <a:pos x="547" y="948"/>
              </a:cxn>
              <a:cxn ang="0">
                <a:pos x="471" y="1082"/>
              </a:cxn>
              <a:cxn ang="0">
                <a:pos x="194" y="1010"/>
              </a:cxn>
              <a:cxn ang="0">
                <a:pos x="100" y="1061"/>
              </a:cxn>
              <a:cxn ang="0">
                <a:pos x="61" y="1170"/>
              </a:cxn>
              <a:cxn ang="0">
                <a:pos x="248" y="1226"/>
              </a:cxn>
              <a:cxn ang="0">
                <a:pos x="340" y="1201"/>
              </a:cxn>
              <a:cxn ang="0">
                <a:pos x="535" y="1156"/>
              </a:cxn>
              <a:cxn ang="0">
                <a:pos x="587" y="1356"/>
              </a:cxn>
              <a:cxn ang="0">
                <a:pos x="1135" y="1504"/>
              </a:cxn>
              <a:cxn ang="0">
                <a:pos x="605" y="1600"/>
              </a:cxn>
              <a:cxn ang="0">
                <a:pos x="544" y="1756"/>
              </a:cxn>
              <a:cxn ang="0">
                <a:pos x="66" y="1922"/>
              </a:cxn>
              <a:cxn ang="0">
                <a:pos x="248" y="2096"/>
              </a:cxn>
              <a:cxn ang="0">
                <a:pos x="646" y="2139"/>
              </a:cxn>
            </a:cxnLst>
            <a:rect l="0" t="0" r="r" b="b"/>
            <a:pathLst>
              <a:path w="1883" h="2139">
                <a:moveTo>
                  <a:pt x="1883" y="0"/>
                </a:moveTo>
                <a:cubicBezTo>
                  <a:pt x="1819" y="25"/>
                  <a:pt x="1636" y="90"/>
                  <a:pt x="1501" y="148"/>
                </a:cubicBezTo>
                <a:cubicBezTo>
                  <a:pt x="1366" y="206"/>
                  <a:pt x="1104" y="293"/>
                  <a:pt x="1074" y="348"/>
                </a:cubicBezTo>
                <a:cubicBezTo>
                  <a:pt x="1044" y="403"/>
                  <a:pt x="1300" y="437"/>
                  <a:pt x="1318" y="478"/>
                </a:cubicBezTo>
                <a:cubicBezTo>
                  <a:pt x="1336" y="519"/>
                  <a:pt x="1240" y="569"/>
                  <a:pt x="1184" y="594"/>
                </a:cubicBezTo>
                <a:cubicBezTo>
                  <a:pt x="1128" y="619"/>
                  <a:pt x="995" y="610"/>
                  <a:pt x="982" y="627"/>
                </a:cubicBezTo>
                <a:cubicBezTo>
                  <a:pt x="969" y="644"/>
                  <a:pt x="1069" y="678"/>
                  <a:pt x="1109" y="696"/>
                </a:cubicBezTo>
                <a:cubicBezTo>
                  <a:pt x="1149" y="714"/>
                  <a:pt x="1215" y="723"/>
                  <a:pt x="1223" y="738"/>
                </a:cubicBezTo>
                <a:cubicBezTo>
                  <a:pt x="1231" y="753"/>
                  <a:pt x="1205" y="777"/>
                  <a:pt x="1157" y="786"/>
                </a:cubicBezTo>
                <a:cubicBezTo>
                  <a:pt x="1109" y="795"/>
                  <a:pt x="974" y="807"/>
                  <a:pt x="935" y="792"/>
                </a:cubicBezTo>
                <a:cubicBezTo>
                  <a:pt x="896" y="777"/>
                  <a:pt x="950" y="712"/>
                  <a:pt x="923" y="696"/>
                </a:cubicBezTo>
                <a:cubicBezTo>
                  <a:pt x="896" y="680"/>
                  <a:pt x="780" y="662"/>
                  <a:pt x="772" y="693"/>
                </a:cubicBezTo>
                <a:cubicBezTo>
                  <a:pt x="764" y="724"/>
                  <a:pt x="879" y="855"/>
                  <a:pt x="875" y="882"/>
                </a:cubicBezTo>
                <a:cubicBezTo>
                  <a:pt x="871" y="909"/>
                  <a:pt x="779" y="878"/>
                  <a:pt x="749" y="858"/>
                </a:cubicBezTo>
                <a:cubicBezTo>
                  <a:pt x="719" y="838"/>
                  <a:pt x="740" y="783"/>
                  <a:pt x="695" y="762"/>
                </a:cubicBezTo>
                <a:cubicBezTo>
                  <a:pt x="650" y="741"/>
                  <a:pt x="585" y="729"/>
                  <a:pt x="479" y="729"/>
                </a:cubicBezTo>
                <a:cubicBezTo>
                  <a:pt x="373" y="729"/>
                  <a:pt x="114" y="744"/>
                  <a:pt x="57" y="764"/>
                </a:cubicBezTo>
                <a:cubicBezTo>
                  <a:pt x="0" y="784"/>
                  <a:pt x="102" y="837"/>
                  <a:pt x="135" y="848"/>
                </a:cubicBezTo>
                <a:cubicBezTo>
                  <a:pt x="168" y="859"/>
                  <a:pt x="211" y="822"/>
                  <a:pt x="253" y="830"/>
                </a:cubicBezTo>
                <a:cubicBezTo>
                  <a:pt x="295" y="838"/>
                  <a:pt x="340" y="874"/>
                  <a:pt x="389" y="894"/>
                </a:cubicBezTo>
                <a:cubicBezTo>
                  <a:pt x="438" y="914"/>
                  <a:pt x="533" y="917"/>
                  <a:pt x="547" y="948"/>
                </a:cubicBezTo>
                <a:cubicBezTo>
                  <a:pt x="561" y="979"/>
                  <a:pt x="530" y="1072"/>
                  <a:pt x="471" y="1082"/>
                </a:cubicBezTo>
                <a:cubicBezTo>
                  <a:pt x="412" y="1092"/>
                  <a:pt x="256" y="1013"/>
                  <a:pt x="194" y="1010"/>
                </a:cubicBezTo>
                <a:cubicBezTo>
                  <a:pt x="132" y="1007"/>
                  <a:pt x="122" y="1034"/>
                  <a:pt x="100" y="1061"/>
                </a:cubicBezTo>
                <a:cubicBezTo>
                  <a:pt x="78" y="1088"/>
                  <a:pt x="36" y="1142"/>
                  <a:pt x="61" y="1170"/>
                </a:cubicBezTo>
                <a:cubicBezTo>
                  <a:pt x="86" y="1198"/>
                  <a:pt x="202" y="1221"/>
                  <a:pt x="248" y="1226"/>
                </a:cubicBezTo>
                <a:cubicBezTo>
                  <a:pt x="294" y="1231"/>
                  <a:pt x="292" y="1213"/>
                  <a:pt x="340" y="1201"/>
                </a:cubicBezTo>
                <a:cubicBezTo>
                  <a:pt x="388" y="1189"/>
                  <a:pt x="494" y="1130"/>
                  <a:pt x="535" y="1156"/>
                </a:cubicBezTo>
                <a:cubicBezTo>
                  <a:pt x="576" y="1182"/>
                  <a:pt x="487" y="1298"/>
                  <a:pt x="587" y="1356"/>
                </a:cubicBezTo>
                <a:cubicBezTo>
                  <a:pt x="687" y="1414"/>
                  <a:pt x="1132" y="1463"/>
                  <a:pt x="1135" y="1504"/>
                </a:cubicBezTo>
                <a:cubicBezTo>
                  <a:pt x="1138" y="1545"/>
                  <a:pt x="703" y="1558"/>
                  <a:pt x="605" y="1600"/>
                </a:cubicBezTo>
                <a:cubicBezTo>
                  <a:pt x="507" y="1642"/>
                  <a:pt x="634" y="1702"/>
                  <a:pt x="544" y="1756"/>
                </a:cubicBezTo>
                <a:cubicBezTo>
                  <a:pt x="454" y="1810"/>
                  <a:pt x="115" y="1865"/>
                  <a:pt x="66" y="1922"/>
                </a:cubicBezTo>
                <a:cubicBezTo>
                  <a:pt x="17" y="1979"/>
                  <a:pt x="151" y="2060"/>
                  <a:pt x="248" y="2096"/>
                </a:cubicBezTo>
                <a:cubicBezTo>
                  <a:pt x="345" y="2132"/>
                  <a:pt x="563" y="2130"/>
                  <a:pt x="646" y="2139"/>
                </a:cubicBezTo>
              </a:path>
            </a:pathLst>
          </a:custGeom>
          <a:noFill/>
          <a:ln w="60325">
            <a:solidFill>
              <a:srgbClr val="009999"/>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nvGrpSpPr>
          <p:cNvPr id="30771" name="Group 54"/>
          <p:cNvGrpSpPr>
            <a:grpSpLocks/>
          </p:cNvGrpSpPr>
          <p:nvPr/>
        </p:nvGrpSpPr>
        <p:grpSpPr bwMode="auto">
          <a:xfrm>
            <a:off x="4838700" y="788988"/>
            <a:ext cx="4305300" cy="2886075"/>
            <a:chOff x="3091" y="624"/>
            <a:chExt cx="2921" cy="1758"/>
          </a:xfrm>
        </p:grpSpPr>
        <p:sp>
          <p:nvSpPr>
            <p:cNvPr id="873527" name="Freeform 55"/>
            <p:cNvSpPr>
              <a:spLocks/>
            </p:cNvSpPr>
            <p:nvPr/>
          </p:nvSpPr>
          <p:spPr bwMode="auto">
            <a:xfrm>
              <a:off x="3091" y="624"/>
              <a:ext cx="2921" cy="1758"/>
            </a:xfrm>
            <a:custGeom>
              <a:avLst/>
              <a:gdLst/>
              <a:ahLst/>
              <a:cxnLst>
                <a:cxn ang="0">
                  <a:pos x="1614" y="1594"/>
                </a:cxn>
                <a:cxn ang="0">
                  <a:pos x="2718" y="1735"/>
                </a:cxn>
                <a:cxn ang="0">
                  <a:pos x="2831" y="1547"/>
                </a:cxn>
                <a:cxn ang="0">
                  <a:pos x="2816" y="470"/>
                </a:cxn>
                <a:cxn ang="0">
                  <a:pos x="2311" y="25"/>
                </a:cxn>
                <a:cxn ang="0">
                  <a:pos x="1412" y="622"/>
                </a:cxn>
                <a:cxn ang="0">
                  <a:pos x="995" y="636"/>
                </a:cxn>
                <a:cxn ang="0">
                  <a:pos x="135" y="1210"/>
                </a:cxn>
                <a:cxn ang="0">
                  <a:pos x="266" y="1405"/>
                </a:cxn>
                <a:cxn ang="0">
                  <a:pos x="134" y="1578"/>
                </a:cxn>
                <a:cxn ang="0">
                  <a:pos x="1070" y="1668"/>
                </a:cxn>
                <a:cxn ang="0">
                  <a:pos x="1610" y="1593"/>
                </a:cxn>
              </a:cxnLst>
              <a:rect l="0" t="0" r="r" b="b"/>
              <a:pathLst>
                <a:path w="2921" h="1758">
                  <a:moveTo>
                    <a:pt x="1614" y="1594"/>
                  </a:moveTo>
                  <a:cubicBezTo>
                    <a:pt x="1797" y="1616"/>
                    <a:pt x="2515" y="1743"/>
                    <a:pt x="2718" y="1735"/>
                  </a:cubicBezTo>
                  <a:cubicBezTo>
                    <a:pt x="2921" y="1726"/>
                    <a:pt x="2815" y="1758"/>
                    <a:pt x="2831" y="1547"/>
                  </a:cubicBezTo>
                  <a:cubicBezTo>
                    <a:pt x="2847" y="1336"/>
                    <a:pt x="2903" y="723"/>
                    <a:pt x="2816" y="470"/>
                  </a:cubicBezTo>
                  <a:cubicBezTo>
                    <a:pt x="2729" y="216"/>
                    <a:pt x="2546" y="0"/>
                    <a:pt x="2311" y="25"/>
                  </a:cubicBezTo>
                  <a:cubicBezTo>
                    <a:pt x="2078" y="50"/>
                    <a:pt x="1631" y="520"/>
                    <a:pt x="1412" y="622"/>
                  </a:cubicBezTo>
                  <a:cubicBezTo>
                    <a:pt x="1193" y="724"/>
                    <a:pt x="1208" y="538"/>
                    <a:pt x="995" y="636"/>
                  </a:cubicBezTo>
                  <a:cubicBezTo>
                    <a:pt x="782" y="734"/>
                    <a:pt x="256" y="1082"/>
                    <a:pt x="135" y="1210"/>
                  </a:cubicBezTo>
                  <a:cubicBezTo>
                    <a:pt x="14" y="1338"/>
                    <a:pt x="266" y="1344"/>
                    <a:pt x="266" y="1405"/>
                  </a:cubicBezTo>
                  <a:cubicBezTo>
                    <a:pt x="266" y="1466"/>
                    <a:pt x="0" y="1534"/>
                    <a:pt x="134" y="1578"/>
                  </a:cubicBezTo>
                  <a:cubicBezTo>
                    <a:pt x="268" y="1622"/>
                    <a:pt x="824" y="1666"/>
                    <a:pt x="1070" y="1668"/>
                  </a:cubicBezTo>
                  <a:cubicBezTo>
                    <a:pt x="1316" y="1670"/>
                    <a:pt x="1649" y="1585"/>
                    <a:pt x="1610" y="1593"/>
                  </a:cubicBezTo>
                </a:path>
              </a:pathLst>
            </a:custGeom>
            <a:solidFill>
              <a:schemeClr val="folHlink"/>
            </a:solid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8" name="Freeform 56"/>
            <p:cNvSpPr>
              <a:spLocks/>
            </p:cNvSpPr>
            <p:nvPr/>
          </p:nvSpPr>
          <p:spPr bwMode="auto">
            <a:xfrm>
              <a:off x="4271" y="1200"/>
              <a:ext cx="737" cy="312"/>
            </a:xfrm>
            <a:custGeom>
              <a:avLst/>
              <a:gdLst/>
              <a:ahLst/>
              <a:cxnLst>
                <a:cxn ang="0">
                  <a:pos x="0" y="314"/>
                </a:cxn>
                <a:cxn ang="0">
                  <a:pos x="164" y="132"/>
                </a:cxn>
                <a:cxn ang="0">
                  <a:pos x="396" y="5"/>
                </a:cxn>
                <a:cxn ang="0">
                  <a:pos x="736" y="159"/>
                </a:cxn>
              </a:cxnLst>
              <a:rect l="0" t="0" r="r" b="b"/>
              <a:pathLst>
                <a:path w="736" h="314">
                  <a:moveTo>
                    <a:pt x="0" y="314"/>
                  </a:moveTo>
                  <a:cubicBezTo>
                    <a:pt x="27" y="284"/>
                    <a:pt x="98" y="184"/>
                    <a:pt x="164" y="132"/>
                  </a:cubicBezTo>
                  <a:cubicBezTo>
                    <a:pt x="230" y="80"/>
                    <a:pt x="301" y="0"/>
                    <a:pt x="396" y="5"/>
                  </a:cubicBezTo>
                  <a:cubicBezTo>
                    <a:pt x="491" y="10"/>
                    <a:pt x="627" y="69"/>
                    <a:pt x="736" y="159"/>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873529" name="Freeform 57"/>
            <p:cNvSpPr>
              <a:spLocks/>
            </p:cNvSpPr>
            <p:nvPr/>
          </p:nvSpPr>
          <p:spPr bwMode="auto">
            <a:xfrm>
              <a:off x="4818" y="1403"/>
              <a:ext cx="1132" cy="161"/>
            </a:xfrm>
            <a:custGeom>
              <a:avLst/>
              <a:gdLst/>
              <a:ahLst/>
              <a:cxnLst>
                <a:cxn ang="0">
                  <a:pos x="0" y="152"/>
                </a:cxn>
                <a:cxn ang="0">
                  <a:pos x="528" y="8"/>
                </a:cxn>
                <a:cxn ang="0">
                  <a:pos x="816" y="104"/>
                </a:cxn>
              </a:cxnLst>
              <a:rect l="0" t="0" r="r" b="b"/>
              <a:pathLst>
                <a:path w="816" h="152">
                  <a:moveTo>
                    <a:pt x="0" y="152"/>
                  </a:moveTo>
                  <a:cubicBezTo>
                    <a:pt x="196" y="84"/>
                    <a:pt x="392" y="16"/>
                    <a:pt x="528" y="8"/>
                  </a:cubicBezTo>
                  <a:cubicBezTo>
                    <a:pt x="664" y="0"/>
                    <a:pt x="740" y="52"/>
                    <a:pt x="816" y="104"/>
                  </a:cubicBezTo>
                </a:path>
              </a:pathLst>
            </a:custGeom>
            <a:noFill/>
            <a:ln w="28575">
              <a:solidFill>
                <a:srgbClr val="C0C0C0"/>
              </a:solidFill>
              <a:round/>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grpSp>
      <p:sp>
        <p:nvSpPr>
          <p:cNvPr id="30772" name="Text Box 58"/>
          <p:cNvSpPr txBox="1">
            <a:spLocks noChangeArrowheads="1"/>
          </p:cNvSpPr>
          <p:nvPr/>
        </p:nvSpPr>
        <p:spPr bwMode="auto">
          <a:xfrm>
            <a:off x="5791200" y="1295400"/>
            <a:ext cx="1308100" cy="823913"/>
          </a:xfrm>
          <a:prstGeom prst="rect">
            <a:avLst/>
          </a:prstGeom>
          <a:noFill/>
          <a:ln w="9525">
            <a:noFill/>
            <a:miter lim="800000"/>
            <a:headEnd/>
            <a:tailEnd/>
          </a:ln>
        </p:spPr>
        <p:txBody>
          <a:bodyPr wrap="none" anchor="ctr">
            <a:spAutoFit/>
          </a:bodyPr>
          <a:lstStyle/>
          <a:p>
            <a:pPr algn="ctr" eaLnBrk="0" hangingPunct="0">
              <a:spcBef>
                <a:spcPct val="50000"/>
              </a:spcBef>
            </a:pPr>
            <a:r>
              <a:rPr lang="en-US" sz="1200">
                <a:solidFill>
                  <a:schemeClr val="bg2"/>
                </a:solidFill>
                <a:latin typeface="Arial" charset="0"/>
              </a:rPr>
              <a:t>mid elevation </a:t>
            </a:r>
          </a:p>
          <a:p>
            <a:pPr algn="ctr" eaLnBrk="0" hangingPunct="0">
              <a:spcBef>
                <a:spcPct val="50000"/>
              </a:spcBef>
            </a:pPr>
            <a:r>
              <a:rPr lang="en-US" sz="1200">
                <a:solidFill>
                  <a:schemeClr val="bg2"/>
                </a:solidFill>
                <a:latin typeface="Arial" charset="0"/>
              </a:rPr>
              <a:t>calcareous flat</a:t>
            </a:r>
          </a:p>
          <a:p>
            <a:pPr algn="ctr" eaLnBrk="0" hangingPunct="0">
              <a:spcBef>
                <a:spcPct val="50000"/>
              </a:spcBef>
            </a:pPr>
            <a:r>
              <a:rPr lang="en-US" sz="1200">
                <a:solidFill>
                  <a:schemeClr val="bg2"/>
                </a:solidFill>
                <a:latin typeface="Arial" charset="0"/>
              </a:rPr>
              <a:t>1-2 order stream</a:t>
            </a:r>
          </a:p>
        </p:txBody>
      </p:sp>
      <p:sp>
        <p:nvSpPr>
          <p:cNvPr id="30773" name="Text Box 59"/>
          <p:cNvSpPr txBox="1">
            <a:spLocks noChangeArrowheads="1"/>
          </p:cNvSpPr>
          <p:nvPr/>
        </p:nvSpPr>
        <p:spPr bwMode="auto">
          <a:xfrm>
            <a:off x="7499350" y="528638"/>
            <a:ext cx="1165225" cy="457200"/>
          </a:xfrm>
          <a:prstGeom prst="rect">
            <a:avLst/>
          </a:prstGeom>
          <a:noFill/>
          <a:ln w="9525">
            <a:noFill/>
            <a:miter lim="800000"/>
            <a:headEnd/>
            <a:tailEnd/>
          </a:ln>
        </p:spPr>
        <p:txBody>
          <a:bodyPr anchor="ctr">
            <a:spAutoFit/>
          </a:bodyPr>
          <a:lstStyle/>
          <a:p>
            <a:pPr algn="ctr" eaLnBrk="0" hangingPunct="0"/>
            <a:r>
              <a:rPr lang="en-US" sz="1200" b="1">
                <a:solidFill>
                  <a:schemeClr val="bg2"/>
                </a:solidFill>
                <a:latin typeface="Berkeley" pitchFamily="18" charset="0"/>
              </a:rPr>
              <a:t>Calcareous bedrock</a:t>
            </a:r>
          </a:p>
        </p:txBody>
      </p:sp>
      <p:sp>
        <p:nvSpPr>
          <p:cNvPr id="30774" name="Text Box 60"/>
          <p:cNvSpPr txBox="1">
            <a:spLocks noChangeArrowheads="1"/>
          </p:cNvSpPr>
          <p:nvPr/>
        </p:nvSpPr>
        <p:spPr bwMode="auto">
          <a:xfrm>
            <a:off x="6553200" y="3810000"/>
            <a:ext cx="1955800" cy="942975"/>
          </a:xfrm>
          <a:prstGeom prst="rect">
            <a:avLst/>
          </a:prstGeom>
          <a:noFill/>
          <a:ln w="9525">
            <a:noFill/>
            <a:miter lim="800000"/>
            <a:headEnd/>
            <a:tailEnd/>
          </a:ln>
        </p:spPr>
        <p:txBody>
          <a:bodyPr wrap="none" anchor="ctr">
            <a:spAutoFit/>
          </a:bodyPr>
          <a:lstStyle/>
          <a:p>
            <a:pPr algn="ctr" eaLnBrk="0" hangingPunct="0">
              <a:spcBef>
                <a:spcPct val="50000"/>
              </a:spcBef>
            </a:pPr>
            <a:r>
              <a:rPr lang="en-US" sz="1400">
                <a:solidFill>
                  <a:schemeClr val="bg2"/>
                </a:solidFill>
                <a:latin typeface="Arial" charset="0"/>
              </a:rPr>
              <a:t>very low elevation</a:t>
            </a:r>
          </a:p>
          <a:p>
            <a:pPr algn="ctr" eaLnBrk="0" hangingPunct="0">
              <a:spcBef>
                <a:spcPct val="50000"/>
              </a:spcBef>
            </a:pPr>
            <a:r>
              <a:rPr lang="en-US" sz="1400">
                <a:solidFill>
                  <a:schemeClr val="bg2"/>
                </a:solidFill>
                <a:latin typeface="Arial" charset="0"/>
              </a:rPr>
              <a:t>calcareous flat</a:t>
            </a:r>
          </a:p>
          <a:p>
            <a:pPr algn="ctr" eaLnBrk="0" hangingPunct="0">
              <a:spcBef>
                <a:spcPct val="50000"/>
              </a:spcBef>
            </a:pPr>
            <a:r>
              <a:rPr lang="en-US" sz="1400">
                <a:solidFill>
                  <a:schemeClr val="bg2"/>
                </a:solidFill>
                <a:latin typeface="Arial" charset="0"/>
              </a:rPr>
              <a:t>1-2 order stream on till</a:t>
            </a:r>
          </a:p>
        </p:txBody>
      </p:sp>
    </p:spTree>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dirty="0" smtClean="0">
                <a:solidFill>
                  <a:srgbClr val="FFFF99"/>
                </a:solidFill>
                <a:effectLst>
                  <a:outerShdw blurRad="38100" dist="38100" dir="2700000" algn="tl">
                    <a:srgbClr val="000000"/>
                  </a:outerShdw>
                </a:effectLst>
                <a:latin typeface="Trebuchet MS" pitchFamily="34" charset="0"/>
              </a:rPr>
              <a:t>NatureServe </a:t>
            </a:r>
            <a:r>
              <a:rPr lang="en-US" dirty="0">
                <a:solidFill>
                  <a:srgbClr val="FFFF99"/>
                </a:solidFill>
                <a:effectLst>
                  <a:outerShdw blurRad="38100" dist="38100" dir="2700000" algn="tl">
                    <a:srgbClr val="000000"/>
                  </a:outerShdw>
                </a:effectLst>
                <a:latin typeface="Trebuchet MS" pitchFamily="34" charset="0"/>
              </a:rPr>
              <a:t>Methodology</a:t>
            </a:r>
          </a:p>
        </p:txBody>
      </p:sp>
      <p:sp>
        <p:nvSpPr>
          <p:cNvPr id="708611" name="Rectangle 3"/>
          <p:cNvSpPr>
            <a:spLocks noGrp="1" noChangeArrowheads="1"/>
          </p:cNvSpPr>
          <p:nvPr>
            <p:ph type="body" idx="1"/>
          </p:nvPr>
        </p:nvSpPr>
        <p:spPr>
          <a:xfrm>
            <a:off x="619397" y="1971020"/>
            <a:ext cx="8153400" cy="4114800"/>
          </a:xfrm>
        </p:spPr>
        <p:txBody>
          <a:bodyPr/>
          <a:lstStyle/>
          <a:p>
            <a:pPr marL="609600" indent="-609600">
              <a:buFont typeface="Monotype Sorts" charset="2"/>
              <a:buAutoNum type="arabicPeriod"/>
              <a:defRPr/>
            </a:pPr>
            <a:r>
              <a:rPr lang="en-US" sz="4000" dirty="0" smtClean="0">
                <a:latin typeface="Trebuchet MS" pitchFamily="34" charset="0"/>
              </a:rPr>
              <a:t>What </a:t>
            </a:r>
            <a:r>
              <a:rPr lang="en-US" sz="4000" dirty="0">
                <a:latin typeface="Trebuchet MS" pitchFamily="34" charset="0"/>
              </a:rPr>
              <a:t>is it? </a:t>
            </a:r>
            <a:endParaRPr lang="en-US" sz="2800"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Where </a:t>
            </a:r>
            <a:r>
              <a:rPr lang="en-US" sz="4000" dirty="0">
                <a:latin typeface="Trebuchet MS" pitchFamily="34" charset="0"/>
              </a:rPr>
              <a:t>is it? </a:t>
            </a:r>
            <a:endParaRPr lang="en-US"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How is it doing? </a:t>
            </a:r>
            <a:endParaRPr lang="en-US" sz="4000" dirty="0">
              <a:latin typeface="Trebuchet MS" pitchFamily="34" charset="0"/>
            </a:endParaRPr>
          </a:p>
          <a:p>
            <a:pPr marL="609600" indent="-609600">
              <a:buFont typeface="Monotype Sorts" charset="2"/>
              <a:buAutoNum type="arabicPeriod"/>
              <a:defRPr/>
            </a:pPr>
            <a:r>
              <a:rPr lang="en-US" sz="4000" dirty="0" smtClean="0">
                <a:latin typeface="Trebuchet MS" pitchFamily="34" charset="0"/>
              </a:rPr>
              <a:t>How is it changing?  </a:t>
            </a:r>
            <a:endParaRPr lang="en-US" sz="4000" dirty="0">
              <a:latin typeface="Trebuchet MS" pitchFamily="34" charset="0"/>
            </a:endParaRPr>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08614" name="Text Box 6"/>
          <p:cNvSpPr txBox="1">
            <a:spLocks noChangeArrowheads="1"/>
          </p:cNvSpPr>
          <p:nvPr/>
        </p:nvSpPr>
        <p:spPr bwMode="auto">
          <a:xfrm>
            <a:off x="4466555" y="2089017"/>
            <a:ext cx="44196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(ecological </a:t>
            </a:r>
            <a:r>
              <a:rPr lang="en-US" sz="2800" dirty="0" smtClean="0">
                <a:solidFill>
                  <a:schemeClr val="tx2"/>
                </a:solidFill>
                <a:effectLst>
                  <a:outerShdw blurRad="38100" dist="38100" dir="2700000" algn="tl">
                    <a:srgbClr val="000000"/>
                  </a:outerShdw>
                </a:effectLst>
                <a:latin typeface="Trebuchet MS" pitchFamily="34" charset="0"/>
              </a:rPr>
              <a:t>classification</a:t>
            </a:r>
            <a:r>
              <a:rPr lang="en-US" sz="2800" dirty="0">
                <a:solidFill>
                  <a:schemeClr val="tx2"/>
                </a:solidFill>
                <a:effectLst>
                  <a:outerShdw blurRad="38100" dist="38100" dir="2700000" algn="tl">
                    <a:srgbClr val="000000"/>
                  </a:outerShdw>
                </a:effectLst>
                <a:latin typeface="Trebuchet MS" pitchFamily="34" charset="0"/>
              </a:rPr>
              <a:t>)</a:t>
            </a:r>
          </a:p>
        </p:txBody>
      </p:sp>
      <p:sp>
        <p:nvSpPr>
          <p:cNvPr id="708616" name="Text Box 8"/>
          <p:cNvSpPr txBox="1">
            <a:spLocks noChangeArrowheads="1"/>
          </p:cNvSpPr>
          <p:nvPr/>
        </p:nvSpPr>
        <p:spPr bwMode="auto">
          <a:xfrm>
            <a:off x="3927188" y="2823990"/>
            <a:ext cx="54102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(element mapping/occurrence)</a:t>
            </a:r>
          </a:p>
        </p:txBody>
      </p:sp>
      <p:sp>
        <p:nvSpPr>
          <p:cNvPr id="708617" name="Text Box 9"/>
          <p:cNvSpPr txBox="1">
            <a:spLocks noChangeArrowheads="1"/>
          </p:cNvSpPr>
          <p:nvPr/>
        </p:nvSpPr>
        <p:spPr bwMode="auto">
          <a:xfrm>
            <a:off x="5105400" y="3485129"/>
            <a:ext cx="38862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Trebuchet MS" pitchFamily="34" charset="0"/>
              </a:rPr>
              <a:t>(ecological integrity)</a:t>
            </a:r>
          </a:p>
        </p:txBody>
      </p:sp>
      <p:sp>
        <p:nvSpPr>
          <p:cNvPr id="708618" name="Text Box 10"/>
          <p:cNvSpPr txBox="1">
            <a:spLocks noChangeArrowheads="1"/>
          </p:cNvSpPr>
          <p:nvPr/>
        </p:nvSpPr>
        <p:spPr bwMode="auto">
          <a:xfrm>
            <a:off x="5372100" y="3953691"/>
            <a:ext cx="33528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dirty="0" smtClean="0">
                <a:solidFill>
                  <a:schemeClr val="tx2"/>
                </a:solidFill>
                <a:effectLst>
                  <a:outerShdw blurRad="38100" dist="38100" dir="2700000" algn="tl">
                    <a:srgbClr val="000000"/>
                  </a:outerShdw>
                </a:effectLst>
                <a:latin typeface="Trebuchet MS" pitchFamily="34" charset="0"/>
              </a:rPr>
              <a:t>(At-risk status)</a:t>
            </a:r>
            <a:endParaRPr lang="en-US" dirty="0">
              <a:solidFill>
                <a:schemeClr val="tx2"/>
              </a:solidFill>
              <a:effectLst>
                <a:outerShdw blurRad="38100" dist="38100" dir="2700000" algn="tl">
                  <a:srgbClr val="000000"/>
                </a:outerShdw>
              </a:effectLst>
              <a:latin typeface="Trebuchet MS" pitchFamily="34" charset="0"/>
            </a:endParaRPr>
          </a:p>
        </p:txBody>
      </p:sp>
      <p:sp>
        <p:nvSpPr>
          <p:cNvPr id="9" name="Text Box 9"/>
          <p:cNvSpPr txBox="1">
            <a:spLocks noChangeArrowheads="1"/>
          </p:cNvSpPr>
          <p:nvPr/>
        </p:nvSpPr>
        <p:spPr bwMode="auto">
          <a:xfrm>
            <a:off x="3733800" y="4876799"/>
            <a:ext cx="5255505"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Trebuchet MS" pitchFamily="34" charset="0"/>
              </a:rPr>
              <a:t>(Monitoring extent &amp; condition)</a:t>
            </a:r>
            <a:endParaRPr lang="en-US" sz="2800" dirty="0">
              <a:solidFill>
                <a:schemeClr val="tx2"/>
              </a:solidFill>
              <a:effectLst>
                <a:outerShdw blurRad="38100" dist="38100" dir="2700000" algn="tl">
                  <a:srgbClr val="000000"/>
                </a:outerShdw>
              </a:effectLst>
              <a:latin typeface="Trebuchet MS" pitchFamily="34" charset="0"/>
            </a:endParaRPr>
          </a:p>
        </p:txBody>
      </p:sp>
      <p:sp>
        <p:nvSpPr>
          <p:cNvPr id="10" name="Text Box 9"/>
          <p:cNvSpPr txBox="1">
            <a:spLocks noChangeArrowheads="1"/>
          </p:cNvSpPr>
          <p:nvPr/>
        </p:nvSpPr>
        <p:spPr bwMode="auto">
          <a:xfrm>
            <a:off x="3429000" y="5476703"/>
            <a:ext cx="5715000"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Trebuchet MS" pitchFamily="34" charset="0"/>
              </a:rPr>
              <a:t>(CC Vulnerability and Adaptation)</a:t>
            </a:r>
            <a:endParaRPr lang="en-US" sz="2800" dirty="0">
              <a:solidFill>
                <a:schemeClr val="tx2"/>
              </a:solidFill>
              <a:effectLst>
                <a:outerShdw blurRad="38100" dist="38100" dir="2700000" algn="tl">
                  <a:srgbClr val="000000"/>
                </a:outerShdw>
              </a:effectLst>
              <a:latin typeface="Trebuchet MS" pitchFamily="34" charset="0"/>
            </a:endParaRPr>
          </a:p>
        </p:txBody>
      </p:sp>
      <p:sp>
        <p:nvSpPr>
          <p:cNvPr id="11" name="Rectangle 9"/>
          <p:cNvSpPr>
            <a:spLocks noChangeArrowheads="1"/>
          </p:cNvSpPr>
          <p:nvPr/>
        </p:nvSpPr>
        <p:spPr bwMode="auto">
          <a:xfrm>
            <a:off x="314597" y="3429000"/>
            <a:ext cx="8763000" cy="2656820"/>
          </a:xfrm>
          <a:prstGeom prst="rect">
            <a:avLst/>
          </a:prstGeom>
          <a:noFill/>
          <a:ln w="3810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9247158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a:xfrm>
            <a:off x="372269" y="152400"/>
            <a:ext cx="8534400" cy="1143000"/>
          </a:xfrm>
        </p:spPr>
        <p:txBody>
          <a:bodyPr/>
          <a:lstStyle/>
          <a:p>
            <a:pPr>
              <a:defRPr/>
            </a:pPr>
            <a:r>
              <a:rPr lang="en-US" sz="4000" b="0" dirty="0">
                <a:solidFill>
                  <a:srgbClr val="FFFF99"/>
                </a:solidFill>
                <a:effectLst>
                  <a:outerShdw blurRad="38100" dist="38100" dir="2700000" algn="tl">
                    <a:srgbClr val="000000"/>
                  </a:outerShdw>
                </a:effectLst>
              </a:rPr>
              <a:t>NatureServe </a:t>
            </a:r>
            <a:r>
              <a:rPr lang="en-US" sz="4000" b="0" dirty="0" smtClean="0">
                <a:solidFill>
                  <a:srgbClr val="FFFF99"/>
                </a:solidFill>
                <a:effectLst>
                  <a:outerShdw blurRad="38100" dist="38100" dir="2700000" algn="tl">
                    <a:srgbClr val="000000"/>
                  </a:outerShdw>
                </a:effectLst>
              </a:rPr>
              <a:t>Ecology </a:t>
            </a:r>
            <a:r>
              <a:rPr lang="en-US" sz="4000" b="0" dirty="0">
                <a:solidFill>
                  <a:srgbClr val="FFFF99"/>
                </a:solidFill>
                <a:effectLst>
                  <a:outerShdw blurRad="38100" dist="38100" dir="2700000" algn="tl">
                    <a:srgbClr val="000000"/>
                  </a:outerShdw>
                </a:effectLst>
              </a:rPr>
              <a:t>Department</a:t>
            </a:r>
            <a:r>
              <a:rPr lang="en-US" sz="4000" b="0" dirty="0">
                <a:solidFill>
                  <a:srgbClr val="FFFF99"/>
                </a:solidFill>
              </a:rPr>
              <a:t> </a:t>
            </a:r>
          </a:p>
        </p:txBody>
      </p:sp>
      <p:graphicFrame>
        <p:nvGraphicFramePr>
          <p:cNvPr id="6" name="Diagram 5"/>
          <p:cNvGraphicFramePr/>
          <p:nvPr>
            <p:extLst>
              <p:ext uri="{D42A27DB-BD31-4B8C-83A1-F6EECF244321}">
                <p14:modId xmlns:p14="http://schemas.microsoft.com/office/powerpoint/2010/main" val="2098214308"/>
              </p:ext>
            </p:extLst>
          </p:nvPr>
        </p:nvGraphicFramePr>
        <p:xfrm>
          <a:off x="372269" y="609600"/>
          <a:ext cx="84582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Line 4"/>
          <p:cNvSpPr>
            <a:spLocks noChangeShapeType="1"/>
          </p:cNvSpPr>
          <p:nvPr/>
        </p:nvSpPr>
        <p:spPr bwMode="auto">
          <a:xfrm>
            <a:off x="990600" y="1066800"/>
            <a:ext cx="7450138"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pic>
        <p:nvPicPr>
          <p:cNvPr id="8" name="Picture 7" descr="C:\Documents and Settings\pat_comer\Local Settings\Temporary Internet Files\Content.Word\LCC_Ecology2.png"/>
          <p:cNvPicPr/>
          <p:nvPr/>
        </p:nvPicPr>
        <p:blipFill>
          <a:blip r:embed="rId8" cstate="email"/>
          <a:srcRect/>
          <a:stretch>
            <a:fillRect/>
          </a:stretch>
        </p:blipFill>
        <p:spPr bwMode="auto">
          <a:xfrm>
            <a:off x="5105400" y="4571999"/>
            <a:ext cx="2999105" cy="2052955"/>
          </a:xfrm>
          <a:prstGeom prst="rect">
            <a:avLst/>
          </a:prstGeom>
          <a:noFill/>
          <a:ln w="9525">
            <a:noFill/>
            <a:miter lim="800000"/>
            <a:headEnd/>
            <a:tailEnd/>
          </a:ln>
        </p:spPr>
      </p:pic>
      <p:pic>
        <p:nvPicPr>
          <p:cNvPr id="9" name="Picture 8"/>
          <p:cNvPicPr/>
          <p:nvPr/>
        </p:nvPicPr>
        <p:blipFill>
          <a:blip r:embed="rId9">
            <a:extLst>
              <a:ext uri="{28A0092B-C50C-407E-A947-70E740481C1C}">
                <a14:useLocalDpi xmlns:a14="http://schemas.microsoft.com/office/drawing/2010/main" val="0"/>
              </a:ext>
            </a:extLst>
          </a:blip>
          <a:stretch>
            <a:fillRect/>
          </a:stretch>
        </p:blipFill>
        <p:spPr>
          <a:xfrm>
            <a:off x="1489144" y="4572000"/>
            <a:ext cx="3124199" cy="205295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457200" y="0"/>
            <a:ext cx="8261350" cy="758825"/>
          </a:xfrm>
        </p:spPr>
        <p:txBody>
          <a:bodyPr>
            <a:spAutoFit/>
          </a:bodyPr>
          <a:lstStyle/>
          <a:p>
            <a:pPr>
              <a:defRPr/>
            </a:pPr>
            <a:r>
              <a:rPr lang="en-US">
                <a:solidFill>
                  <a:srgbClr val="FFFF99"/>
                </a:solidFill>
                <a:effectLst>
                  <a:outerShdw blurRad="38100" dist="38100" dir="2700000" algn="tl">
                    <a:srgbClr val="000000"/>
                  </a:outerShdw>
                </a:effectLst>
                <a:latin typeface="Trebuchet MS" pitchFamily="34" charset="0"/>
              </a:rPr>
              <a:t>Gauging Ecological Integrity</a:t>
            </a:r>
          </a:p>
        </p:txBody>
      </p:sp>
      <p:graphicFrame>
        <p:nvGraphicFramePr>
          <p:cNvPr id="5122" name="Object 3"/>
          <p:cNvGraphicFramePr>
            <a:graphicFrameLocks noChangeAspect="1"/>
          </p:cNvGraphicFramePr>
          <p:nvPr/>
        </p:nvGraphicFramePr>
        <p:xfrm>
          <a:off x="1066800" y="990600"/>
          <a:ext cx="2971800" cy="2228850"/>
        </p:xfrm>
        <a:graphic>
          <a:graphicData uri="http://schemas.openxmlformats.org/presentationml/2006/ole">
            <mc:AlternateContent xmlns:mc="http://schemas.openxmlformats.org/markup-compatibility/2006">
              <mc:Choice xmlns:v="urn:schemas-microsoft-com:vml" Requires="v">
                <p:oleObj spid="_x0000_s5196" name="Slide" r:id="rId4" imgW="4572000" imgH="3429000" progId="PowerPoint.Slide.8">
                  <p:embed/>
                </p:oleObj>
              </mc:Choice>
              <mc:Fallback>
                <p:oleObj name="Slide" r:id="rId4" imgW="4572000" imgH="3429000" progId="PowerPoint.Slide.8">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990600"/>
                        <a:ext cx="2971800" cy="222885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4" name="Picture 4"/>
          <p:cNvPicPr>
            <a:picLocks noChangeArrowheads="1"/>
          </p:cNvPicPr>
          <p:nvPr/>
        </p:nvPicPr>
        <p:blipFill>
          <a:blip r:embed="rId6" cstate="print"/>
          <a:srcRect/>
          <a:stretch>
            <a:fillRect/>
          </a:stretch>
        </p:blipFill>
        <p:spPr bwMode="auto">
          <a:xfrm>
            <a:off x="4800600" y="990600"/>
            <a:ext cx="3048000" cy="2209800"/>
          </a:xfrm>
          <a:prstGeom prst="rect">
            <a:avLst/>
          </a:prstGeom>
          <a:noFill/>
          <a:ln w="12700">
            <a:solidFill>
              <a:schemeClr val="bg2"/>
            </a:solidFill>
            <a:miter lim="800000"/>
            <a:headEnd/>
            <a:tailEnd/>
          </a:ln>
        </p:spPr>
      </p:pic>
      <p:sp>
        <p:nvSpPr>
          <p:cNvPr id="795653" name="Line 5"/>
          <p:cNvSpPr>
            <a:spLocks noChangeShapeType="1"/>
          </p:cNvSpPr>
          <p:nvPr/>
        </p:nvSpPr>
        <p:spPr bwMode="auto">
          <a:xfrm>
            <a:off x="914400" y="8382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95654" name="Rectangle 6"/>
          <p:cNvSpPr>
            <a:spLocks noChangeArrowheads="1"/>
          </p:cNvSpPr>
          <p:nvPr/>
        </p:nvSpPr>
        <p:spPr bwMode="auto">
          <a:xfrm>
            <a:off x="304800" y="3276600"/>
            <a:ext cx="8610600" cy="4114800"/>
          </a:xfrm>
          <a:prstGeom prst="rect">
            <a:avLst/>
          </a:prstGeom>
          <a:noFill/>
          <a:ln w="12700">
            <a:noFill/>
            <a:miter lim="800000"/>
            <a:headEnd/>
            <a:tailEnd/>
          </a:ln>
          <a:effectLst/>
        </p:spPr>
        <p:txBody>
          <a:bodyPr lIns="90488" tIns="44450" rIns="90488" bIns="44450"/>
          <a:lstStyle/>
          <a:p>
            <a:pPr marL="342900" indent="-342900" eaLnBrk="0" hangingPunct="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 an estimate of </a:t>
            </a:r>
            <a:r>
              <a:rPr lang="en-US" sz="2300" b="1">
                <a:solidFill>
                  <a:schemeClr val="tx2"/>
                </a:solidFill>
                <a:effectLst>
                  <a:outerShdw blurRad="38100" dist="38100" dir="2700000" algn="tl">
                    <a:srgbClr val="000000"/>
                  </a:outerShdw>
                </a:effectLst>
                <a:latin typeface="Trebuchet MS" pitchFamily="34" charset="0"/>
              </a:rPr>
              <a:t>curren</a:t>
            </a:r>
            <a:r>
              <a:rPr lang="en-US" sz="2300">
                <a:solidFill>
                  <a:schemeClr val="tx2"/>
                </a:solidFill>
                <a:effectLst>
                  <a:outerShdw blurRad="38100" dist="38100" dir="2700000" algn="tl">
                    <a:srgbClr val="000000"/>
                  </a:outerShdw>
                </a:effectLst>
                <a:latin typeface="Trebuchet MS" pitchFamily="34" charset="0"/>
              </a:rPr>
              <a:t>t</a:t>
            </a:r>
            <a:r>
              <a:rPr lang="en-US" sz="2300">
                <a:effectLst>
                  <a:outerShdw blurRad="38100" dist="38100" dir="2700000" algn="tl">
                    <a:srgbClr val="000000"/>
                  </a:outerShdw>
                </a:effectLst>
                <a:latin typeface="Trebuchet MS" pitchFamily="34" charset="0"/>
              </a:rPr>
              <a:t> ecological integrity </a:t>
            </a:r>
          </a:p>
          <a:p>
            <a:pPr marL="342900" indent="-342900" eaLnBrk="0" hangingPunct="0">
              <a:spcBef>
                <a:spcPct val="4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Help </a:t>
            </a:r>
            <a:r>
              <a:rPr lang="en-US" sz="2300" b="1">
                <a:solidFill>
                  <a:schemeClr val="tx2"/>
                </a:solidFill>
                <a:effectLst>
                  <a:outerShdw blurRad="38100" dist="38100" dir="2700000" algn="tl">
                    <a:srgbClr val="000000"/>
                  </a:outerShdw>
                </a:effectLst>
                <a:latin typeface="Trebuchet MS" pitchFamily="34" charset="0"/>
              </a:rPr>
              <a:t>prioritize</a:t>
            </a:r>
            <a:r>
              <a:rPr lang="en-US" sz="2300">
                <a:effectLst>
                  <a:outerShdw blurRad="38100" dist="38100" dir="2700000" algn="tl">
                    <a:srgbClr val="000000"/>
                  </a:outerShdw>
                </a:effectLst>
                <a:latin typeface="Trebuchet MS" pitchFamily="34" charset="0"/>
              </a:rPr>
              <a:t> occurrences/sites for conservation attention </a:t>
            </a:r>
          </a:p>
          <a:p>
            <a:pPr marL="342900" indent="-342900" eaLnBrk="0" hangingPunct="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Highlight </a:t>
            </a:r>
            <a:r>
              <a:rPr lang="en-US" sz="2300" b="1">
                <a:solidFill>
                  <a:schemeClr val="tx2"/>
                </a:solidFill>
                <a:effectLst>
                  <a:outerShdw blurRad="38100" dist="38100" dir="2700000" algn="tl">
                    <a:srgbClr val="000000"/>
                  </a:outerShdw>
                </a:effectLst>
                <a:latin typeface="Trebuchet MS" pitchFamily="34" charset="0"/>
              </a:rPr>
              <a:t>indicators</a:t>
            </a:r>
            <a:r>
              <a:rPr lang="en-US" sz="2300">
                <a:effectLst>
                  <a:outerShdw blurRad="38100" dist="38100" dir="2700000" algn="tl">
                    <a:srgbClr val="000000"/>
                  </a:outerShdw>
                </a:effectLst>
                <a:latin typeface="Trebuchet MS" pitchFamily="34" charset="0"/>
              </a:rPr>
              <a:t> to be used in management and monitoring</a:t>
            </a:r>
          </a:p>
          <a:p>
            <a:pPr marL="342900" indent="-342900" eaLnBrk="0" hangingPunct="0">
              <a:spcBef>
                <a:spcPct val="80000"/>
              </a:spcBef>
              <a:spcAft>
                <a:spcPct val="30000"/>
              </a:spcAft>
              <a:buClr>
                <a:schemeClr val="tx2"/>
              </a:buClr>
              <a:buSzPct val="75000"/>
              <a:buFont typeface="Monotype Sorts" charset="2"/>
              <a:buChar char="u"/>
              <a:defRPr/>
            </a:pPr>
            <a:r>
              <a:rPr lang="en-US" sz="2300">
                <a:effectLst>
                  <a:outerShdw blurRad="38100" dist="38100" dir="2700000" algn="tl">
                    <a:srgbClr val="000000"/>
                  </a:outerShdw>
                </a:effectLst>
                <a:latin typeface="Trebuchet MS" pitchFamily="34" charset="0"/>
              </a:rPr>
              <a:t>Provides basis for describing relative </a:t>
            </a:r>
            <a:r>
              <a:rPr lang="en-US" sz="2300" b="1">
                <a:solidFill>
                  <a:schemeClr val="tx2"/>
                </a:solidFill>
                <a:effectLst>
                  <a:outerShdw blurRad="38100" dist="38100" dir="2700000" algn="tl">
                    <a:srgbClr val="000000"/>
                  </a:outerShdw>
                </a:effectLst>
                <a:latin typeface="Trebuchet MS" pitchFamily="34" charset="0"/>
              </a:rPr>
              <a:t>compatibilities</a:t>
            </a:r>
            <a:r>
              <a:rPr lang="en-US" sz="2300">
                <a:effectLst>
                  <a:outerShdw blurRad="38100" dist="38100" dir="2700000" algn="tl">
                    <a:srgbClr val="000000"/>
                  </a:outerShdw>
                </a:effectLst>
                <a:latin typeface="Trebuchet MS" pitchFamily="34" charset="0"/>
              </a:rPr>
              <a:t> between land uses/management practices with ecological requirements</a:t>
            </a:r>
          </a:p>
        </p:txBody>
      </p:sp>
    </p:spTree>
  </p:cSld>
  <p:clrMapOvr>
    <a:masterClrMapping/>
  </p:clrMapOvr>
  <p:transition>
    <p:cut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a:xfrm>
            <a:off x="762000" y="0"/>
            <a:ext cx="7924800" cy="762000"/>
          </a:xfrm>
        </p:spPr>
        <p:txBody>
          <a:bodyPr/>
          <a:lstStyle/>
          <a:p>
            <a:pPr>
              <a:defRPr/>
            </a:pPr>
            <a:r>
              <a:rPr lang="en-US" sz="2400" dirty="0" smtClean="0">
                <a:solidFill>
                  <a:srgbClr val="FFFF66"/>
                </a:solidFill>
                <a:effectLst>
                  <a:outerShdw blurRad="38100" dist="38100" dir="2700000" algn="tl">
                    <a:srgbClr val="000000">
                      <a:alpha val="43137"/>
                    </a:srgbClr>
                  </a:outerShdw>
                </a:effectLst>
                <a:latin typeface="Trebuchet MS" pitchFamily="34" charset="0"/>
              </a:rPr>
              <a:t>  Ecological Integrity Assessment (EIA)</a:t>
            </a:r>
            <a:endParaRPr lang="en-US" sz="2400" b="0" dirty="0" smtClean="0">
              <a:solidFill>
                <a:srgbClr val="FFFF66"/>
              </a:solidFill>
              <a:effectLst>
                <a:outerShdw blurRad="38100" dist="38100" dir="2700000" algn="tl">
                  <a:srgbClr val="000000">
                    <a:alpha val="43137"/>
                  </a:srgbClr>
                </a:outerShdw>
              </a:effectLst>
              <a:latin typeface="Trebuchet MS" pitchFamily="34" charset="0"/>
            </a:endParaRPr>
          </a:p>
        </p:txBody>
      </p:sp>
      <p:graphicFrame>
        <p:nvGraphicFramePr>
          <p:cNvPr id="863235" name="Group 3"/>
          <p:cNvGraphicFramePr>
            <a:graphicFrameLocks noGrp="1"/>
          </p:cNvGraphicFramePr>
          <p:nvPr>
            <p:extLst>
              <p:ext uri="{D42A27DB-BD31-4B8C-83A1-F6EECF244321}">
                <p14:modId xmlns:p14="http://schemas.microsoft.com/office/powerpoint/2010/main" val="1356910932"/>
              </p:ext>
            </p:extLst>
          </p:nvPr>
        </p:nvGraphicFramePr>
        <p:xfrm>
          <a:off x="609600" y="762000"/>
          <a:ext cx="7986713" cy="6219895"/>
        </p:xfrm>
        <a:graphic>
          <a:graphicData uri="http://schemas.openxmlformats.org/drawingml/2006/table">
            <a:tbl>
              <a:tblPr/>
              <a:tblGrid>
                <a:gridCol w="1066800"/>
                <a:gridCol w="2057400"/>
                <a:gridCol w="2876550"/>
                <a:gridCol w="1985963"/>
              </a:tblGrid>
              <a:tr h="71596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EO Rank</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Rating Category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Key Ecological Attribute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1"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Indicator</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A,B,C,D</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rowSpan="4">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Condition</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Stand Development / Maturity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Woody Vegetative Cover</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53498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s-ES" sz="1400" b="0" i="1"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a:t>
                      </a:r>
                      <a:r>
                        <a:rPr kumimoji="0" lang="es-ES" sz="1400" b="0" i="1" u="none" strike="noStrike" cap="none" normalizeH="0" baseline="0" dirty="0" err="1" smtClean="0">
                          <a:ln>
                            <a:noFill/>
                          </a:ln>
                          <a:solidFill>
                            <a:schemeClr val="tx1"/>
                          </a:solidFill>
                          <a:effectLst>
                            <a:outerShdw blurRad="38100" dist="38100" dir="2700000" algn="tl">
                              <a:srgbClr val="000000"/>
                            </a:outerShdw>
                          </a:effectLst>
                          <a:latin typeface="Trebuchet MS" pitchFamily="34" charset="0"/>
                        </a:rPr>
                        <a:t>or</a:t>
                      </a:r>
                      <a:r>
                        <a:rPr kumimoji="0" lang="es-ES" sz="1400" b="0" i="1"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 </a:t>
                      </a:r>
                      <a:r>
                        <a:rPr kumimoji="0" lang="es-ES" sz="1400" b="0" i="1" u="none" strike="noStrike" cap="none" normalizeH="0" baseline="0" dirty="0" err="1" smtClean="0">
                          <a:ln>
                            <a:noFill/>
                          </a:ln>
                          <a:solidFill>
                            <a:schemeClr val="tx1"/>
                          </a:solidFill>
                          <a:effectLst>
                            <a:outerShdw blurRad="38100" dist="38100" dir="2700000" algn="tl">
                              <a:srgbClr val="000000"/>
                            </a:outerShdw>
                          </a:effectLst>
                          <a:latin typeface="Trebuchet MS" pitchFamily="34" charset="0"/>
                        </a:rPr>
                        <a:t>an</a:t>
                      </a:r>
                      <a:r>
                        <a:rPr kumimoji="0" lang="es-ES" sz="1400" b="0" i="1"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 </a:t>
                      </a:r>
                      <a:r>
                        <a:rPr kumimoji="0" lang="es-ES" sz="1400" b="0" i="1" u="none" strike="noStrike" cap="none" normalizeH="0" baseline="0" dirty="0" err="1" smtClean="0">
                          <a:ln>
                            <a:noFill/>
                          </a:ln>
                          <a:solidFill>
                            <a:schemeClr val="tx1"/>
                          </a:solidFill>
                          <a:effectLst>
                            <a:outerShdw blurRad="38100" dist="38100" dir="2700000" algn="tl">
                              <a:srgbClr val="000000"/>
                            </a:outerShdw>
                          </a:effectLst>
                          <a:latin typeface="Trebuchet MS" pitchFamily="34" charset="0"/>
                        </a:rPr>
                        <a:t>index</a:t>
                      </a:r>
                      <a:r>
                        <a:rPr kumimoji="0" lang="es-ES" sz="1400" b="0" i="1"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 score of 0.0 – 1.0</a:t>
                      </a: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vMerge="1">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Biotic Composition</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Invasive Grasses</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defRPr/>
                      </a:pPr>
                      <a:r>
                        <a:rPr kumimoji="0" lang="en-US" sz="11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...or “Good”</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defRPr/>
                      </a:pPr>
                      <a:r>
                        <a:rPr kumimoji="0" lang="en-US" sz="11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“Moderate Concern”</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defRPr/>
                      </a:pPr>
                      <a:r>
                        <a:rPr kumimoji="0" lang="en-US" sz="11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“Significant Concern”</a:t>
                      </a:r>
                      <a:endParaRPr kumimoji="0" lang="es-E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vMerge="1">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Ecological Processes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Herbivory/</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Utilization</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46355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vMerge="1">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Abiotic Physical/Chemical Attributes and variability</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Nutrient input</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7239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Size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Area supporting patch dynamics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Minimum dynamic area</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5937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Context</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Landscape Structure</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Mosaic Structure</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r h="487363">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18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Landscape Dynamics</a:t>
                      </a:r>
                    </a:p>
                  </a:txBody>
                  <a:tcPr marL="92075" marR="92075" marT="46038" marB="4603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3399FF"/>
                    </a:solid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bg2"/>
                          </a:solidFill>
                          <a:effectLst>
                            <a:outerShdw blurRad="38100" dist="38100" dir="2700000" algn="tl">
                              <a:srgbClr val="000000"/>
                            </a:outerShdw>
                          </a:effectLst>
                          <a:latin typeface="Trebuchet MS" pitchFamily="34" charset="0"/>
                        </a:rPr>
                        <a:t>e.g. Disturbance size and return interval</a:t>
                      </a:r>
                    </a:p>
                  </a:txBody>
                  <a:tcPr marL="92075" marR="92075" marT="46038" marB="4603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75000"/>
                      </a:schemeClr>
                    </a:solidFill>
                  </a:tcPr>
                </a:tc>
              </a:tr>
            </a:tbl>
          </a:graphicData>
        </a:graphic>
      </p:graphicFrame>
      <p:pic>
        <p:nvPicPr>
          <p:cNvPr id="4" name="Picture 1"/>
          <p:cNvPicPr>
            <a:picLocks noChangeAspect="1" noChangeArrowheads="1"/>
          </p:cNvPicPr>
          <p:nvPr/>
        </p:nvPicPr>
        <p:blipFill>
          <a:blip r:embed="rId3" cstate="email"/>
          <a:srcRect/>
          <a:stretch>
            <a:fillRect/>
          </a:stretch>
        </p:blipFill>
        <p:spPr bwMode="auto">
          <a:xfrm>
            <a:off x="838200" y="114430"/>
            <a:ext cx="1295400" cy="495170"/>
          </a:xfrm>
          <a:prstGeom prst="rect">
            <a:avLst/>
          </a:prstGeom>
          <a:noFill/>
          <a:ln w="9525">
            <a:noFill/>
            <a:miter lim="800000"/>
            <a:headEnd/>
            <a:tailEnd/>
          </a:ln>
        </p:spPr>
      </p:pic>
    </p:spTree>
    <p:extLst>
      <p:ext uri="{BB962C8B-B14F-4D97-AF65-F5344CB8AC3E}">
        <p14:creationId xmlns:p14="http://schemas.microsoft.com/office/powerpoint/2010/main" val="2932499153"/>
      </p:ext>
    </p:extLst>
  </p:cSld>
  <p:clrMapOvr>
    <a:masterClrMapping/>
  </p:clrMapOvr>
  <p:transition>
    <p:cut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5010" name="Group 34"/>
          <p:cNvGraphicFramePr>
            <a:graphicFrameLocks noGrp="1"/>
          </p:cNvGraphicFramePr>
          <p:nvPr>
            <p:ph sz="half" idx="1"/>
            <p:extLst>
              <p:ext uri="{D42A27DB-BD31-4B8C-83A1-F6EECF244321}">
                <p14:modId xmlns:p14="http://schemas.microsoft.com/office/powerpoint/2010/main" val="3322178219"/>
              </p:ext>
            </p:extLst>
          </p:nvPr>
        </p:nvGraphicFramePr>
        <p:xfrm>
          <a:off x="457200" y="1600200"/>
          <a:ext cx="8305799" cy="4151249"/>
        </p:xfrm>
        <a:graphic>
          <a:graphicData uri="http://schemas.openxmlformats.org/drawingml/2006/table">
            <a:tbl>
              <a:tblPr/>
              <a:tblGrid>
                <a:gridCol w="1168440"/>
                <a:gridCol w="1346160"/>
                <a:gridCol w="2626536"/>
                <a:gridCol w="3164663"/>
              </a:tblGrid>
              <a:tr h="18097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dirty="0" smtClean="0">
                        <a:ln>
                          <a:noFill/>
                        </a:ln>
                        <a:solidFill>
                          <a:schemeClr val="tx1"/>
                        </a:solidFill>
                        <a:effectLst>
                          <a:outerShdw blurRad="38100" dist="38100" dir="2700000" algn="tl">
                            <a:srgbClr val="000000"/>
                          </a:outerShdw>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s-ES" sz="20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8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Assessment / EIA</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20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Applications</a:t>
                      </a:r>
                    </a:p>
                  </a:txBody>
                  <a:tcPr horzOverflow="overflow">
                    <a:lnL>
                      <a:noFill/>
                    </a:lnL>
                    <a:lnR>
                      <a:noFill/>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987425">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Level 1 –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Remote</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Sensing</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Landscape around patches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On-site indicators visible remotely</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Support Status and Trends</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defRPr/>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Regional conservation planning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2"/>
                          </a:solidFill>
                          <a:effectLst>
                            <a:outerShdw blurRad="38100" dist="38100" dir="2700000" algn="tl">
                              <a:srgbClr val="000000"/>
                            </a:outerShdw>
                          </a:effectLst>
                          <a:latin typeface="Trebuchet MS" pitchFamily="34" charset="0"/>
                        </a:rPr>
                        <a:t>Level 2 -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Rapid Field Observation</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Relatively simple field indicators (stressor / condition metrics)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endPar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Site conservation planning </a:t>
                      </a:r>
                    </a:p>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Restoration, mitigation, and management monitoring </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smtClean="0">
                          <a:ln>
                            <a:noFill/>
                          </a:ln>
                          <a:solidFill>
                            <a:schemeClr val="tx2"/>
                          </a:solidFill>
                          <a:effectLst>
                            <a:outerShdw blurRad="38100" dist="38100" dir="2700000" algn="tl">
                              <a:srgbClr val="000000"/>
                            </a:outerShdw>
                          </a:effectLst>
                          <a:latin typeface="Trebuchet MS" pitchFamily="34" charset="0"/>
                        </a:rPr>
                        <a:t>Level 3 -</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1" i="0" u="none" strike="noStrike" cap="none" normalizeH="0" baseline="0" dirty="0" smtClean="0">
                          <a:ln>
                            <a:noFill/>
                          </a:ln>
                          <a:solidFill>
                            <a:schemeClr val="tx2"/>
                          </a:solidFill>
                          <a:effectLst>
                            <a:outerShdw blurRad="38100" dist="38100" dir="2700000" algn="tl">
                              <a:srgbClr val="000000"/>
                            </a:outerShdw>
                          </a:effectLst>
                          <a:latin typeface="Trebuchet MS" pitchFamily="34" charset="0"/>
                        </a:rPr>
                        <a:t>Intensive sampling</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Detailed quantitative field indicators. </a:t>
                      </a:r>
                    </a:p>
                    <a:p>
                      <a:pPr marL="0" marR="0" lvl="0" indent="0" algn="l" defTabSz="914400" rtl="0" eaLnBrk="0" fontAlgn="base" latinLnBrk="0" hangingPunct="0">
                        <a:lnSpc>
                          <a:spcPct val="100000"/>
                        </a:lnSpc>
                        <a:spcBef>
                          <a:spcPct val="20000"/>
                        </a:spcBef>
                        <a:spcAft>
                          <a:spcPct val="0"/>
                        </a:spcAft>
                        <a:buClr>
                          <a:schemeClr val="tx2"/>
                        </a:buClr>
                        <a:buSzPct val="75000"/>
                        <a:buFont typeface="Monotype Sorts" charset="2"/>
                        <a:buNone/>
                        <a:tabLst/>
                      </a:pPr>
                      <a:r>
                        <a:rPr kumimoji="0" lang="en-US" sz="1600" b="0" i="0" u="none" strike="noStrike" cap="none" normalizeH="0" baseline="0" smtClean="0">
                          <a:ln>
                            <a:noFill/>
                          </a:ln>
                          <a:solidFill>
                            <a:schemeClr val="tx1"/>
                          </a:solidFill>
                          <a:effectLst>
                            <a:outerShdw blurRad="38100" dist="38100" dir="2700000" algn="tl">
                              <a:srgbClr val="000000"/>
                            </a:outerShdw>
                          </a:effectLst>
                          <a:latin typeface="Trebuchet MS" pitchFamily="34" charset="0"/>
                        </a:rPr>
                        <a:t>Calibrated indicators (e.g., indices of biotic or ecological integrity, FQA). </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285750" marR="0" lvl="0" indent="-285750" algn="l" defTabSz="914400" rtl="0" eaLnBrk="0" fontAlgn="base" latinLnBrk="0" hangingPunct="0">
                        <a:lnSpc>
                          <a:spcPct val="100000"/>
                        </a:lnSpc>
                        <a:spcBef>
                          <a:spcPct val="20000"/>
                        </a:spcBef>
                        <a:spcAft>
                          <a:spcPct val="0"/>
                        </a:spcAft>
                        <a:buClr>
                          <a:schemeClr val="tx2"/>
                        </a:buClr>
                        <a:buSzPct val="75000"/>
                        <a:buFont typeface="Wingdings" panose="05000000000000000000" pitchFamily="2" charset="2"/>
                        <a:buChar char="Ø"/>
                        <a:tabLst/>
                      </a:pPr>
                      <a:r>
                        <a:rPr kumimoji="0" lang="en-US" sz="1600" b="0" i="0" u="none" strike="noStrike" cap="none" normalizeH="0" baseline="0" dirty="0" smtClean="0">
                          <a:ln>
                            <a:noFill/>
                          </a:ln>
                          <a:solidFill>
                            <a:schemeClr val="tx1"/>
                          </a:solidFill>
                          <a:effectLst>
                            <a:outerShdw blurRad="38100" dist="38100" dir="2700000" algn="tl">
                              <a:srgbClr val="000000"/>
                            </a:outerShdw>
                          </a:effectLst>
                          <a:latin typeface="Trebuchet MS" pitchFamily="34" charset="0"/>
                        </a:rPr>
                        <a:t>Reference Sites for specific indicators</a:t>
                      </a:r>
                    </a:p>
                  </a:txBody>
                  <a:tcPr horzOverflow="overflow">
                    <a:lnL>
                      <a:noFill/>
                    </a:lnL>
                    <a:lnR>
                      <a:noFill/>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95006" name="Rectangle 30"/>
          <p:cNvSpPr>
            <a:spLocks noGrp="1" noChangeArrowheads="1"/>
          </p:cNvSpPr>
          <p:nvPr>
            <p:ph type="title"/>
          </p:nvPr>
        </p:nvSpPr>
        <p:spPr>
          <a:xfrm>
            <a:off x="457200" y="381000"/>
            <a:ext cx="8229600" cy="1143000"/>
          </a:xfrm>
        </p:spPr>
        <p:txBody>
          <a:bodyPr/>
          <a:lstStyle/>
          <a:p>
            <a:pPr>
              <a:defRPr/>
            </a:pPr>
            <a:r>
              <a:rPr lang="en-US" sz="3600" dirty="0" smtClean="0">
                <a:solidFill>
                  <a:srgbClr val="FFFF99"/>
                </a:solidFill>
                <a:effectLst>
                  <a:outerShdw blurRad="38100" dist="38100" dir="2700000" algn="tl">
                    <a:srgbClr val="000000"/>
                  </a:outerShdw>
                </a:effectLst>
                <a:latin typeface="Trebuchet MS" pitchFamily="34" charset="0"/>
              </a:rPr>
              <a:t>Measurement and Level of Effort</a:t>
            </a:r>
            <a:endParaRPr lang="en-US" sz="3600" dirty="0">
              <a:solidFill>
                <a:srgbClr val="FFFF99"/>
              </a:solidFill>
              <a:effectLst>
                <a:outerShdw blurRad="38100" dist="38100" dir="2700000" algn="tl">
                  <a:srgbClr val="000000"/>
                </a:outerShdw>
              </a:effectLst>
              <a:latin typeface="Trebuchet MS" pitchFamily="34" charset="0"/>
            </a:endParaRPr>
          </a:p>
        </p:txBody>
      </p:sp>
      <p:cxnSp>
        <p:nvCxnSpPr>
          <p:cNvPr id="3" name="Straight Connector 2"/>
          <p:cNvCxnSpPr/>
          <p:nvPr/>
        </p:nvCxnSpPr>
        <p:spPr bwMode="auto">
          <a:xfrm>
            <a:off x="8763000" y="1600200"/>
            <a:ext cx="0" cy="4114800"/>
          </a:xfrm>
          <a:prstGeom prst="line">
            <a:avLst/>
          </a:prstGeom>
          <a:solidFill>
            <a:schemeClr val="accent1"/>
          </a:solidFill>
          <a:ln w="12700" cap="flat" cmpd="sng" algn="ctr">
            <a:solidFill>
              <a:schemeClr val="tx1"/>
            </a:solidFill>
            <a:prstDash val="solid"/>
            <a:round/>
            <a:headEnd type="none" w="med" len="med"/>
            <a:tailEnd type="none" w="med" len="med"/>
          </a:ln>
          <a:effectLst/>
        </p:spPr>
      </p:cxnSp>
    </p:spTree>
  </p:cSld>
  <p:clrMapOvr>
    <a:masterClrMapping/>
  </p:clrMapOvr>
  <p:transition>
    <p:cut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3881534"/>
            <a:ext cx="3505200" cy="2819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2" name="Content Placeholder 3"/>
          <p:cNvGraphicFramePr>
            <a:graphicFrameLocks noGrp="1"/>
          </p:cNvGraphicFramePr>
          <p:nvPr>
            <p:ph idx="1"/>
            <p:extLst>
              <p:ext uri="{D42A27DB-BD31-4B8C-83A1-F6EECF244321}">
                <p14:modId xmlns:p14="http://schemas.microsoft.com/office/powerpoint/2010/main" val="3333961113"/>
              </p:ext>
            </p:extLst>
          </p:nvPr>
        </p:nvGraphicFramePr>
        <p:xfrm>
          <a:off x="228600" y="459184"/>
          <a:ext cx="4952999" cy="6201061"/>
        </p:xfrm>
        <a:graphic>
          <a:graphicData uri="http://schemas.openxmlformats.org/drawingml/2006/table">
            <a:tbl>
              <a:tblPr/>
              <a:tblGrid>
                <a:gridCol w="2289486"/>
                <a:gridCol w="680046"/>
                <a:gridCol w="589373"/>
                <a:gridCol w="544037"/>
                <a:gridCol w="850057"/>
              </a:tblGrid>
              <a:tr h="665117">
                <a:tc>
                  <a:txBody>
                    <a:bodyPr/>
                    <a:lstStyle/>
                    <a:p>
                      <a:pPr algn="l" fontAlgn="b"/>
                      <a:r>
                        <a:rPr lang="en-US" sz="1400" b="0" i="0" u="none" strike="noStrike" dirty="0">
                          <a:solidFill>
                            <a:srgbClr val="000000"/>
                          </a:solidFill>
                          <a:latin typeface="Calibri"/>
                        </a:rPr>
                        <a:t>Theme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0" i="0" u="none" strike="noStrike" dirty="0">
                          <a:solidFill>
                            <a:srgbClr val="000000"/>
                          </a:solidFill>
                          <a:latin typeface="Calibri"/>
                        </a:rPr>
                        <a:t>Impact Score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200" b="0" i="0" u="none" strike="noStrike" dirty="0">
                          <a:solidFill>
                            <a:srgbClr val="000000"/>
                          </a:solidFill>
                          <a:latin typeface="Calibri"/>
                        </a:rPr>
                        <a:t>Relative</a:t>
                      </a:r>
                      <a:r>
                        <a:rPr lang="en-US" sz="1400" b="0" i="0" u="none" strike="noStrike" dirty="0">
                          <a:solidFill>
                            <a:srgbClr val="000000"/>
                          </a:solidFill>
                          <a:latin typeface="Calibri"/>
                        </a:rPr>
                        <a:t> Stress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200" b="0" i="0" u="none" strike="noStrike" dirty="0">
                          <a:solidFill>
                            <a:srgbClr val="000000"/>
                          </a:solidFill>
                          <a:latin typeface="Calibri"/>
                        </a:rPr>
                        <a:t>Decay</a:t>
                      </a:r>
                      <a:r>
                        <a:rPr lang="en-US" sz="1400" b="0" i="0" u="none" strike="noStrike" dirty="0">
                          <a:solidFill>
                            <a:srgbClr val="000000"/>
                          </a:solidFill>
                          <a:latin typeface="Calibri"/>
                        </a:rPr>
                        <a:t> Score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0C0C0"/>
                    </a:solidFill>
                  </a:tcPr>
                </a:tc>
                <a:tc>
                  <a:txBody>
                    <a:bodyPr/>
                    <a:lstStyle/>
                    <a:p>
                      <a:pPr algn="ctr" fontAlgn="b"/>
                      <a:r>
                        <a:rPr lang="en-US" sz="1400" b="0" i="0" u="none" strike="noStrike" dirty="0">
                          <a:solidFill>
                            <a:srgbClr val="000000"/>
                          </a:solidFill>
                          <a:latin typeface="Calibri"/>
                        </a:rPr>
                        <a:t>Impact Decays to Zero</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54574">
                <a:tc gridSpan="5">
                  <a:txBody>
                    <a:bodyPr/>
                    <a:lstStyle/>
                    <a:p>
                      <a:pPr algn="l" fontAlgn="ctr"/>
                      <a:r>
                        <a:rPr lang="en-US" sz="1200" b="0" i="0" u="none" strike="noStrike" dirty="0">
                          <a:solidFill>
                            <a:srgbClr val="000000"/>
                          </a:solidFill>
                          <a:latin typeface="Calibri"/>
                        </a:rPr>
                        <a:t>Transportation</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4289">
                <a:tc>
                  <a:txBody>
                    <a:bodyPr/>
                    <a:lstStyle/>
                    <a:p>
                      <a:pPr algn="l" fontAlgn="b"/>
                      <a:r>
                        <a:rPr lang="en-US" sz="1200" b="0" i="0" u="none" strike="noStrike" dirty="0">
                          <a:solidFill>
                            <a:srgbClr val="000000"/>
                          </a:solidFill>
                          <a:latin typeface="Calibri"/>
                        </a:rPr>
                        <a:t>Dirt roads, 4-wheel drive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0.7</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Low</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391422">
                <a:tc>
                  <a:txBody>
                    <a:bodyPr/>
                    <a:lstStyle/>
                    <a:p>
                      <a:pPr algn="l" fontAlgn="b"/>
                      <a:r>
                        <a:rPr lang="en-US" sz="1200" b="0" i="0" u="none" strike="noStrike">
                          <a:solidFill>
                            <a:srgbClr val="000000"/>
                          </a:solidFill>
                          <a:latin typeface="Calibri"/>
                        </a:rPr>
                        <a:t>Local, neighborhood and connecting roads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Medium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dirty="0">
                          <a:solidFill>
                            <a:srgbClr val="000000"/>
                          </a:solidFill>
                          <a:latin typeface="Calibri"/>
                        </a:rPr>
                        <a:t>Secondary and connecting roads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0.2</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0.2</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500m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391422">
                <a:tc>
                  <a:txBody>
                    <a:bodyPr/>
                    <a:lstStyle/>
                    <a:p>
                      <a:pPr algn="l" fontAlgn="b"/>
                      <a:r>
                        <a:rPr lang="en-US" sz="1200" b="0" i="0" u="none" strike="noStrike" dirty="0">
                          <a:solidFill>
                            <a:srgbClr val="000000"/>
                          </a:solidFill>
                          <a:latin typeface="Calibri"/>
                        </a:rPr>
                        <a:t>Primary Highways with limited access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Very 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0.1</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1000m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391422">
                <a:tc>
                  <a:txBody>
                    <a:bodyPr/>
                    <a:lstStyle/>
                    <a:p>
                      <a:pPr algn="l" fontAlgn="b"/>
                      <a:r>
                        <a:rPr lang="en-US" sz="1200" b="0" i="0" u="none" strike="noStrike" dirty="0">
                          <a:solidFill>
                            <a:srgbClr val="000000"/>
                          </a:solidFill>
                          <a:latin typeface="Calibri"/>
                        </a:rPr>
                        <a:t>Primary Highways without limited access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Very 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0.05</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2000m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54574">
                <a:tc gridSpan="5">
                  <a:txBody>
                    <a:bodyPr/>
                    <a:lstStyle/>
                    <a:p>
                      <a:pPr algn="l" fontAlgn="ctr"/>
                      <a:r>
                        <a:rPr lang="en-US" sz="1200" b="0" i="0" u="none" strike="noStrike" dirty="0">
                          <a:solidFill>
                            <a:srgbClr val="000000"/>
                          </a:solidFill>
                          <a:latin typeface="Calibri"/>
                        </a:rPr>
                        <a:t>Urban and Industrial Development</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4289">
                <a:tc>
                  <a:txBody>
                    <a:bodyPr/>
                    <a:lstStyle/>
                    <a:p>
                      <a:pPr algn="l" fontAlgn="b"/>
                      <a:r>
                        <a:rPr lang="en-US" sz="1200" b="0" i="0" u="none" strike="noStrike" dirty="0">
                          <a:solidFill>
                            <a:srgbClr val="000000"/>
                          </a:solidFill>
                          <a:latin typeface="Calibri"/>
                        </a:rPr>
                        <a:t>Low Density Development</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0.6</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Medium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dirty="0">
                          <a:solidFill>
                            <a:srgbClr val="000000"/>
                          </a:solidFill>
                          <a:latin typeface="Calibri"/>
                        </a:rPr>
                        <a:t>Medium Density Development</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Medium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61329">
                <a:tc>
                  <a:txBody>
                    <a:bodyPr/>
                    <a:lstStyle/>
                    <a:p>
                      <a:pPr algn="l" fontAlgn="b"/>
                      <a:r>
                        <a:rPr lang="en-US" sz="1200" b="0" i="0" u="none" strike="noStrike" dirty="0" err="1" smtClean="0">
                          <a:solidFill>
                            <a:srgbClr val="000000"/>
                          </a:solidFill>
                          <a:latin typeface="Calibri"/>
                        </a:rPr>
                        <a:t>Powerline</a:t>
                      </a:r>
                      <a:r>
                        <a:rPr lang="en-US" sz="1200" b="0" i="0" u="none" strike="noStrike" dirty="0" smtClean="0">
                          <a:solidFill>
                            <a:srgbClr val="000000"/>
                          </a:solidFill>
                          <a:latin typeface="Calibri"/>
                        </a:rPr>
                        <a:t>/Transmission Line</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0.5</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Medium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0.9</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100m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28600">
                <a:tc>
                  <a:txBody>
                    <a:bodyPr/>
                    <a:lstStyle/>
                    <a:p>
                      <a:pPr algn="l" fontAlgn="b"/>
                      <a:r>
                        <a:rPr lang="en-US" sz="1200" b="0" i="0" u="none" strike="noStrike" dirty="0" smtClean="0">
                          <a:solidFill>
                            <a:srgbClr val="000000"/>
                          </a:solidFill>
                          <a:latin typeface="Calibri"/>
                        </a:rPr>
                        <a:t>Oil/gas wells</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0.5</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Medium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0.2</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500m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28600">
                <a:tc>
                  <a:txBody>
                    <a:bodyPr/>
                    <a:lstStyle/>
                    <a:p>
                      <a:pPr algn="l" fontAlgn="b"/>
                      <a:r>
                        <a:rPr lang="en-US" sz="1200" b="0" i="0" u="none" strike="noStrike" dirty="0" smtClean="0">
                          <a:solidFill>
                            <a:srgbClr val="000000"/>
                          </a:solidFill>
                          <a:latin typeface="Calibri"/>
                        </a:rPr>
                        <a:t>Mines</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0.5</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Medium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0.2</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smtClean="0">
                          <a:solidFill>
                            <a:srgbClr val="000000"/>
                          </a:solidFill>
                          <a:latin typeface="Calibri"/>
                        </a:rPr>
                        <a:t>500m</a:t>
                      </a:r>
                      <a:endParaRPr lang="en-US" sz="1200" b="0" i="0" u="none" strike="noStrike" dirty="0">
                        <a:solidFill>
                          <a:srgbClr val="000000"/>
                        </a:solidFill>
                        <a:latin typeface="Calibri"/>
                      </a:endParaRP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391422">
                <a:tc>
                  <a:txBody>
                    <a:bodyPr/>
                    <a:lstStyle/>
                    <a:p>
                      <a:pPr algn="l" fontAlgn="b"/>
                      <a:r>
                        <a:rPr lang="en-US" sz="1200" b="0" i="0" u="none" strike="noStrike" dirty="0">
                          <a:solidFill>
                            <a:srgbClr val="000000"/>
                          </a:solidFill>
                          <a:latin typeface="Calibri"/>
                        </a:rPr>
                        <a:t>High Density Development</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Very 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54574">
                <a:tc gridSpan="5">
                  <a:txBody>
                    <a:bodyPr/>
                    <a:lstStyle/>
                    <a:p>
                      <a:pPr algn="l" fontAlgn="ctr"/>
                      <a:r>
                        <a:rPr lang="en-US" sz="1200" b="0" i="0" u="none" strike="noStrike" dirty="0">
                          <a:solidFill>
                            <a:srgbClr val="000000"/>
                          </a:solidFill>
                          <a:latin typeface="Calibri"/>
                        </a:rPr>
                        <a:t>Managed and </a:t>
                      </a:r>
                      <a:r>
                        <a:rPr lang="en-US" sz="1200" b="0" i="0" u="none" strike="noStrike" dirty="0" smtClean="0">
                          <a:solidFill>
                            <a:srgbClr val="000000"/>
                          </a:solidFill>
                          <a:latin typeface="Calibri"/>
                        </a:rPr>
                        <a:t>Modified </a:t>
                      </a:r>
                      <a:r>
                        <a:rPr lang="en-US" sz="1200" b="0" i="0" u="none" strike="noStrike" dirty="0">
                          <a:solidFill>
                            <a:srgbClr val="000000"/>
                          </a:solidFill>
                          <a:latin typeface="Calibri"/>
                        </a:rPr>
                        <a:t>Land Cover</a:t>
                      </a:r>
                    </a:p>
                  </a:txBody>
                  <a:tcPr marL="9185" marR="9185" marT="91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lumMod val="9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2204">
                <a:tc>
                  <a:txBody>
                    <a:bodyPr/>
                    <a:lstStyle/>
                    <a:p>
                      <a:pPr algn="l" fontAlgn="b"/>
                      <a:r>
                        <a:rPr lang="en-US" sz="1200" b="0" i="0" u="none" strike="noStrike" dirty="0" err="1">
                          <a:solidFill>
                            <a:srgbClr val="000000"/>
                          </a:solidFill>
                          <a:latin typeface="Calibri"/>
                        </a:rPr>
                        <a:t>Ruderal</a:t>
                      </a:r>
                      <a:r>
                        <a:rPr lang="en-US" sz="1200" b="0" i="0" u="none" strike="noStrike" dirty="0">
                          <a:solidFill>
                            <a:srgbClr val="000000"/>
                          </a:solidFill>
                          <a:latin typeface="Calibri"/>
                        </a:rPr>
                        <a:t> Forest &amp; Upland</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0.9</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Very Low</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1</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28600">
                <a:tc>
                  <a:txBody>
                    <a:bodyPr/>
                    <a:lstStyle/>
                    <a:p>
                      <a:pPr algn="l" fontAlgn="b"/>
                      <a:r>
                        <a:rPr lang="en-US" sz="1200" b="0" i="0" u="none" strike="noStrike" dirty="0">
                          <a:solidFill>
                            <a:srgbClr val="000000"/>
                          </a:solidFill>
                          <a:latin typeface="Calibri"/>
                        </a:rPr>
                        <a:t>Native Veg. with introduced Species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0.9</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Very Low</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1</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28600">
                <a:tc>
                  <a:txBody>
                    <a:bodyPr/>
                    <a:lstStyle/>
                    <a:p>
                      <a:pPr algn="l" fontAlgn="b"/>
                      <a:r>
                        <a:rPr lang="en-US" sz="1200" b="0" i="0" u="none" strike="noStrike">
                          <a:solidFill>
                            <a:srgbClr val="000000"/>
                          </a:solidFill>
                          <a:latin typeface="Calibri"/>
                        </a:rPr>
                        <a:t>Recently Logged</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0.9</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Very Low</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a:solidFill>
                            <a:srgbClr val="000000"/>
                          </a:solidFill>
                          <a:latin typeface="Calibri"/>
                        </a:rPr>
                        <a:t>Managed Tree Plantations</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0.8</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Low</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a:solidFill>
                            <a:srgbClr val="000000"/>
                          </a:solidFill>
                          <a:latin typeface="Calibri"/>
                        </a:rPr>
                        <a:t>Introduced Tree &amp; Shrub</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Medium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a:solidFill>
                            <a:srgbClr val="000000"/>
                          </a:solidFill>
                          <a:latin typeface="Calibri"/>
                        </a:rPr>
                        <a:t>Introduced Upland grass &amp; forb</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Medium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a:solidFill>
                            <a:srgbClr val="000000"/>
                          </a:solidFill>
                          <a:latin typeface="Calibri"/>
                        </a:rPr>
                        <a:t>Introduced Wetland</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0.3</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0.8</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125m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r h="204289">
                <a:tc>
                  <a:txBody>
                    <a:bodyPr/>
                    <a:lstStyle/>
                    <a:p>
                      <a:pPr algn="l" fontAlgn="b"/>
                      <a:r>
                        <a:rPr lang="en-US" sz="1200" b="0" i="0" u="none" strike="noStrike" dirty="0">
                          <a:solidFill>
                            <a:srgbClr val="000000"/>
                          </a:solidFill>
                          <a:latin typeface="Calibri"/>
                        </a:rPr>
                        <a:t>Cultivated Agriculture</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0.3</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a:solidFill>
                            <a:srgbClr val="000000"/>
                          </a:solidFill>
                          <a:latin typeface="Calibri"/>
                        </a:rPr>
                        <a:t>High</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0.5</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b"/>
                      <a:r>
                        <a:rPr lang="en-US" sz="1200" b="0" i="0" u="none" strike="noStrike" dirty="0">
                          <a:solidFill>
                            <a:srgbClr val="000000"/>
                          </a:solidFill>
                          <a:latin typeface="Calibri"/>
                        </a:rPr>
                        <a:t>200m</a:t>
                      </a:r>
                    </a:p>
                  </a:txBody>
                  <a:tcPr marL="9185" marR="9185" marT="918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r>
            </a:tbl>
          </a:graphicData>
        </a:graphic>
      </p:graphicFrame>
      <p:sp>
        <p:nvSpPr>
          <p:cNvPr id="33" name="TextBox 32"/>
          <p:cNvSpPr txBox="1"/>
          <p:nvPr/>
        </p:nvSpPr>
        <p:spPr>
          <a:xfrm>
            <a:off x="5334000" y="381000"/>
            <a:ext cx="3352800" cy="830997"/>
          </a:xfrm>
          <a:prstGeom prst="rect">
            <a:avLst/>
          </a:prstGeom>
          <a:noFill/>
        </p:spPr>
        <p:txBody>
          <a:bodyPr wrap="square" rtlCol="0">
            <a:spAutoFit/>
          </a:bodyPr>
          <a:lstStyle/>
          <a:p>
            <a:pPr algn="ctr"/>
            <a:r>
              <a:rPr lang="en-US" sz="2400" b="1" dirty="0" smtClean="0">
                <a:solidFill>
                  <a:srgbClr val="FFFF99"/>
                </a:solidFill>
                <a:latin typeface="Trebuchet MS" pitchFamily="34" charset="0"/>
              </a:rPr>
              <a:t>Modeling Current Landscape Condition</a:t>
            </a:r>
            <a:endParaRPr lang="en-US" sz="2400" b="1" dirty="0">
              <a:solidFill>
                <a:srgbClr val="FFFF99"/>
              </a:solidFill>
              <a:latin typeface="Trebuchet MS" pitchFamily="34"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4353" y="1316620"/>
            <a:ext cx="374724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4842055"/>
      </p:ext>
    </p:extLst>
  </p:cSld>
  <p:clrMapOvr>
    <a:masterClrMapping/>
  </p:clrMapOvr>
  <p:transition>
    <p:cut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57200"/>
            <a:ext cx="5943600" cy="5934710"/>
          </a:xfrm>
          <a:prstGeom prst="rect">
            <a:avLst/>
          </a:prstGeom>
          <a:solidFill>
            <a:schemeClr val="tx1"/>
          </a:solidFill>
          <a:ln>
            <a:noFill/>
          </a:ln>
        </p:spPr>
      </p:pic>
      <p:cxnSp>
        <p:nvCxnSpPr>
          <p:cNvPr id="6" name="Straight Connector 5"/>
          <p:cNvCxnSpPr/>
          <p:nvPr/>
        </p:nvCxnSpPr>
        <p:spPr>
          <a:xfrm flipV="1">
            <a:off x="6172200" y="2819400"/>
            <a:ext cx="0" cy="2743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495800" y="3962400"/>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048000" y="5029200"/>
            <a:ext cx="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286000" y="2819400"/>
            <a:ext cx="3886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286000" y="3951514"/>
            <a:ext cx="2209800" cy="108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286000" y="5007428"/>
            <a:ext cx="762000" cy="217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172200" y="1143000"/>
            <a:ext cx="0" cy="16764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4495800" y="1143000"/>
            <a:ext cx="0" cy="280851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3048000" y="1143000"/>
            <a:ext cx="0" cy="382088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943600" y="371818"/>
            <a:ext cx="1371600" cy="400110"/>
          </a:xfrm>
          <a:prstGeom prst="rect">
            <a:avLst/>
          </a:prstGeom>
          <a:solidFill>
            <a:srgbClr val="00B050"/>
          </a:solidFill>
        </p:spPr>
        <p:txBody>
          <a:bodyPr wrap="square" rtlCol="0">
            <a:spAutoFit/>
          </a:bodyPr>
          <a:lstStyle/>
          <a:p>
            <a:r>
              <a:rPr lang="es-ES" sz="2000" dirty="0" smtClean="0">
                <a:solidFill>
                  <a:schemeClr val="bg2"/>
                </a:solidFill>
              </a:rPr>
              <a:t>“</a:t>
            </a:r>
            <a:r>
              <a:rPr lang="es-ES" sz="2000" dirty="0" err="1" smtClean="0">
                <a:solidFill>
                  <a:schemeClr val="bg2"/>
                </a:solidFill>
              </a:rPr>
              <a:t>excellent</a:t>
            </a:r>
            <a:r>
              <a:rPr lang="es-ES" sz="2000" dirty="0" smtClean="0">
                <a:solidFill>
                  <a:schemeClr val="bg2"/>
                </a:solidFill>
              </a:rPr>
              <a:t>”</a:t>
            </a:r>
            <a:endParaRPr lang="en-US" dirty="0">
              <a:solidFill>
                <a:schemeClr val="bg2"/>
              </a:solidFill>
            </a:endParaRPr>
          </a:p>
        </p:txBody>
      </p:sp>
      <p:sp>
        <p:nvSpPr>
          <p:cNvPr id="29" name="TextBox 28"/>
          <p:cNvSpPr txBox="1"/>
          <p:nvPr/>
        </p:nvSpPr>
        <p:spPr>
          <a:xfrm>
            <a:off x="5105400" y="802863"/>
            <a:ext cx="1066800" cy="461665"/>
          </a:xfrm>
          <a:prstGeom prst="rect">
            <a:avLst/>
          </a:prstGeom>
          <a:solidFill>
            <a:srgbClr val="92D050"/>
          </a:solidFill>
        </p:spPr>
        <p:txBody>
          <a:bodyPr wrap="square" rtlCol="0">
            <a:spAutoFit/>
          </a:bodyPr>
          <a:lstStyle/>
          <a:p>
            <a:r>
              <a:rPr lang="en-US" dirty="0" smtClean="0">
                <a:solidFill>
                  <a:schemeClr val="bg2"/>
                </a:solidFill>
              </a:rPr>
              <a:t> </a:t>
            </a:r>
            <a:r>
              <a:rPr lang="en-US" sz="2000" dirty="0" smtClean="0">
                <a:solidFill>
                  <a:schemeClr val="bg2"/>
                </a:solidFill>
              </a:rPr>
              <a:t>“good”</a:t>
            </a:r>
            <a:endParaRPr lang="en-US" sz="2000" dirty="0">
              <a:solidFill>
                <a:schemeClr val="bg2"/>
              </a:solidFill>
            </a:endParaRPr>
          </a:p>
        </p:txBody>
      </p:sp>
      <p:sp>
        <p:nvSpPr>
          <p:cNvPr id="30" name="TextBox 29"/>
          <p:cNvSpPr txBox="1"/>
          <p:nvPr/>
        </p:nvSpPr>
        <p:spPr>
          <a:xfrm>
            <a:off x="3778155" y="400511"/>
            <a:ext cx="1630907" cy="461665"/>
          </a:xfrm>
          <a:prstGeom prst="rect">
            <a:avLst/>
          </a:prstGeom>
          <a:solidFill>
            <a:srgbClr val="FFC000"/>
          </a:solidFill>
        </p:spPr>
        <p:txBody>
          <a:bodyPr wrap="square" rtlCol="0">
            <a:spAutoFit/>
          </a:bodyPr>
          <a:lstStyle/>
          <a:p>
            <a:pPr algn="ctr"/>
            <a:r>
              <a:rPr lang="en-US" dirty="0" smtClean="0"/>
              <a:t> </a:t>
            </a:r>
            <a:r>
              <a:rPr lang="en-US" dirty="0" smtClean="0">
                <a:solidFill>
                  <a:schemeClr val="bg2"/>
                </a:solidFill>
              </a:rPr>
              <a:t>“medium”</a:t>
            </a:r>
            <a:endParaRPr lang="en-US" dirty="0">
              <a:solidFill>
                <a:schemeClr val="bg2"/>
              </a:solidFill>
            </a:endParaRPr>
          </a:p>
        </p:txBody>
      </p:sp>
      <p:sp>
        <p:nvSpPr>
          <p:cNvPr id="31" name="TextBox 30"/>
          <p:cNvSpPr txBox="1"/>
          <p:nvPr/>
        </p:nvSpPr>
        <p:spPr>
          <a:xfrm>
            <a:off x="2819400" y="780079"/>
            <a:ext cx="1143000" cy="400110"/>
          </a:xfrm>
          <a:prstGeom prst="rect">
            <a:avLst/>
          </a:prstGeom>
          <a:solidFill>
            <a:srgbClr val="FF0000"/>
          </a:solidFill>
        </p:spPr>
        <p:txBody>
          <a:bodyPr wrap="square" rtlCol="0">
            <a:spAutoFit/>
          </a:bodyPr>
          <a:lstStyle/>
          <a:p>
            <a:pPr algn="ctr"/>
            <a:r>
              <a:rPr lang="es-ES" sz="2000" dirty="0" smtClean="0">
                <a:solidFill>
                  <a:schemeClr val="bg2"/>
                </a:solidFill>
              </a:rPr>
              <a:t>¨</a:t>
            </a:r>
            <a:r>
              <a:rPr lang="es-ES" sz="2000" dirty="0" err="1" smtClean="0">
                <a:solidFill>
                  <a:schemeClr val="bg2"/>
                </a:solidFill>
              </a:rPr>
              <a:t>poor</a:t>
            </a:r>
            <a:r>
              <a:rPr lang="es-ES" sz="2000" dirty="0" smtClean="0">
                <a:solidFill>
                  <a:schemeClr val="bg2"/>
                </a:solidFill>
              </a:rPr>
              <a:t>”</a:t>
            </a:r>
            <a:endParaRPr lang="en-US" sz="2000" dirty="0">
              <a:solidFill>
                <a:schemeClr val="bg2"/>
              </a:solidFill>
            </a:endParaRPr>
          </a:p>
        </p:txBody>
      </p:sp>
      <p:sp>
        <p:nvSpPr>
          <p:cNvPr id="35" name="TextBox 34"/>
          <p:cNvSpPr txBox="1"/>
          <p:nvPr/>
        </p:nvSpPr>
        <p:spPr>
          <a:xfrm>
            <a:off x="3124200" y="1676400"/>
            <a:ext cx="1219200" cy="646331"/>
          </a:xfrm>
          <a:prstGeom prst="rect">
            <a:avLst/>
          </a:prstGeom>
          <a:noFill/>
        </p:spPr>
        <p:txBody>
          <a:bodyPr wrap="square" rtlCol="0">
            <a:spAutoFit/>
          </a:bodyPr>
          <a:lstStyle/>
          <a:p>
            <a:r>
              <a:rPr lang="en-US" dirty="0" smtClean="0">
                <a:solidFill>
                  <a:schemeClr val="bg2"/>
                </a:solidFill>
              </a:rPr>
              <a:t>p =  0.026</a:t>
            </a:r>
          </a:p>
          <a:p>
            <a:r>
              <a:rPr lang="en-US" dirty="0" smtClean="0">
                <a:solidFill>
                  <a:schemeClr val="bg2"/>
                </a:solidFill>
              </a:rPr>
              <a:t>r</a:t>
            </a:r>
            <a:r>
              <a:rPr lang="en-US" baseline="30000" dirty="0" smtClean="0">
                <a:solidFill>
                  <a:schemeClr val="bg2"/>
                </a:solidFill>
              </a:rPr>
              <a:t>2 </a:t>
            </a:r>
            <a:r>
              <a:rPr lang="en-US" dirty="0" smtClean="0">
                <a:solidFill>
                  <a:schemeClr val="bg2"/>
                </a:solidFill>
              </a:rPr>
              <a:t>= 0.438</a:t>
            </a:r>
            <a:endParaRPr lang="en-US" dirty="0">
              <a:solidFill>
                <a:schemeClr val="bg2"/>
              </a:solidFill>
            </a:endParaRPr>
          </a:p>
        </p:txBody>
      </p:sp>
      <p:sp>
        <p:nvSpPr>
          <p:cNvPr id="3" name="TextBox 2"/>
          <p:cNvSpPr txBox="1"/>
          <p:nvPr/>
        </p:nvSpPr>
        <p:spPr>
          <a:xfrm>
            <a:off x="1088124" y="6391910"/>
            <a:ext cx="7315200" cy="261610"/>
          </a:xfrm>
          <a:prstGeom prst="rect">
            <a:avLst/>
          </a:prstGeom>
          <a:noFill/>
        </p:spPr>
        <p:txBody>
          <a:bodyPr wrap="square" rtlCol="0">
            <a:spAutoFit/>
          </a:bodyPr>
          <a:lstStyle/>
          <a:p>
            <a:pPr algn="ctr"/>
            <a:r>
              <a:rPr lang="es-ES" sz="1100" i="1" dirty="0" err="1" smtClean="0">
                <a:solidFill>
                  <a:srgbClr val="C00000"/>
                </a:solidFill>
                <a:latin typeface="Trebuchet MS" pitchFamily="34" charset="0"/>
              </a:rPr>
              <a:t>Example</a:t>
            </a:r>
            <a:r>
              <a:rPr lang="es-ES" sz="1100" i="1" dirty="0" smtClean="0">
                <a:solidFill>
                  <a:srgbClr val="C00000"/>
                </a:solidFill>
                <a:latin typeface="Trebuchet MS" pitchFamily="34" charset="0"/>
              </a:rPr>
              <a:t> of data </a:t>
            </a:r>
            <a:r>
              <a:rPr lang="es-ES" sz="1100" i="1" dirty="0" err="1" smtClean="0">
                <a:solidFill>
                  <a:srgbClr val="C00000"/>
                </a:solidFill>
                <a:latin typeface="Trebuchet MS" pitchFamily="34" charset="0"/>
              </a:rPr>
              <a:t>from</a:t>
            </a:r>
            <a:r>
              <a:rPr lang="es-ES" sz="1100" i="1" dirty="0" smtClean="0">
                <a:solidFill>
                  <a:srgbClr val="C00000"/>
                </a:solidFill>
                <a:latin typeface="Trebuchet MS" pitchFamily="34" charset="0"/>
              </a:rPr>
              <a:t> 250 </a:t>
            </a:r>
            <a:r>
              <a:rPr lang="es-ES" sz="1100" i="1" dirty="0" err="1" smtClean="0">
                <a:solidFill>
                  <a:srgbClr val="C00000"/>
                </a:solidFill>
                <a:latin typeface="Trebuchet MS" pitchFamily="34" charset="0"/>
              </a:rPr>
              <a:t>reference</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wetlands</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sites</a:t>
            </a:r>
            <a:r>
              <a:rPr lang="es-ES" sz="1100" i="1" dirty="0" smtClean="0">
                <a:solidFill>
                  <a:srgbClr val="C00000"/>
                </a:solidFill>
                <a:latin typeface="Trebuchet MS" pitchFamily="34" charset="0"/>
              </a:rPr>
              <a:t> in </a:t>
            </a:r>
            <a:r>
              <a:rPr lang="es-ES" sz="1100" i="1" dirty="0" err="1" smtClean="0">
                <a:solidFill>
                  <a:srgbClr val="C00000"/>
                </a:solidFill>
                <a:latin typeface="Trebuchet MS" pitchFamily="34" charset="0"/>
              </a:rPr>
              <a:t>the</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Midwest</a:t>
            </a:r>
            <a:r>
              <a:rPr lang="es-ES" sz="1100" i="1" dirty="0" smtClean="0">
                <a:solidFill>
                  <a:srgbClr val="C00000"/>
                </a:solidFill>
                <a:latin typeface="Trebuchet MS" pitchFamily="34" charset="0"/>
              </a:rPr>
              <a:t> USA </a:t>
            </a:r>
            <a:r>
              <a:rPr lang="es-ES" sz="1100" i="1" dirty="0" err="1" smtClean="0">
                <a:solidFill>
                  <a:srgbClr val="C00000"/>
                </a:solidFill>
                <a:latin typeface="Trebuchet MS" pitchFamily="34" charset="0"/>
              </a:rPr>
              <a:t>assessed</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for</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ecological</a:t>
            </a:r>
            <a:r>
              <a:rPr lang="es-ES" sz="1100" i="1" dirty="0" smtClean="0">
                <a:solidFill>
                  <a:srgbClr val="C00000"/>
                </a:solidFill>
                <a:latin typeface="Trebuchet MS" pitchFamily="34" charset="0"/>
              </a:rPr>
              <a:t> </a:t>
            </a:r>
            <a:r>
              <a:rPr lang="es-ES" sz="1100" i="1" dirty="0" err="1" smtClean="0">
                <a:solidFill>
                  <a:srgbClr val="C00000"/>
                </a:solidFill>
                <a:latin typeface="Trebuchet MS" pitchFamily="34" charset="0"/>
              </a:rPr>
              <a:t>integrity</a:t>
            </a:r>
            <a:endParaRPr lang="en-US" sz="1100" i="1" dirty="0">
              <a:solidFill>
                <a:srgbClr val="C00000"/>
              </a:solidFill>
              <a:latin typeface="Trebuchet MS" pitchFamily="34" charset="0"/>
            </a:endParaRPr>
          </a:p>
        </p:txBody>
      </p:sp>
      <p:sp>
        <p:nvSpPr>
          <p:cNvPr id="5" name="TextBox 4"/>
          <p:cNvSpPr txBox="1"/>
          <p:nvPr/>
        </p:nvSpPr>
        <p:spPr>
          <a:xfrm>
            <a:off x="2916444" y="6011798"/>
            <a:ext cx="3543300" cy="369332"/>
          </a:xfrm>
          <a:prstGeom prst="rect">
            <a:avLst/>
          </a:prstGeom>
          <a:solidFill>
            <a:schemeClr val="bg1">
              <a:lumMod val="85000"/>
            </a:schemeClr>
          </a:solidFill>
        </p:spPr>
        <p:txBody>
          <a:bodyPr wrap="square" rtlCol="0">
            <a:spAutoFit/>
          </a:bodyPr>
          <a:lstStyle/>
          <a:p>
            <a:pPr algn="ctr"/>
            <a:r>
              <a:rPr lang="es-ES" dirty="0" smtClean="0">
                <a:latin typeface="Trebuchet MS" pitchFamily="34" charset="0"/>
              </a:rPr>
              <a:t>Field </a:t>
            </a:r>
            <a:r>
              <a:rPr lang="es-ES" dirty="0" err="1">
                <a:latin typeface="Trebuchet MS" pitchFamily="34" charset="0"/>
              </a:rPr>
              <a:t>M</a:t>
            </a:r>
            <a:r>
              <a:rPr lang="es-ES" dirty="0" err="1" smtClean="0">
                <a:latin typeface="Trebuchet MS" pitchFamily="34" charset="0"/>
              </a:rPr>
              <a:t>easurement</a:t>
            </a:r>
            <a:endParaRPr lang="en-US" dirty="0">
              <a:latin typeface="Trebuchet MS" pitchFamily="34" charset="0"/>
            </a:endParaRPr>
          </a:p>
        </p:txBody>
      </p:sp>
    </p:spTree>
    <p:extLst>
      <p:ext uri="{BB962C8B-B14F-4D97-AF65-F5344CB8AC3E}">
        <p14:creationId xmlns:p14="http://schemas.microsoft.com/office/powerpoint/2010/main" val="805900021"/>
      </p:ext>
    </p:extLst>
  </p:cSld>
  <p:clrMapOvr>
    <a:masterClrMapping/>
  </p:clrMapOvr>
  <p:transition>
    <p:cut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24_2462w"/>
          <p:cNvPicPr>
            <a:picLocks noChangeAspect="1" noChangeArrowheads="1"/>
          </p:cNvPicPr>
          <p:nvPr/>
        </p:nvPicPr>
        <p:blipFill>
          <a:blip r:embed="rId3" cstate="print"/>
          <a:srcRect/>
          <a:stretch>
            <a:fillRect/>
          </a:stretch>
        </p:blipFill>
        <p:spPr bwMode="auto">
          <a:xfrm>
            <a:off x="5257800" y="4343400"/>
            <a:ext cx="965200" cy="1447800"/>
          </a:xfrm>
          <a:prstGeom prst="rect">
            <a:avLst/>
          </a:prstGeom>
          <a:noFill/>
        </p:spPr>
      </p:pic>
      <p:pic>
        <p:nvPicPr>
          <p:cNvPr id="10" name="Picture 9" descr="Image 12037"/>
          <p:cNvPicPr>
            <a:picLocks noChangeAspect="1" noChangeArrowheads="1"/>
          </p:cNvPicPr>
          <p:nvPr/>
        </p:nvPicPr>
        <p:blipFill>
          <a:blip r:embed="rId4" cstate="print"/>
          <a:srcRect/>
          <a:stretch>
            <a:fillRect/>
          </a:stretch>
        </p:blipFill>
        <p:spPr bwMode="auto">
          <a:xfrm>
            <a:off x="6248400" y="4343400"/>
            <a:ext cx="1346597" cy="990600"/>
          </a:xfrm>
          <a:prstGeom prst="rect">
            <a:avLst/>
          </a:prstGeom>
          <a:noFill/>
        </p:spPr>
      </p:pic>
      <p:pic>
        <p:nvPicPr>
          <p:cNvPr id="11" name="Picture 10" descr="Image 11479"/>
          <p:cNvPicPr>
            <a:picLocks noChangeAspect="1" noChangeArrowheads="1"/>
          </p:cNvPicPr>
          <p:nvPr/>
        </p:nvPicPr>
        <p:blipFill>
          <a:blip r:embed="rId5" cstate="print"/>
          <a:srcRect/>
          <a:stretch>
            <a:fillRect/>
          </a:stretch>
        </p:blipFill>
        <p:spPr bwMode="auto">
          <a:xfrm>
            <a:off x="7620000" y="4343400"/>
            <a:ext cx="1371600" cy="990600"/>
          </a:xfrm>
          <a:prstGeom prst="rect">
            <a:avLst/>
          </a:prstGeom>
          <a:noFill/>
        </p:spPr>
      </p:pic>
      <p:pic>
        <p:nvPicPr>
          <p:cNvPr id="779267" name="Picture 3" descr="NCookInlet1193"/>
          <p:cNvPicPr>
            <a:picLocks noChangeAspect="1" noChangeArrowheads="1"/>
          </p:cNvPicPr>
          <p:nvPr/>
        </p:nvPicPr>
        <p:blipFill>
          <a:blip r:embed="rId6" cstate="print"/>
          <a:srcRect/>
          <a:stretch>
            <a:fillRect/>
          </a:stretch>
        </p:blipFill>
        <p:spPr bwMode="auto">
          <a:xfrm>
            <a:off x="5257800" y="1524000"/>
            <a:ext cx="3733800" cy="2800350"/>
          </a:xfrm>
          <a:prstGeom prst="rect">
            <a:avLst/>
          </a:prstGeom>
          <a:noFill/>
        </p:spPr>
      </p:pic>
      <p:sp>
        <p:nvSpPr>
          <p:cNvPr id="779268" name="Text Box 4"/>
          <p:cNvSpPr txBox="1">
            <a:spLocks noChangeArrowheads="1"/>
          </p:cNvSpPr>
          <p:nvPr/>
        </p:nvSpPr>
        <p:spPr bwMode="auto">
          <a:xfrm>
            <a:off x="152400" y="0"/>
            <a:ext cx="8839200" cy="1239838"/>
          </a:xfrm>
          <a:prstGeom prst="rect">
            <a:avLst/>
          </a:prstGeom>
          <a:noFill/>
          <a:ln w="9525">
            <a:noFill/>
            <a:miter lim="800000"/>
            <a:headEnd/>
            <a:tailEnd/>
          </a:ln>
          <a:effectLst/>
        </p:spPr>
        <p:txBody>
          <a:bodyPr>
            <a:spAutoFit/>
          </a:bodyPr>
          <a:lstStyle/>
          <a:p>
            <a:pPr algn="ctr">
              <a:lnSpc>
                <a:spcPct val="90000"/>
              </a:lnSpc>
              <a:spcBef>
                <a:spcPct val="50000"/>
              </a:spcBef>
            </a:pPr>
            <a:r>
              <a:rPr lang="en-US" sz="4000" dirty="0">
                <a:solidFill>
                  <a:srgbClr val="FFFF99"/>
                </a:solidFill>
                <a:effectLst>
                  <a:outerShdw blurRad="38100" dist="38100" dir="2700000" algn="tl">
                    <a:srgbClr val="000000"/>
                  </a:outerShdw>
                </a:effectLst>
                <a:latin typeface="Trebuchet MS" pitchFamily="34" charset="0"/>
              </a:rPr>
              <a:t>NatureServe</a:t>
            </a:r>
          </a:p>
          <a:p>
            <a:pPr algn="ctr">
              <a:lnSpc>
                <a:spcPct val="90000"/>
              </a:lnSpc>
              <a:spcBef>
                <a:spcPct val="50000"/>
              </a:spcBef>
            </a:pPr>
            <a:r>
              <a:rPr lang="en-US" sz="2800" dirty="0">
                <a:solidFill>
                  <a:srgbClr val="FFFF99"/>
                </a:solidFill>
                <a:effectLst>
                  <a:outerShdw blurRad="38100" dist="38100" dir="2700000" algn="tl">
                    <a:srgbClr val="000000"/>
                  </a:outerShdw>
                </a:effectLst>
                <a:latin typeface="Trebuchet MS" pitchFamily="34" charset="0"/>
              </a:rPr>
              <a:t>Factors and Categories of Conservation Status</a:t>
            </a:r>
          </a:p>
        </p:txBody>
      </p:sp>
      <p:sp>
        <p:nvSpPr>
          <p:cNvPr id="779269" name="Rectangle 5"/>
          <p:cNvSpPr>
            <a:spLocks noChangeArrowheads="1"/>
          </p:cNvSpPr>
          <p:nvPr/>
        </p:nvSpPr>
        <p:spPr bwMode="auto">
          <a:xfrm>
            <a:off x="609600" y="1524000"/>
            <a:ext cx="6934200" cy="5539978"/>
          </a:xfrm>
          <a:prstGeom prst="rect">
            <a:avLst/>
          </a:prstGeom>
          <a:noFill/>
          <a:ln w="9525">
            <a:noFill/>
            <a:miter lim="800000"/>
            <a:headEnd/>
            <a:tailEnd/>
          </a:ln>
          <a:effectLst/>
        </p:spPr>
        <p:txBody>
          <a:bodyPr>
            <a:spAutoFit/>
          </a:bodyPr>
          <a:lstStyle/>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Number of </a:t>
            </a:r>
            <a:r>
              <a:rPr lang="en-US" sz="2400" dirty="0" smtClean="0">
                <a:solidFill>
                  <a:schemeClr val="tx2"/>
                </a:solidFill>
                <a:latin typeface="Trebuchet MS" pitchFamily="34" charset="0"/>
                <a:cs typeface="Arial" charset="0"/>
              </a:rPr>
              <a:t>Occurrences/Area </a:t>
            </a:r>
          </a:p>
          <a:p>
            <a:pPr marL="457200" indent="-457200"/>
            <a:r>
              <a:rPr lang="en-US" sz="2400" dirty="0" smtClean="0">
                <a:solidFill>
                  <a:schemeClr val="tx2"/>
                </a:solidFill>
                <a:latin typeface="Trebuchet MS" pitchFamily="34" charset="0"/>
                <a:cs typeface="Arial" charset="0"/>
              </a:rPr>
              <a:t>w/Good Quality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Range Extent</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Area of Occupancy</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Long-term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Short-term Trend</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 </a:t>
            </a:r>
            <a:endParaRPr lang="en-US" sz="2400" dirty="0">
              <a:solidFill>
                <a:schemeClr val="tx2"/>
              </a:solidFill>
              <a:latin typeface="Trebuchet MS" pitchFamily="34" charset="0"/>
              <a:cs typeface="Times New Roman" pitchFamily="18" charset="0"/>
            </a:endParaRPr>
          </a:p>
          <a:p>
            <a:pPr marL="457200" indent="-457200"/>
            <a:r>
              <a:rPr lang="en-US" sz="2400" dirty="0">
                <a:solidFill>
                  <a:schemeClr val="tx2"/>
                </a:solidFill>
                <a:latin typeface="Trebuchet MS" pitchFamily="34" charset="0"/>
                <a:cs typeface="Arial" charset="0"/>
              </a:rPr>
              <a:t>Threats (Severity, Scope, and Immediacy)</a:t>
            </a:r>
            <a:endParaRPr lang="en-US" sz="2400" dirty="0">
              <a:solidFill>
                <a:schemeClr val="tx2"/>
              </a:solidFill>
              <a:latin typeface="Trebuchet MS" pitchFamily="34" charset="0"/>
              <a:cs typeface="Times New Roman" pitchFamily="18" charset="0"/>
            </a:endParaRPr>
          </a:p>
          <a:p>
            <a:pPr marL="457200" indent="-457200"/>
            <a:r>
              <a:rPr lang="en-US" b="1" dirty="0">
                <a:solidFill>
                  <a:schemeClr val="tx2"/>
                </a:solidFill>
                <a:effectLst/>
                <a:latin typeface="Trebuchet MS" pitchFamily="34" charset="0"/>
                <a:cs typeface="Arial" charset="0"/>
              </a:rPr>
              <a:t> </a:t>
            </a:r>
            <a:endParaRPr lang="en-US" b="1" dirty="0">
              <a:solidFill>
                <a:schemeClr val="tx2"/>
              </a:solidFill>
              <a:effectLst/>
              <a:latin typeface="Trebuchet MS" pitchFamily="34" charset="0"/>
              <a:cs typeface="Times New Roman" pitchFamily="18" charset="0"/>
            </a:endParaRPr>
          </a:p>
        </p:txBody>
      </p:sp>
      <p:sp>
        <p:nvSpPr>
          <p:cNvPr id="779270" name="Line 6"/>
          <p:cNvSpPr>
            <a:spLocks noChangeShapeType="1"/>
          </p:cNvSpPr>
          <p:nvPr/>
        </p:nvSpPr>
        <p:spPr bwMode="auto">
          <a:xfrm>
            <a:off x="838200" y="1371600"/>
            <a:ext cx="7180263"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endParaRPr lang="en-US"/>
          </a:p>
        </p:txBody>
      </p:sp>
      <p:sp>
        <p:nvSpPr>
          <p:cNvPr id="779271" name="Text Box 7"/>
          <p:cNvSpPr txBox="1">
            <a:spLocks noChangeArrowheads="1"/>
          </p:cNvSpPr>
          <p:nvPr/>
        </p:nvSpPr>
        <p:spPr bwMode="auto">
          <a:xfrm>
            <a:off x="5181600" y="1600200"/>
            <a:ext cx="3962400" cy="2677656"/>
          </a:xfrm>
          <a:prstGeom prst="rect">
            <a:avLst/>
          </a:prstGeom>
          <a:noFill/>
          <a:ln w="12700">
            <a:noFill/>
            <a:miter lim="800000"/>
            <a:headEnd/>
            <a:tailEnd/>
          </a:ln>
          <a:effectLst/>
        </p:spPr>
        <p:txBody>
          <a:bodyPr>
            <a:spAutoFit/>
          </a:bodyPr>
          <a:lstStyle/>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G1 Critically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G2 Imperiled</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G3 Vulnerable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G4 Apparently Secure</a:t>
            </a:r>
          </a:p>
          <a:p>
            <a:pPr>
              <a:spcBef>
                <a:spcPct val="50000"/>
              </a:spcBef>
            </a:pPr>
            <a:r>
              <a:rPr lang="en-US" sz="2400" dirty="0">
                <a:solidFill>
                  <a:schemeClr val="tx2"/>
                </a:solidFill>
                <a:effectLst>
                  <a:outerShdw blurRad="38100" dist="38100" dir="2700000" algn="tl">
                    <a:srgbClr val="000000"/>
                  </a:outerShdw>
                </a:effectLst>
                <a:latin typeface="Trebuchet MS" pitchFamily="34" charset="0"/>
              </a:rPr>
              <a:t>G5 Demonstrably Secure</a:t>
            </a:r>
          </a:p>
        </p:txBody>
      </p:sp>
      <p:sp>
        <p:nvSpPr>
          <p:cNvPr id="779272" name="Text Box 8"/>
          <p:cNvSpPr txBox="1">
            <a:spLocks noChangeArrowheads="1"/>
          </p:cNvSpPr>
          <p:nvPr/>
        </p:nvSpPr>
        <p:spPr bwMode="auto">
          <a:xfrm>
            <a:off x="5181600" y="1524000"/>
            <a:ext cx="3962400" cy="4601260"/>
          </a:xfrm>
          <a:prstGeom prst="rect">
            <a:avLst/>
          </a:prstGeom>
          <a:solidFill>
            <a:schemeClr val="tx1"/>
          </a:solidFill>
          <a:ln w="12700">
            <a:solidFill>
              <a:schemeClr val="bg2"/>
            </a:solidFill>
            <a:miter lim="800000"/>
            <a:headEnd/>
            <a:tailEnd/>
          </a:ln>
          <a:effectLst/>
        </p:spPr>
        <p:txBody>
          <a:bodyPr wrap="square">
            <a:spAutoFit/>
          </a:bodyPr>
          <a:lstStyle/>
          <a:p>
            <a:pPr>
              <a:spcBef>
                <a:spcPct val="50000"/>
              </a:spcBef>
            </a:pPr>
            <a:r>
              <a:rPr lang="en-US" sz="2400" dirty="0">
                <a:solidFill>
                  <a:schemeClr val="bg2"/>
                </a:solidFill>
                <a:effectLst>
                  <a:outerShdw blurRad="38100" dist="38100" dir="2700000" algn="tl">
                    <a:srgbClr val="C0C0C0"/>
                  </a:outerShdw>
                </a:effectLst>
                <a:latin typeface="Trebuchet MS" pitchFamily="34" charset="0"/>
              </a:rPr>
              <a:t>Apply to portion of range; e.g., N = Nation S=</a:t>
            </a:r>
            <a:r>
              <a:rPr lang="en-US" sz="2400" dirty="0" err="1">
                <a:solidFill>
                  <a:schemeClr val="bg2"/>
                </a:solidFill>
                <a:effectLst>
                  <a:outerShdw blurRad="38100" dist="38100" dir="2700000" algn="tl">
                    <a:srgbClr val="C0C0C0"/>
                  </a:outerShdw>
                </a:effectLst>
                <a:latin typeface="Trebuchet MS" pitchFamily="34" charset="0"/>
              </a:rPr>
              <a:t>Subnation</a:t>
            </a:r>
            <a:endParaRPr lang="en-US" sz="2400" dirty="0">
              <a:solidFill>
                <a:schemeClr val="bg2"/>
              </a:solidFill>
              <a:effectLst>
                <a:outerShdw blurRad="38100" dist="38100" dir="2700000" algn="tl">
                  <a:srgbClr val="C0C0C0"/>
                </a:outerShdw>
              </a:effectLst>
              <a:latin typeface="Trebuchet MS" pitchFamily="34" charset="0"/>
            </a:endParaRP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N/S1 Critically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N/S2 Imperiled</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N/S3 Vulnerable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N/S4 Apparently Secure</a:t>
            </a:r>
          </a:p>
          <a:p>
            <a:pPr>
              <a:spcBef>
                <a:spcPct val="50000"/>
              </a:spcBef>
            </a:pPr>
            <a:r>
              <a:rPr lang="en-US" sz="2600" dirty="0">
                <a:solidFill>
                  <a:schemeClr val="bg2"/>
                </a:solidFill>
                <a:effectLst>
                  <a:outerShdw blurRad="38100" dist="38100" dir="2700000" algn="tl">
                    <a:srgbClr val="C0C0C0"/>
                  </a:outerShdw>
                </a:effectLst>
                <a:latin typeface="Trebuchet MS" pitchFamily="34" charset="0"/>
              </a:rPr>
              <a:t>N/S5 Demonstrably </a:t>
            </a:r>
            <a:r>
              <a:rPr lang="en-US" sz="2600" dirty="0" smtClean="0">
                <a:solidFill>
                  <a:schemeClr val="bg2"/>
                </a:solidFill>
                <a:effectLst>
                  <a:outerShdw blurRad="38100" dist="38100" dir="2700000" algn="tl">
                    <a:srgbClr val="C0C0C0"/>
                  </a:outerShdw>
                </a:effectLst>
                <a:latin typeface="Trebuchet MS" pitchFamily="34" charset="0"/>
              </a:rPr>
              <a:t>	Secure</a:t>
            </a:r>
            <a:endParaRPr lang="en-US" sz="2000" dirty="0">
              <a:solidFill>
                <a:schemeClr val="bg2"/>
              </a:solidFill>
              <a:effectLst>
                <a:outerShdw blurRad="38100" dist="38100" dir="2700000" algn="tl">
                  <a:srgbClr val="C0C0C0"/>
                </a:outerShdw>
              </a:effectLst>
              <a:latin typeface="Trebuchet MS" pitchFamily="34" charset="0"/>
            </a:endParaRPr>
          </a:p>
        </p:txBody>
      </p:sp>
      <p:pic>
        <p:nvPicPr>
          <p:cNvPr id="13" name="Picture 12" descr="RankMethodology_Cover.jpg"/>
          <p:cNvPicPr>
            <a:picLocks noChangeAspect="1"/>
          </p:cNvPicPr>
          <p:nvPr/>
        </p:nvPicPr>
        <p:blipFill>
          <a:blip r:embed="rId7" cstate="print"/>
          <a:stretch>
            <a:fillRect/>
          </a:stretch>
        </p:blipFill>
        <p:spPr>
          <a:xfrm>
            <a:off x="8084127" y="5486399"/>
            <a:ext cx="1059874" cy="1371601"/>
          </a:xfrm>
          <a:prstGeom prst="rect">
            <a:avLst/>
          </a:prstGeom>
        </p:spPr>
      </p:pic>
      <p:pic>
        <p:nvPicPr>
          <p:cNvPr id="12" name="Picture 11" descr="StatusFactors_Cover.jpg"/>
          <p:cNvPicPr>
            <a:picLocks noChangeAspect="1"/>
          </p:cNvPicPr>
          <p:nvPr/>
        </p:nvPicPr>
        <p:blipFill>
          <a:blip r:embed="rId8" cstate="print"/>
          <a:stretch>
            <a:fillRect/>
          </a:stretch>
        </p:blipFill>
        <p:spPr>
          <a:xfrm>
            <a:off x="3338946" y="2895601"/>
            <a:ext cx="1842654" cy="2384612"/>
          </a:xfrm>
          <a:prstGeom prst="rect">
            <a:avLst/>
          </a:prstGeom>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79271"/>
                                        </p:tgtEl>
                                        <p:attrNameLst>
                                          <p:attrName>style.visibility</p:attrName>
                                        </p:attrNameLst>
                                      </p:cBhvr>
                                      <p:to>
                                        <p:strVal val="visible"/>
                                      </p:to>
                                    </p:set>
                                    <p:animEffect transition="in" filter="dissolve">
                                      <p:cBhvr>
                                        <p:cTn id="7" dur="500"/>
                                        <p:tgtEl>
                                          <p:spTgt spid="7792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9272"/>
                                        </p:tgtEl>
                                        <p:attrNameLst>
                                          <p:attrName>style.visibility</p:attrName>
                                        </p:attrNameLst>
                                      </p:cBhvr>
                                      <p:to>
                                        <p:strVal val="visible"/>
                                      </p:to>
                                    </p:set>
                                    <p:animEffect transition="in" filter="dissolve">
                                      <p:cBhvr>
                                        <p:cTn id="12" dur="500"/>
                                        <p:tgtEl>
                                          <p:spTgt spid="779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9271" grpId="0" autoUpdateAnimBg="0"/>
      <p:bldP spid="779272"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27004" y="381000"/>
            <a:ext cx="7772400" cy="1143000"/>
          </a:xfrm>
        </p:spPr>
        <p:txBody>
          <a:bodyPr/>
          <a:lstStyle/>
          <a:p>
            <a:r>
              <a:rPr lang="en-US" sz="3200" dirty="0" smtClean="0">
                <a:solidFill>
                  <a:srgbClr val="FFFF99"/>
                </a:solidFill>
                <a:effectLst>
                  <a:outerShdw blurRad="38100" dist="38100" dir="2700000" algn="tl">
                    <a:srgbClr val="000000">
                      <a:alpha val="43137"/>
                    </a:srgbClr>
                  </a:outerShdw>
                </a:effectLst>
                <a:latin typeface="Trebuchet MS" pitchFamily="34" charset="0"/>
                <a:ea typeface="ＭＳ Ｐゴシック" pitchFamily="-65" charset="-128"/>
              </a:rPr>
              <a:t>Long-Term Trend in Extent</a:t>
            </a:r>
          </a:p>
        </p:txBody>
      </p:sp>
      <p:sp>
        <p:nvSpPr>
          <p:cNvPr id="18435" name="Content Placeholder 2"/>
          <p:cNvSpPr>
            <a:spLocks noGrp="1"/>
          </p:cNvSpPr>
          <p:nvPr>
            <p:ph idx="1"/>
          </p:nvPr>
        </p:nvSpPr>
        <p:spPr>
          <a:xfrm>
            <a:off x="4924425" y="5599113"/>
            <a:ext cx="3670300" cy="492125"/>
          </a:xfrm>
        </p:spPr>
        <p:txBody>
          <a:bodyPr/>
          <a:lstStyle/>
          <a:p>
            <a:pPr algn="ctr">
              <a:buFontTx/>
              <a:buNone/>
            </a:pPr>
            <a:r>
              <a:rPr lang="en-US" sz="2400" dirty="0" smtClean="0">
                <a:latin typeface="Trebuchet MS" pitchFamily="34" charset="0"/>
                <a:ea typeface="ＭＳ Ｐゴシック" pitchFamily="-65" charset="-128"/>
              </a:rPr>
              <a:t>Current Extent Estimate</a:t>
            </a:r>
          </a:p>
        </p:txBody>
      </p:sp>
      <p:sp>
        <p:nvSpPr>
          <p:cNvPr id="18437" name="Content Placeholder 2"/>
          <p:cNvSpPr txBox="1">
            <a:spLocks/>
          </p:cNvSpPr>
          <p:nvPr/>
        </p:nvSpPr>
        <p:spPr bwMode="auto">
          <a:xfrm>
            <a:off x="349250" y="5610225"/>
            <a:ext cx="3997325" cy="492125"/>
          </a:xfrm>
          <a:prstGeom prst="rect">
            <a:avLst/>
          </a:prstGeom>
          <a:noFill/>
          <a:ln w="9525">
            <a:noFill/>
            <a:miter lim="800000"/>
            <a:headEnd/>
            <a:tailEnd/>
          </a:ln>
        </p:spPr>
        <p:txBody>
          <a:bodyPr/>
          <a:lstStyle/>
          <a:p>
            <a:pPr marL="342900" indent="-342900" algn="ctr" eaLnBrk="0" hangingPunct="0">
              <a:spcBef>
                <a:spcPct val="20000"/>
              </a:spcBef>
            </a:pPr>
            <a:r>
              <a:rPr lang="en-US" sz="2400" dirty="0">
                <a:latin typeface="Trebuchet MS" pitchFamily="34" charset="0"/>
              </a:rPr>
              <a:t>Unaltered Extent Estimate</a:t>
            </a:r>
          </a:p>
        </p:txBody>
      </p:sp>
      <p:pic>
        <p:nvPicPr>
          <p:cNvPr id="18438" name="Picture 7" descr="systems.jpg"/>
          <p:cNvPicPr>
            <a:picLocks noChangeAspect="1"/>
          </p:cNvPicPr>
          <p:nvPr/>
        </p:nvPicPr>
        <p:blipFill>
          <a:blip r:embed="rId3" cstate="print"/>
          <a:srcRect/>
          <a:stretch>
            <a:fillRect/>
          </a:stretch>
        </p:blipFill>
        <p:spPr bwMode="auto">
          <a:xfrm>
            <a:off x="4495800" y="1889125"/>
            <a:ext cx="4597400" cy="3553107"/>
          </a:xfrm>
          <a:prstGeom prst="rect">
            <a:avLst/>
          </a:prstGeom>
          <a:noFill/>
          <a:ln w="9525">
            <a:noFill/>
            <a:miter lim="800000"/>
            <a:headEnd/>
            <a:tailEnd/>
          </a:ln>
        </p:spPr>
      </p:pic>
      <p:pic>
        <p:nvPicPr>
          <p:cNvPr id="18439" name="Picture 7" descr="BPSsystems.jpg"/>
          <p:cNvPicPr>
            <a:picLocks noChangeAspect="1"/>
          </p:cNvPicPr>
          <p:nvPr/>
        </p:nvPicPr>
        <p:blipFill>
          <a:blip r:embed="rId4" cstate="print"/>
          <a:srcRect/>
          <a:stretch>
            <a:fillRect/>
          </a:stretch>
        </p:blipFill>
        <p:spPr bwMode="auto">
          <a:xfrm>
            <a:off x="-53975" y="1893888"/>
            <a:ext cx="4519613" cy="3492500"/>
          </a:xfrm>
          <a:prstGeom prst="rect">
            <a:avLst/>
          </a:prstGeom>
          <a:noFill/>
          <a:ln w="9525">
            <a:noFill/>
            <a:miter lim="800000"/>
            <a:headEnd/>
            <a:tailEnd/>
          </a:ln>
        </p:spPr>
      </p:pic>
      <p:pic>
        <p:nvPicPr>
          <p:cNvPr id="8" name="Picture 7" descr="UStransformations.jpg"/>
          <p:cNvPicPr>
            <a:picLocks noChangeAspect="1"/>
          </p:cNvPicPr>
          <p:nvPr/>
        </p:nvPicPr>
        <p:blipFill>
          <a:blip r:embed="rId5" cstate="print"/>
          <a:stretch>
            <a:fillRect/>
          </a:stretch>
        </p:blipFill>
        <p:spPr>
          <a:xfrm>
            <a:off x="4513204" y="1889124"/>
            <a:ext cx="4598139" cy="3553107"/>
          </a:xfrm>
          <a:prstGeom prst="rect">
            <a:avLst/>
          </a:prstGeom>
        </p:spPr>
      </p:pic>
      <p:pic>
        <p:nvPicPr>
          <p:cNvPr id="9" name="Content Placeholder 5" descr="USA_draftGrank_current.jpg"/>
          <p:cNvPicPr>
            <a:picLocks noChangeAspect="1"/>
          </p:cNvPicPr>
          <p:nvPr/>
        </p:nvPicPr>
        <p:blipFill>
          <a:blip r:embed="rId6" cstate="print"/>
          <a:stretch>
            <a:fillRect/>
          </a:stretch>
        </p:blipFill>
        <p:spPr bwMode="auto">
          <a:xfrm>
            <a:off x="1143000" y="1332923"/>
            <a:ext cx="6705600" cy="5181600"/>
          </a:xfrm>
          <a:prstGeom prst="rect">
            <a:avLst/>
          </a:prstGeom>
          <a:noFill/>
          <a:ln w="12700">
            <a:noFill/>
            <a:miter lim="800000"/>
            <a:headEnd/>
            <a:tailEnd/>
          </a:ln>
          <a:effectLst/>
        </p:spPr>
      </p:pic>
    </p:spTree>
    <p:extLst>
      <p:ext uri="{BB962C8B-B14F-4D97-AF65-F5344CB8AC3E}">
        <p14:creationId xmlns:p14="http://schemas.microsoft.com/office/powerpoint/2010/main" val="3815458895"/>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4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2657" y="0"/>
            <a:ext cx="8875059" cy="6858000"/>
            <a:chOff x="134470" y="0"/>
            <a:chExt cx="8875059" cy="6858000"/>
          </a:xfrm>
        </p:grpSpPr>
        <p:grpSp>
          <p:nvGrpSpPr>
            <p:cNvPr id="2" name="Group 1"/>
            <p:cNvGrpSpPr/>
            <p:nvPr/>
          </p:nvGrpSpPr>
          <p:grpSpPr>
            <a:xfrm>
              <a:off x="134470" y="0"/>
              <a:ext cx="8875059" cy="6858000"/>
              <a:chOff x="134470" y="0"/>
              <a:chExt cx="8875059" cy="6858000"/>
            </a:xfrm>
          </p:grpSpPr>
          <p:pic>
            <p:nvPicPr>
              <p:cNvPr id="3" name="Picture 2" descr="WGA Systems Range G1-G3.bmp"/>
              <p:cNvPicPr>
                <a:picLocks noChangeAspect="1"/>
              </p:cNvPicPr>
              <p:nvPr/>
            </p:nvPicPr>
            <p:blipFill>
              <a:blip r:embed="rId2" cstate="email"/>
              <a:stretch>
                <a:fillRect/>
              </a:stretch>
            </p:blipFill>
            <p:spPr>
              <a:xfrm>
                <a:off x="134470" y="0"/>
                <a:ext cx="8875059" cy="6858000"/>
              </a:xfrm>
              <a:prstGeom prst="rect">
                <a:avLst/>
              </a:prstGeom>
            </p:spPr>
          </p:pic>
          <p:sp>
            <p:nvSpPr>
              <p:cNvPr id="4" name="TextBox 3"/>
              <p:cNvSpPr txBox="1"/>
              <p:nvPr/>
            </p:nvSpPr>
            <p:spPr>
              <a:xfrm>
                <a:off x="2819400" y="3048000"/>
                <a:ext cx="1447800" cy="954107"/>
              </a:xfrm>
              <a:prstGeom prst="rect">
                <a:avLst/>
              </a:prstGeom>
              <a:solidFill>
                <a:schemeClr val="tx1"/>
              </a:solidFill>
            </p:spPr>
            <p:txBody>
              <a:bodyPr wrap="square" rtlCol="0">
                <a:spAutoFit/>
              </a:bodyPr>
              <a:lstStyle/>
              <a:p>
                <a:pPr algn="ctr"/>
                <a:r>
                  <a:rPr lang="en-US" sz="1400" i="1" dirty="0" smtClean="0">
                    <a:solidFill>
                      <a:schemeClr val="bg2"/>
                    </a:solidFill>
                    <a:latin typeface="Trebuchet MS" pitchFamily="34" charset="0"/>
                  </a:rPr>
                  <a:t>Not including types primarily distributed in CA and TX</a:t>
                </a:r>
                <a:endParaRPr lang="en-US" sz="1400" i="1" dirty="0">
                  <a:solidFill>
                    <a:schemeClr val="bg2"/>
                  </a:solidFill>
                  <a:latin typeface="Trebuchet MS" pitchFamily="34" charset="0"/>
                </a:endParaRPr>
              </a:p>
            </p:txBody>
          </p:sp>
          <p:sp>
            <p:nvSpPr>
              <p:cNvPr id="5" name="TextBox 4"/>
              <p:cNvSpPr txBox="1"/>
              <p:nvPr/>
            </p:nvSpPr>
            <p:spPr>
              <a:xfrm>
                <a:off x="2971800" y="6087700"/>
                <a:ext cx="5638800" cy="553998"/>
              </a:xfrm>
              <a:prstGeom prst="rect">
                <a:avLst/>
              </a:prstGeom>
              <a:solidFill>
                <a:schemeClr val="tx1"/>
              </a:solidFill>
            </p:spPr>
            <p:txBody>
              <a:bodyPr wrap="square" rtlCol="0">
                <a:spAutoFit/>
              </a:bodyPr>
              <a:lstStyle/>
              <a:p>
                <a:pPr algn="ctr"/>
                <a:r>
                  <a:rPr lang="en-US" sz="1600" dirty="0" smtClean="0">
                    <a:solidFill>
                      <a:schemeClr val="bg2"/>
                    </a:solidFill>
                    <a:latin typeface="Trebuchet MS" pitchFamily="34" charset="0"/>
                  </a:rPr>
                  <a:t>Western Governors Association Crucial Habitats Initiative</a:t>
                </a:r>
              </a:p>
              <a:p>
                <a:pPr algn="ctr"/>
                <a:r>
                  <a:rPr lang="en-US" sz="1400" dirty="0" smtClean="0">
                    <a:solidFill>
                      <a:schemeClr val="bg2"/>
                    </a:solidFill>
                    <a:latin typeface="Trebuchet MS" pitchFamily="34" charset="0"/>
                  </a:rPr>
                  <a:t>74 terrestrial ecological systems assessed</a:t>
                </a:r>
                <a:endParaRPr lang="en-US" sz="1400" dirty="0">
                  <a:solidFill>
                    <a:schemeClr val="bg2"/>
                  </a:solidFill>
                  <a:latin typeface="Trebuchet MS" pitchFamily="34" charset="0"/>
                </a:endParaRPr>
              </a:p>
            </p:txBody>
          </p:sp>
          <p:sp>
            <p:nvSpPr>
              <p:cNvPr id="6" name="TextBox 5"/>
              <p:cNvSpPr txBox="1"/>
              <p:nvPr/>
            </p:nvSpPr>
            <p:spPr>
              <a:xfrm>
                <a:off x="304800" y="2133600"/>
                <a:ext cx="2057400" cy="523220"/>
              </a:xfrm>
              <a:prstGeom prst="rect">
                <a:avLst/>
              </a:prstGeom>
              <a:solidFill>
                <a:schemeClr val="tx1"/>
              </a:solidFill>
            </p:spPr>
            <p:txBody>
              <a:bodyPr wrap="square" rtlCol="0">
                <a:spAutoFit/>
              </a:bodyPr>
              <a:lstStyle/>
              <a:p>
                <a:pPr algn="ctr"/>
                <a:r>
                  <a:rPr lang="en-US" sz="1400" i="1" dirty="0" smtClean="0">
                    <a:solidFill>
                      <a:schemeClr val="bg2"/>
                    </a:solidFill>
                    <a:latin typeface="Trebuchet MS" pitchFamily="34" charset="0"/>
                  </a:rPr>
                  <a:t>Results summarized to 1 mile</a:t>
                </a:r>
                <a:r>
                  <a:rPr lang="en-US" sz="1400" i="1" baseline="30000" dirty="0" smtClean="0">
                    <a:solidFill>
                      <a:schemeClr val="bg2"/>
                    </a:solidFill>
                    <a:latin typeface="Trebuchet MS" pitchFamily="34" charset="0"/>
                  </a:rPr>
                  <a:t>2</a:t>
                </a:r>
                <a:r>
                  <a:rPr lang="en-US" sz="1400" i="1" dirty="0" smtClean="0">
                    <a:solidFill>
                      <a:schemeClr val="bg2"/>
                    </a:solidFill>
                    <a:latin typeface="Trebuchet MS" pitchFamily="34" charset="0"/>
                  </a:rPr>
                  <a:t> hexagon</a:t>
                </a:r>
                <a:endParaRPr lang="en-US" sz="1400" i="1" dirty="0">
                  <a:solidFill>
                    <a:schemeClr val="bg2"/>
                  </a:solidFill>
                  <a:latin typeface="Trebuchet MS" pitchFamily="34" charset="0"/>
                </a:endParaRPr>
              </a:p>
            </p:txBody>
          </p:sp>
        </p:grpSp>
        <p:sp>
          <p:nvSpPr>
            <p:cNvPr id="7" name="Rectangle 6"/>
            <p:cNvSpPr/>
            <p:nvPr/>
          </p:nvSpPr>
          <p:spPr bwMode="auto">
            <a:xfrm>
              <a:off x="381000" y="3429000"/>
              <a:ext cx="1981200" cy="2286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2"/>
                  </a:solidFill>
                  <a:effectLst/>
                  <a:latin typeface="+mj-lt"/>
                </a:rPr>
                <a:t>Critically Imperiled</a:t>
              </a:r>
              <a:endParaRPr kumimoji="0" lang="en-US" sz="1200" b="1" i="0" u="none" strike="noStrike" cap="none" normalizeH="0" baseline="0" dirty="0" smtClean="0">
                <a:ln>
                  <a:noFill/>
                </a:ln>
                <a:solidFill>
                  <a:schemeClr val="bg2"/>
                </a:solidFill>
                <a:effectLst/>
                <a:latin typeface="+mj-lt"/>
              </a:endParaRPr>
            </a:p>
          </p:txBody>
        </p:sp>
        <p:sp>
          <p:nvSpPr>
            <p:cNvPr id="8" name="Rectangle 7"/>
            <p:cNvSpPr/>
            <p:nvPr/>
          </p:nvSpPr>
          <p:spPr bwMode="auto">
            <a:xfrm>
              <a:off x="381000" y="4191000"/>
              <a:ext cx="1981200" cy="228600"/>
            </a:xfrm>
            <a:prstGeom prst="rect">
              <a:avLst/>
            </a:prstGeom>
            <a:solidFill>
              <a:schemeClr val="tx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200" b="1" dirty="0" smtClean="0">
                  <a:solidFill>
                    <a:schemeClr val="bg2"/>
                  </a:solidFill>
                  <a:effectLst/>
                  <a:latin typeface="+mj-lt"/>
                </a:rPr>
                <a:t>Imperiled</a:t>
              </a:r>
              <a:endParaRPr kumimoji="0" lang="en-US" sz="1200" b="1" i="0" u="none" strike="noStrike" cap="none" normalizeH="0" baseline="0" dirty="0" smtClean="0">
                <a:ln>
                  <a:noFill/>
                </a:ln>
                <a:solidFill>
                  <a:schemeClr val="bg2"/>
                </a:solidFill>
                <a:effectLst/>
                <a:latin typeface="+mj-lt"/>
              </a:endParaRPr>
            </a:p>
          </p:txBody>
        </p:sp>
      </p:grpSp>
    </p:spTree>
    <p:extLst>
      <p:ext uri="{BB962C8B-B14F-4D97-AF65-F5344CB8AC3E}">
        <p14:creationId xmlns:p14="http://schemas.microsoft.com/office/powerpoint/2010/main" val="505328812"/>
      </p:ext>
    </p:extLst>
  </p:cSld>
  <p:clrMapOvr>
    <a:masterClrMapping/>
  </p:clrMapOvr>
  <p:transition>
    <p:cut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515" y="2057400"/>
            <a:ext cx="2324100" cy="2492990"/>
          </a:xfrm>
          <a:prstGeom prst="rect">
            <a:avLst/>
          </a:prstGeom>
          <a:solidFill>
            <a:schemeClr val="tx1"/>
          </a:solidFill>
        </p:spPr>
        <p:txBody>
          <a:bodyPr wrap="square" rtlCol="0">
            <a:spAutoFit/>
          </a:bodyPr>
          <a:lstStyle/>
          <a:p>
            <a:r>
              <a:rPr lang="en-US" sz="800" dirty="0">
                <a:solidFill>
                  <a:schemeClr val="bg2"/>
                </a:solidFill>
                <a:effectLst/>
              </a:rPr>
              <a:t>Keith, D.A., J.P. Rodríguez, K. M. Rodríguez-Clark, K. </a:t>
            </a:r>
            <a:r>
              <a:rPr lang="en-US" sz="800" dirty="0" err="1">
                <a:solidFill>
                  <a:schemeClr val="bg2"/>
                </a:solidFill>
                <a:effectLst/>
              </a:rPr>
              <a:t>Aapala</a:t>
            </a:r>
            <a:r>
              <a:rPr lang="en-US" sz="800" dirty="0">
                <a:solidFill>
                  <a:schemeClr val="bg2"/>
                </a:solidFill>
                <a:effectLst/>
              </a:rPr>
              <a:t>, </a:t>
            </a:r>
            <a:r>
              <a:rPr lang="en-US" sz="800" dirty="0" err="1">
                <a:solidFill>
                  <a:schemeClr val="bg2"/>
                </a:solidFill>
                <a:effectLst/>
              </a:rPr>
              <a:t>A.Alonso</a:t>
            </a:r>
            <a:r>
              <a:rPr lang="en-US" sz="800" dirty="0">
                <a:solidFill>
                  <a:schemeClr val="bg2"/>
                </a:solidFill>
                <a:effectLst/>
              </a:rPr>
              <a:t>, </a:t>
            </a:r>
            <a:r>
              <a:rPr lang="en-US" sz="800" dirty="0" err="1">
                <a:solidFill>
                  <a:schemeClr val="bg2"/>
                </a:solidFill>
                <a:effectLst/>
              </a:rPr>
              <a:t>M.Asmussen</a:t>
            </a:r>
            <a:r>
              <a:rPr lang="en-US" sz="800" dirty="0">
                <a:solidFill>
                  <a:schemeClr val="bg2"/>
                </a:solidFill>
                <a:effectLst/>
              </a:rPr>
              <a:t>, S. Bachman, </a:t>
            </a:r>
            <a:r>
              <a:rPr lang="en-US" sz="800" dirty="0" smtClean="0">
                <a:solidFill>
                  <a:schemeClr val="bg2"/>
                </a:solidFill>
                <a:effectLst/>
              </a:rPr>
              <a:t>A., Bassett</a:t>
            </a:r>
            <a:r>
              <a:rPr lang="en-US" sz="800" dirty="0">
                <a:solidFill>
                  <a:schemeClr val="bg2"/>
                </a:solidFill>
                <a:effectLst/>
              </a:rPr>
              <a:t>, E.G. Barrow, J.S. Benson, M.J. Bishop, R. </a:t>
            </a:r>
            <a:r>
              <a:rPr lang="en-US" sz="800" dirty="0" err="1">
                <a:solidFill>
                  <a:schemeClr val="bg2"/>
                </a:solidFill>
                <a:effectLst/>
              </a:rPr>
              <a:t>Bonifacio</a:t>
            </a:r>
            <a:r>
              <a:rPr lang="en-US" sz="800" dirty="0">
                <a:solidFill>
                  <a:schemeClr val="bg2"/>
                </a:solidFill>
                <a:effectLst/>
              </a:rPr>
              <a:t>, T.M. Brooks, M.A. </a:t>
            </a:r>
            <a:r>
              <a:rPr lang="en-US" sz="800" dirty="0" err="1">
                <a:solidFill>
                  <a:schemeClr val="bg2"/>
                </a:solidFill>
                <a:effectLst/>
              </a:rPr>
              <a:t>Burgman</a:t>
            </a:r>
            <a:r>
              <a:rPr lang="en-US" sz="800" dirty="0">
                <a:solidFill>
                  <a:schemeClr val="bg2"/>
                </a:solidFill>
                <a:effectLst/>
              </a:rPr>
              <a:t>, P.J. Comer, </a:t>
            </a:r>
            <a:r>
              <a:rPr lang="en-US" sz="800" dirty="0" smtClean="0">
                <a:solidFill>
                  <a:schemeClr val="bg2"/>
                </a:solidFill>
                <a:effectLst/>
              </a:rPr>
              <a:t>F., </a:t>
            </a:r>
            <a:r>
              <a:rPr lang="en-US" sz="800" dirty="0" err="1" smtClean="0">
                <a:solidFill>
                  <a:schemeClr val="bg2"/>
                </a:solidFill>
                <a:effectLst/>
              </a:rPr>
              <a:t>Comín</a:t>
            </a:r>
            <a:r>
              <a:rPr lang="en-US" sz="800" dirty="0">
                <a:solidFill>
                  <a:schemeClr val="bg2"/>
                </a:solidFill>
                <a:effectLst/>
              </a:rPr>
              <a:t>, F. </a:t>
            </a:r>
            <a:r>
              <a:rPr lang="en-US" sz="800" dirty="0" err="1">
                <a:solidFill>
                  <a:schemeClr val="bg2"/>
                </a:solidFill>
                <a:effectLst/>
              </a:rPr>
              <a:t>Essl</a:t>
            </a:r>
            <a:r>
              <a:rPr lang="en-US" sz="800" dirty="0">
                <a:solidFill>
                  <a:schemeClr val="bg2"/>
                </a:solidFill>
                <a:effectLst/>
              </a:rPr>
              <a:t>, D. Faber-</a:t>
            </a:r>
            <a:r>
              <a:rPr lang="en-US" sz="800" dirty="0" err="1">
                <a:solidFill>
                  <a:schemeClr val="bg2"/>
                </a:solidFill>
                <a:effectLst/>
              </a:rPr>
              <a:t>Langendoen</a:t>
            </a:r>
            <a:r>
              <a:rPr lang="en-US" sz="800" dirty="0">
                <a:solidFill>
                  <a:schemeClr val="bg2"/>
                </a:solidFill>
                <a:effectLst/>
              </a:rPr>
              <a:t>, P.G. </a:t>
            </a:r>
            <a:r>
              <a:rPr lang="en-US" sz="800" dirty="0" err="1">
                <a:solidFill>
                  <a:schemeClr val="bg2"/>
                </a:solidFill>
                <a:effectLst/>
              </a:rPr>
              <a:t>Fairweather</a:t>
            </a:r>
            <a:r>
              <a:rPr lang="en-US" sz="800" dirty="0">
                <a:solidFill>
                  <a:schemeClr val="bg2"/>
                </a:solidFill>
                <a:effectLst/>
              </a:rPr>
              <a:t>, R. </a:t>
            </a:r>
            <a:r>
              <a:rPr lang="en-US" sz="800" dirty="0" err="1">
                <a:solidFill>
                  <a:schemeClr val="bg2"/>
                </a:solidFill>
                <a:effectLst/>
              </a:rPr>
              <a:t>Holdaway</a:t>
            </a:r>
            <a:r>
              <a:rPr lang="en-US" sz="800" dirty="0">
                <a:solidFill>
                  <a:schemeClr val="bg2"/>
                </a:solidFill>
                <a:effectLst/>
              </a:rPr>
              <a:t>, M. Jennings, R. T. Kingsford, R.E. Lester, R. Mac </a:t>
            </a:r>
            <a:r>
              <a:rPr lang="en-US" sz="800" dirty="0" err="1">
                <a:solidFill>
                  <a:schemeClr val="bg2"/>
                </a:solidFill>
                <a:effectLst/>
              </a:rPr>
              <a:t>Nally</a:t>
            </a:r>
            <a:r>
              <a:rPr lang="en-US" sz="800" dirty="0">
                <a:solidFill>
                  <a:schemeClr val="bg2"/>
                </a:solidFill>
                <a:effectLst/>
              </a:rPr>
              <a:t>, M.A. McCarthy, J. Moat, E. Nicholson, M.A. Oliveira-Miranda, P. </a:t>
            </a:r>
            <a:r>
              <a:rPr lang="en-US" sz="800" dirty="0" err="1">
                <a:solidFill>
                  <a:schemeClr val="bg2"/>
                </a:solidFill>
                <a:effectLst/>
              </a:rPr>
              <a:t>Pisanu</a:t>
            </a:r>
            <a:r>
              <a:rPr lang="en-US" sz="800" dirty="0">
                <a:solidFill>
                  <a:schemeClr val="bg2"/>
                </a:solidFill>
                <a:effectLst/>
              </a:rPr>
              <a:t>, B. </a:t>
            </a:r>
            <a:r>
              <a:rPr lang="en-US" sz="800" dirty="0" err="1">
                <a:solidFill>
                  <a:schemeClr val="bg2"/>
                </a:solidFill>
                <a:effectLst/>
              </a:rPr>
              <a:t>Poulin</a:t>
            </a:r>
            <a:r>
              <a:rPr lang="en-US" sz="800" dirty="0">
                <a:solidFill>
                  <a:schemeClr val="bg2"/>
                </a:solidFill>
                <a:effectLst/>
              </a:rPr>
              <a:t>, U. </a:t>
            </a:r>
            <a:r>
              <a:rPr lang="en-US" sz="800" dirty="0" err="1">
                <a:solidFill>
                  <a:schemeClr val="bg2"/>
                </a:solidFill>
                <a:effectLst/>
              </a:rPr>
              <a:t>Riecken</a:t>
            </a:r>
            <a:r>
              <a:rPr lang="en-US" sz="800" dirty="0">
                <a:solidFill>
                  <a:schemeClr val="bg2"/>
                </a:solidFill>
                <a:effectLst/>
              </a:rPr>
              <a:t>, M.D. Spalding, S. </a:t>
            </a:r>
            <a:r>
              <a:rPr lang="en-US" sz="800" dirty="0" err="1">
                <a:solidFill>
                  <a:schemeClr val="bg2"/>
                </a:solidFill>
                <a:effectLst/>
              </a:rPr>
              <a:t>Zambrano-Martínez</a:t>
            </a:r>
            <a:r>
              <a:rPr lang="en-US" sz="800" dirty="0">
                <a:solidFill>
                  <a:schemeClr val="bg2"/>
                </a:solidFill>
                <a:effectLst/>
              </a:rPr>
              <a:t>.  </a:t>
            </a:r>
            <a:endParaRPr lang="en-US" sz="800" dirty="0" smtClean="0">
              <a:solidFill>
                <a:schemeClr val="bg2"/>
              </a:solidFill>
              <a:effectLst/>
            </a:endParaRPr>
          </a:p>
          <a:p>
            <a:r>
              <a:rPr lang="en-US" sz="1200" dirty="0" smtClean="0">
                <a:solidFill>
                  <a:schemeClr val="bg2"/>
                </a:solidFill>
                <a:effectLst/>
              </a:rPr>
              <a:t>2013. </a:t>
            </a:r>
          </a:p>
          <a:p>
            <a:r>
              <a:rPr lang="en-US" sz="1600" dirty="0" smtClean="0">
                <a:solidFill>
                  <a:schemeClr val="bg2"/>
                </a:solidFill>
                <a:effectLst/>
              </a:rPr>
              <a:t>Scientific Foundations </a:t>
            </a:r>
            <a:r>
              <a:rPr lang="en-US" sz="1600" dirty="0">
                <a:solidFill>
                  <a:schemeClr val="bg2"/>
                </a:solidFill>
                <a:effectLst/>
              </a:rPr>
              <a:t>for an </a:t>
            </a:r>
            <a:r>
              <a:rPr lang="en-US" sz="1600" dirty="0" smtClean="0">
                <a:solidFill>
                  <a:schemeClr val="bg2"/>
                </a:solidFill>
                <a:effectLst/>
              </a:rPr>
              <a:t>IUCN </a:t>
            </a:r>
            <a:r>
              <a:rPr lang="en-US" sz="1600" dirty="0">
                <a:solidFill>
                  <a:schemeClr val="bg2"/>
                </a:solidFill>
                <a:effectLst/>
              </a:rPr>
              <a:t>Red </a:t>
            </a:r>
            <a:r>
              <a:rPr lang="en-US" sz="1600" dirty="0" smtClean="0">
                <a:solidFill>
                  <a:schemeClr val="bg2"/>
                </a:solidFill>
                <a:effectLst/>
              </a:rPr>
              <a:t>List of Ecosystems</a:t>
            </a:r>
            <a:r>
              <a:rPr lang="en-US" sz="1600" dirty="0">
                <a:solidFill>
                  <a:schemeClr val="bg2"/>
                </a:solidFill>
                <a:effectLst/>
              </a:rPr>
              <a:t>. </a:t>
            </a:r>
            <a:r>
              <a:rPr lang="en-US" sz="1600" i="1" dirty="0" err="1">
                <a:solidFill>
                  <a:schemeClr val="bg2"/>
                </a:solidFill>
                <a:effectLst/>
              </a:rPr>
              <a:t>PLoS</a:t>
            </a:r>
            <a:r>
              <a:rPr lang="en-US" sz="1600" i="1" dirty="0">
                <a:solidFill>
                  <a:schemeClr val="bg2"/>
                </a:solidFill>
                <a:effectLst/>
              </a:rPr>
              <a:t> ONE</a:t>
            </a:r>
            <a:r>
              <a:rPr lang="en-US" sz="1600" i="1" dirty="0" smtClean="0">
                <a:solidFill>
                  <a:schemeClr val="bg2"/>
                </a:solidFill>
                <a:effectLst/>
              </a:rPr>
              <a:t>.</a:t>
            </a:r>
            <a:r>
              <a:rPr lang="en-US" sz="1600" dirty="0">
                <a:effectLst/>
              </a:rPr>
              <a:t> </a:t>
            </a:r>
            <a:r>
              <a:rPr lang="en-US" sz="1600" dirty="0">
                <a:solidFill>
                  <a:schemeClr val="bg2"/>
                </a:solidFill>
                <a:effectLst/>
              </a:rPr>
              <a:t>Vol. 8 Issue 5</a:t>
            </a:r>
          </a:p>
        </p:txBody>
      </p:sp>
      <p:sp>
        <p:nvSpPr>
          <p:cNvPr id="4" name="TextBox 3"/>
          <p:cNvSpPr txBox="1"/>
          <p:nvPr/>
        </p:nvSpPr>
        <p:spPr>
          <a:xfrm>
            <a:off x="99515" y="4876800"/>
            <a:ext cx="2643685" cy="1754326"/>
          </a:xfrm>
          <a:prstGeom prst="rect">
            <a:avLst/>
          </a:prstGeom>
          <a:solidFill>
            <a:schemeClr val="accent2"/>
          </a:solidFill>
        </p:spPr>
        <p:txBody>
          <a:bodyPr wrap="square" rtlCol="0">
            <a:spAutoFit/>
          </a:bodyPr>
          <a:lstStyle/>
          <a:p>
            <a:r>
              <a:rPr lang="en-US" sz="1800" dirty="0" smtClean="0">
                <a:solidFill>
                  <a:schemeClr val="bg2"/>
                </a:solidFill>
                <a:latin typeface="Trebuchet MS" pitchFamily="34" charset="0"/>
              </a:rPr>
              <a:t>CE = Critically Endangered</a:t>
            </a:r>
          </a:p>
          <a:p>
            <a:r>
              <a:rPr lang="en-US" sz="1800" dirty="0" smtClean="0">
                <a:solidFill>
                  <a:schemeClr val="bg2"/>
                </a:solidFill>
                <a:latin typeface="Trebuchet MS" pitchFamily="34" charset="0"/>
              </a:rPr>
              <a:t>E = Endangered</a:t>
            </a:r>
          </a:p>
          <a:p>
            <a:r>
              <a:rPr lang="en-US" sz="1800" dirty="0" smtClean="0">
                <a:solidFill>
                  <a:schemeClr val="bg2"/>
                </a:solidFill>
                <a:latin typeface="Trebuchet MS" pitchFamily="34" charset="0"/>
              </a:rPr>
              <a:t>VU = Vulnerable</a:t>
            </a:r>
          </a:p>
          <a:p>
            <a:r>
              <a:rPr lang="en-US" sz="1800" dirty="0" smtClean="0">
                <a:solidFill>
                  <a:schemeClr val="bg2"/>
                </a:solidFill>
                <a:latin typeface="Trebuchet MS" pitchFamily="34" charset="0"/>
              </a:rPr>
              <a:t>NT = Near Threatened</a:t>
            </a:r>
          </a:p>
          <a:p>
            <a:r>
              <a:rPr lang="en-US" sz="1800" dirty="0" smtClean="0">
                <a:solidFill>
                  <a:schemeClr val="bg2"/>
                </a:solidFill>
                <a:latin typeface="Trebuchet MS" pitchFamily="34" charset="0"/>
              </a:rPr>
              <a:t>LC = Least Concern</a:t>
            </a:r>
            <a:endParaRPr lang="en-US" sz="1800" dirty="0">
              <a:solidFill>
                <a:schemeClr val="bg2"/>
              </a:solidFill>
              <a:latin typeface="Trebuchet MS" pitchFamily="34" charset="0"/>
            </a:endParaRPr>
          </a:p>
        </p:txBody>
      </p:sp>
      <p:pic>
        <p:nvPicPr>
          <p:cNvPr id="2119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78372" y="-11300"/>
            <a:ext cx="5867400" cy="686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bwMode="auto">
          <a:xfrm>
            <a:off x="99515" y="4876800"/>
            <a:ext cx="2525972" cy="175432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pic>
        <p:nvPicPr>
          <p:cNvPr id="14" name="Picture 2"/>
          <p:cNvPicPr>
            <a:picLocks noChangeAspect="1" noChangeArrowheads="1"/>
          </p:cNvPicPr>
          <p:nvPr/>
        </p:nvPicPr>
        <p:blipFill>
          <a:blip r:embed="rId4" cstate="email"/>
          <a:srcRect/>
          <a:stretch>
            <a:fillRect/>
          </a:stretch>
        </p:blipFill>
        <p:spPr bwMode="auto">
          <a:xfrm>
            <a:off x="498612" y="304800"/>
            <a:ext cx="1525905" cy="1371600"/>
          </a:xfrm>
          <a:prstGeom prst="rect">
            <a:avLst/>
          </a:prstGeom>
          <a:noFill/>
          <a:ln w="9525">
            <a:noFill/>
            <a:miter lim="800000"/>
            <a:headEnd/>
            <a:tailEnd/>
          </a:ln>
        </p:spPr>
      </p:pic>
    </p:spTree>
    <p:extLst>
      <p:ext uri="{BB962C8B-B14F-4D97-AF65-F5344CB8AC3E}">
        <p14:creationId xmlns:p14="http://schemas.microsoft.com/office/powerpoint/2010/main" val="39434360"/>
      </p:ext>
    </p:extLst>
  </p:cSld>
  <p:clrMapOvr>
    <a:masterClrMapping/>
  </p:clrMapOvr>
  <p:transition>
    <p:cut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91000" y="685800"/>
            <a:ext cx="4142784" cy="5362821"/>
          </a:xfrm>
          <a:prstGeom prst="rect">
            <a:avLst/>
          </a:prstGeom>
        </p:spPr>
      </p:pic>
    </p:spTree>
    <p:extLst>
      <p:ext uri="{BB962C8B-B14F-4D97-AF65-F5344CB8AC3E}">
        <p14:creationId xmlns:p14="http://schemas.microsoft.com/office/powerpoint/2010/main" val="466867019"/>
      </p:ext>
    </p:extLst>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2"/>
          <p:cNvGrpSpPr>
            <a:grpSpLocks/>
          </p:cNvGrpSpPr>
          <p:nvPr/>
        </p:nvGrpSpPr>
        <p:grpSpPr bwMode="auto">
          <a:xfrm>
            <a:off x="2528888" y="1471613"/>
            <a:ext cx="3973512" cy="3916362"/>
            <a:chOff x="0" y="0"/>
            <a:chExt cx="2816" cy="2467"/>
          </a:xfrm>
        </p:grpSpPr>
        <p:sp>
          <p:nvSpPr>
            <p:cNvPr id="256003" name="Rectangle 3"/>
            <p:cNvSpPr>
              <a:spLocks noChangeArrowheads="1"/>
            </p:cNvSpPr>
            <p:nvPr/>
          </p:nvSpPr>
          <p:spPr bwMode="auto">
            <a:xfrm>
              <a:off x="0" y="0"/>
              <a:ext cx="2816"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sp>
          <p:nvSpPr>
            <p:cNvPr id="256004" name="Rectangle 4"/>
            <p:cNvSpPr>
              <a:spLocks noChangeArrowheads="1"/>
            </p:cNvSpPr>
            <p:nvPr/>
          </p:nvSpPr>
          <p:spPr bwMode="auto">
            <a:xfrm>
              <a:off x="0" y="0"/>
              <a:ext cx="2468" cy="2467"/>
            </a:xfrm>
            <a:prstGeom prst="rect">
              <a:avLst/>
            </a:prstGeom>
            <a:noFill/>
            <a:ln w="12700">
              <a:noFill/>
              <a:miter lim="800000"/>
              <a:headEnd/>
              <a:tailEnd/>
            </a:ln>
            <a:effectLst>
              <a:outerShdw dist="17961" dir="2700000" algn="ctr" rotWithShape="0">
                <a:srgbClr val="A2C1FE"/>
              </a:outerShdw>
            </a:effectLst>
          </p:spPr>
          <p:txBody>
            <a:bodyPr/>
            <a:lstStyle/>
            <a:p>
              <a:pPr marL="515938" indent="-338138" eaLnBrk="0" hangingPunct="0">
                <a:tabLst>
                  <a:tab pos="3200400" algn="l"/>
                </a:tabLst>
                <a:defRPr/>
              </a:pPr>
              <a:r>
                <a:rPr lang="en-US" dirty="0"/>
                <a:t>  </a:t>
              </a:r>
              <a:r>
                <a:rPr lang="en-US" sz="20300" dirty="0"/>
                <a:t> </a:t>
              </a:r>
              <a:r>
                <a:rPr lang="en-US" dirty="0"/>
                <a:t>                                                      </a:t>
              </a:r>
            </a:p>
            <a:p>
              <a:pPr marL="515938" indent="-338138" eaLnBrk="0" hangingPunct="0">
                <a:tabLst>
                  <a:tab pos="3200400" algn="l"/>
                </a:tabLst>
                <a:defRPr/>
              </a:pPr>
              <a:endParaRPr lang="en-US" dirty="0"/>
            </a:p>
          </p:txBody>
        </p:sp>
      </p:grpSp>
      <p:sp>
        <p:nvSpPr>
          <p:cNvPr id="256010" name="Text Box 10"/>
          <p:cNvSpPr txBox="1">
            <a:spLocks noChangeArrowheads="1"/>
          </p:cNvSpPr>
          <p:nvPr/>
        </p:nvSpPr>
        <p:spPr bwMode="auto">
          <a:xfrm>
            <a:off x="228600" y="457200"/>
            <a:ext cx="8686800" cy="1311275"/>
          </a:xfrm>
          <a:prstGeom prst="rect">
            <a:avLst/>
          </a:prstGeom>
          <a:noFill/>
          <a:ln w="12700">
            <a:noFill/>
            <a:miter lim="800000"/>
            <a:headEnd/>
            <a:tailEnd/>
          </a:ln>
          <a:effectLst>
            <a:outerShdw dist="17961" dir="2700000" algn="ctr" rotWithShape="0">
              <a:srgbClr val="A2C1FE"/>
            </a:outerShdw>
          </a:effectLst>
        </p:spPr>
        <p:txBody>
          <a:bodyPr>
            <a:spAutoFit/>
          </a:bodyPr>
          <a:lstStyle/>
          <a:p>
            <a:pPr marL="515938" indent="-338138" algn="ctr" eaLnBrk="0" hangingPunct="0">
              <a:spcBef>
                <a:spcPct val="50000"/>
              </a:spcBef>
              <a:tabLst>
                <a:tab pos="3200400" algn="l"/>
              </a:tabLst>
              <a:defRPr/>
            </a:pPr>
            <a:r>
              <a:rPr lang="en-US" sz="4000" dirty="0">
                <a:solidFill>
                  <a:srgbClr val="F5F99B"/>
                </a:solidFill>
                <a:latin typeface="Century Gothic" panose="020B0502020202020204" pitchFamily="34" charset="0"/>
              </a:rPr>
              <a:t>Approaches to Biodiversity Conservation</a:t>
            </a:r>
          </a:p>
        </p:txBody>
      </p:sp>
      <p:sp>
        <p:nvSpPr>
          <p:cNvPr id="256011" name="Rectangle 11"/>
          <p:cNvSpPr>
            <a:spLocks noChangeArrowheads="1"/>
          </p:cNvSpPr>
          <p:nvPr/>
        </p:nvSpPr>
        <p:spPr bwMode="auto">
          <a:xfrm>
            <a:off x="0" y="2743200"/>
            <a:ext cx="9144000" cy="0"/>
          </a:xfrm>
          <a:prstGeom prst="rect">
            <a:avLst/>
          </a:prstGeom>
          <a:noFill/>
          <a:ln w="12700">
            <a:noFill/>
            <a:miter lim="800000"/>
            <a:headEnd/>
            <a:tailEnd/>
          </a:ln>
          <a:effectLst>
            <a:outerShdw dist="17961" dir="2700000" algn="ctr" rotWithShape="0">
              <a:srgbClr val="A2C1FE"/>
            </a:outerShdw>
          </a:effectLst>
        </p:spPr>
        <p:txBody>
          <a:bodyPr>
            <a:spAutoFit/>
          </a:bodyPr>
          <a:lstStyle/>
          <a:p>
            <a:pPr eaLnBrk="0" hangingPunct="0">
              <a:defRPr/>
            </a:pPr>
            <a:endParaRPr lang="en-US" sz="1800">
              <a:effectLst>
                <a:outerShdw blurRad="38100" dist="38100" dir="2700000" algn="tl">
                  <a:srgbClr val="000000">
                    <a:alpha val="43137"/>
                  </a:srgbClr>
                </a:outerShdw>
              </a:effectLst>
            </a:endParaRPr>
          </a:p>
        </p:txBody>
      </p:sp>
      <p:grpSp>
        <p:nvGrpSpPr>
          <p:cNvPr id="10245" name="Group 15"/>
          <p:cNvGrpSpPr>
            <a:grpSpLocks/>
          </p:cNvGrpSpPr>
          <p:nvPr/>
        </p:nvGrpSpPr>
        <p:grpSpPr bwMode="auto">
          <a:xfrm>
            <a:off x="457200" y="2133600"/>
            <a:ext cx="4386263" cy="3817938"/>
            <a:chOff x="240" y="1200"/>
            <a:chExt cx="2763" cy="2405"/>
          </a:xfrm>
        </p:grpSpPr>
        <p:pic>
          <p:nvPicPr>
            <p:cNvPr id="10249" name="Picture 5" descr="jungle1"/>
            <p:cNvPicPr>
              <a:picLocks noChangeAspect="1" noChangeArrowheads="1"/>
            </p:cNvPicPr>
            <p:nvPr/>
          </p:nvPicPr>
          <p:blipFill>
            <a:blip r:embed="rId3" cstate="print"/>
            <a:srcRect/>
            <a:stretch>
              <a:fillRect/>
            </a:stretch>
          </p:blipFill>
          <p:spPr bwMode="auto">
            <a:xfrm>
              <a:off x="240" y="1200"/>
              <a:ext cx="2763" cy="2365"/>
            </a:xfrm>
            <a:prstGeom prst="rect">
              <a:avLst/>
            </a:prstGeom>
            <a:noFill/>
            <a:ln w="9525">
              <a:noFill/>
              <a:miter lim="800000"/>
              <a:headEnd/>
              <a:tailEnd/>
            </a:ln>
          </p:spPr>
        </p:pic>
        <p:pic>
          <p:nvPicPr>
            <p:cNvPr id="10250" name="Picture 9" descr="Red-eyedTreeFrog"/>
            <p:cNvPicPr>
              <a:picLocks noChangeAspect="1" noChangeArrowheads="1"/>
            </p:cNvPicPr>
            <p:nvPr/>
          </p:nvPicPr>
          <p:blipFill>
            <a:blip r:embed="rId4" cstate="print"/>
            <a:srcRect/>
            <a:stretch>
              <a:fillRect/>
            </a:stretch>
          </p:blipFill>
          <p:spPr bwMode="auto">
            <a:xfrm>
              <a:off x="240" y="1200"/>
              <a:ext cx="811" cy="790"/>
            </a:xfrm>
            <a:prstGeom prst="rect">
              <a:avLst/>
            </a:prstGeom>
            <a:noFill/>
            <a:ln w="9525">
              <a:noFill/>
              <a:miter lim="800000"/>
              <a:headEnd/>
              <a:tailEnd/>
            </a:ln>
          </p:spPr>
        </p:pic>
        <p:pic>
          <p:nvPicPr>
            <p:cNvPr id="10251" name="Picture 12" descr="Hudsonia_m"/>
            <p:cNvPicPr>
              <a:picLocks noChangeAspect="1" noChangeArrowheads="1"/>
            </p:cNvPicPr>
            <p:nvPr/>
          </p:nvPicPr>
          <p:blipFill>
            <a:blip r:embed="rId5" cstate="print"/>
            <a:srcRect/>
            <a:stretch>
              <a:fillRect/>
            </a:stretch>
          </p:blipFill>
          <p:spPr bwMode="auto">
            <a:xfrm>
              <a:off x="1776" y="2688"/>
              <a:ext cx="1221" cy="917"/>
            </a:xfrm>
            <a:prstGeom prst="rect">
              <a:avLst/>
            </a:prstGeom>
            <a:noFill/>
            <a:ln w="9525">
              <a:noFill/>
              <a:miter lim="800000"/>
              <a:headEnd/>
              <a:tailEnd/>
            </a:ln>
          </p:spPr>
        </p:pic>
      </p:grpSp>
      <p:sp>
        <p:nvSpPr>
          <p:cNvPr id="256013" name="Text Box 13"/>
          <p:cNvSpPr txBox="1">
            <a:spLocks noChangeArrowheads="1"/>
          </p:cNvSpPr>
          <p:nvPr/>
        </p:nvSpPr>
        <p:spPr bwMode="auto">
          <a:xfrm>
            <a:off x="5105400" y="2209800"/>
            <a:ext cx="3352800" cy="3503613"/>
          </a:xfrm>
          <a:prstGeom prst="rect">
            <a:avLst/>
          </a:prstGeom>
          <a:noFill/>
          <a:ln w="12700">
            <a:noFill/>
            <a:miter lim="800000"/>
            <a:headEnd/>
            <a:tailEnd/>
          </a:ln>
          <a:effectLst/>
        </p:spPr>
        <p:txBody>
          <a:bodyPr>
            <a:spAutoFit/>
          </a:bodyPr>
          <a:lstStyle/>
          <a:p>
            <a:pPr algn="ctr" eaLnBrk="0" hangingPunct="0">
              <a:spcBef>
                <a:spcPct val="50000"/>
              </a:spcBef>
              <a:defRPr/>
            </a:pPr>
            <a:r>
              <a:rPr lang="en-US" sz="3200">
                <a:effectLst>
                  <a:outerShdw blurRad="38100" dist="38100" dir="2700000" algn="tl">
                    <a:srgbClr val="000000"/>
                  </a:outerShdw>
                </a:effectLst>
                <a:latin typeface="Trebuchet MS" pitchFamily="34" charset="0"/>
              </a:rPr>
              <a:t>How do we effectively represent biodiversity in  resource management and conservation?</a:t>
            </a:r>
            <a:r>
              <a:rPr lang="en-US">
                <a:effectLst>
                  <a:outerShdw blurRad="38100" dist="38100" dir="2700000" algn="tl">
                    <a:srgbClr val="000000"/>
                  </a:outerShdw>
                </a:effectLst>
                <a:latin typeface="Trebuchet MS" pitchFamily="34" charset="0"/>
              </a:rPr>
              <a:t> </a:t>
            </a:r>
          </a:p>
        </p:txBody>
      </p:sp>
      <p:sp>
        <p:nvSpPr>
          <p:cNvPr id="256014" name="Line 14"/>
          <p:cNvSpPr>
            <a:spLocks noChangeShapeType="1"/>
          </p:cNvSpPr>
          <p:nvPr/>
        </p:nvSpPr>
        <p:spPr bwMode="auto">
          <a:xfrm>
            <a:off x="990600" y="1803486"/>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256016" name="Text Box 16"/>
          <p:cNvSpPr txBox="1">
            <a:spLocks noChangeArrowheads="1"/>
          </p:cNvSpPr>
          <p:nvPr/>
        </p:nvSpPr>
        <p:spPr bwMode="auto">
          <a:xfrm>
            <a:off x="4953000" y="2109729"/>
            <a:ext cx="3962400" cy="3785652"/>
          </a:xfrm>
          <a:prstGeom prst="rect">
            <a:avLst/>
          </a:prstGeom>
          <a:solidFill>
            <a:schemeClr val="tx1"/>
          </a:solidFill>
          <a:ln w="12700">
            <a:noFill/>
            <a:miter lim="800000"/>
            <a:headEnd/>
            <a:tailEnd/>
          </a:ln>
          <a:effectLst/>
        </p:spPr>
        <p:txBody>
          <a:bodyPr wrap="square">
            <a:spAutoFit/>
          </a:bodyPr>
          <a:lstStyle/>
          <a:p>
            <a:pPr algn="ctr" eaLnBrk="0" hangingPunct="0">
              <a:spcBef>
                <a:spcPct val="50000"/>
              </a:spcBef>
              <a:defRPr/>
            </a:pPr>
            <a:r>
              <a:rPr lang="en-US" sz="3200" dirty="0">
                <a:solidFill>
                  <a:schemeClr val="bg2"/>
                </a:solidFill>
                <a:effectLst>
                  <a:outerShdw blurRad="38100" dist="38100" dir="2700000" algn="tl">
                    <a:srgbClr val="C0C0C0"/>
                  </a:outerShdw>
                </a:effectLst>
                <a:latin typeface="Trebuchet MS" pitchFamily="34" charset="0"/>
              </a:rPr>
              <a:t>Species Diversity “hotspots”</a:t>
            </a:r>
          </a:p>
          <a:p>
            <a:pPr algn="ctr" eaLnBrk="0" hangingPunct="0">
              <a:spcBef>
                <a:spcPct val="50000"/>
              </a:spcBef>
              <a:defRPr/>
            </a:pPr>
            <a:r>
              <a:rPr lang="en-US" sz="3200" dirty="0">
                <a:solidFill>
                  <a:schemeClr val="bg2"/>
                </a:solidFill>
                <a:effectLst>
                  <a:outerShdw blurRad="38100" dist="38100" dir="2700000" algn="tl">
                    <a:srgbClr val="C0C0C0"/>
                  </a:outerShdw>
                </a:effectLst>
                <a:latin typeface="Trebuchet MS" pitchFamily="34" charset="0"/>
              </a:rPr>
              <a:t>“Vertebrate Gap Analysis”</a:t>
            </a:r>
          </a:p>
          <a:p>
            <a:pPr algn="ctr" eaLnBrk="0" hangingPunct="0">
              <a:spcBef>
                <a:spcPct val="50000"/>
              </a:spcBef>
              <a:defRPr/>
            </a:pPr>
            <a:r>
              <a:rPr lang="en-US" sz="3200" dirty="0">
                <a:solidFill>
                  <a:schemeClr val="bg2"/>
                </a:solidFill>
                <a:effectLst>
                  <a:outerShdw blurRad="38100" dist="38100" dir="2700000" algn="tl">
                    <a:srgbClr val="C0C0C0"/>
                  </a:outerShdw>
                </a:effectLst>
                <a:latin typeface="Trebuchet MS" pitchFamily="34" charset="0"/>
              </a:rPr>
              <a:t>“Umbrella Species”</a:t>
            </a:r>
          </a:p>
          <a:p>
            <a:pPr algn="ctr" eaLnBrk="0" hangingPunct="0">
              <a:spcBef>
                <a:spcPct val="50000"/>
              </a:spcBef>
              <a:defRPr/>
            </a:pPr>
            <a:r>
              <a:rPr lang="en-US" sz="3200" dirty="0" smtClean="0">
                <a:solidFill>
                  <a:schemeClr val="bg2"/>
                </a:solidFill>
                <a:effectLst>
                  <a:outerShdw blurRad="38100" dist="38100" dir="2700000" algn="tl">
                    <a:srgbClr val="C0C0C0"/>
                  </a:outerShdw>
                </a:effectLst>
                <a:latin typeface="Trebuchet MS" pitchFamily="34" charset="0"/>
              </a:rPr>
              <a:t>“Enduring Features”</a:t>
            </a:r>
            <a:endParaRPr lang="en-US" sz="3200" dirty="0">
              <a:solidFill>
                <a:schemeClr val="bg2"/>
              </a:solidFill>
              <a:effectLst>
                <a:outerShdw blurRad="38100" dist="38100" dir="2700000" algn="tl">
                  <a:srgbClr val="C0C0C0"/>
                </a:outerShdw>
              </a:effectLst>
              <a:latin typeface="Trebuchet MS"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6016"/>
                                        </p:tgtEl>
                                        <p:attrNameLst>
                                          <p:attrName>style.visibility</p:attrName>
                                        </p:attrNameLst>
                                      </p:cBhvr>
                                      <p:to>
                                        <p:strVal val="visible"/>
                                      </p:to>
                                    </p:set>
                                    <p:animEffect transition="in" filter="wipe(up)">
                                      <p:cBhvr>
                                        <p:cTn id="7" dur="5000"/>
                                        <p:tgtEl>
                                          <p:spTgt spid="256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1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6781800" y="1470212"/>
            <a:ext cx="533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solidFill>
                  <a:schemeClr val="bg2"/>
                </a:solidFill>
                <a:latin typeface="Trebuchet MS" panose="020B0603020202020204" pitchFamily="34" charset="0"/>
              </a:rPr>
              <a:t>45</a:t>
            </a:r>
            <a:r>
              <a:rPr lang="en-US" sz="1400" dirty="0" smtClean="0">
                <a:solidFill>
                  <a:schemeClr val="bg2"/>
                </a:solidFill>
                <a:effectLst>
                  <a:outerShdw blurRad="38100" dist="38100" dir="2700000" algn="tl">
                    <a:srgbClr val="000000">
                      <a:alpha val="43137"/>
                    </a:srgbClr>
                  </a:outerShdw>
                </a:effectLst>
                <a:latin typeface="Trebuchet MS" panose="020B0603020202020204" pitchFamily="34" charset="0"/>
              </a:rPr>
              <a:t>%</a:t>
            </a:r>
            <a:endParaRPr lang="en-US" sz="1400" dirty="0">
              <a:solidFill>
                <a:schemeClr val="bg2"/>
              </a:solidFill>
              <a:effectLst>
                <a:outerShdw blurRad="38100" dist="38100" dir="2700000" algn="tl">
                  <a:srgbClr val="000000">
                    <a:alpha val="43137"/>
                  </a:srgbClr>
                </a:outerShdw>
              </a:effectLst>
              <a:latin typeface="Trebuchet MS" panose="020B0603020202020204" pitchFamily="34" charset="0"/>
            </a:endParaRP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2399" y="1447800"/>
            <a:ext cx="4062845"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descr="C:\Users\pat_comer\Dropbox\System photos\photos\00000000000000000000000000123129.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95400" y="143469"/>
            <a:ext cx="1569042" cy="122813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Chart 8" title="Fire Regime Departure"/>
          <p:cNvGraphicFramePr>
            <a:graphicFrameLocks/>
          </p:cNvGraphicFramePr>
          <p:nvPr>
            <p:extLst>
              <p:ext uri="{D42A27DB-BD31-4B8C-83A1-F6EECF244321}">
                <p14:modId xmlns:p14="http://schemas.microsoft.com/office/powerpoint/2010/main" val="669005286"/>
              </p:ext>
            </p:extLst>
          </p:nvPr>
        </p:nvGraphicFramePr>
        <p:xfrm>
          <a:off x="4215244" y="116575"/>
          <a:ext cx="4648200" cy="41148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1"/>
          <p:cNvSpPr txBox="1"/>
          <p:nvPr/>
        </p:nvSpPr>
        <p:spPr>
          <a:xfrm>
            <a:off x="7864288" y="2895600"/>
            <a:ext cx="533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solidFill>
                  <a:schemeClr val="tx1"/>
                </a:solidFill>
                <a:effectLst>
                  <a:outerShdw blurRad="38100" dist="38100" dir="2700000" algn="tl">
                    <a:srgbClr val="000000">
                      <a:alpha val="43137"/>
                    </a:srgbClr>
                  </a:outerShdw>
                </a:effectLst>
                <a:latin typeface="Trebuchet MS" panose="020B0603020202020204" pitchFamily="34" charset="0"/>
              </a:rPr>
              <a:t>23%</a:t>
            </a:r>
            <a:endParaRPr lang="en-US" sz="14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sp>
        <p:nvSpPr>
          <p:cNvPr id="10" name="TextBox 1"/>
          <p:cNvSpPr txBox="1"/>
          <p:nvPr/>
        </p:nvSpPr>
        <p:spPr>
          <a:xfrm>
            <a:off x="6637079" y="2209800"/>
            <a:ext cx="533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a:solidFill>
                  <a:schemeClr val="bg2"/>
                </a:solidFill>
                <a:latin typeface="Trebuchet MS" panose="020B0603020202020204" pitchFamily="34" charset="0"/>
              </a:rPr>
              <a:t>4</a:t>
            </a:r>
            <a:r>
              <a:rPr lang="en-US" sz="1400" dirty="0" smtClean="0">
                <a:solidFill>
                  <a:schemeClr val="bg2"/>
                </a:solidFill>
                <a:effectLst>
                  <a:outerShdw blurRad="38100" dist="38100" dir="2700000" algn="tl">
                    <a:srgbClr val="000000">
                      <a:alpha val="43137"/>
                    </a:srgbClr>
                  </a:outerShdw>
                </a:effectLst>
                <a:latin typeface="Trebuchet MS" panose="020B0603020202020204" pitchFamily="34" charset="0"/>
              </a:rPr>
              <a:t>5%</a:t>
            </a:r>
            <a:endParaRPr lang="en-US" sz="1400" dirty="0">
              <a:solidFill>
                <a:schemeClr val="bg2"/>
              </a:solidFill>
              <a:effectLst>
                <a:outerShdw blurRad="38100" dist="38100" dir="2700000" algn="tl">
                  <a:srgbClr val="000000">
                    <a:alpha val="43137"/>
                  </a:srgbClr>
                </a:outerShdw>
              </a:effectLst>
              <a:latin typeface="Trebuchet MS" panose="020B0603020202020204" pitchFamily="34" charset="0"/>
            </a:endParaRPr>
          </a:p>
        </p:txBody>
      </p:sp>
      <p:sp>
        <p:nvSpPr>
          <p:cNvPr id="11" name="TextBox 1"/>
          <p:cNvSpPr txBox="1"/>
          <p:nvPr/>
        </p:nvSpPr>
        <p:spPr>
          <a:xfrm>
            <a:off x="5358324" y="2743200"/>
            <a:ext cx="533400"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400" dirty="0" smtClean="0">
                <a:latin typeface="Trebuchet MS" panose="020B0603020202020204" pitchFamily="34" charset="0"/>
              </a:rPr>
              <a:t>27</a:t>
            </a:r>
            <a:r>
              <a:rPr lang="en-US" sz="1400" dirty="0" smtClean="0">
                <a:effectLst>
                  <a:outerShdw blurRad="38100" dist="38100" dir="2700000" algn="tl">
                    <a:srgbClr val="000000">
                      <a:alpha val="43137"/>
                    </a:srgbClr>
                  </a:outerShdw>
                </a:effectLst>
                <a:latin typeface="Trebuchet MS" panose="020B0603020202020204" pitchFamily="34" charset="0"/>
              </a:rPr>
              <a:t>%</a:t>
            </a:r>
            <a:endParaRPr lang="en-US" sz="1400" dirty="0">
              <a:effectLst>
                <a:outerShdw blurRad="38100" dist="38100" dir="2700000" algn="tl">
                  <a:srgbClr val="000000">
                    <a:alpha val="43137"/>
                  </a:srgbClr>
                </a:outerShdw>
              </a:effectLst>
              <a:latin typeface="Trebuchet MS" panose="020B0603020202020204" pitchFamily="34" charset="0"/>
            </a:endParaRPr>
          </a:p>
        </p:txBody>
      </p:sp>
      <p:grpSp>
        <p:nvGrpSpPr>
          <p:cNvPr id="12" name="Group 11"/>
          <p:cNvGrpSpPr/>
          <p:nvPr/>
        </p:nvGrpSpPr>
        <p:grpSpPr>
          <a:xfrm>
            <a:off x="4572001" y="838200"/>
            <a:ext cx="4267200" cy="5577483"/>
            <a:chOff x="4572001" y="838200"/>
            <a:chExt cx="4267200" cy="5577483"/>
          </a:xfrm>
        </p:grpSpPr>
        <p:sp>
          <p:nvSpPr>
            <p:cNvPr id="8" name="Rectangle 7"/>
            <p:cNvSpPr/>
            <p:nvPr/>
          </p:nvSpPr>
          <p:spPr>
            <a:xfrm>
              <a:off x="4572001" y="4876800"/>
              <a:ext cx="4267200" cy="1538883"/>
            </a:xfrm>
            <a:prstGeom prst="rect">
              <a:avLst/>
            </a:prstGeom>
            <a:solidFill>
              <a:schemeClr val="tx1"/>
            </a:solidFill>
          </p:spPr>
          <p:txBody>
            <a:bodyPr wrap="square">
              <a:spAutoFit/>
            </a:bodyPr>
            <a:lstStyle/>
            <a:p>
              <a:pPr marL="0" marR="0" algn="ctr">
                <a:spcBef>
                  <a:spcPts val="0"/>
                </a:spcBef>
                <a:spcAft>
                  <a:spcPts val="0"/>
                </a:spcAft>
              </a:pPr>
              <a:r>
                <a:rPr lang="en-AU" sz="1100" b="1" dirty="0" smtClean="0">
                  <a:solidFill>
                    <a:schemeClr val="bg2"/>
                  </a:solidFill>
                  <a:effectLst/>
                  <a:latin typeface="+mj-lt"/>
                </a:rPr>
                <a:t>If FRCC2 = Moderate Departure =  &gt;50% severity, </a:t>
              </a:r>
            </a:p>
            <a:p>
              <a:pPr marL="0" marR="0" algn="ctr">
                <a:spcBef>
                  <a:spcPts val="0"/>
                </a:spcBef>
                <a:spcAft>
                  <a:spcPts val="0"/>
                </a:spcAft>
              </a:pPr>
              <a:r>
                <a:rPr lang="en-AU" sz="1100" b="1" dirty="0" smtClean="0">
                  <a:solidFill>
                    <a:schemeClr val="bg2"/>
                  </a:solidFill>
                  <a:effectLst/>
                  <a:latin typeface="+mj-lt"/>
                </a:rPr>
                <a:t>then:</a:t>
              </a:r>
            </a:p>
            <a:p>
              <a:pPr marL="0" marR="0" algn="ctr">
                <a:spcBef>
                  <a:spcPts val="0"/>
                </a:spcBef>
                <a:spcAft>
                  <a:spcPts val="0"/>
                </a:spcAft>
              </a:pPr>
              <a:r>
                <a:rPr lang="en-AU" sz="1100" b="1" dirty="0" smtClean="0">
                  <a:solidFill>
                    <a:schemeClr val="bg2"/>
                  </a:solidFill>
                  <a:effectLst/>
                  <a:latin typeface="+mj-lt"/>
                </a:rPr>
                <a:t> </a:t>
              </a:r>
              <a:r>
                <a:rPr lang="en-AU" b="1" dirty="0" smtClean="0">
                  <a:solidFill>
                    <a:srgbClr val="FF0000"/>
                  </a:solidFill>
                  <a:effectLst/>
                  <a:latin typeface="+mj-lt"/>
                </a:rPr>
                <a:t>Criteria C3: </a:t>
              </a:r>
              <a:r>
                <a:rPr lang="en-AU" sz="2400" b="1" dirty="0" smtClean="0">
                  <a:solidFill>
                    <a:schemeClr val="bg2"/>
                  </a:solidFill>
                  <a:effectLst/>
                  <a:latin typeface="+mj-lt"/>
                </a:rPr>
                <a:t>68% of extent </a:t>
              </a:r>
            </a:p>
            <a:p>
              <a:pPr marL="0" marR="0" algn="ctr">
                <a:spcBef>
                  <a:spcPts val="0"/>
                </a:spcBef>
                <a:spcAft>
                  <a:spcPts val="0"/>
                </a:spcAft>
              </a:pPr>
              <a:r>
                <a:rPr lang="en-AU" sz="2400" b="1" dirty="0" smtClean="0">
                  <a:solidFill>
                    <a:schemeClr val="bg2"/>
                  </a:solidFill>
                  <a:effectLst/>
                  <a:latin typeface="+mj-lt"/>
                </a:rPr>
                <a:t>has &gt;50% severity </a:t>
              </a:r>
            </a:p>
            <a:p>
              <a:pPr marL="0" marR="0" algn="ctr">
                <a:spcBef>
                  <a:spcPts val="0"/>
                </a:spcBef>
                <a:spcAft>
                  <a:spcPts val="0"/>
                </a:spcAft>
              </a:pPr>
              <a:r>
                <a:rPr lang="en-AU" sz="2400" b="1" dirty="0" smtClean="0">
                  <a:solidFill>
                    <a:srgbClr val="FF0000"/>
                  </a:solidFill>
                  <a:effectLst/>
                  <a:latin typeface="+mj-lt"/>
                </a:rPr>
                <a:t>= Vulnerable </a:t>
              </a:r>
              <a:endParaRPr lang="en-AU" sz="2400" b="1" dirty="0">
                <a:solidFill>
                  <a:srgbClr val="FF0000"/>
                </a:solidFill>
                <a:effectLst/>
                <a:latin typeface="+mj-lt"/>
              </a:endParaRPr>
            </a:p>
          </p:txBody>
        </p:sp>
        <p:sp>
          <p:nvSpPr>
            <p:cNvPr id="6" name="Rectangle 5"/>
            <p:cNvSpPr/>
            <p:nvPr/>
          </p:nvSpPr>
          <p:spPr bwMode="auto">
            <a:xfrm>
              <a:off x="6248400" y="838200"/>
              <a:ext cx="2514600" cy="3429000"/>
            </a:xfrm>
            <a:prstGeom prst="rect">
              <a:avLst/>
            </a:prstGeom>
            <a:noFill/>
            <a:ln w="57150" cap="flat" cmpd="sng" algn="ctr">
              <a:solidFill>
                <a:srgbClr val="FF5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grpSp>
    </p:spTree>
    <p:extLst>
      <p:ext uri="{BB962C8B-B14F-4D97-AF65-F5344CB8AC3E}">
        <p14:creationId xmlns:p14="http://schemas.microsoft.com/office/powerpoint/2010/main" val="332980172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3635338"/>
              </p:ext>
            </p:extLst>
          </p:nvPr>
        </p:nvGraphicFramePr>
        <p:xfrm>
          <a:off x="-1137" y="617220"/>
          <a:ext cx="9144000" cy="6301740"/>
        </p:xfrm>
        <a:graphic>
          <a:graphicData uri="http://schemas.openxmlformats.org/drawingml/2006/table">
            <a:tbl>
              <a:tblPr>
                <a:tableStyleId>{5C22544A-7EE6-4342-B048-85BDC9FD1C3A}</a:tableStyleId>
              </a:tblPr>
              <a:tblGrid>
                <a:gridCol w="3430137"/>
                <a:gridCol w="1003317"/>
                <a:gridCol w="3262746"/>
                <a:gridCol w="1447800"/>
              </a:tblGrid>
              <a:tr h="361950">
                <a:tc gridSpan="2">
                  <a:txBody>
                    <a:bodyPr/>
                    <a:lstStyle/>
                    <a:p>
                      <a:pPr algn="ctr" fontAlgn="b"/>
                      <a:endParaRPr lang="en-US" sz="2800" b="0" i="0" u="none" strike="noStrike" dirty="0">
                        <a:solidFill>
                          <a:srgbClr val="000000"/>
                        </a:solidFill>
                        <a:effectLst/>
                        <a:latin typeface="+mj-lt"/>
                      </a:endParaRPr>
                    </a:p>
                  </a:txBody>
                  <a:tcPr marL="9525" marR="9525" marT="9525" marB="0" anchor="b">
                    <a:solidFill>
                      <a:schemeClr val="tx1">
                        <a:lumMod val="85000"/>
                      </a:schemeClr>
                    </a:solidFill>
                  </a:tcPr>
                </a:tc>
                <a:tc hMerge="1">
                  <a:txBody>
                    <a:bodyPr/>
                    <a:lstStyle/>
                    <a:p>
                      <a:endParaRPr lang="en-US"/>
                    </a:p>
                  </a:txBody>
                  <a:tcPr/>
                </a:tc>
                <a:tc gridSpan="2">
                  <a:txBody>
                    <a:bodyPr/>
                    <a:lstStyle/>
                    <a:p>
                      <a:pPr algn="ctr" fontAlgn="b"/>
                      <a:endParaRPr lang="en-US" sz="2800" b="0" i="0" u="none" strike="noStrike" dirty="0">
                        <a:solidFill>
                          <a:srgbClr val="000000"/>
                        </a:solidFill>
                        <a:effectLst/>
                        <a:latin typeface="+mj-lt"/>
                      </a:endParaRPr>
                    </a:p>
                  </a:txBody>
                  <a:tcPr marL="9525" marR="9525" marT="9525" marB="0" anchor="b">
                    <a:solidFill>
                      <a:schemeClr val="tx1">
                        <a:lumMod val="85000"/>
                      </a:schemeClr>
                    </a:solidFill>
                  </a:tcPr>
                </a:tc>
                <a:tc hMerge="1">
                  <a:txBody>
                    <a:bodyPr/>
                    <a:lstStyle/>
                    <a:p>
                      <a:endParaRPr lang="en-US"/>
                    </a:p>
                  </a:txBody>
                  <a:tcPr/>
                </a:tc>
              </a:tr>
              <a:tr h="361950">
                <a:tc>
                  <a:txBody>
                    <a:bodyPr/>
                    <a:lstStyle/>
                    <a:p>
                      <a:pPr algn="l" fontAlgn="b"/>
                      <a:r>
                        <a:rPr lang="en-US" sz="1600" u="none" strike="noStrike">
                          <a:effectLst/>
                          <a:latin typeface="+mj-lt"/>
                        </a:rPr>
                        <a:t>Criterion</a:t>
                      </a:r>
                      <a:endParaRPr lang="en-US" sz="1600" b="0" i="0" u="none" strike="noStrike">
                        <a:solidFill>
                          <a:srgbClr val="000000"/>
                        </a:solidFill>
                        <a:effectLst/>
                        <a:latin typeface="+mj-lt"/>
                      </a:endParaRPr>
                    </a:p>
                  </a:txBody>
                  <a:tcPr marL="9525" marR="9525" marT="9525" marB="0" anchor="b">
                    <a:solidFill>
                      <a:schemeClr val="tx1">
                        <a:lumMod val="85000"/>
                      </a:schemeClr>
                    </a:solidFill>
                  </a:tcPr>
                </a:tc>
                <a:tc>
                  <a:txBody>
                    <a:bodyPr/>
                    <a:lstStyle/>
                    <a:p>
                      <a:pPr algn="ctr" fontAlgn="b"/>
                      <a:r>
                        <a:rPr lang="en-US" sz="1600" u="none" strike="noStrike" dirty="0">
                          <a:effectLst/>
                          <a:latin typeface="+mj-lt"/>
                        </a:rPr>
                        <a:t>Score</a:t>
                      </a:r>
                      <a:endParaRPr lang="en-US" sz="1600" b="0" i="0" u="none" strike="noStrike" dirty="0">
                        <a:solidFill>
                          <a:srgbClr val="000000"/>
                        </a:solidFill>
                        <a:effectLst/>
                        <a:latin typeface="+mj-lt"/>
                      </a:endParaRPr>
                    </a:p>
                  </a:txBody>
                  <a:tcPr marL="9525" marR="9525" marT="9525" marB="0" anchor="b">
                    <a:solidFill>
                      <a:schemeClr val="tx1">
                        <a:lumMod val="85000"/>
                      </a:schemeClr>
                    </a:solidFill>
                  </a:tcPr>
                </a:tc>
                <a:tc>
                  <a:txBody>
                    <a:bodyPr/>
                    <a:lstStyle/>
                    <a:p>
                      <a:pPr algn="l" fontAlgn="b"/>
                      <a:r>
                        <a:rPr lang="en-US" sz="1600" u="none" strike="noStrike" dirty="0">
                          <a:effectLst/>
                          <a:latin typeface="+mj-lt"/>
                        </a:rPr>
                        <a:t>Criterion</a:t>
                      </a:r>
                      <a:endParaRPr lang="en-US" sz="1600" b="0" i="0" u="none" strike="noStrike" dirty="0">
                        <a:solidFill>
                          <a:srgbClr val="000000"/>
                        </a:solidFill>
                        <a:effectLst/>
                        <a:latin typeface="+mj-lt"/>
                      </a:endParaRPr>
                    </a:p>
                  </a:txBody>
                  <a:tcPr marL="9525" marR="9525" marT="9525" marB="0" anchor="b">
                    <a:solidFill>
                      <a:schemeClr val="tx1">
                        <a:lumMod val="85000"/>
                      </a:schemeClr>
                    </a:solidFill>
                  </a:tcPr>
                </a:tc>
                <a:tc>
                  <a:txBody>
                    <a:bodyPr/>
                    <a:lstStyle/>
                    <a:p>
                      <a:pPr algn="ctr" fontAlgn="b"/>
                      <a:r>
                        <a:rPr lang="en-US" sz="1100" u="none" strike="noStrike" dirty="0" smtClean="0">
                          <a:effectLst/>
                          <a:latin typeface="+mj-lt"/>
                        </a:rPr>
                        <a:t>Rank Calculator </a:t>
                      </a:r>
                    </a:p>
                    <a:p>
                      <a:pPr algn="ctr" fontAlgn="b"/>
                      <a:r>
                        <a:rPr lang="en-US" sz="1100" u="none" strike="noStrike" dirty="0" smtClean="0">
                          <a:effectLst/>
                          <a:latin typeface="+mj-lt"/>
                        </a:rPr>
                        <a:t>Score</a:t>
                      </a:r>
                      <a:endParaRPr lang="en-US" sz="1100" b="0" i="0" u="none" strike="noStrike" dirty="0">
                        <a:solidFill>
                          <a:srgbClr val="000000"/>
                        </a:solidFill>
                        <a:effectLst/>
                        <a:latin typeface="+mj-lt"/>
                      </a:endParaRPr>
                    </a:p>
                  </a:txBody>
                  <a:tcPr marL="9525" marR="9525" marT="9525" marB="0" anchor="b">
                    <a:solidFill>
                      <a:schemeClr val="tx1">
                        <a:lumMod val="85000"/>
                      </a:schemeClr>
                    </a:solidFill>
                  </a:tcPr>
                </a:tc>
              </a:tr>
              <a:tr h="361950">
                <a:tc>
                  <a:txBody>
                    <a:bodyPr/>
                    <a:lstStyle/>
                    <a:p>
                      <a:pPr algn="l" fontAlgn="b"/>
                      <a:r>
                        <a:rPr lang="en-US" sz="1600" u="none" strike="noStrike">
                          <a:effectLst/>
                          <a:latin typeface="+mj-lt"/>
                        </a:rPr>
                        <a:t>A1 - extent past 50 years</a:t>
                      </a:r>
                      <a:endParaRPr lang="en-US" sz="1600" b="0" i="0" u="none" strike="noStrike">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DD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Short-term Trend</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i="0" u="none" strike="noStrike" dirty="0" smtClean="0">
                          <a:solidFill>
                            <a:srgbClr val="FF0000"/>
                          </a:solidFill>
                          <a:effectLst/>
                          <a:latin typeface="+mj-lt"/>
                        </a:rPr>
                        <a:t>unknown</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a:effectLst/>
                          <a:latin typeface="+mj-lt"/>
                        </a:rPr>
                        <a:t>A2-  extent next 50 years</a:t>
                      </a:r>
                      <a:endParaRPr lang="en-US" sz="1600" b="0" i="0" u="none" strike="noStrike">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NE</a:t>
                      </a:r>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A3 - extent past 250 </a:t>
                      </a:r>
                      <a:r>
                        <a:rPr lang="en-US" sz="1600" u="none" strike="noStrike" dirty="0" smtClean="0">
                          <a:effectLst/>
                          <a:latin typeface="+mj-lt"/>
                        </a:rPr>
                        <a:t>years     </a:t>
                      </a:r>
                      <a:r>
                        <a:rPr lang="en-US" sz="1600" u="none" strike="noStrike" dirty="0" smtClean="0">
                          <a:solidFill>
                            <a:srgbClr val="FF0000"/>
                          </a:solidFill>
                          <a:effectLst/>
                          <a:latin typeface="+mj-lt"/>
                        </a:rPr>
                        <a:t>(-57%)</a:t>
                      </a:r>
                      <a:endParaRPr lang="en-US" sz="1600" b="0" i="0" u="none" strike="noStrike" dirty="0">
                        <a:solidFill>
                          <a:srgbClr val="FF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VU</a:t>
                      </a:r>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Long-term Trend</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smtClean="0">
                          <a:solidFill>
                            <a:srgbClr val="FF0000"/>
                          </a:solidFill>
                          <a:effectLst/>
                          <a:latin typeface="+mj-lt"/>
                        </a:rPr>
                        <a:t>-0.22</a:t>
                      </a:r>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latin typeface="+mj-lt"/>
                        </a:rPr>
                        <a:t>B1 </a:t>
                      </a:r>
                      <a:r>
                        <a:rPr lang="en-US" sz="1600" u="none" strike="noStrike" dirty="0" smtClean="0">
                          <a:effectLst/>
                          <a:latin typeface="+mj-lt"/>
                        </a:rPr>
                        <a:t>– EOO               </a:t>
                      </a:r>
                      <a:r>
                        <a:rPr lang="en-US" sz="1600" u="none" strike="noStrike" baseline="0" dirty="0" smtClean="0">
                          <a:effectLst/>
                          <a:latin typeface="+mj-lt"/>
                        </a:rPr>
                        <a:t> </a:t>
                      </a:r>
                      <a:r>
                        <a:rPr lang="en-US" sz="1600" u="none" strike="noStrike" dirty="0" smtClean="0">
                          <a:effectLst/>
                          <a:latin typeface="+mj-lt"/>
                        </a:rPr>
                        <a:t> </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(210,000</a:t>
                      </a:r>
                      <a:r>
                        <a:rPr lang="en-US" sz="1600" u="none" strike="noStrike" kern="1200" baseline="0" dirty="0" smtClean="0">
                          <a:solidFill>
                            <a:srgbClr val="FF0000"/>
                          </a:solidFill>
                          <a:effectLst/>
                          <a:latin typeface="Arial" panose="020B0604020202020204" pitchFamily="34" charset="0"/>
                          <a:ea typeface="+mn-ea"/>
                          <a:cs typeface="Arial" panose="020B0604020202020204" pitchFamily="34" charset="0"/>
                        </a:rPr>
                        <a:t> </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km</a:t>
                      </a:r>
                      <a:r>
                        <a:rPr lang="en-US" sz="1600" u="none" strike="noStrike" kern="1200" baseline="30000" dirty="0" smtClean="0">
                          <a:solidFill>
                            <a:srgbClr val="FF0000"/>
                          </a:solidFill>
                          <a:effectLst/>
                          <a:latin typeface="Arial" panose="020B0604020202020204" pitchFamily="34" charset="0"/>
                          <a:ea typeface="+mn-ea"/>
                          <a:cs typeface="Arial" panose="020B0604020202020204" pitchFamily="34" charset="0"/>
                        </a:rPr>
                        <a:t>2</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a:t>
                      </a:r>
                      <a:endParaRPr lang="en-US" sz="1600" b="0" i="0" u="none" strike="noStrike" kern="1200" dirty="0" smtClean="0">
                        <a:solidFill>
                          <a:srgbClr val="FF0000"/>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l" fontAlgn="b"/>
                      <a:r>
                        <a:rPr lang="en-US" sz="2000" b="1" u="none" strike="noStrike" dirty="0" smtClean="0">
                          <a:solidFill>
                            <a:srgbClr val="FF0000"/>
                          </a:solidFill>
                          <a:effectLst/>
                          <a:latin typeface="+mj-lt"/>
                        </a:rPr>
                        <a:t>LC</a:t>
                      </a:r>
                      <a:endParaRPr lang="en-US" sz="2000" b="1" i="0" u="none" strike="noStrike" dirty="0">
                        <a:solidFill>
                          <a:srgbClr val="FF0000"/>
                        </a:solidFill>
                        <a:effectLst/>
                        <a:latin typeface="+mj-lt"/>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latin typeface="+mj-lt"/>
                        </a:rPr>
                        <a:t>Range </a:t>
                      </a:r>
                      <a:r>
                        <a:rPr lang="en-US" sz="1600" u="none" strike="noStrike" dirty="0" smtClean="0">
                          <a:effectLst/>
                          <a:latin typeface="+mj-lt"/>
                        </a:rPr>
                        <a:t>Extent          </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(210,000</a:t>
                      </a:r>
                      <a:r>
                        <a:rPr lang="en-US" sz="1600" u="none" strike="noStrike" kern="1200" baseline="0" dirty="0" smtClean="0">
                          <a:solidFill>
                            <a:srgbClr val="FF0000"/>
                          </a:solidFill>
                          <a:effectLst/>
                          <a:latin typeface="Arial" panose="020B0604020202020204" pitchFamily="34" charset="0"/>
                          <a:ea typeface="+mn-ea"/>
                          <a:cs typeface="Arial" panose="020B0604020202020204" pitchFamily="34" charset="0"/>
                        </a:rPr>
                        <a:t> </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km</a:t>
                      </a:r>
                      <a:r>
                        <a:rPr lang="en-US" sz="1600" u="none" strike="noStrike" kern="1200" baseline="30000" dirty="0" smtClean="0">
                          <a:solidFill>
                            <a:srgbClr val="FF0000"/>
                          </a:solidFill>
                          <a:effectLst/>
                          <a:latin typeface="Arial" panose="020B0604020202020204" pitchFamily="34" charset="0"/>
                          <a:ea typeface="+mn-ea"/>
                          <a:cs typeface="Arial" panose="020B0604020202020204" pitchFamily="34" charset="0"/>
                        </a:rPr>
                        <a:t>2</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a:t>
                      </a:r>
                      <a:endParaRPr lang="en-US" sz="1600" b="0" i="0" u="none" strike="noStrike" kern="1200" dirty="0" smtClean="0">
                        <a:solidFill>
                          <a:srgbClr val="FF0000"/>
                        </a:solidFill>
                        <a:effectLst/>
                        <a:latin typeface="Arial" panose="020B0604020202020204" pitchFamily="34" charset="0"/>
                        <a:ea typeface="+mn-ea"/>
                        <a:cs typeface="Arial" panose="020B0604020202020204" pitchFamily="34" charset="0"/>
                      </a:endParaRPr>
                    </a:p>
                  </a:txBody>
                  <a:tcPr marL="9525" marR="9525" marT="9525" marB="0" anchor="b"/>
                </a:tc>
                <a:tc>
                  <a:txBody>
                    <a:bodyPr/>
                    <a:lstStyle/>
                    <a:p>
                      <a:pPr algn="ctr" fontAlgn="b"/>
                      <a:r>
                        <a:rPr lang="en-US" sz="1800" b="1" u="none" strike="noStrike" dirty="0">
                          <a:solidFill>
                            <a:srgbClr val="FF0000"/>
                          </a:solidFill>
                          <a:effectLst/>
                          <a:latin typeface="+mj-lt"/>
                        </a:rPr>
                        <a:t> </a:t>
                      </a:r>
                      <a:r>
                        <a:rPr lang="en-US" sz="1800" b="1" u="none" strike="noStrike" dirty="0" smtClean="0">
                          <a:solidFill>
                            <a:srgbClr val="FF0000"/>
                          </a:solidFill>
                          <a:effectLst/>
                          <a:latin typeface="+mj-lt"/>
                        </a:rPr>
                        <a:t>4.71</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B2 </a:t>
                      </a:r>
                      <a:r>
                        <a:rPr lang="en-US" sz="1600" u="none" strike="noStrike" dirty="0" smtClean="0">
                          <a:effectLst/>
                          <a:latin typeface="+mj-lt"/>
                        </a:rPr>
                        <a:t>– AOO</a:t>
                      </a:r>
                      <a:r>
                        <a:rPr lang="en-US" sz="1600" u="none" strike="noStrike" baseline="0" dirty="0" smtClean="0">
                          <a:effectLst/>
                          <a:latin typeface="+mj-lt"/>
                        </a:rPr>
                        <a:t>   </a:t>
                      </a:r>
                      <a:r>
                        <a:rPr lang="en-US" sz="1600" u="none" strike="noStrike" dirty="0" smtClean="0">
                          <a:solidFill>
                            <a:srgbClr val="FF0000"/>
                          </a:solidFill>
                          <a:effectLst/>
                          <a:latin typeface="+mj-lt"/>
                        </a:rPr>
                        <a:t>(410</a:t>
                      </a:r>
                      <a:r>
                        <a:rPr lang="en-US" sz="1600" u="none" strike="noStrike" baseline="0" dirty="0" smtClean="0">
                          <a:solidFill>
                            <a:srgbClr val="FF0000"/>
                          </a:solidFill>
                          <a:effectLst/>
                          <a:latin typeface="+mj-lt"/>
                        </a:rPr>
                        <a:t> hexes @100 </a:t>
                      </a:r>
                      <a:r>
                        <a:rPr lang="en-US" sz="1600" u="none" strike="noStrike" dirty="0" smtClean="0">
                          <a:solidFill>
                            <a:srgbClr val="FF0000"/>
                          </a:solidFill>
                          <a:effectLst/>
                          <a:latin typeface="+mj-lt"/>
                        </a:rPr>
                        <a:t>km</a:t>
                      </a:r>
                      <a:r>
                        <a:rPr lang="en-US" sz="1600" u="none" strike="noStrike" baseline="30000" dirty="0" smtClean="0">
                          <a:solidFill>
                            <a:srgbClr val="FF0000"/>
                          </a:solidFill>
                          <a:effectLst/>
                          <a:latin typeface="+mj-lt"/>
                        </a:rPr>
                        <a:t>2</a:t>
                      </a:r>
                      <a:r>
                        <a:rPr lang="en-US" sz="1600" u="none" strike="noStrike" dirty="0" smtClean="0">
                          <a:solidFill>
                            <a:srgbClr val="FF0000"/>
                          </a:solidFill>
                          <a:effectLst/>
                          <a:latin typeface="+mj-lt"/>
                        </a:rPr>
                        <a:t>)</a:t>
                      </a:r>
                      <a:endParaRPr lang="en-US" sz="1600" b="0" i="0" u="none" strike="noStrike" dirty="0">
                        <a:solidFill>
                          <a:srgbClr val="FF0000"/>
                        </a:solidFill>
                        <a:effectLst/>
                        <a:latin typeface="+mj-lt"/>
                      </a:endParaRPr>
                    </a:p>
                  </a:txBody>
                  <a:tcPr marL="9525" marR="9525" marT="9525" marB="0" anchor="b"/>
                </a:tc>
                <a:tc>
                  <a:txBody>
                    <a:bodyPr/>
                    <a:lstStyle/>
                    <a:p>
                      <a:pPr algn="l" fontAlgn="b"/>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u="none" strike="noStrike" dirty="0">
                          <a:effectLst/>
                          <a:latin typeface="+mj-lt"/>
                        </a:rPr>
                        <a:t>Area of </a:t>
                      </a:r>
                      <a:r>
                        <a:rPr lang="en-US" sz="1600" u="none" strike="noStrike" dirty="0" smtClean="0">
                          <a:effectLst/>
                          <a:latin typeface="+mj-lt"/>
                        </a:rPr>
                        <a:t>Occupancy     </a:t>
                      </a:r>
                      <a:r>
                        <a:rPr lang="en-US" sz="1600" u="none" strike="noStrike" kern="1200" dirty="0" smtClean="0">
                          <a:solidFill>
                            <a:srgbClr val="FF0000"/>
                          </a:solidFill>
                          <a:effectLst/>
                          <a:latin typeface="Arial" panose="020B0604020202020204" pitchFamily="34" charset="0"/>
                          <a:ea typeface="+mn-ea"/>
                          <a:cs typeface="Arial" panose="020B0604020202020204" pitchFamily="34" charset="0"/>
                        </a:rPr>
                        <a:t>(4,900 km</a:t>
                      </a:r>
                      <a:r>
                        <a:rPr lang="en-US" sz="1600" u="none" strike="noStrike" kern="1200" baseline="30000" dirty="0" smtClean="0">
                          <a:solidFill>
                            <a:srgbClr val="FF0000"/>
                          </a:solidFill>
                          <a:effectLst/>
                          <a:latin typeface="Arial" panose="020B0604020202020204" pitchFamily="34" charset="0"/>
                          <a:ea typeface="+mn-ea"/>
                          <a:cs typeface="Arial" panose="020B0604020202020204" pitchFamily="34" charset="0"/>
                        </a:rPr>
                        <a:t>2</a:t>
                      </a:r>
                      <a:r>
                        <a:rPr lang="en-US" sz="1600" u="none" strike="noStrike" kern="1200" dirty="0" smtClean="0">
                          <a:solidFill>
                            <a:srgbClr val="FF0000"/>
                          </a:solidFill>
                          <a:effectLst/>
                          <a:latin typeface="+mn-lt"/>
                          <a:ea typeface="+mn-ea"/>
                          <a:cs typeface="+mn-cs"/>
                        </a:rPr>
                        <a:t>)</a:t>
                      </a:r>
                      <a:endParaRPr lang="en-US" sz="1600" b="0" i="0" u="none" strike="noStrike" kern="1200" dirty="0" smtClean="0">
                        <a:solidFill>
                          <a:srgbClr val="FF0000"/>
                        </a:solidFill>
                        <a:effectLst/>
                        <a:latin typeface="+mn-lt"/>
                        <a:ea typeface="+mn-ea"/>
                        <a:cs typeface="+mn-cs"/>
                      </a:endParaRPr>
                    </a:p>
                  </a:txBody>
                  <a:tcPr marL="9525" marR="9525" marT="9525" marB="0" anchor="b"/>
                </a:tc>
                <a:tc>
                  <a:txBody>
                    <a:bodyPr/>
                    <a:lstStyle/>
                    <a:p>
                      <a:pPr algn="ctr" fontAlgn="b"/>
                      <a:r>
                        <a:rPr lang="en-US" sz="1800" b="1" u="none" strike="noStrike" dirty="0">
                          <a:solidFill>
                            <a:srgbClr val="FF0000"/>
                          </a:solidFill>
                          <a:effectLst/>
                          <a:latin typeface="+mj-lt"/>
                        </a:rPr>
                        <a:t> </a:t>
                      </a:r>
                      <a:r>
                        <a:rPr lang="en-US" sz="1800" b="1" u="none" strike="noStrike" dirty="0" smtClean="0">
                          <a:solidFill>
                            <a:srgbClr val="FF0000"/>
                          </a:solidFill>
                          <a:effectLst/>
                          <a:latin typeface="+mj-lt"/>
                        </a:rPr>
                        <a:t>4.81</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a:effectLst/>
                          <a:latin typeface="+mj-lt"/>
                        </a:rPr>
                        <a:t>B3 - very few locations</a:t>
                      </a:r>
                      <a:endParaRPr lang="en-US" sz="1600" b="0" i="0" u="none" strike="noStrike">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LC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Number of EOs</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smtClean="0">
                          <a:solidFill>
                            <a:srgbClr val="FF0000"/>
                          </a:solidFill>
                          <a:effectLst/>
                          <a:latin typeface="+mj-lt"/>
                        </a:rPr>
                        <a:t>unknown</a:t>
                      </a:r>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C1 </a:t>
                      </a:r>
                      <a:r>
                        <a:rPr lang="en-US" sz="1600" u="none" strike="noStrike" dirty="0" smtClean="0">
                          <a:effectLst/>
                          <a:latin typeface="+mj-lt"/>
                        </a:rPr>
                        <a:t>– </a:t>
                      </a:r>
                      <a:r>
                        <a:rPr lang="en-US" sz="1600" u="none" strike="noStrike" dirty="0" err="1" smtClean="0">
                          <a:effectLst/>
                          <a:latin typeface="+mj-lt"/>
                        </a:rPr>
                        <a:t>Enviro</a:t>
                      </a:r>
                      <a:r>
                        <a:rPr lang="en-US" sz="1600" u="none" strike="noStrike" dirty="0" smtClean="0">
                          <a:effectLst/>
                          <a:latin typeface="+mj-lt"/>
                        </a:rPr>
                        <a:t> </a:t>
                      </a:r>
                      <a:r>
                        <a:rPr lang="en-US" sz="1600" u="none" strike="noStrike" dirty="0" err="1" smtClean="0">
                          <a:effectLst/>
                          <a:latin typeface="+mj-lt"/>
                        </a:rPr>
                        <a:t>Degrad</a:t>
                      </a:r>
                      <a:r>
                        <a:rPr lang="en-US" sz="1600" u="none" strike="noStrike" dirty="0" smtClean="0">
                          <a:effectLst/>
                          <a:latin typeface="+mj-lt"/>
                        </a:rPr>
                        <a:t> </a:t>
                      </a:r>
                      <a:r>
                        <a:rPr lang="en-US" sz="1600" u="none" strike="noStrike" dirty="0">
                          <a:effectLst/>
                          <a:latin typeface="+mj-lt"/>
                        </a:rPr>
                        <a:t>- past 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DD</a:t>
                      </a:r>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C2 </a:t>
                      </a:r>
                      <a:r>
                        <a:rPr lang="en-US" sz="1600" u="none" strike="noStrike" dirty="0" smtClean="0">
                          <a:effectLst/>
                          <a:latin typeface="+mj-lt"/>
                        </a:rPr>
                        <a:t>– </a:t>
                      </a:r>
                      <a:r>
                        <a:rPr lang="en-US" sz="1600" u="none" strike="noStrike" dirty="0" err="1" smtClean="0">
                          <a:effectLst/>
                          <a:latin typeface="+mj-lt"/>
                        </a:rPr>
                        <a:t>Enviro</a:t>
                      </a:r>
                      <a:r>
                        <a:rPr lang="en-US" sz="1600" u="none" strike="noStrike" dirty="0" smtClean="0">
                          <a:effectLst/>
                          <a:latin typeface="+mj-lt"/>
                        </a:rPr>
                        <a:t> </a:t>
                      </a:r>
                      <a:r>
                        <a:rPr lang="en-US" sz="1600" u="none" strike="noStrike" dirty="0" err="1" smtClean="0">
                          <a:effectLst/>
                          <a:latin typeface="+mj-lt"/>
                        </a:rPr>
                        <a:t>Degrad</a:t>
                      </a:r>
                      <a:r>
                        <a:rPr lang="en-US" sz="1600" u="none" strike="noStrike" dirty="0" smtClean="0">
                          <a:effectLst/>
                          <a:latin typeface="+mj-lt"/>
                        </a:rPr>
                        <a:t> </a:t>
                      </a:r>
                      <a:r>
                        <a:rPr lang="en-US" sz="1600" u="none" strike="noStrike" dirty="0">
                          <a:effectLst/>
                          <a:latin typeface="+mj-lt"/>
                        </a:rPr>
                        <a:t>- next 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NE</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Overall Threat </a:t>
                      </a:r>
                      <a:r>
                        <a:rPr lang="en-US" sz="1100" u="none" strike="noStrike" dirty="0">
                          <a:effectLst/>
                          <a:latin typeface="+mj-lt"/>
                        </a:rPr>
                        <a:t>(Scope/Severity</a:t>
                      </a:r>
                      <a:r>
                        <a:rPr lang="en-US" sz="1100" u="none" strike="noStrike" dirty="0" smtClean="0">
                          <a:effectLst/>
                          <a:latin typeface="+mj-lt"/>
                        </a:rPr>
                        <a:t>)</a:t>
                      </a:r>
                      <a:r>
                        <a:rPr lang="en-US" sz="1600" u="none" strike="noStrike" dirty="0" smtClean="0">
                          <a:effectLst/>
                          <a:latin typeface="+mj-lt"/>
                        </a:rPr>
                        <a:t> </a:t>
                      </a:r>
                      <a:r>
                        <a:rPr lang="en-US" sz="1600" u="none" strike="noStrike" dirty="0" smtClean="0">
                          <a:solidFill>
                            <a:srgbClr val="FF0000"/>
                          </a:solidFill>
                          <a:effectLst/>
                          <a:latin typeface="+mj-lt"/>
                        </a:rPr>
                        <a:t>(High)</a:t>
                      </a:r>
                      <a:endParaRPr lang="en-US" sz="1600" b="0" i="0" u="none" strike="noStrike" dirty="0">
                        <a:solidFill>
                          <a:srgbClr val="FF0000"/>
                        </a:solidFill>
                        <a:effectLst/>
                        <a:latin typeface="+mj-lt"/>
                      </a:endParaRPr>
                    </a:p>
                  </a:txBody>
                  <a:tcPr marL="9525" marR="9525" marT="9525" marB="0" anchor="b"/>
                </a:tc>
                <a:tc>
                  <a:txBody>
                    <a:bodyPr/>
                    <a:lstStyle/>
                    <a:p>
                      <a:pPr algn="ctr" fontAlgn="b"/>
                      <a:r>
                        <a:rPr lang="en-US" sz="1800" b="1" u="none" strike="noStrike" dirty="0" smtClean="0">
                          <a:solidFill>
                            <a:srgbClr val="FF0000"/>
                          </a:solidFill>
                          <a:effectLst/>
                          <a:latin typeface="+mj-lt"/>
                        </a:rPr>
                        <a:t>1.83</a:t>
                      </a:r>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C3 </a:t>
                      </a:r>
                      <a:r>
                        <a:rPr lang="en-US" sz="1600" u="none" strike="noStrike" dirty="0" smtClean="0">
                          <a:effectLst/>
                          <a:latin typeface="+mj-lt"/>
                        </a:rPr>
                        <a:t>– </a:t>
                      </a:r>
                      <a:r>
                        <a:rPr lang="en-US" sz="1600" u="none" strike="noStrike" dirty="0" err="1" smtClean="0">
                          <a:effectLst/>
                          <a:latin typeface="+mj-lt"/>
                        </a:rPr>
                        <a:t>Enviro</a:t>
                      </a:r>
                      <a:r>
                        <a:rPr lang="en-US" sz="1600" u="none" strike="noStrike" dirty="0" smtClean="0">
                          <a:effectLst/>
                          <a:latin typeface="+mj-lt"/>
                        </a:rPr>
                        <a:t> </a:t>
                      </a:r>
                      <a:r>
                        <a:rPr lang="en-US" sz="1600" u="none" strike="noStrike" dirty="0" err="1" smtClean="0">
                          <a:effectLst/>
                          <a:latin typeface="+mj-lt"/>
                        </a:rPr>
                        <a:t>Degrad</a:t>
                      </a:r>
                      <a:r>
                        <a:rPr lang="en-US" sz="1600" u="none" strike="noStrike" dirty="0" smtClean="0">
                          <a:effectLst/>
                          <a:latin typeface="+mj-lt"/>
                        </a:rPr>
                        <a:t> </a:t>
                      </a:r>
                      <a:r>
                        <a:rPr lang="en-US" sz="1600" u="none" strike="noStrike" dirty="0">
                          <a:effectLst/>
                          <a:latin typeface="+mj-lt"/>
                        </a:rPr>
                        <a:t>- past 250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VU</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Area in Good </a:t>
                      </a:r>
                      <a:r>
                        <a:rPr lang="en-US" sz="1600" u="none" strike="noStrike" dirty="0" smtClean="0">
                          <a:effectLst/>
                          <a:latin typeface="+mj-lt"/>
                        </a:rPr>
                        <a:t>Integrity </a:t>
                      </a:r>
                      <a:r>
                        <a:rPr lang="en-US" sz="1600" u="none" strike="noStrike" dirty="0" smtClean="0">
                          <a:solidFill>
                            <a:srgbClr val="FF0000"/>
                          </a:solidFill>
                          <a:effectLst/>
                          <a:latin typeface="+mj-lt"/>
                        </a:rPr>
                        <a:t>(16%)</a:t>
                      </a:r>
                      <a:endParaRPr lang="en-US" sz="1600" b="0" i="0" u="none" strike="noStrike" dirty="0">
                        <a:solidFill>
                          <a:srgbClr val="FF0000"/>
                        </a:solidFill>
                        <a:effectLst/>
                        <a:latin typeface="+mj-lt"/>
                      </a:endParaRPr>
                    </a:p>
                  </a:txBody>
                  <a:tcPr marL="9525" marR="9525" marT="9525" marB="0" anchor="b"/>
                </a:tc>
                <a:tc>
                  <a:txBody>
                    <a:bodyPr/>
                    <a:lstStyle/>
                    <a:p>
                      <a:pPr algn="ctr" fontAlgn="b"/>
                      <a:r>
                        <a:rPr lang="en-US" sz="1800" b="1" u="none" strike="noStrike" dirty="0" smtClean="0">
                          <a:solidFill>
                            <a:srgbClr val="FF0000"/>
                          </a:solidFill>
                          <a:effectLst/>
                          <a:latin typeface="+mj-lt"/>
                        </a:rPr>
                        <a:t>3.30</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D1 </a:t>
                      </a:r>
                      <a:r>
                        <a:rPr lang="en-US" sz="1600" u="none" strike="noStrike" dirty="0" smtClean="0">
                          <a:effectLst/>
                          <a:latin typeface="+mj-lt"/>
                        </a:rPr>
                        <a:t>– </a:t>
                      </a:r>
                      <a:r>
                        <a:rPr lang="en-US" sz="1600" u="none" strike="noStrike" dirty="0" err="1" smtClean="0">
                          <a:effectLst/>
                          <a:latin typeface="+mj-lt"/>
                        </a:rPr>
                        <a:t>Biol</a:t>
                      </a:r>
                      <a:r>
                        <a:rPr lang="en-US" sz="1600" u="none" strike="noStrike" baseline="0" dirty="0" smtClean="0">
                          <a:effectLst/>
                          <a:latin typeface="+mj-lt"/>
                        </a:rPr>
                        <a:t> </a:t>
                      </a:r>
                      <a:r>
                        <a:rPr lang="en-US" sz="1600" u="none" strike="noStrike" dirty="0" smtClean="0">
                          <a:effectLst/>
                          <a:latin typeface="+mj-lt"/>
                        </a:rPr>
                        <a:t>Disrupt </a:t>
                      </a:r>
                      <a:r>
                        <a:rPr lang="en-US" sz="1600" u="none" strike="noStrike" dirty="0">
                          <a:effectLst/>
                          <a:latin typeface="+mj-lt"/>
                        </a:rPr>
                        <a:t>- past 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VU</a:t>
                      </a:r>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D2 </a:t>
                      </a:r>
                      <a:r>
                        <a:rPr lang="en-US" sz="1600" u="none" strike="noStrike" dirty="0" smtClean="0">
                          <a:effectLst/>
                          <a:latin typeface="+mj-lt"/>
                        </a:rPr>
                        <a:t>– </a:t>
                      </a:r>
                      <a:r>
                        <a:rPr lang="en-US" sz="1600" u="none" strike="noStrike" dirty="0" err="1" smtClean="0">
                          <a:effectLst/>
                          <a:latin typeface="+mj-lt"/>
                        </a:rPr>
                        <a:t>Biol</a:t>
                      </a:r>
                      <a:r>
                        <a:rPr lang="en-US" sz="1600" u="none" strike="noStrike" dirty="0" smtClean="0">
                          <a:effectLst/>
                          <a:latin typeface="+mj-lt"/>
                        </a:rPr>
                        <a:t> Disrupt </a:t>
                      </a:r>
                      <a:r>
                        <a:rPr lang="en-US" sz="1600" u="none" strike="noStrike" dirty="0">
                          <a:effectLst/>
                          <a:latin typeface="+mj-lt"/>
                        </a:rPr>
                        <a:t>- next 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NE</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dirty="0">
                          <a:effectLst/>
                          <a:latin typeface="+mj-lt"/>
                        </a:rPr>
                        <a:t>D3 </a:t>
                      </a:r>
                      <a:r>
                        <a:rPr lang="en-US" sz="1600" u="none" strike="noStrike" dirty="0" smtClean="0">
                          <a:effectLst/>
                          <a:latin typeface="+mj-lt"/>
                        </a:rPr>
                        <a:t>– </a:t>
                      </a:r>
                      <a:r>
                        <a:rPr lang="en-US" sz="1600" u="none" strike="noStrike" dirty="0" err="1" smtClean="0">
                          <a:effectLst/>
                          <a:latin typeface="+mj-lt"/>
                        </a:rPr>
                        <a:t>Biol</a:t>
                      </a:r>
                      <a:r>
                        <a:rPr lang="en-US" sz="1600" u="none" strike="noStrike" dirty="0" smtClean="0">
                          <a:effectLst/>
                          <a:latin typeface="+mj-lt"/>
                        </a:rPr>
                        <a:t> Disrupt </a:t>
                      </a:r>
                      <a:r>
                        <a:rPr lang="en-US" sz="1600" u="none" strike="noStrike" dirty="0">
                          <a:effectLst/>
                          <a:latin typeface="+mj-lt"/>
                        </a:rPr>
                        <a:t>- past 250 years</a:t>
                      </a:r>
                      <a:endParaRPr lang="en-US" sz="1600" b="0" i="0" u="none" strike="noStrike" dirty="0">
                        <a:solidFill>
                          <a:srgbClr val="000000"/>
                        </a:solidFill>
                        <a:effectLst/>
                        <a:latin typeface="+mj-lt"/>
                      </a:endParaRPr>
                    </a:p>
                  </a:txBody>
                  <a:tcPr marL="9525" marR="9525" marT="9525" marB="0" anchor="b"/>
                </a:tc>
                <a:tc>
                  <a:txBody>
                    <a:bodyPr/>
                    <a:lstStyle/>
                    <a:p>
                      <a:pPr algn="l" fontAlgn="b"/>
                      <a:r>
                        <a:rPr lang="en-US" sz="2000" b="1" u="none" strike="noStrike" dirty="0" smtClean="0">
                          <a:solidFill>
                            <a:srgbClr val="FF0000"/>
                          </a:solidFill>
                          <a:effectLst/>
                          <a:latin typeface="+mj-lt"/>
                        </a:rPr>
                        <a:t>DD</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 </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a:effectLst/>
                          <a:latin typeface="+mj-lt"/>
                        </a:rPr>
                        <a:t> </a:t>
                      </a:r>
                      <a:endParaRPr lang="en-US" sz="1600" b="0" i="0" u="none" strike="noStrike">
                        <a:solidFill>
                          <a:srgbClr val="000000"/>
                        </a:solidFill>
                        <a:effectLst/>
                        <a:latin typeface="+mj-lt"/>
                      </a:endParaRPr>
                    </a:p>
                  </a:txBody>
                  <a:tcPr marL="9525" marR="9525" marT="9525" marB="0" anchor="b"/>
                </a:tc>
                <a:tc>
                  <a:txBody>
                    <a:bodyPr/>
                    <a:lstStyle/>
                    <a:p>
                      <a:pPr algn="l" fontAlgn="b"/>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Environmental Specificity</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r>
                        <a:rPr lang="en-US" sz="1800" b="1" u="none" strike="noStrike" dirty="0" smtClean="0">
                          <a:solidFill>
                            <a:srgbClr val="FF0000"/>
                          </a:solidFill>
                          <a:effectLst/>
                          <a:latin typeface="+mj-lt"/>
                        </a:rPr>
                        <a:t>NA</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1600" u="none" strike="noStrike">
                          <a:effectLst/>
                          <a:latin typeface="+mj-lt"/>
                        </a:rPr>
                        <a:t> </a:t>
                      </a:r>
                      <a:endParaRPr lang="en-US" sz="1600" b="0" i="0" u="none" strike="noStrike">
                        <a:solidFill>
                          <a:srgbClr val="000000"/>
                        </a:solidFill>
                        <a:effectLst/>
                        <a:latin typeface="+mj-lt"/>
                      </a:endParaRPr>
                    </a:p>
                  </a:txBody>
                  <a:tcPr marL="9525" marR="9525" marT="9525" marB="0" anchor="b"/>
                </a:tc>
                <a:tc>
                  <a:txBody>
                    <a:bodyPr/>
                    <a:lstStyle/>
                    <a:p>
                      <a:pPr algn="l" fontAlgn="b"/>
                      <a:r>
                        <a:rPr lang="en-US" sz="2000" b="1" u="none" strike="noStrike" dirty="0">
                          <a:solidFill>
                            <a:srgbClr val="FF0000"/>
                          </a:solidFill>
                          <a:effectLst/>
                          <a:latin typeface="+mj-lt"/>
                        </a:rPr>
                        <a:t> </a:t>
                      </a:r>
                      <a:endParaRPr lang="en-US" sz="2000" b="1" i="0" u="none" strike="noStrike" dirty="0">
                        <a:solidFill>
                          <a:srgbClr val="FF0000"/>
                        </a:solidFill>
                        <a:effectLst/>
                        <a:latin typeface="+mj-lt"/>
                      </a:endParaRPr>
                    </a:p>
                  </a:txBody>
                  <a:tcPr marL="9525" marR="9525" marT="9525" marB="0" anchor="b"/>
                </a:tc>
                <a:tc>
                  <a:txBody>
                    <a:bodyPr/>
                    <a:lstStyle/>
                    <a:p>
                      <a:pPr algn="l" fontAlgn="b"/>
                      <a:r>
                        <a:rPr lang="en-US" sz="1600" u="none" strike="noStrike" dirty="0">
                          <a:effectLst/>
                          <a:latin typeface="+mj-lt"/>
                        </a:rPr>
                        <a:t>Intrinsic Vulnerability</a:t>
                      </a:r>
                      <a:endParaRPr lang="en-US" sz="1600" b="0" i="0" u="none" strike="noStrike" dirty="0">
                        <a:solidFill>
                          <a:srgbClr val="000000"/>
                        </a:solidFill>
                        <a:effectLst/>
                        <a:latin typeface="+mj-lt"/>
                      </a:endParaRPr>
                    </a:p>
                  </a:txBody>
                  <a:tcPr marL="9525" marR="9525" marT="9525" marB="0" anchor="b"/>
                </a:tc>
                <a:tc>
                  <a:txBody>
                    <a:bodyPr/>
                    <a:lstStyle/>
                    <a:p>
                      <a:pPr algn="ctr" fontAlgn="b"/>
                      <a:r>
                        <a:rPr lang="en-US" sz="1800" b="1" u="none" strike="noStrike" dirty="0">
                          <a:solidFill>
                            <a:srgbClr val="FF0000"/>
                          </a:solidFill>
                          <a:effectLst/>
                          <a:latin typeface="+mj-lt"/>
                        </a:rPr>
                        <a:t> </a:t>
                      </a:r>
                      <a:r>
                        <a:rPr lang="en-US" sz="1800" b="1" u="none" strike="noStrike" dirty="0" smtClean="0">
                          <a:solidFill>
                            <a:srgbClr val="FF0000"/>
                          </a:solidFill>
                          <a:effectLst/>
                          <a:latin typeface="+mj-lt"/>
                        </a:rPr>
                        <a:t>NA</a:t>
                      </a:r>
                      <a:endParaRPr lang="en-US" sz="1800" b="1" i="0" u="none" strike="noStrike" dirty="0">
                        <a:solidFill>
                          <a:srgbClr val="FF0000"/>
                        </a:solidFill>
                        <a:effectLst/>
                        <a:latin typeface="+mj-lt"/>
                      </a:endParaRPr>
                    </a:p>
                  </a:txBody>
                  <a:tcPr marL="9525" marR="9525" marT="9525" marB="0" anchor="b"/>
                </a:tc>
              </a:tr>
              <a:tr h="361950">
                <a:tc>
                  <a:txBody>
                    <a:bodyPr/>
                    <a:lstStyle/>
                    <a:p>
                      <a:pPr algn="l" fontAlgn="b"/>
                      <a:r>
                        <a:rPr lang="en-US" sz="2400" b="0" i="0" u="none" strike="noStrike" dirty="0" smtClean="0">
                          <a:solidFill>
                            <a:srgbClr val="000000"/>
                          </a:solidFill>
                          <a:effectLst>
                            <a:outerShdw blurRad="38100" dist="38100" dir="2700000" algn="tl">
                              <a:srgbClr val="000000">
                                <a:alpha val="43137"/>
                              </a:srgbClr>
                            </a:outerShdw>
                          </a:effectLst>
                          <a:latin typeface="+mj-lt"/>
                        </a:rPr>
                        <a:t>Overall Score</a:t>
                      </a:r>
                      <a:endParaRPr lang="en-US" sz="2400" b="0" i="0" u="none" strike="noStrike" dirty="0">
                        <a:solidFill>
                          <a:srgbClr val="000000"/>
                        </a:solidFill>
                        <a:effectLst>
                          <a:outerShdw blurRad="38100" dist="38100" dir="2700000" algn="tl">
                            <a:srgbClr val="000000">
                              <a:alpha val="43137"/>
                            </a:srgbClr>
                          </a:outerShdw>
                        </a:effectLst>
                        <a:latin typeface="+mj-lt"/>
                      </a:endParaRPr>
                    </a:p>
                  </a:txBody>
                  <a:tcPr marL="9525" marR="9525" marT="9525" marB="0" anchor="b">
                    <a:solidFill>
                      <a:schemeClr val="accent1"/>
                    </a:solidFill>
                  </a:tcPr>
                </a:tc>
                <a:tc>
                  <a:txBody>
                    <a:bodyPr/>
                    <a:lstStyle/>
                    <a:p>
                      <a:pPr algn="ctr" fontAlgn="b"/>
                      <a:r>
                        <a:rPr lang="en-US" sz="2800" b="1" i="0" u="none" strike="noStrike" dirty="0" smtClean="0">
                          <a:solidFill>
                            <a:srgbClr val="FF0000"/>
                          </a:solidFill>
                          <a:effectLst>
                            <a:outerShdw blurRad="38100" dist="38100" dir="2700000" algn="tl">
                              <a:srgbClr val="000000">
                                <a:alpha val="43137"/>
                              </a:srgbClr>
                            </a:outerShdw>
                          </a:effectLst>
                          <a:latin typeface="+mj-lt"/>
                        </a:rPr>
                        <a:t>VU</a:t>
                      </a:r>
                      <a:endParaRPr lang="en-US" sz="2800" b="1" i="0" u="none" strike="noStrike" dirty="0">
                        <a:solidFill>
                          <a:srgbClr val="FF0000"/>
                        </a:solidFill>
                        <a:effectLst>
                          <a:outerShdw blurRad="38100" dist="38100" dir="2700000" algn="tl">
                            <a:srgbClr val="000000">
                              <a:alpha val="43137"/>
                            </a:srgbClr>
                          </a:outerShdw>
                        </a:effectLst>
                        <a:latin typeface="+mj-lt"/>
                      </a:endParaRPr>
                    </a:p>
                  </a:txBody>
                  <a:tcPr marL="9525" marR="9525" marT="9525" marB="0" anchor="b">
                    <a:solidFill>
                      <a:schemeClr val="accent1"/>
                    </a:solidFill>
                  </a:tcPr>
                </a:tc>
                <a:tc>
                  <a:txBody>
                    <a:bodyPr/>
                    <a:lstStyle/>
                    <a:p>
                      <a:pPr algn="l" fontAlgn="b"/>
                      <a:endParaRPr lang="en-US" sz="1600" b="0" i="0" u="none" strike="noStrike" dirty="0">
                        <a:solidFill>
                          <a:srgbClr val="000000"/>
                        </a:solidFill>
                        <a:effectLst/>
                        <a:latin typeface="+mj-lt"/>
                      </a:endParaRPr>
                    </a:p>
                  </a:txBody>
                  <a:tcPr marL="9525" marR="9525" marT="9525" marB="0" anchor="b">
                    <a:solidFill>
                      <a:schemeClr val="accent1"/>
                    </a:solidFill>
                  </a:tcPr>
                </a:tc>
                <a:tc>
                  <a:txBody>
                    <a:bodyPr/>
                    <a:lstStyle/>
                    <a:p>
                      <a:pPr algn="ctr" fontAlgn="b"/>
                      <a:r>
                        <a:rPr lang="en-US" sz="2800" b="1" i="0" u="none" strike="noStrike" dirty="0" smtClean="0">
                          <a:solidFill>
                            <a:srgbClr val="FF0000"/>
                          </a:solidFill>
                          <a:effectLst>
                            <a:outerShdw blurRad="38100" dist="38100" dir="2700000" algn="tl">
                              <a:srgbClr val="000000">
                                <a:alpha val="43137"/>
                              </a:srgbClr>
                            </a:outerShdw>
                          </a:effectLst>
                          <a:latin typeface="+mj-lt"/>
                        </a:rPr>
                        <a:t>G3</a:t>
                      </a:r>
                      <a:endParaRPr lang="en-US" sz="2800" b="1" i="0" u="none" strike="noStrike" dirty="0">
                        <a:solidFill>
                          <a:srgbClr val="FF0000"/>
                        </a:solidFill>
                        <a:effectLst>
                          <a:outerShdw blurRad="38100" dist="38100" dir="2700000" algn="tl">
                            <a:srgbClr val="000000">
                              <a:alpha val="43137"/>
                            </a:srgbClr>
                          </a:outerShdw>
                        </a:effectLst>
                        <a:latin typeface="+mj-lt"/>
                      </a:endParaRPr>
                    </a:p>
                  </a:txBody>
                  <a:tcPr marL="9525" marR="9525" marT="9525" marB="0" anchor="b">
                    <a:solidFill>
                      <a:schemeClr val="accent1"/>
                    </a:solidFill>
                  </a:tcPr>
                </a:tc>
              </a:tr>
            </a:tbl>
          </a:graphicData>
        </a:graphic>
      </p:graphicFrame>
      <p:pic>
        <p:nvPicPr>
          <p:cNvPr id="6" name="Picture 2"/>
          <p:cNvPicPr>
            <a:picLocks noChangeAspect="1" noChangeArrowheads="1"/>
          </p:cNvPicPr>
          <p:nvPr/>
        </p:nvPicPr>
        <p:blipFill>
          <a:blip r:embed="rId3" cstate="email"/>
          <a:srcRect/>
          <a:stretch>
            <a:fillRect/>
          </a:stretch>
        </p:blipFill>
        <p:spPr bwMode="auto">
          <a:xfrm>
            <a:off x="3356986" y="0"/>
            <a:ext cx="1067010" cy="959110"/>
          </a:xfrm>
          <a:prstGeom prst="rect">
            <a:avLst/>
          </a:prstGeom>
          <a:noFill/>
          <a:ln w="9525">
            <a:noFill/>
            <a:miter lim="800000"/>
            <a:headEnd/>
            <a:tailEnd/>
          </a:ln>
        </p:spPr>
      </p:pic>
      <p:pic>
        <p:nvPicPr>
          <p:cNvPr id="7" name="Picture 6"/>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74925" y="72255"/>
            <a:ext cx="2269075" cy="886855"/>
          </a:xfrm>
          <a:prstGeom prst="rect">
            <a:avLst/>
          </a:prstGeom>
          <a:noFill/>
          <a:ln w="9525">
            <a:noFill/>
            <a:miter lim="800000"/>
            <a:headEnd/>
            <a:tailEnd/>
          </a:ln>
        </p:spPr>
      </p:pic>
      <p:pic>
        <p:nvPicPr>
          <p:cNvPr id="5" name="Picture 4" descr="C:\Users\pat_comer\Dropbox\System photos\photos\00000000000000000000000000123129.JPG"/>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029200" y="41813"/>
            <a:ext cx="1262418" cy="9477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 y="103000"/>
            <a:ext cx="3356986" cy="584775"/>
          </a:xfrm>
          <a:prstGeom prst="rect">
            <a:avLst/>
          </a:prstGeom>
          <a:solidFill>
            <a:schemeClr val="bg1">
              <a:lumMod val="50000"/>
            </a:schemeClr>
          </a:solidFill>
        </p:spPr>
        <p:txBody>
          <a:bodyPr wrap="square" rtlCol="0">
            <a:spAutoFit/>
          </a:bodyPr>
          <a:lstStyle/>
          <a:p>
            <a:pPr algn="ctr"/>
            <a:r>
              <a:rPr lang="en-US" sz="1600" b="1" dirty="0" smtClean="0">
                <a:solidFill>
                  <a:schemeClr val="tx2"/>
                </a:solidFill>
                <a:effectLst/>
                <a:latin typeface="Trebuchet MS" panose="020B0603020202020204" pitchFamily="34" charset="0"/>
              </a:rPr>
              <a:t>Western Great Plains Foothill and Piedmont Grassland</a:t>
            </a:r>
            <a:endParaRPr lang="en-US" sz="1600" dirty="0">
              <a:latin typeface="Arial" pitchFamily="34" charset="0"/>
              <a:cs typeface="Arial" pitchFamily="34" charset="0"/>
            </a:endParaRPr>
          </a:p>
        </p:txBody>
      </p:sp>
      <p:sp>
        <p:nvSpPr>
          <p:cNvPr id="9" name="TextBox 8"/>
          <p:cNvSpPr txBox="1"/>
          <p:nvPr/>
        </p:nvSpPr>
        <p:spPr>
          <a:xfrm>
            <a:off x="-5867" y="5867400"/>
            <a:ext cx="2888285" cy="553998"/>
          </a:xfrm>
          <a:prstGeom prst="rect">
            <a:avLst/>
          </a:prstGeom>
          <a:noFill/>
        </p:spPr>
        <p:txBody>
          <a:bodyPr wrap="square" rtlCol="0">
            <a:spAutoFit/>
          </a:bodyPr>
          <a:lstStyle/>
          <a:p>
            <a:r>
              <a:rPr lang="en-US" sz="1000" dirty="0" smtClean="0">
                <a:solidFill>
                  <a:schemeClr val="bg1">
                    <a:lumMod val="60000"/>
                    <a:lumOff val="40000"/>
                  </a:schemeClr>
                </a:solidFill>
                <a:effectLst/>
                <a:latin typeface="Arial" pitchFamily="34" charset="0"/>
                <a:cs typeface="Arial" pitchFamily="34" charset="0"/>
              </a:rPr>
              <a:t>CR= Critically Endangered, EN = Endangered, VU = Vulnerable, LC = Least Concern, </a:t>
            </a:r>
          </a:p>
          <a:p>
            <a:r>
              <a:rPr lang="en-US" sz="1000" dirty="0" smtClean="0">
                <a:solidFill>
                  <a:schemeClr val="bg1">
                    <a:lumMod val="60000"/>
                    <a:lumOff val="40000"/>
                  </a:schemeClr>
                </a:solidFill>
                <a:effectLst/>
                <a:latin typeface="Arial" pitchFamily="34" charset="0"/>
                <a:cs typeface="Arial" pitchFamily="34" charset="0"/>
              </a:rPr>
              <a:t>DD = Data Deficient, NE = Not Evaluated</a:t>
            </a:r>
            <a:endParaRPr lang="en-US" sz="1000" dirty="0">
              <a:solidFill>
                <a:schemeClr val="bg1">
                  <a:lumMod val="60000"/>
                  <a:lumOff val="40000"/>
                </a:schemeClr>
              </a:solidFill>
              <a:effectLst/>
              <a:latin typeface="Arial" pitchFamily="34" charset="0"/>
              <a:cs typeface="Arial" pitchFamily="34" charset="0"/>
            </a:endParaRPr>
          </a:p>
        </p:txBody>
      </p:sp>
    </p:spTree>
    <p:extLst>
      <p:ext uri="{BB962C8B-B14F-4D97-AF65-F5344CB8AC3E}">
        <p14:creationId xmlns:p14="http://schemas.microsoft.com/office/powerpoint/2010/main" val="494625342"/>
      </p:ext>
    </p:extLst>
  </p:cSld>
  <p:clrMapOvr>
    <a:masterClrMapping/>
  </p:clrMapOvr>
  <p:transition>
    <p:cut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42025854"/>
              </p:ext>
            </p:extLst>
          </p:nvPr>
        </p:nvGraphicFramePr>
        <p:xfrm>
          <a:off x="627859" y="762000"/>
          <a:ext cx="7888281" cy="5943600"/>
        </p:xfrm>
        <a:graphic>
          <a:graphicData uri="http://schemas.openxmlformats.org/presentationml/2006/ole">
            <mc:AlternateContent xmlns:mc="http://schemas.openxmlformats.org/markup-compatibility/2006">
              <mc:Choice xmlns:v="urn:schemas-microsoft-com:vml" Requires="v">
                <p:oleObj spid="_x0000_s6211" name="Slide" r:id="rId4" imgW="4678845" imgH="3508417" progId="PowerPoint.Slide.12">
                  <p:embed/>
                </p:oleObj>
              </mc:Choice>
              <mc:Fallback>
                <p:oleObj name="Slide" r:id="rId4" imgW="4678845" imgH="3508417" progId="PowerPoint.Slide.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59" y="762000"/>
                        <a:ext cx="7888281" cy="5943600"/>
                      </a:xfrm>
                      <a:prstGeom prst="rect">
                        <a:avLst/>
                      </a:prstGeom>
                      <a:noFill/>
                    </p:spPr>
                  </p:pic>
                </p:oleObj>
              </mc:Fallback>
            </mc:AlternateContent>
          </a:graphicData>
        </a:graphic>
      </p:graphicFrame>
      <p:sp>
        <p:nvSpPr>
          <p:cNvPr id="2" name="Title 1"/>
          <p:cNvSpPr>
            <a:spLocks noGrp="1"/>
          </p:cNvSpPr>
          <p:nvPr>
            <p:ph type="title"/>
          </p:nvPr>
        </p:nvSpPr>
        <p:spPr>
          <a:xfrm>
            <a:off x="609600" y="152400"/>
            <a:ext cx="7924800" cy="1143000"/>
          </a:xfrm>
          <a:solidFill>
            <a:srgbClr val="000066"/>
          </a:solidFill>
        </p:spPr>
        <p:txBody>
          <a:bodyPr/>
          <a:lstStyle/>
          <a:p>
            <a:r>
              <a:rPr lang="en-US" sz="3600" b="0" dirty="0" smtClean="0"/>
              <a:t>Habitat CC Vulnerability Assessment</a:t>
            </a:r>
            <a:endParaRPr lang="en-US" sz="3600" b="0" dirty="0"/>
          </a:p>
        </p:txBody>
      </p:sp>
    </p:spTree>
    <p:extLst>
      <p:ext uri="{BB962C8B-B14F-4D97-AF65-F5344CB8AC3E}">
        <p14:creationId xmlns:p14="http://schemas.microsoft.com/office/powerpoint/2010/main" val="3735920316"/>
      </p:ext>
    </p:extLst>
  </p:cSld>
  <p:clrMapOvr>
    <a:masterClrMapping/>
  </p:clrMapOvr>
  <p:transition>
    <p:cut thruBlk="1"/>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208" y="2819400"/>
            <a:ext cx="7772400" cy="1143000"/>
          </a:xfrm>
        </p:spPr>
        <p:txBody>
          <a:bodyPr/>
          <a:lstStyle/>
          <a:p>
            <a:r>
              <a:rPr lang="en-US" dirty="0" smtClean="0">
                <a:latin typeface="Trebuchet MS" pitchFamily="34" charset="0"/>
              </a:rPr>
              <a:t>Climate Envelope Shift</a:t>
            </a:r>
            <a:endParaRPr lang="en-US" dirty="0">
              <a:latin typeface="Trebuchet MS" pitchFamily="34" charset="0"/>
            </a:endParaRPr>
          </a:p>
        </p:txBody>
      </p:sp>
      <p:pic>
        <p:nvPicPr>
          <p:cNvPr id="6" name="Picture 3"/>
          <p:cNvPicPr>
            <a:picLocks noChangeAspect="1" noChangeArrowheads="1"/>
          </p:cNvPicPr>
          <p:nvPr/>
        </p:nvPicPr>
        <p:blipFill>
          <a:blip r:embed="rId2"/>
          <a:srcRect/>
          <a:stretch>
            <a:fillRect/>
          </a:stretch>
        </p:blipFill>
        <p:spPr bwMode="auto">
          <a:xfrm>
            <a:off x="0" y="0"/>
            <a:ext cx="9067800" cy="7006612"/>
          </a:xfrm>
          <a:prstGeom prst="rect">
            <a:avLst/>
          </a:prstGeom>
          <a:noFill/>
          <a:ln w="9525">
            <a:noFill/>
            <a:miter lim="800000"/>
            <a:headEnd/>
            <a:tailEnd/>
          </a:ln>
          <a:effectLst/>
        </p:spPr>
      </p:pic>
      <p:sp>
        <p:nvSpPr>
          <p:cNvPr id="7" name="TextBox 6"/>
          <p:cNvSpPr txBox="1"/>
          <p:nvPr/>
        </p:nvSpPr>
        <p:spPr>
          <a:xfrm>
            <a:off x="4421875" y="5756831"/>
            <a:ext cx="4264925" cy="954107"/>
          </a:xfrm>
          <a:prstGeom prst="rect">
            <a:avLst/>
          </a:prstGeom>
          <a:solidFill>
            <a:srgbClr val="FFFF00"/>
          </a:solidFill>
        </p:spPr>
        <p:txBody>
          <a:bodyPr wrap="square" rtlCol="0">
            <a:spAutoFit/>
          </a:bodyPr>
          <a:lstStyle/>
          <a:p>
            <a:pPr algn="ctr"/>
            <a:r>
              <a:rPr lang="en-US" sz="2800" dirty="0" smtClean="0">
                <a:solidFill>
                  <a:schemeClr val="bg2"/>
                </a:solidFill>
                <a:latin typeface="Trebuchet MS" pitchFamily="34" charset="0"/>
              </a:rPr>
              <a:t>12% overlap between 2010 &amp; 2060</a:t>
            </a:r>
            <a:endParaRPr lang="en-US" sz="2800" dirty="0">
              <a:solidFill>
                <a:schemeClr val="bg2"/>
              </a:solidFill>
              <a:latin typeface="Trebuchet MS" pitchFamily="34" charset="0"/>
            </a:endParaRPr>
          </a:p>
        </p:txBody>
      </p:sp>
      <p:pic>
        <p:nvPicPr>
          <p:cNvPr id="8" name="Picture 2" descr="http://t0.gstatic.com/images?q=tbn:ANd9GcSMVwv_IfcemHUtOFBr7lbM6rI1VhSbdWbMpKameO5rT4GCzM-p"/>
          <p:cNvPicPr>
            <a:picLocks noChangeAspect="1" noChangeArrowheads="1"/>
          </p:cNvPicPr>
          <p:nvPr/>
        </p:nvPicPr>
        <p:blipFill>
          <a:blip r:embed="rId3"/>
          <a:srcRect/>
          <a:stretch>
            <a:fillRect/>
          </a:stretch>
        </p:blipFill>
        <p:spPr bwMode="auto">
          <a:xfrm>
            <a:off x="163882" y="617950"/>
            <a:ext cx="2121712" cy="1590806"/>
          </a:xfrm>
          <a:prstGeom prst="rect">
            <a:avLst/>
          </a:prstGeom>
          <a:noFill/>
        </p:spPr>
      </p:pic>
    </p:spTree>
    <p:extLst>
      <p:ext uri="{BB962C8B-B14F-4D97-AF65-F5344CB8AC3E}">
        <p14:creationId xmlns:p14="http://schemas.microsoft.com/office/powerpoint/2010/main" val="4127502670"/>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40"/>
          <p:cNvSpPr txBox="1">
            <a:spLocks noChangeArrowheads="1"/>
          </p:cNvSpPr>
          <p:nvPr/>
        </p:nvSpPr>
        <p:spPr bwMode="auto">
          <a:xfrm>
            <a:off x="685800" y="958850"/>
            <a:ext cx="3733800" cy="739775"/>
          </a:xfrm>
          <a:prstGeom prst="rect">
            <a:avLst/>
          </a:prstGeom>
          <a:solidFill>
            <a:srgbClr val="FF960C"/>
          </a:solidFill>
          <a:ln w="9525">
            <a:solidFill>
              <a:schemeClr val="tx1"/>
            </a:solidFill>
            <a:miter lim="800000"/>
            <a:headEnd/>
            <a:tailEnd/>
          </a:ln>
        </p:spPr>
        <p:txBody>
          <a:bodyPr>
            <a:spAutoFit/>
          </a:bodyPr>
          <a:lstStyle/>
          <a:p>
            <a:pPr algn="ctr"/>
            <a:r>
              <a:rPr lang="en-US" sz="1400" b="1"/>
              <a:t>Select conservation feature</a:t>
            </a:r>
          </a:p>
          <a:p>
            <a:pPr algn="ctr"/>
            <a:r>
              <a:rPr lang="en-US" sz="1400" b="1"/>
              <a:t>and</a:t>
            </a:r>
          </a:p>
          <a:p>
            <a:pPr algn="ctr"/>
            <a:r>
              <a:rPr lang="en-US" sz="1400" b="1"/>
              <a:t>Define management goal</a:t>
            </a:r>
          </a:p>
        </p:txBody>
      </p:sp>
      <p:cxnSp>
        <p:nvCxnSpPr>
          <p:cNvPr id="43011" name="AutoShape 43"/>
          <p:cNvCxnSpPr>
            <a:cxnSpLocks noChangeShapeType="1"/>
            <a:endCxn id="43018" idx="0"/>
          </p:cNvCxnSpPr>
          <p:nvPr/>
        </p:nvCxnSpPr>
        <p:spPr bwMode="auto">
          <a:xfrm>
            <a:off x="2552700" y="1698625"/>
            <a:ext cx="0" cy="479425"/>
          </a:xfrm>
          <a:prstGeom prst="straightConnector1">
            <a:avLst/>
          </a:prstGeom>
          <a:noFill/>
          <a:ln w="57150">
            <a:solidFill>
              <a:schemeClr val="tx1"/>
            </a:solidFill>
            <a:round/>
            <a:headEnd/>
            <a:tailEnd type="triangle" w="med" len="med"/>
          </a:ln>
        </p:spPr>
      </p:cxnSp>
      <p:sp>
        <p:nvSpPr>
          <p:cNvPr id="43012" name="Oval 63"/>
          <p:cNvSpPr>
            <a:spLocks noChangeArrowheads="1"/>
          </p:cNvSpPr>
          <p:nvPr/>
        </p:nvSpPr>
        <p:spPr bwMode="auto">
          <a:xfrm>
            <a:off x="1873250" y="2330450"/>
            <a:ext cx="1371600" cy="1008063"/>
          </a:xfrm>
          <a:prstGeom prst="ellipse">
            <a:avLst/>
          </a:prstGeom>
          <a:solidFill>
            <a:srgbClr val="C00000"/>
          </a:solidFill>
          <a:ln w="9525">
            <a:solidFill>
              <a:schemeClr val="tx1"/>
            </a:solidFill>
            <a:round/>
            <a:headEnd/>
            <a:tailEnd/>
          </a:ln>
        </p:spPr>
        <p:txBody>
          <a:bodyPr lIns="0" tIns="0" rIns="0" bIns="0" anchor="ctr"/>
          <a:lstStyle/>
          <a:p>
            <a:pPr algn="ctr"/>
            <a:r>
              <a:rPr lang="en-US" sz="1400" b="1" dirty="0"/>
              <a:t>Build conceptual model</a:t>
            </a:r>
          </a:p>
        </p:txBody>
      </p:sp>
      <p:sp>
        <p:nvSpPr>
          <p:cNvPr id="43013" name="Oval 64"/>
          <p:cNvSpPr>
            <a:spLocks noChangeArrowheads="1"/>
          </p:cNvSpPr>
          <p:nvPr/>
        </p:nvSpPr>
        <p:spPr bwMode="auto">
          <a:xfrm>
            <a:off x="2590800" y="3321050"/>
            <a:ext cx="1295400" cy="1066800"/>
          </a:xfrm>
          <a:prstGeom prst="ellipse">
            <a:avLst/>
          </a:prstGeom>
          <a:solidFill>
            <a:srgbClr val="C00000"/>
          </a:solidFill>
          <a:ln w="9525">
            <a:solidFill>
              <a:schemeClr val="tx1"/>
            </a:solidFill>
            <a:round/>
            <a:headEnd/>
            <a:tailEnd/>
          </a:ln>
        </p:spPr>
        <p:txBody>
          <a:bodyPr lIns="0" tIns="0" rIns="0" bIns="0" anchor="ctr"/>
          <a:lstStyle/>
          <a:p>
            <a:pPr algn="ctr"/>
            <a:r>
              <a:rPr lang="en-US" sz="1400" b="1"/>
              <a:t>Identify future climate scenarios</a:t>
            </a:r>
          </a:p>
        </p:txBody>
      </p:sp>
      <p:sp>
        <p:nvSpPr>
          <p:cNvPr id="43014" name="Oval 65"/>
          <p:cNvSpPr>
            <a:spLocks noChangeArrowheads="1"/>
          </p:cNvSpPr>
          <p:nvPr/>
        </p:nvSpPr>
        <p:spPr bwMode="auto">
          <a:xfrm>
            <a:off x="1219200" y="3321050"/>
            <a:ext cx="1295400" cy="1066800"/>
          </a:xfrm>
          <a:prstGeom prst="ellipse">
            <a:avLst/>
          </a:prstGeom>
          <a:solidFill>
            <a:srgbClr val="C00000"/>
          </a:solidFill>
          <a:ln w="9525">
            <a:solidFill>
              <a:schemeClr val="tx1"/>
            </a:solidFill>
            <a:round/>
            <a:headEnd/>
            <a:tailEnd/>
          </a:ln>
        </p:spPr>
        <p:txBody>
          <a:bodyPr lIns="0" tIns="0" rIns="0" bIns="0" anchor="ctr"/>
          <a:lstStyle/>
          <a:p>
            <a:pPr algn="ctr"/>
            <a:r>
              <a:rPr lang="en-US" sz="1400" b="1"/>
              <a:t>Assess</a:t>
            </a:r>
          </a:p>
          <a:p>
            <a:pPr algn="ctr"/>
            <a:r>
              <a:rPr lang="en-US" sz="1400" b="1"/>
              <a:t>climate change impacts</a:t>
            </a:r>
          </a:p>
        </p:txBody>
      </p:sp>
      <p:cxnSp>
        <p:nvCxnSpPr>
          <p:cNvPr id="43015" name="AutoShape 66"/>
          <p:cNvCxnSpPr>
            <a:cxnSpLocks noChangeShapeType="1"/>
            <a:stCxn id="43014" idx="1"/>
            <a:endCxn id="43012" idx="2"/>
          </p:cNvCxnSpPr>
          <p:nvPr/>
        </p:nvCxnSpPr>
        <p:spPr bwMode="auto">
          <a:xfrm rot="-5400000">
            <a:off x="1320007" y="2923381"/>
            <a:ext cx="641350" cy="465137"/>
          </a:xfrm>
          <a:prstGeom prst="curvedConnector2">
            <a:avLst/>
          </a:prstGeom>
          <a:noFill/>
          <a:ln w="9525">
            <a:solidFill>
              <a:schemeClr val="tx1"/>
            </a:solidFill>
            <a:round/>
            <a:headEnd type="triangle" w="med" len="med"/>
            <a:tailEnd type="triangle" w="med" len="med"/>
          </a:ln>
        </p:spPr>
      </p:cxnSp>
      <p:cxnSp>
        <p:nvCxnSpPr>
          <p:cNvPr id="43016" name="AutoShape 67"/>
          <p:cNvCxnSpPr>
            <a:cxnSpLocks noChangeShapeType="1"/>
            <a:stCxn id="43012" idx="6"/>
            <a:endCxn id="43013" idx="7"/>
          </p:cNvCxnSpPr>
          <p:nvPr/>
        </p:nvCxnSpPr>
        <p:spPr bwMode="auto">
          <a:xfrm>
            <a:off x="3244850" y="2835275"/>
            <a:ext cx="452438" cy="641350"/>
          </a:xfrm>
          <a:prstGeom prst="curvedConnector2">
            <a:avLst/>
          </a:prstGeom>
          <a:noFill/>
          <a:ln w="9525">
            <a:solidFill>
              <a:schemeClr val="tx1"/>
            </a:solidFill>
            <a:round/>
            <a:headEnd type="triangle" w="med" len="med"/>
            <a:tailEnd type="triangle" w="med" len="med"/>
          </a:ln>
        </p:spPr>
      </p:cxnSp>
      <p:cxnSp>
        <p:nvCxnSpPr>
          <p:cNvPr id="43017" name="AutoShape 68"/>
          <p:cNvCxnSpPr>
            <a:cxnSpLocks noChangeShapeType="1"/>
            <a:stCxn id="43013" idx="4"/>
            <a:endCxn id="43014" idx="4"/>
          </p:cNvCxnSpPr>
          <p:nvPr/>
        </p:nvCxnSpPr>
        <p:spPr bwMode="auto">
          <a:xfrm rot="5400000">
            <a:off x="2551906" y="3702844"/>
            <a:ext cx="1588" cy="1371600"/>
          </a:xfrm>
          <a:prstGeom prst="curvedConnector3">
            <a:avLst>
              <a:gd name="adj1" fmla="val 14400005"/>
            </a:avLst>
          </a:prstGeom>
          <a:noFill/>
          <a:ln w="9525">
            <a:solidFill>
              <a:schemeClr val="tx1"/>
            </a:solidFill>
            <a:round/>
            <a:headEnd type="triangle" w="med" len="med"/>
            <a:tailEnd type="triangle" w="med" len="med"/>
          </a:ln>
        </p:spPr>
      </p:cxnSp>
      <p:sp>
        <p:nvSpPr>
          <p:cNvPr id="43018" name="Oval 69"/>
          <p:cNvSpPr>
            <a:spLocks noChangeArrowheads="1"/>
          </p:cNvSpPr>
          <p:nvPr/>
        </p:nvSpPr>
        <p:spPr bwMode="auto">
          <a:xfrm>
            <a:off x="1066800" y="2178050"/>
            <a:ext cx="2971800" cy="2743200"/>
          </a:xfrm>
          <a:prstGeom prst="ellipse">
            <a:avLst/>
          </a:prstGeom>
          <a:noFill/>
          <a:ln w="9525">
            <a:solidFill>
              <a:schemeClr val="tx1"/>
            </a:solidFill>
            <a:round/>
            <a:headEnd/>
            <a:tailEnd/>
          </a:ln>
        </p:spPr>
        <p:txBody>
          <a:bodyPr wrap="none" anchor="ctr"/>
          <a:lstStyle/>
          <a:p>
            <a:endParaRPr lang="en-US"/>
          </a:p>
        </p:txBody>
      </p:sp>
      <p:sp>
        <p:nvSpPr>
          <p:cNvPr id="43019" name="Text Box 42"/>
          <p:cNvSpPr txBox="1">
            <a:spLocks noChangeArrowheads="1"/>
          </p:cNvSpPr>
          <p:nvPr/>
        </p:nvSpPr>
        <p:spPr bwMode="auto">
          <a:xfrm>
            <a:off x="1104900" y="5226050"/>
            <a:ext cx="2895600" cy="527050"/>
          </a:xfrm>
          <a:prstGeom prst="rect">
            <a:avLst/>
          </a:prstGeom>
          <a:solidFill>
            <a:srgbClr val="C00000"/>
          </a:solidFill>
          <a:ln w="9525">
            <a:solidFill>
              <a:schemeClr val="tx1"/>
            </a:solidFill>
            <a:miter lim="800000"/>
            <a:headEnd/>
            <a:tailEnd/>
          </a:ln>
        </p:spPr>
        <p:txBody>
          <a:bodyPr>
            <a:spAutoFit/>
          </a:bodyPr>
          <a:lstStyle/>
          <a:p>
            <a:pPr algn="ctr"/>
            <a:r>
              <a:rPr lang="en-US" sz="1400" b="1"/>
              <a:t>Identify intervention points</a:t>
            </a:r>
          </a:p>
          <a:p>
            <a:pPr algn="ctr"/>
            <a:r>
              <a:rPr lang="en-US" sz="1400" b="1"/>
              <a:t>and management actions</a:t>
            </a:r>
          </a:p>
        </p:txBody>
      </p:sp>
      <p:cxnSp>
        <p:nvCxnSpPr>
          <p:cNvPr id="43020" name="AutoShape 44"/>
          <p:cNvCxnSpPr>
            <a:cxnSpLocks noChangeShapeType="1"/>
            <a:endCxn id="43019" idx="0"/>
          </p:cNvCxnSpPr>
          <p:nvPr/>
        </p:nvCxnSpPr>
        <p:spPr bwMode="auto">
          <a:xfrm>
            <a:off x="2552700" y="4921250"/>
            <a:ext cx="0" cy="304800"/>
          </a:xfrm>
          <a:prstGeom prst="straightConnector1">
            <a:avLst/>
          </a:prstGeom>
          <a:noFill/>
          <a:ln w="57150">
            <a:solidFill>
              <a:schemeClr val="tx1"/>
            </a:solidFill>
            <a:round/>
            <a:headEnd/>
            <a:tailEnd type="triangle" w="med" len="med"/>
          </a:ln>
        </p:spPr>
      </p:cxnSp>
      <p:sp>
        <p:nvSpPr>
          <p:cNvPr id="43021" name="Text Box 41"/>
          <p:cNvSpPr txBox="1">
            <a:spLocks noChangeArrowheads="1"/>
          </p:cNvSpPr>
          <p:nvPr/>
        </p:nvSpPr>
        <p:spPr bwMode="auto">
          <a:xfrm>
            <a:off x="1485900" y="6094413"/>
            <a:ext cx="2133600" cy="314325"/>
          </a:xfrm>
          <a:prstGeom prst="rect">
            <a:avLst/>
          </a:prstGeom>
          <a:solidFill>
            <a:srgbClr val="C00000"/>
          </a:solidFill>
          <a:ln w="9525">
            <a:solidFill>
              <a:schemeClr val="tx1"/>
            </a:solidFill>
            <a:miter lim="800000"/>
            <a:headEnd/>
            <a:tailEnd/>
          </a:ln>
        </p:spPr>
        <p:txBody>
          <a:bodyPr>
            <a:spAutoFit/>
          </a:bodyPr>
          <a:lstStyle/>
          <a:p>
            <a:pPr marL="234950" indent="-234950" algn="ctr"/>
            <a:r>
              <a:rPr lang="en-US" sz="1400" b="1" dirty="0"/>
              <a:t>Evaluate actions</a:t>
            </a:r>
          </a:p>
        </p:txBody>
      </p:sp>
      <p:cxnSp>
        <p:nvCxnSpPr>
          <p:cNvPr id="43022" name="AutoShape 45"/>
          <p:cNvCxnSpPr>
            <a:cxnSpLocks noChangeShapeType="1"/>
            <a:endCxn id="43021" idx="0"/>
          </p:cNvCxnSpPr>
          <p:nvPr/>
        </p:nvCxnSpPr>
        <p:spPr bwMode="auto">
          <a:xfrm>
            <a:off x="2552700" y="5753100"/>
            <a:ext cx="0" cy="341313"/>
          </a:xfrm>
          <a:prstGeom prst="straightConnector1">
            <a:avLst/>
          </a:prstGeom>
          <a:noFill/>
          <a:ln w="57150">
            <a:solidFill>
              <a:schemeClr val="tx1"/>
            </a:solidFill>
            <a:round/>
            <a:headEnd/>
            <a:tailEnd type="triangle" w="med" len="med"/>
          </a:ln>
        </p:spPr>
      </p:cxnSp>
      <p:cxnSp>
        <p:nvCxnSpPr>
          <p:cNvPr id="43023" name="AutoShape 24"/>
          <p:cNvCxnSpPr>
            <a:cxnSpLocks noChangeShapeType="1"/>
          </p:cNvCxnSpPr>
          <p:nvPr/>
        </p:nvCxnSpPr>
        <p:spPr bwMode="auto">
          <a:xfrm flipV="1">
            <a:off x="4000500" y="1328738"/>
            <a:ext cx="419100" cy="4160837"/>
          </a:xfrm>
          <a:prstGeom prst="curvedConnector3">
            <a:avLst>
              <a:gd name="adj1" fmla="val 403051"/>
            </a:avLst>
          </a:prstGeom>
          <a:noFill/>
          <a:ln w="57150">
            <a:solidFill>
              <a:schemeClr val="tx1"/>
            </a:solidFill>
            <a:round/>
            <a:headEnd/>
            <a:tailEnd type="triangle" w="med" len="med"/>
          </a:ln>
        </p:spPr>
      </p:cxnSp>
      <p:sp>
        <p:nvSpPr>
          <p:cNvPr id="43024" name="Text Box 47"/>
          <p:cNvSpPr txBox="1">
            <a:spLocks noChangeArrowheads="1"/>
          </p:cNvSpPr>
          <p:nvPr/>
        </p:nvSpPr>
        <p:spPr bwMode="auto">
          <a:xfrm>
            <a:off x="6738938" y="5988050"/>
            <a:ext cx="1379537" cy="527050"/>
          </a:xfrm>
          <a:prstGeom prst="rect">
            <a:avLst/>
          </a:prstGeom>
          <a:solidFill>
            <a:srgbClr val="C00000"/>
          </a:solidFill>
          <a:ln w="9525">
            <a:solidFill>
              <a:schemeClr val="tx1"/>
            </a:solidFill>
            <a:miter lim="800000"/>
            <a:headEnd/>
            <a:tailEnd/>
          </a:ln>
        </p:spPr>
        <p:txBody>
          <a:bodyPr>
            <a:spAutoFit/>
          </a:bodyPr>
          <a:lstStyle/>
          <a:p>
            <a:pPr algn="ctr"/>
            <a:r>
              <a:rPr lang="en-US" sz="1400" b="1" dirty="0"/>
              <a:t>Develop action plan</a:t>
            </a:r>
          </a:p>
        </p:txBody>
      </p:sp>
      <p:cxnSp>
        <p:nvCxnSpPr>
          <p:cNvPr id="43025" name="AutoShape 50"/>
          <p:cNvCxnSpPr>
            <a:cxnSpLocks noChangeShapeType="1"/>
            <a:endCxn id="43024" idx="1"/>
          </p:cNvCxnSpPr>
          <p:nvPr/>
        </p:nvCxnSpPr>
        <p:spPr bwMode="auto">
          <a:xfrm>
            <a:off x="3619500" y="6251575"/>
            <a:ext cx="3119438" cy="0"/>
          </a:xfrm>
          <a:prstGeom prst="straightConnector1">
            <a:avLst/>
          </a:prstGeom>
          <a:noFill/>
          <a:ln w="57150">
            <a:solidFill>
              <a:schemeClr val="tx1"/>
            </a:solidFill>
            <a:round/>
            <a:headEnd/>
            <a:tailEnd type="triangle" w="med" len="med"/>
          </a:ln>
        </p:spPr>
      </p:cxnSp>
      <p:sp>
        <p:nvSpPr>
          <p:cNvPr id="43026" name="Text Box 48"/>
          <p:cNvSpPr txBox="1">
            <a:spLocks noChangeArrowheads="1"/>
          </p:cNvSpPr>
          <p:nvPr/>
        </p:nvSpPr>
        <p:spPr bwMode="auto">
          <a:xfrm>
            <a:off x="6705600" y="3581400"/>
            <a:ext cx="1447800" cy="527050"/>
          </a:xfrm>
          <a:prstGeom prst="rect">
            <a:avLst/>
          </a:prstGeom>
          <a:solidFill>
            <a:srgbClr val="C00000"/>
          </a:solidFill>
          <a:ln w="9525">
            <a:solidFill>
              <a:schemeClr val="tx1"/>
            </a:solidFill>
            <a:miter lim="800000"/>
            <a:headEnd/>
            <a:tailEnd/>
          </a:ln>
        </p:spPr>
        <p:txBody>
          <a:bodyPr>
            <a:spAutoFit/>
          </a:bodyPr>
          <a:lstStyle/>
          <a:p>
            <a:pPr marL="234950" indent="-234950" algn="ctr"/>
            <a:r>
              <a:rPr lang="en-US" sz="1400" b="1"/>
              <a:t>Implement</a:t>
            </a:r>
          </a:p>
          <a:p>
            <a:pPr marL="234950" indent="-234950" algn="ctr"/>
            <a:r>
              <a:rPr lang="en-US" sz="1400" b="1"/>
              <a:t>action plan</a:t>
            </a:r>
          </a:p>
        </p:txBody>
      </p:sp>
      <p:cxnSp>
        <p:nvCxnSpPr>
          <p:cNvPr id="43027" name="AutoShape 51"/>
          <p:cNvCxnSpPr>
            <a:cxnSpLocks noChangeShapeType="1"/>
            <a:stCxn id="43024" idx="0"/>
            <a:endCxn id="43026" idx="2"/>
          </p:cNvCxnSpPr>
          <p:nvPr/>
        </p:nvCxnSpPr>
        <p:spPr bwMode="auto">
          <a:xfrm rot="5400000" flipH="1" flipV="1">
            <a:off x="6489700" y="5048250"/>
            <a:ext cx="1879600" cy="0"/>
          </a:xfrm>
          <a:prstGeom prst="straightConnector1">
            <a:avLst/>
          </a:prstGeom>
          <a:noFill/>
          <a:ln w="57150">
            <a:solidFill>
              <a:schemeClr val="tx1"/>
            </a:solidFill>
            <a:round/>
            <a:headEnd/>
            <a:tailEnd type="triangle" w="med" len="med"/>
          </a:ln>
        </p:spPr>
      </p:cxnSp>
      <p:sp>
        <p:nvSpPr>
          <p:cNvPr id="43028" name="Text Box 49"/>
          <p:cNvSpPr txBox="1">
            <a:spLocks noChangeArrowheads="1"/>
          </p:cNvSpPr>
          <p:nvPr/>
        </p:nvSpPr>
        <p:spPr bwMode="auto">
          <a:xfrm>
            <a:off x="6629400" y="960438"/>
            <a:ext cx="1600200" cy="739775"/>
          </a:xfrm>
          <a:prstGeom prst="rect">
            <a:avLst/>
          </a:prstGeom>
          <a:solidFill>
            <a:srgbClr val="C00000"/>
          </a:solidFill>
          <a:ln w="9525">
            <a:solidFill>
              <a:schemeClr val="tx1"/>
            </a:solidFill>
            <a:miter lim="800000"/>
            <a:headEnd/>
            <a:tailEnd/>
          </a:ln>
        </p:spPr>
        <p:txBody>
          <a:bodyPr>
            <a:spAutoFit/>
          </a:bodyPr>
          <a:lstStyle/>
          <a:p>
            <a:pPr algn="ctr"/>
            <a:r>
              <a:rPr lang="en-US" sz="1400" b="1" dirty="0"/>
              <a:t>Monitor and evaluate action plan efficacy</a:t>
            </a:r>
          </a:p>
        </p:txBody>
      </p:sp>
      <p:cxnSp>
        <p:nvCxnSpPr>
          <p:cNvPr id="43029" name="AutoShape 52"/>
          <p:cNvCxnSpPr>
            <a:cxnSpLocks noChangeShapeType="1"/>
            <a:stCxn id="43026" idx="0"/>
            <a:endCxn id="43028" idx="2"/>
          </p:cNvCxnSpPr>
          <p:nvPr/>
        </p:nvCxnSpPr>
        <p:spPr bwMode="auto">
          <a:xfrm rot="5400000" flipH="1" flipV="1">
            <a:off x="6489701" y="2640012"/>
            <a:ext cx="1879600" cy="3175"/>
          </a:xfrm>
          <a:prstGeom prst="straightConnector1">
            <a:avLst/>
          </a:prstGeom>
          <a:noFill/>
          <a:ln w="57150">
            <a:solidFill>
              <a:schemeClr val="tx1"/>
            </a:solidFill>
            <a:round/>
            <a:headEnd/>
            <a:tailEnd type="triangle" w="med" len="med"/>
          </a:ln>
        </p:spPr>
      </p:cxnSp>
      <p:cxnSp>
        <p:nvCxnSpPr>
          <p:cNvPr id="43030" name="AutoShape 53"/>
          <p:cNvCxnSpPr>
            <a:cxnSpLocks noChangeShapeType="1"/>
            <a:stCxn id="43028" idx="1"/>
          </p:cNvCxnSpPr>
          <p:nvPr/>
        </p:nvCxnSpPr>
        <p:spPr bwMode="auto">
          <a:xfrm flipH="1" flipV="1">
            <a:off x="4419600" y="1328738"/>
            <a:ext cx="2209800" cy="1587"/>
          </a:xfrm>
          <a:prstGeom prst="straightConnector1">
            <a:avLst/>
          </a:prstGeom>
          <a:noFill/>
          <a:ln w="57150">
            <a:solidFill>
              <a:schemeClr val="tx1"/>
            </a:solidFill>
            <a:round/>
            <a:headEnd/>
            <a:tailEnd type="triangle" w="med" len="med"/>
          </a:ln>
        </p:spPr>
      </p:cxnSp>
      <p:sp>
        <p:nvSpPr>
          <p:cNvPr id="43031" name="Title 7"/>
          <p:cNvSpPr txBox="1">
            <a:spLocks/>
          </p:cNvSpPr>
          <p:nvPr/>
        </p:nvSpPr>
        <p:spPr bwMode="auto">
          <a:xfrm>
            <a:off x="0" y="0"/>
            <a:ext cx="9144000" cy="609600"/>
          </a:xfrm>
          <a:prstGeom prst="rect">
            <a:avLst/>
          </a:prstGeom>
          <a:solidFill>
            <a:schemeClr val="bg1"/>
          </a:solidFill>
          <a:ln w="9525">
            <a:noFill/>
            <a:miter lim="800000"/>
            <a:headEnd/>
            <a:tailEnd/>
          </a:ln>
        </p:spPr>
        <p:txBody>
          <a:bodyPr anchor="ctr"/>
          <a:lstStyle/>
          <a:p>
            <a:pPr algn="ctr" eaLnBrk="0" hangingPunct="0"/>
            <a:r>
              <a:rPr lang="en-US" sz="2400" b="1" dirty="0" smtClean="0">
                <a:solidFill>
                  <a:schemeClr val="tx2">
                    <a:lumMod val="40000"/>
                    <a:lumOff val="60000"/>
                  </a:schemeClr>
                </a:solidFill>
                <a:latin typeface="Trebuchet MS" panose="020B0603020202020204" pitchFamily="34" charset="0"/>
              </a:rPr>
              <a:t>Linking Vulnerability Assessment to Adaptation Strategy</a:t>
            </a:r>
            <a:endParaRPr lang="en-US" sz="2400" b="1" dirty="0">
              <a:solidFill>
                <a:schemeClr val="tx2">
                  <a:lumMod val="40000"/>
                  <a:lumOff val="60000"/>
                </a:schemeClr>
              </a:solidFill>
              <a:latin typeface="Trebuchet MS" panose="020B0603020202020204" pitchFamily="34" charset="0"/>
            </a:endParaRPr>
          </a:p>
        </p:txBody>
      </p:sp>
      <p:sp>
        <p:nvSpPr>
          <p:cNvPr id="43032" name="TextBox 25"/>
          <p:cNvSpPr txBox="1">
            <a:spLocks noChangeArrowheads="1"/>
          </p:cNvSpPr>
          <p:nvPr/>
        </p:nvSpPr>
        <p:spPr bwMode="auto">
          <a:xfrm rot="19871390">
            <a:off x="3681069" y="4320074"/>
            <a:ext cx="2051050" cy="307975"/>
          </a:xfrm>
          <a:prstGeom prst="rect">
            <a:avLst/>
          </a:prstGeom>
          <a:noFill/>
          <a:ln w="9525">
            <a:noFill/>
            <a:miter lim="800000"/>
            <a:headEnd/>
            <a:tailEnd/>
          </a:ln>
        </p:spPr>
        <p:txBody>
          <a:bodyPr wrap="none">
            <a:spAutoFit/>
          </a:bodyPr>
          <a:lstStyle/>
          <a:p>
            <a:r>
              <a:rPr lang="en-US" sz="1400" b="1" dirty="0"/>
              <a:t>Revisit feature / goal?</a:t>
            </a:r>
          </a:p>
        </p:txBody>
      </p:sp>
      <p:sp>
        <p:nvSpPr>
          <p:cNvPr id="43033" name="TextBox 21"/>
          <p:cNvSpPr txBox="1">
            <a:spLocks noChangeArrowheads="1"/>
          </p:cNvSpPr>
          <p:nvPr/>
        </p:nvSpPr>
        <p:spPr bwMode="auto">
          <a:xfrm>
            <a:off x="7759326" y="6581775"/>
            <a:ext cx="1384674" cy="307777"/>
          </a:xfrm>
          <a:prstGeom prst="rect">
            <a:avLst/>
          </a:prstGeom>
          <a:noFill/>
          <a:ln w="9525">
            <a:noFill/>
            <a:miter lim="800000"/>
            <a:headEnd/>
            <a:tailEnd/>
          </a:ln>
        </p:spPr>
        <p:txBody>
          <a:bodyPr wrap="none">
            <a:spAutoFit/>
          </a:bodyPr>
          <a:lstStyle/>
          <a:p>
            <a:pPr algn="r"/>
            <a:r>
              <a:rPr lang="en-US" sz="1400" dirty="0"/>
              <a:t>Cross et al. </a:t>
            </a:r>
            <a:r>
              <a:rPr lang="en-US" sz="1400" dirty="0" smtClean="0"/>
              <a:t>2012</a:t>
            </a:r>
            <a:endParaRPr lang="en-US" sz="1400" dirty="0"/>
          </a:p>
        </p:txBody>
      </p:sp>
      <p:sp>
        <p:nvSpPr>
          <p:cNvPr id="27" name="TextBox 26"/>
          <p:cNvSpPr txBox="1"/>
          <p:nvPr/>
        </p:nvSpPr>
        <p:spPr>
          <a:xfrm>
            <a:off x="4476211" y="5480617"/>
            <a:ext cx="1755609" cy="830997"/>
          </a:xfrm>
          <a:prstGeom prst="rect">
            <a:avLst/>
          </a:prstGeom>
          <a:solidFill>
            <a:schemeClr val="bg1"/>
          </a:solidFill>
          <a:ln w="28575">
            <a:solidFill>
              <a:srgbClr val="002060"/>
            </a:solidFill>
          </a:ln>
        </p:spPr>
        <p:txBody>
          <a:bodyPr wrap="none" rtlCol="0">
            <a:spAutoFit/>
          </a:bodyPr>
          <a:lstStyle/>
          <a:p>
            <a:pPr algn="ctr"/>
            <a:r>
              <a:rPr lang="es-ES" b="1" dirty="0" err="1" smtClean="0">
                <a:solidFill>
                  <a:schemeClr val="tx2">
                    <a:lumMod val="40000"/>
                    <a:lumOff val="60000"/>
                  </a:schemeClr>
                </a:solidFill>
                <a:latin typeface="Trebuchet MS" panose="020B0603020202020204" pitchFamily="34" charset="0"/>
              </a:rPr>
              <a:t>Adaptation</a:t>
            </a:r>
            <a:endParaRPr lang="es-ES" b="1" dirty="0" smtClean="0">
              <a:solidFill>
                <a:schemeClr val="tx2">
                  <a:lumMod val="40000"/>
                  <a:lumOff val="60000"/>
                </a:schemeClr>
              </a:solidFill>
              <a:latin typeface="Trebuchet MS" panose="020B0603020202020204" pitchFamily="34" charset="0"/>
            </a:endParaRPr>
          </a:p>
          <a:p>
            <a:pPr algn="ctr"/>
            <a:r>
              <a:rPr lang="es-ES" b="1" dirty="0" err="1" smtClean="0">
                <a:solidFill>
                  <a:schemeClr val="tx2">
                    <a:lumMod val="40000"/>
                    <a:lumOff val="60000"/>
                  </a:schemeClr>
                </a:solidFill>
                <a:latin typeface="Trebuchet MS" panose="020B0603020202020204" pitchFamily="34" charset="0"/>
              </a:rPr>
              <a:t>Strategy</a:t>
            </a:r>
            <a:endParaRPr lang="es-ES" b="1" dirty="0">
              <a:solidFill>
                <a:schemeClr val="tx2">
                  <a:lumMod val="40000"/>
                  <a:lumOff val="60000"/>
                </a:schemeClr>
              </a:solidFill>
              <a:latin typeface="Trebuchet MS" panose="020B0603020202020204" pitchFamily="34" charset="0"/>
            </a:endParaRPr>
          </a:p>
        </p:txBody>
      </p:sp>
      <p:grpSp>
        <p:nvGrpSpPr>
          <p:cNvPr id="4" name="Group 3"/>
          <p:cNvGrpSpPr/>
          <p:nvPr/>
        </p:nvGrpSpPr>
        <p:grpSpPr>
          <a:xfrm>
            <a:off x="3733800" y="2209800"/>
            <a:ext cx="2468155" cy="2308324"/>
            <a:chOff x="3733800" y="2209800"/>
            <a:chExt cx="2468155" cy="2308324"/>
          </a:xfrm>
        </p:grpSpPr>
        <p:sp>
          <p:nvSpPr>
            <p:cNvPr id="26" name="TextBox 25"/>
            <p:cNvSpPr txBox="1"/>
            <p:nvPr/>
          </p:nvSpPr>
          <p:spPr>
            <a:xfrm>
              <a:off x="4416723" y="3155950"/>
              <a:ext cx="1785232" cy="707886"/>
            </a:xfrm>
            <a:prstGeom prst="rect">
              <a:avLst/>
            </a:prstGeom>
            <a:solidFill>
              <a:schemeClr val="bg1"/>
            </a:solidFill>
            <a:ln w="28575">
              <a:solidFill>
                <a:srgbClr val="002060"/>
              </a:solidFill>
            </a:ln>
          </p:spPr>
          <p:txBody>
            <a:bodyPr wrap="none" rtlCol="0">
              <a:spAutoFit/>
            </a:bodyPr>
            <a:lstStyle/>
            <a:p>
              <a:pPr algn="ctr"/>
              <a:r>
                <a:rPr lang="es-ES" sz="2000" b="1" dirty="0" err="1" smtClean="0">
                  <a:solidFill>
                    <a:schemeClr val="tx2">
                      <a:lumMod val="40000"/>
                      <a:lumOff val="60000"/>
                    </a:schemeClr>
                  </a:solidFill>
                  <a:latin typeface="Trebuchet MS" panose="020B0603020202020204" pitchFamily="34" charset="0"/>
                </a:rPr>
                <a:t>Vulnerability</a:t>
              </a:r>
              <a:r>
                <a:rPr lang="es-ES" sz="2000" b="1" dirty="0" smtClean="0">
                  <a:solidFill>
                    <a:schemeClr val="tx2">
                      <a:lumMod val="40000"/>
                      <a:lumOff val="60000"/>
                    </a:schemeClr>
                  </a:solidFill>
                  <a:latin typeface="Trebuchet MS" panose="020B0603020202020204" pitchFamily="34" charset="0"/>
                </a:rPr>
                <a:t> </a:t>
              </a:r>
            </a:p>
            <a:p>
              <a:pPr algn="ctr"/>
              <a:r>
                <a:rPr lang="es-ES" sz="2000" b="1" dirty="0" err="1" smtClean="0">
                  <a:solidFill>
                    <a:schemeClr val="tx2">
                      <a:lumMod val="40000"/>
                      <a:lumOff val="60000"/>
                    </a:schemeClr>
                  </a:solidFill>
                  <a:latin typeface="Trebuchet MS" panose="020B0603020202020204" pitchFamily="34" charset="0"/>
                </a:rPr>
                <a:t>Assessment</a:t>
              </a:r>
              <a:endParaRPr lang="es-ES" sz="2000" b="1" dirty="0">
                <a:solidFill>
                  <a:schemeClr val="tx2">
                    <a:lumMod val="40000"/>
                    <a:lumOff val="60000"/>
                  </a:schemeClr>
                </a:solidFill>
                <a:latin typeface="Trebuchet MS" panose="020B0603020202020204" pitchFamily="34" charset="0"/>
              </a:endParaRPr>
            </a:p>
          </p:txBody>
        </p:sp>
        <p:sp>
          <p:nvSpPr>
            <p:cNvPr id="28" name="TextBox 27"/>
            <p:cNvSpPr txBox="1"/>
            <p:nvPr/>
          </p:nvSpPr>
          <p:spPr>
            <a:xfrm>
              <a:off x="3733800" y="2209800"/>
              <a:ext cx="764953" cy="2308324"/>
            </a:xfrm>
            <a:prstGeom prst="rect">
              <a:avLst/>
            </a:prstGeom>
            <a:noFill/>
          </p:spPr>
          <p:txBody>
            <a:bodyPr wrap="none" rtlCol="0">
              <a:spAutoFit/>
            </a:bodyPr>
            <a:lstStyle/>
            <a:p>
              <a:r>
                <a:rPr lang="es-ES" sz="14400" dirty="0" smtClean="0"/>
                <a:t>}</a:t>
              </a:r>
              <a:endParaRPr lang="es-ES" sz="14400" dirty="0"/>
            </a:p>
          </p:txBody>
        </p:sp>
      </p:grpSp>
      <p:grpSp>
        <p:nvGrpSpPr>
          <p:cNvPr id="2" name="Group 30"/>
          <p:cNvGrpSpPr/>
          <p:nvPr/>
        </p:nvGrpSpPr>
        <p:grpSpPr>
          <a:xfrm>
            <a:off x="3810000" y="4549676"/>
            <a:ext cx="3032834" cy="2308324"/>
            <a:chOff x="3810000" y="4549676"/>
            <a:chExt cx="3032834" cy="2308324"/>
          </a:xfrm>
        </p:grpSpPr>
        <p:sp>
          <p:nvSpPr>
            <p:cNvPr id="29" name="TextBox 28"/>
            <p:cNvSpPr txBox="1"/>
            <p:nvPr/>
          </p:nvSpPr>
          <p:spPr>
            <a:xfrm>
              <a:off x="3810000" y="4549676"/>
              <a:ext cx="764953" cy="2308324"/>
            </a:xfrm>
            <a:prstGeom prst="rect">
              <a:avLst/>
            </a:prstGeom>
            <a:noFill/>
          </p:spPr>
          <p:txBody>
            <a:bodyPr wrap="none" rtlCol="0">
              <a:spAutoFit/>
            </a:bodyPr>
            <a:lstStyle/>
            <a:p>
              <a:r>
                <a:rPr lang="es-ES" sz="14400" dirty="0" smtClean="0"/>
                <a:t>}</a:t>
              </a:r>
              <a:endParaRPr lang="es-ES" sz="14400" dirty="0"/>
            </a:p>
          </p:txBody>
        </p:sp>
        <p:sp>
          <p:nvSpPr>
            <p:cNvPr id="30" name="TextBox 29"/>
            <p:cNvSpPr txBox="1"/>
            <p:nvPr/>
          </p:nvSpPr>
          <p:spPr>
            <a:xfrm rot="804749">
              <a:off x="6270241" y="5105400"/>
              <a:ext cx="572593" cy="1569660"/>
            </a:xfrm>
            <a:prstGeom prst="rect">
              <a:avLst/>
            </a:prstGeom>
            <a:noFill/>
          </p:spPr>
          <p:txBody>
            <a:bodyPr wrap="none" rtlCol="0">
              <a:spAutoFit/>
            </a:bodyPr>
            <a:lstStyle/>
            <a:p>
              <a:r>
                <a:rPr lang="es-ES" sz="9600" dirty="0" smtClean="0"/>
                <a:t>{</a:t>
              </a:r>
              <a:endParaRPr lang="es-ES" sz="9600" dirty="0"/>
            </a:p>
          </p:txBody>
        </p:sp>
      </p:grpSp>
      <p:grpSp>
        <p:nvGrpSpPr>
          <p:cNvPr id="3" name="Group 2"/>
          <p:cNvGrpSpPr/>
          <p:nvPr/>
        </p:nvGrpSpPr>
        <p:grpSpPr>
          <a:xfrm>
            <a:off x="190779" y="791561"/>
            <a:ext cx="5152348" cy="1146776"/>
            <a:chOff x="190779" y="791561"/>
            <a:chExt cx="5152348" cy="1146776"/>
          </a:xfrm>
        </p:grpSpPr>
        <p:pic>
          <p:nvPicPr>
            <p:cNvPr id="32" name="Picture 31" descr="MMEMDS2.jpg"/>
            <p:cNvPicPr>
              <a:picLocks noChangeAspect="1"/>
            </p:cNvPicPr>
            <p:nvPr/>
          </p:nvPicPr>
          <p:blipFill>
            <a:blip r:embed="rId3" cstate="email"/>
            <a:srcRect/>
            <a:stretch>
              <a:fillRect/>
            </a:stretch>
          </p:blipFill>
          <p:spPr bwMode="auto">
            <a:xfrm>
              <a:off x="1890853" y="791561"/>
              <a:ext cx="1728647" cy="1146775"/>
            </a:xfrm>
            <a:prstGeom prst="rect">
              <a:avLst/>
            </a:prstGeom>
            <a:noFill/>
            <a:ln w="9525">
              <a:noFill/>
              <a:miter lim="800000"/>
              <a:headEnd/>
              <a:tailEnd/>
            </a:ln>
          </p:spPr>
        </p:pic>
        <p:pic>
          <p:nvPicPr>
            <p:cNvPr id="33" name="Picture 32" descr="riparian2008.jpg"/>
            <p:cNvPicPr>
              <a:picLocks noChangeAspect="1"/>
            </p:cNvPicPr>
            <p:nvPr/>
          </p:nvPicPr>
          <p:blipFill>
            <a:blip r:embed="rId4">
              <a:lum/>
            </a:blip>
            <a:stretch>
              <a:fillRect/>
            </a:stretch>
          </p:blipFill>
          <p:spPr>
            <a:xfrm>
              <a:off x="3619500" y="791562"/>
              <a:ext cx="1723627" cy="1146774"/>
            </a:xfrm>
            <a:prstGeom prst="rect">
              <a:avLst/>
            </a:prstGeom>
          </p:spPr>
        </p:pic>
        <p:pic>
          <p:nvPicPr>
            <p:cNvPr id="34" name="Picture 33" descr="rio-altar-riparian-tubutama-sonora.jpg"/>
            <p:cNvPicPr>
              <a:picLocks noChangeAspect="1"/>
            </p:cNvPicPr>
            <p:nvPr/>
          </p:nvPicPr>
          <p:blipFill>
            <a:blip r:embed="rId5"/>
            <a:stretch>
              <a:fillRect/>
            </a:stretch>
          </p:blipFill>
          <p:spPr>
            <a:xfrm>
              <a:off x="190779" y="791562"/>
              <a:ext cx="1731684" cy="1146775"/>
            </a:xfrm>
            <a:prstGeom prst="rect">
              <a:avLst/>
            </a:prstGeom>
          </p:spPr>
        </p:pic>
      </p:grpSp>
    </p:spTree>
    <p:extLst>
      <p:ext uri="{BB962C8B-B14F-4D97-AF65-F5344CB8AC3E}">
        <p14:creationId xmlns:p14="http://schemas.microsoft.com/office/powerpoint/2010/main" val="1241587398"/>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3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2209800" y="224135"/>
            <a:ext cx="6781800" cy="461665"/>
          </a:xfrm>
          <a:prstGeom prst="rect">
            <a:avLst/>
          </a:prstGeom>
          <a:noFill/>
          <a:ln w="9525" algn="ctr">
            <a:noFill/>
            <a:miter lim="800000"/>
            <a:headEnd/>
            <a:tailEnd/>
          </a:ln>
          <a:effectLst/>
        </p:spPr>
        <p:txBody>
          <a:bodyPr wrap="square">
            <a:spAutoFit/>
          </a:bodyPr>
          <a:lstStyle/>
          <a:p>
            <a:pPr algn="ctr" eaLnBrk="0" hangingPunct="0">
              <a:spcBef>
                <a:spcPct val="50000"/>
              </a:spcBef>
            </a:pPr>
            <a:r>
              <a:rPr lang="es-PE" dirty="0" err="1" smtClean="0">
                <a:solidFill>
                  <a:srgbClr val="FFFF99"/>
                </a:solidFill>
                <a:latin typeface="Trebuchet MS" pitchFamily="34" charset="0"/>
                <a:cs typeface="Arial" charset="0"/>
              </a:rPr>
              <a:t>Where</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is</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it</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How’s</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it</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doing</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How’s</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it</a:t>
            </a:r>
            <a:r>
              <a:rPr lang="es-PE" dirty="0" smtClean="0">
                <a:solidFill>
                  <a:srgbClr val="FFFF99"/>
                </a:solidFill>
                <a:latin typeface="Trebuchet MS" pitchFamily="34" charset="0"/>
                <a:cs typeface="Arial" charset="0"/>
              </a:rPr>
              <a:t> </a:t>
            </a:r>
            <a:r>
              <a:rPr lang="es-PE" dirty="0" err="1" smtClean="0">
                <a:solidFill>
                  <a:srgbClr val="FFFF99"/>
                </a:solidFill>
                <a:latin typeface="Trebuchet MS" pitchFamily="34" charset="0"/>
                <a:cs typeface="Arial" charset="0"/>
              </a:rPr>
              <a:t>changing</a:t>
            </a:r>
            <a:r>
              <a:rPr lang="es-PE" dirty="0" smtClean="0">
                <a:solidFill>
                  <a:srgbClr val="FFFF99"/>
                </a:solidFill>
                <a:latin typeface="Trebuchet MS" pitchFamily="34" charset="0"/>
                <a:cs typeface="Arial" charset="0"/>
              </a:rPr>
              <a:t>?</a:t>
            </a:r>
            <a:endParaRPr lang="es-PE" dirty="0">
              <a:solidFill>
                <a:srgbClr val="FFFF99"/>
              </a:solidFill>
              <a:latin typeface="Trebuchet MS" pitchFamily="34" charset="0"/>
              <a:cs typeface="Arial" charset="0"/>
            </a:endParaRPr>
          </a:p>
        </p:txBody>
      </p:sp>
      <p:sp>
        <p:nvSpPr>
          <p:cNvPr id="12461" name="Text Box 173"/>
          <p:cNvSpPr txBox="1">
            <a:spLocks noChangeArrowheads="1"/>
          </p:cNvSpPr>
          <p:nvPr/>
        </p:nvSpPr>
        <p:spPr bwMode="auto">
          <a:xfrm>
            <a:off x="4114800" y="914400"/>
            <a:ext cx="1905000" cy="366713"/>
          </a:xfrm>
          <a:prstGeom prst="rect">
            <a:avLst/>
          </a:prstGeom>
          <a:noFill/>
          <a:ln w="9525">
            <a:noFill/>
            <a:miter lim="800000"/>
            <a:headEnd/>
            <a:tailEnd/>
          </a:ln>
          <a:effectLst/>
        </p:spPr>
        <p:txBody>
          <a:bodyPr>
            <a:spAutoFit/>
          </a:bodyPr>
          <a:lstStyle/>
          <a:p>
            <a:pPr>
              <a:spcBef>
                <a:spcPct val="50000"/>
              </a:spcBef>
            </a:pPr>
            <a:endParaRPr lang="en-US"/>
          </a:p>
        </p:txBody>
      </p:sp>
      <p:grpSp>
        <p:nvGrpSpPr>
          <p:cNvPr id="2" name="Group 35"/>
          <p:cNvGrpSpPr/>
          <p:nvPr/>
        </p:nvGrpSpPr>
        <p:grpSpPr>
          <a:xfrm>
            <a:off x="2362200" y="1371600"/>
            <a:ext cx="6096000" cy="4419600"/>
            <a:chOff x="2362200" y="1371600"/>
            <a:chExt cx="6096000" cy="4419600"/>
          </a:xfrm>
        </p:grpSpPr>
        <p:pic>
          <p:nvPicPr>
            <p:cNvPr id="12420" name="Picture 132" descr="DSC00053"/>
            <p:cNvPicPr>
              <a:picLocks noChangeAspect="1" noChangeArrowheads="1"/>
            </p:cNvPicPr>
            <p:nvPr/>
          </p:nvPicPr>
          <p:blipFill>
            <a:blip r:embed="rId3" cstate="print"/>
            <a:srcRect/>
            <a:stretch>
              <a:fillRect/>
            </a:stretch>
          </p:blipFill>
          <p:spPr bwMode="auto">
            <a:xfrm>
              <a:off x="5410200" y="5029200"/>
              <a:ext cx="990600" cy="762000"/>
            </a:xfrm>
            <a:prstGeom prst="rect">
              <a:avLst/>
            </a:prstGeom>
            <a:noFill/>
          </p:spPr>
        </p:pic>
        <p:sp>
          <p:nvSpPr>
            <p:cNvPr id="12421" name="AutoShape 133"/>
            <p:cNvSpPr>
              <a:spLocks noChangeArrowheads="1"/>
            </p:cNvSpPr>
            <p:nvPr/>
          </p:nvSpPr>
          <p:spPr bwMode="auto">
            <a:xfrm>
              <a:off x="4876800" y="5105400"/>
              <a:ext cx="457200" cy="533400"/>
            </a:xfrm>
            <a:prstGeom prst="foldedCorner">
              <a:avLst>
                <a:gd name="adj" fmla="val 12500"/>
              </a:avLst>
            </a:prstGeom>
            <a:solidFill>
              <a:schemeClr val="accent1"/>
            </a:solidFill>
            <a:ln w="9525">
              <a:solidFill>
                <a:schemeClr val="tx1"/>
              </a:solidFill>
              <a:round/>
              <a:headEnd/>
              <a:tailEnd/>
            </a:ln>
            <a:effectLst/>
          </p:spPr>
          <p:txBody>
            <a:bodyPr wrap="none" anchor="ctr"/>
            <a:lstStyle/>
            <a:p>
              <a:endParaRPr lang="en-US"/>
            </a:p>
          </p:txBody>
        </p:sp>
        <p:sp>
          <p:nvSpPr>
            <p:cNvPr id="12422" name="Freeform 134"/>
            <p:cNvSpPr>
              <a:spLocks/>
            </p:cNvSpPr>
            <p:nvPr/>
          </p:nvSpPr>
          <p:spPr bwMode="auto">
            <a:xfrm>
              <a:off x="5029200" y="5334000"/>
              <a:ext cx="93663" cy="106363"/>
            </a:xfrm>
            <a:custGeom>
              <a:avLst/>
              <a:gdLst/>
              <a:ahLst/>
              <a:cxnLst>
                <a:cxn ang="0">
                  <a:pos x="79" y="49"/>
                </a:cxn>
                <a:cxn ang="0">
                  <a:pos x="10" y="83"/>
                </a:cxn>
                <a:cxn ang="0">
                  <a:pos x="37" y="132"/>
                </a:cxn>
                <a:cxn ang="0">
                  <a:pos x="79" y="181"/>
                </a:cxn>
                <a:cxn ang="0">
                  <a:pos x="107" y="174"/>
                </a:cxn>
                <a:cxn ang="0">
                  <a:pos x="155" y="104"/>
                </a:cxn>
                <a:cxn ang="0">
                  <a:pos x="169" y="0"/>
                </a:cxn>
                <a:cxn ang="0">
                  <a:pos x="107" y="7"/>
                </a:cxn>
                <a:cxn ang="0">
                  <a:pos x="79" y="49"/>
                </a:cxn>
              </a:cxnLst>
              <a:rect l="0" t="0" r="r" b="b"/>
              <a:pathLst>
                <a:path w="183" h="186">
                  <a:moveTo>
                    <a:pt x="79" y="49"/>
                  </a:moveTo>
                  <a:cubicBezTo>
                    <a:pt x="44" y="56"/>
                    <a:pt x="30" y="54"/>
                    <a:pt x="10" y="83"/>
                  </a:cubicBezTo>
                  <a:cubicBezTo>
                    <a:pt x="29" y="160"/>
                    <a:pt x="0" y="64"/>
                    <a:pt x="37" y="132"/>
                  </a:cubicBezTo>
                  <a:cubicBezTo>
                    <a:pt x="66" y="186"/>
                    <a:pt x="29" y="168"/>
                    <a:pt x="79" y="181"/>
                  </a:cubicBezTo>
                  <a:cubicBezTo>
                    <a:pt x="88" y="179"/>
                    <a:pt x="101" y="181"/>
                    <a:pt x="107" y="174"/>
                  </a:cubicBezTo>
                  <a:cubicBezTo>
                    <a:pt x="140" y="136"/>
                    <a:pt x="98" y="124"/>
                    <a:pt x="155" y="104"/>
                  </a:cubicBezTo>
                  <a:cubicBezTo>
                    <a:pt x="183" y="63"/>
                    <a:pt x="175" y="58"/>
                    <a:pt x="169" y="0"/>
                  </a:cubicBezTo>
                  <a:cubicBezTo>
                    <a:pt x="121" y="16"/>
                    <a:pt x="142" y="19"/>
                    <a:pt x="107" y="7"/>
                  </a:cubicBezTo>
                  <a:cubicBezTo>
                    <a:pt x="88" y="20"/>
                    <a:pt x="79" y="24"/>
                    <a:pt x="79" y="49"/>
                  </a:cubicBezTo>
                  <a:close/>
                </a:path>
              </a:pathLst>
            </a:custGeom>
            <a:solidFill>
              <a:srgbClr val="FFCC99"/>
            </a:solidFill>
            <a:ln w="9525">
              <a:solidFill>
                <a:schemeClr val="tx1"/>
              </a:solidFill>
              <a:round/>
              <a:headEnd/>
              <a:tailEnd/>
            </a:ln>
            <a:effectLst/>
          </p:spPr>
          <p:txBody>
            <a:bodyPr/>
            <a:lstStyle/>
            <a:p>
              <a:endParaRPr lang="en-US"/>
            </a:p>
          </p:txBody>
        </p:sp>
        <p:sp>
          <p:nvSpPr>
            <p:cNvPr id="12423" name="Text Box 135"/>
            <p:cNvSpPr txBox="1">
              <a:spLocks noChangeArrowheads="1"/>
            </p:cNvSpPr>
            <p:nvPr/>
          </p:nvSpPr>
          <p:spPr bwMode="auto">
            <a:xfrm>
              <a:off x="6400800" y="5029200"/>
              <a:ext cx="2057400" cy="646331"/>
            </a:xfrm>
            <a:prstGeom prst="rect">
              <a:avLst/>
            </a:prstGeom>
            <a:noFill/>
            <a:ln w="9525">
              <a:noFill/>
              <a:miter lim="800000"/>
              <a:headEnd/>
              <a:tailEnd/>
            </a:ln>
            <a:effectLst/>
          </p:spPr>
          <p:txBody>
            <a:bodyPr wrap="square">
              <a:spAutoFit/>
            </a:bodyPr>
            <a:lstStyle/>
            <a:p>
              <a:r>
                <a:rPr lang="es-PE" dirty="0" err="1">
                  <a:latin typeface="Trebuchet MS" pitchFamily="34" charset="0"/>
                  <a:cs typeface="Arial" charset="0"/>
                </a:rPr>
                <a:t>Field</a:t>
              </a:r>
              <a:r>
                <a:rPr lang="es-PE" dirty="0">
                  <a:latin typeface="Trebuchet MS" pitchFamily="34" charset="0"/>
                  <a:cs typeface="Arial" charset="0"/>
                </a:rPr>
                <a:t> </a:t>
              </a:r>
              <a:r>
                <a:rPr lang="es-PE" dirty="0" err="1" smtClean="0">
                  <a:latin typeface="Trebuchet MS" pitchFamily="34" charset="0"/>
                  <a:cs typeface="Arial" charset="0"/>
                </a:rPr>
                <a:t>Observations</a:t>
              </a:r>
              <a:endParaRPr lang="es-PE" dirty="0">
                <a:latin typeface="Trebuchet MS" pitchFamily="34" charset="0"/>
                <a:cs typeface="Arial" charset="0"/>
              </a:endParaRPr>
            </a:p>
          </p:txBody>
        </p:sp>
        <p:cxnSp>
          <p:nvCxnSpPr>
            <p:cNvPr id="260" name="Shape 259"/>
            <p:cNvCxnSpPr>
              <a:endCxn id="12421" idx="1"/>
            </p:cNvCxnSpPr>
            <p:nvPr/>
          </p:nvCxnSpPr>
          <p:spPr bwMode="auto">
            <a:xfrm rot="16200000" flipH="1">
              <a:off x="1619250" y="2114550"/>
              <a:ext cx="4000500" cy="2514600"/>
            </a:xfrm>
            <a:prstGeom prst="bentConnector2">
              <a:avLst/>
            </a:prstGeom>
            <a:solidFill>
              <a:schemeClr val="accent1"/>
            </a:solidFill>
            <a:ln w="12700" cap="flat" cmpd="sng" algn="ctr">
              <a:solidFill>
                <a:schemeClr val="tx1"/>
              </a:solidFill>
              <a:prstDash val="solid"/>
              <a:round/>
              <a:headEnd type="none" w="med" len="med"/>
              <a:tailEnd type="arrow"/>
            </a:ln>
            <a:effectLst/>
          </p:spPr>
        </p:cxnSp>
      </p:grpSp>
      <p:sp>
        <p:nvSpPr>
          <p:cNvPr id="12290" name="Text Box 2"/>
          <p:cNvSpPr txBox="1">
            <a:spLocks noChangeArrowheads="1"/>
          </p:cNvSpPr>
          <p:nvPr/>
        </p:nvSpPr>
        <p:spPr bwMode="auto">
          <a:xfrm>
            <a:off x="152400" y="228600"/>
            <a:ext cx="2743200" cy="523220"/>
          </a:xfrm>
          <a:prstGeom prst="rect">
            <a:avLst/>
          </a:prstGeom>
          <a:noFill/>
          <a:ln w="9525" algn="ctr">
            <a:noFill/>
            <a:miter lim="800000"/>
            <a:headEnd/>
            <a:tailEnd/>
          </a:ln>
          <a:effectLst/>
        </p:spPr>
        <p:txBody>
          <a:bodyPr>
            <a:spAutoFit/>
          </a:bodyPr>
          <a:lstStyle/>
          <a:p>
            <a:pPr eaLnBrk="0" hangingPunct="0">
              <a:spcBef>
                <a:spcPct val="50000"/>
              </a:spcBef>
            </a:pPr>
            <a:r>
              <a:rPr lang="es-PE" sz="2800" dirty="0" err="1" smtClean="0">
                <a:solidFill>
                  <a:srgbClr val="FFFF99"/>
                </a:solidFill>
                <a:latin typeface="Arial Unicode MS" pitchFamily="34" charset="-128"/>
                <a:cs typeface="Arial" charset="0"/>
              </a:rPr>
              <a:t>What</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is</a:t>
            </a:r>
            <a:r>
              <a:rPr lang="es-PE" sz="2800" dirty="0" smtClean="0">
                <a:solidFill>
                  <a:srgbClr val="FFFF99"/>
                </a:solidFill>
                <a:latin typeface="Arial Unicode MS" pitchFamily="34" charset="-128"/>
                <a:cs typeface="Arial" charset="0"/>
              </a:rPr>
              <a:t> </a:t>
            </a:r>
            <a:r>
              <a:rPr lang="es-PE" sz="2800" dirty="0" err="1" smtClean="0">
                <a:solidFill>
                  <a:srgbClr val="FFFF99"/>
                </a:solidFill>
                <a:latin typeface="Arial Unicode MS" pitchFamily="34" charset="-128"/>
                <a:cs typeface="Arial" charset="0"/>
              </a:rPr>
              <a:t>it</a:t>
            </a:r>
            <a:r>
              <a:rPr lang="es-PE" sz="2800" dirty="0" smtClean="0">
                <a:solidFill>
                  <a:srgbClr val="FFFF99"/>
                </a:solidFill>
                <a:latin typeface="Arial Unicode MS" pitchFamily="34" charset="-128"/>
                <a:cs typeface="Arial" charset="0"/>
              </a:rPr>
              <a:t>?</a:t>
            </a:r>
            <a:endParaRPr lang="es-PE" sz="2800" dirty="0">
              <a:solidFill>
                <a:srgbClr val="FFFF99"/>
              </a:solidFill>
              <a:latin typeface="Arial Unicode MS" pitchFamily="34" charset="-128"/>
              <a:cs typeface="Arial" charset="0"/>
            </a:endParaRPr>
          </a:p>
        </p:txBody>
      </p:sp>
      <p:grpSp>
        <p:nvGrpSpPr>
          <p:cNvPr id="3" name="Group 34"/>
          <p:cNvGrpSpPr/>
          <p:nvPr/>
        </p:nvGrpSpPr>
        <p:grpSpPr>
          <a:xfrm>
            <a:off x="152400" y="914405"/>
            <a:ext cx="8839200" cy="3809995"/>
            <a:chOff x="152400" y="914405"/>
            <a:chExt cx="8839200" cy="3809995"/>
          </a:xfrm>
        </p:grpSpPr>
        <p:grpSp>
          <p:nvGrpSpPr>
            <p:cNvPr id="4" name="Group 22"/>
            <p:cNvGrpSpPr>
              <a:grpSpLocks/>
            </p:cNvGrpSpPr>
            <p:nvPr/>
          </p:nvGrpSpPr>
          <p:grpSpPr bwMode="auto">
            <a:xfrm>
              <a:off x="4191000" y="2743200"/>
              <a:ext cx="1828800" cy="1981200"/>
              <a:chOff x="2640" y="1728"/>
              <a:chExt cx="1152" cy="1248"/>
            </a:xfrm>
          </p:grpSpPr>
          <p:pic>
            <p:nvPicPr>
              <p:cNvPr id="12311" name="Picture 23" descr="PrioArea1"/>
              <p:cNvPicPr>
                <a:picLocks noChangeAspect="1" noChangeArrowheads="1"/>
              </p:cNvPicPr>
              <p:nvPr/>
            </p:nvPicPr>
            <p:blipFill>
              <a:blip r:embed="rId4" cstate="print"/>
              <a:srcRect/>
              <a:stretch>
                <a:fillRect/>
              </a:stretch>
            </p:blipFill>
            <p:spPr bwMode="auto">
              <a:xfrm>
                <a:off x="2736" y="1872"/>
                <a:ext cx="912" cy="1008"/>
              </a:xfrm>
              <a:prstGeom prst="rect">
                <a:avLst/>
              </a:prstGeom>
              <a:noFill/>
              <a:ln w="9525">
                <a:solidFill>
                  <a:schemeClr val="tx1"/>
                </a:solidFill>
                <a:miter lim="800000"/>
                <a:headEnd/>
                <a:tailEnd/>
              </a:ln>
            </p:spPr>
          </p:pic>
          <p:sp>
            <p:nvSpPr>
              <p:cNvPr id="12312" name="Oval 24"/>
              <p:cNvSpPr>
                <a:spLocks noChangeArrowheads="1"/>
              </p:cNvSpPr>
              <p:nvPr/>
            </p:nvSpPr>
            <p:spPr bwMode="auto">
              <a:xfrm>
                <a:off x="2640" y="1728"/>
                <a:ext cx="1152" cy="1248"/>
              </a:xfrm>
              <a:prstGeom prst="ellipse">
                <a:avLst/>
              </a:prstGeom>
              <a:noFill/>
              <a:ln w="9525">
                <a:solidFill>
                  <a:schemeClr val="tx1"/>
                </a:solidFill>
                <a:round/>
                <a:headEnd/>
                <a:tailEnd/>
              </a:ln>
              <a:effectLst/>
            </p:spPr>
            <p:txBody>
              <a:bodyPr wrap="none" anchor="ctr"/>
              <a:lstStyle/>
              <a:p>
                <a:pPr algn="ctr"/>
                <a:endParaRPr lang="es-PE" sz="1000" b="1" dirty="0">
                  <a:solidFill>
                    <a:schemeClr val="bg2"/>
                  </a:solidFill>
                  <a:latin typeface="Trebuchet MS" pitchFamily="34" charset="0"/>
                  <a:cs typeface="Arial" charset="0"/>
                </a:endParaRPr>
              </a:p>
            </p:txBody>
          </p:sp>
        </p:grpSp>
        <p:grpSp>
          <p:nvGrpSpPr>
            <p:cNvPr id="5" name="Group 100"/>
            <p:cNvGrpSpPr>
              <a:grpSpLocks/>
            </p:cNvGrpSpPr>
            <p:nvPr/>
          </p:nvGrpSpPr>
          <p:grpSpPr bwMode="auto">
            <a:xfrm>
              <a:off x="152400" y="914405"/>
              <a:ext cx="2651125" cy="1570039"/>
              <a:chOff x="-182" y="3504"/>
              <a:chExt cx="1670" cy="989"/>
            </a:xfrm>
          </p:grpSpPr>
          <p:grpSp>
            <p:nvGrpSpPr>
              <p:cNvPr id="6" name="Group 101"/>
              <p:cNvGrpSpPr>
                <a:grpSpLocks/>
              </p:cNvGrpSpPr>
              <p:nvPr/>
            </p:nvGrpSpPr>
            <p:grpSpPr bwMode="auto">
              <a:xfrm>
                <a:off x="1104" y="3504"/>
                <a:ext cx="384" cy="288"/>
                <a:chOff x="3072" y="3120"/>
                <a:chExt cx="864" cy="576"/>
              </a:xfrm>
            </p:grpSpPr>
            <p:sp>
              <p:nvSpPr>
                <p:cNvPr id="12390" name="Rectangle 102"/>
                <p:cNvSpPr>
                  <a:spLocks noChangeArrowheads="1"/>
                </p:cNvSpPr>
                <p:nvPr/>
              </p:nvSpPr>
              <p:spPr bwMode="auto">
                <a:xfrm>
                  <a:off x="3072" y="3120"/>
                  <a:ext cx="864" cy="576"/>
                </a:xfrm>
                <a:prstGeom prst="rect">
                  <a:avLst/>
                </a:prstGeom>
                <a:solidFill>
                  <a:schemeClr val="bg1"/>
                </a:solidFill>
                <a:ln w="9525">
                  <a:solidFill>
                    <a:schemeClr val="tx1"/>
                  </a:solidFill>
                  <a:miter lim="800000"/>
                  <a:headEnd/>
                  <a:tailEnd/>
                </a:ln>
                <a:effectLst/>
              </p:spPr>
              <p:txBody>
                <a:bodyPr wrap="none" anchor="ctr"/>
                <a:lstStyle/>
                <a:p>
                  <a:endParaRPr lang="en-US"/>
                </a:p>
              </p:txBody>
            </p:sp>
            <p:sp>
              <p:nvSpPr>
                <p:cNvPr id="12391" name="Line 103"/>
                <p:cNvSpPr>
                  <a:spLocks noChangeShapeType="1"/>
                </p:cNvSpPr>
                <p:nvPr/>
              </p:nvSpPr>
              <p:spPr bwMode="auto">
                <a:xfrm>
                  <a:off x="3072" y="3264"/>
                  <a:ext cx="864" cy="1"/>
                </a:xfrm>
                <a:prstGeom prst="line">
                  <a:avLst/>
                </a:prstGeom>
                <a:noFill/>
                <a:ln w="9525">
                  <a:solidFill>
                    <a:schemeClr val="tx1"/>
                  </a:solidFill>
                  <a:round/>
                  <a:headEnd/>
                  <a:tailEnd/>
                </a:ln>
                <a:effectLst/>
              </p:spPr>
              <p:txBody>
                <a:bodyPr/>
                <a:lstStyle/>
                <a:p>
                  <a:endParaRPr lang="en-US"/>
                </a:p>
              </p:txBody>
            </p:sp>
            <p:sp>
              <p:nvSpPr>
                <p:cNvPr id="12392" name="Line 104"/>
                <p:cNvSpPr>
                  <a:spLocks noChangeShapeType="1"/>
                </p:cNvSpPr>
                <p:nvPr/>
              </p:nvSpPr>
              <p:spPr bwMode="auto">
                <a:xfrm>
                  <a:off x="3072" y="3360"/>
                  <a:ext cx="864" cy="1"/>
                </a:xfrm>
                <a:prstGeom prst="line">
                  <a:avLst/>
                </a:prstGeom>
                <a:noFill/>
                <a:ln w="9525">
                  <a:solidFill>
                    <a:schemeClr val="tx1"/>
                  </a:solidFill>
                  <a:round/>
                  <a:headEnd/>
                  <a:tailEnd/>
                </a:ln>
                <a:effectLst/>
              </p:spPr>
              <p:txBody>
                <a:bodyPr/>
                <a:lstStyle/>
                <a:p>
                  <a:endParaRPr lang="en-US"/>
                </a:p>
              </p:txBody>
            </p:sp>
            <p:sp>
              <p:nvSpPr>
                <p:cNvPr id="12393" name="Line 105"/>
                <p:cNvSpPr>
                  <a:spLocks noChangeShapeType="1"/>
                </p:cNvSpPr>
                <p:nvPr/>
              </p:nvSpPr>
              <p:spPr bwMode="auto">
                <a:xfrm>
                  <a:off x="3072" y="3456"/>
                  <a:ext cx="864" cy="1"/>
                </a:xfrm>
                <a:prstGeom prst="line">
                  <a:avLst/>
                </a:prstGeom>
                <a:noFill/>
                <a:ln w="9525">
                  <a:solidFill>
                    <a:schemeClr val="tx1"/>
                  </a:solidFill>
                  <a:round/>
                  <a:headEnd/>
                  <a:tailEnd/>
                </a:ln>
                <a:effectLst/>
              </p:spPr>
              <p:txBody>
                <a:bodyPr/>
                <a:lstStyle/>
                <a:p>
                  <a:endParaRPr lang="en-US"/>
                </a:p>
              </p:txBody>
            </p:sp>
            <p:sp>
              <p:nvSpPr>
                <p:cNvPr id="12394" name="Line 106"/>
                <p:cNvSpPr>
                  <a:spLocks noChangeShapeType="1"/>
                </p:cNvSpPr>
                <p:nvPr/>
              </p:nvSpPr>
              <p:spPr bwMode="auto">
                <a:xfrm>
                  <a:off x="3072" y="3552"/>
                  <a:ext cx="864" cy="1"/>
                </a:xfrm>
                <a:prstGeom prst="line">
                  <a:avLst/>
                </a:prstGeom>
                <a:noFill/>
                <a:ln w="9525">
                  <a:solidFill>
                    <a:schemeClr val="tx1"/>
                  </a:solidFill>
                  <a:round/>
                  <a:headEnd/>
                  <a:tailEnd/>
                </a:ln>
                <a:effectLst/>
              </p:spPr>
              <p:txBody>
                <a:bodyPr/>
                <a:lstStyle/>
                <a:p>
                  <a:endParaRPr lang="en-US"/>
                </a:p>
              </p:txBody>
            </p:sp>
            <p:sp>
              <p:nvSpPr>
                <p:cNvPr id="12395" name="Line 107"/>
                <p:cNvSpPr>
                  <a:spLocks noChangeShapeType="1"/>
                </p:cNvSpPr>
                <p:nvPr/>
              </p:nvSpPr>
              <p:spPr bwMode="auto">
                <a:xfrm>
                  <a:off x="3072" y="3648"/>
                  <a:ext cx="864" cy="1"/>
                </a:xfrm>
                <a:prstGeom prst="line">
                  <a:avLst/>
                </a:prstGeom>
                <a:noFill/>
                <a:ln w="9525">
                  <a:solidFill>
                    <a:schemeClr val="tx1"/>
                  </a:solidFill>
                  <a:round/>
                  <a:headEnd/>
                  <a:tailEnd/>
                </a:ln>
                <a:effectLst/>
              </p:spPr>
              <p:txBody>
                <a:bodyPr/>
                <a:lstStyle/>
                <a:p>
                  <a:endParaRPr lang="en-US"/>
                </a:p>
              </p:txBody>
            </p:sp>
            <p:sp>
              <p:nvSpPr>
                <p:cNvPr id="12396" name="Line 108"/>
                <p:cNvSpPr>
                  <a:spLocks noChangeShapeType="1"/>
                </p:cNvSpPr>
                <p:nvPr/>
              </p:nvSpPr>
              <p:spPr bwMode="auto">
                <a:xfrm>
                  <a:off x="3264" y="3216"/>
                  <a:ext cx="1" cy="432"/>
                </a:xfrm>
                <a:prstGeom prst="line">
                  <a:avLst/>
                </a:prstGeom>
                <a:noFill/>
                <a:ln w="9525">
                  <a:solidFill>
                    <a:schemeClr val="tx1"/>
                  </a:solidFill>
                  <a:round/>
                  <a:headEnd/>
                  <a:tailEnd/>
                </a:ln>
                <a:effectLst/>
              </p:spPr>
              <p:txBody>
                <a:bodyPr/>
                <a:lstStyle/>
                <a:p>
                  <a:endParaRPr lang="en-US"/>
                </a:p>
              </p:txBody>
            </p:sp>
            <p:sp>
              <p:nvSpPr>
                <p:cNvPr id="12397" name="Line 109"/>
                <p:cNvSpPr>
                  <a:spLocks noChangeShapeType="1"/>
                </p:cNvSpPr>
                <p:nvPr/>
              </p:nvSpPr>
              <p:spPr bwMode="auto">
                <a:xfrm>
                  <a:off x="3360" y="3216"/>
                  <a:ext cx="1" cy="432"/>
                </a:xfrm>
                <a:prstGeom prst="line">
                  <a:avLst/>
                </a:prstGeom>
                <a:noFill/>
                <a:ln w="9525">
                  <a:solidFill>
                    <a:schemeClr val="tx1"/>
                  </a:solidFill>
                  <a:round/>
                  <a:headEnd/>
                  <a:tailEnd/>
                </a:ln>
                <a:effectLst/>
              </p:spPr>
              <p:txBody>
                <a:bodyPr/>
                <a:lstStyle/>
                <a:p>
                  <a:endParaRPr lang="en-US"/>
                </a:p>
              </p:txBody>
            </p:sp>
            <p:sp>
              <p:nvSpPr>
                <p:cNvPr id="12398" name="Line 110"/>
                <p:cNvSpPr>
                  <a:spLocks noChangeShapeType="1"/>
                </p:cNvSpPr>
                <p:nvPr/>
              </p:nvSpPr>
              <p:spPr bwMode="auto">
                <a:xfrm>
                  <a:off x="3456" y="3216"/>
                  <a:ext cx="1" cy="432"/>
                </a:xfrm>
                <a:prstGeom prst="line">
                  <a:avLst/>
                </a:prstGeom>
                <a:noFill/>
                <a:ln w="9525">
                  <a:solidFill>
                    <a:schemeClr val="tx1"/>
                  </a:solidFill>
                  <a:round/>
                  <a:headEnd/>
                  <a:tailEnd/>
                </a:ln>
                <a:effectLst/>
              </p:spPr>
              <p:txBody>
                <a:bodyPr/>
                <a:lstStyle/>
                <a:p>
                  <a:endParaRPr lang="en-US"/>
                </a:p>
              </p:txBody>
            </p:sp>
            <p:sp>
              <p:nvSpPr>
                <p:cNvPr id="12399" name="Line 111"/>
                <p:cNvSpPr>
                  <a:spLocks noChangeShapeType="1"/>
                </p:cNvSpPr>
                <p:nvPr/>
              </p:nvSpPr>
              <p:spPr bwMode="auto">
                <a:xfrm>
                  <a:off x="3552" y="3216"/>
                  <a:ext cx="1" cy="432"/>
                </a:xfrm>
                <a:prstGeom prst="line">
                  <a:avLst/>
                </a:prstGeom>
                <a:noFill/>
                <a:ln w="9525">
                  <a:solidFill>
                    <a:schemeClr val="tx1"/>
                  </a:solidFill>
                  <a:round/>
                  <a:headEnd/>
                  <a:tailEnd/>
                </a:ln>
                <a:effectLst/>
              </p:spPr>
              <p:txBody>
                <a:bodyPr/>
                <a:lstStyle/>
                <a:p>
                  <a:endParaRPr lang="en-US"/>
                </a:p>
              </p:txBody>
            </p:sp>
            <p:sp>
              <p:nvSpPr>
                <p:cNvPr id="12400" name="Line 112"/>
                <p:cNvSpPr>
                  <a:spLocks noChangeShapeType="1"/>
                </p:cNvSpPr>
                <p:nvPr/>
              </p:nvSpPr>
              <p:spPr bwMode="auto">
                <a:xfrm>
                  <a:off x="3648" y="3216"/>
                  <a:ext cx="1" cy="432"/>
                </a:xfrm>
                <a:prstGeom prst="line">
                  <a:avLst/>
                </a:prstGeom>
                <a:noFill/>
                <a:ln w="9525">
                  <a:solidFill>
                    <a:schemeClr val="tx1"/>
                  </a:solidFill>
                  <a:round/>
                  <a:headEnd/>
                  <a:tailEnd/>
                </a:ln>
                <a:effectLst/>
              </p:spPr>
              <p:txBody>
                <a:bodyPr/>
                <a:lstStyle/>
                <a:p>
                  <a:endParaRPr lang="en-US"/>
                </a:p>
              </p:txBody>
            </p:sp>
            <p:sp>
              <p:nvSpPr>
                <p:cNvPr id="12401" name="Line 113"/>
                <p:cNvSpPr>
                  <a:spLocks noChangeShapeType="1"/>
                </p:cNvSpPr>
                <p:nvPr/>
              </p:nvSpPr>
              <p:spPr bwMode="auto">
                <a:xfrm>
                  <a:off x="3744" y="3216"/>
                  <a:ext cx="1" cy="432"/>
                </a:xfrm>
                <a:prstGeom prst="line">
                  <a:avLst/>
                </a:prstGeom>
                <a:noFill/>
                <a:ln w="9525">
                  <a:solidFill>
                    <a:schemeClr val="tx1"/>
                  </a:solidFill>
                  <a:round/>
                  <a:headEnd/>
                  <a:tailEnd/>
                </a:ln>
                <a:effectLst/>
              </p:spPr>
              <p:txBody>
                <a:bodyPr/>
                <a:lstStyle/>
                <a:p>
                  <a:endParaRPr lang="en-US"/>
                </a:p>
              </p:txBody>
            </p:sp>
            <p:sp>
              <p:nvSpPr>
                <p:cNvPr id="12402" name="Line 114"/>
                <p:cNvSpPr>
                  <a:spLocks noChangeShapeType="1"/>
                </p:cNvSpPr>
                <p:nvPr/>
              </p:nvSpPr>
              <p:spPr bwMode="auto">
                <a:xfrm>
                  <a:off x="3840" y="3216"/>
                  <a:ext cx="1" cy="432"/>
                </a:xfrm>
                <a:prstGeom prst="line">
                  <a:avLst/>
                </a:prstGeom>
                <a:noFill/>
                <a:ln w="9525">
                  <a:solidFill>
                    <a:schemeClr val="tx1"/>
                  </a:solidFill>
                  <a:round/>
                  <a:headEnd/>
                  <a:tailEnd/>
                </a:ln>
                <a:effectLst/>
              </p:spPr>
              <p:txBody>
                <a:bodyPr/>
                <a:lstStyle/>
                <a:p>
                  <a:endParaRPr lang="en-US"/>
                </a:p>
              </p:txBody>
            </p:sp>
          </p:grpSp>
          <p:sp>
            <p:nvSpPr>
              <p:cNvPr id="12403" name="Text Box 115"/>
              <p:cNvSpPr txBox="1">
                <a:spLocks noChangeArrowheads="1"/>
              </p:cNvSpPr>
              <p:nvPr/>
            </p:nvSpPr>
            <p:spPr bwMode="auto">
              <a:xfrm>
                <a:off x="-182" y="3504"/>
                <a:ext cx="1296" cy="989"/>
              </a:xfrm>
              <a:prstGeom prst="rect">
                <a:avLst/>
              </a:prstGeom>
              <a:noFill/>
              <a:ln w="9525">
                <a:noFill/>
                <a:miter lim="800000"/>
                <a:headEnd/>
                <a:tailEnd/>
              </a:ln>
              <a:effectLst/>
            </p:spPr>
            <p:txBody>
              <a:bodyPr wrap="square">
                <a:spAutoFit/>
              </a:bodyPr>
              <a:lstStyle/>
              <a:p>
                <a:r>
                  <a:rPr lang="es-PE" sz="2400" dirty="0" err="1" smtClean="0">
                    <a:latin typeface="Trebuchet MS" pitchFamily="34" charset="0"/>
                    <a:cs typeface="Arial" charset="0"/>
                  </a:rPr>
                  <a:t>Taxonomy</a:t>
                </a:r>
                <a:r>
                  <a:rPr lang="es-PE" sz="2400" dirty="0" smtClean="0">
                    <a:latin typeface="Trebuchet MS" pitchFamily="34" charset="0"/>
                    <a:cs typeface="Arial" charset="0"/>
                  </a:rPr>
                  <a:t> &amp; </a:t>
                </a:r>
                <a:r>
                  <a:rPr lang="es-PE" sz="2400" dirty="0" err="1" smtClean="0">
                    <a:latin typeface="Trebuchet MS" pitchFamily="34" charset="0"/>
                    <a:cs typeface="Arial" charset="0"/>
                  </a:rPr>
                  <a:t>Classification</a:t>
                </a:r>
                <a:r>
                  <a:rPr lang="es-PE" sz="2400" dirty="0" smtClean="0">
                    <a:latin typeface="Trebuchet MS" pitchFamily="34" charset="0"/>
                    <a:cs typeface="Arial" charset="0"/>
                  </a:rPr>
                  <a:t> &amp; Conceptual </a:t>
                </a:r>
                <a:r>
                  <a:rPr lang="es-PE" sz="2400" dirty="0" err="1" smtClean="0">
                    <a:latin typeface="Trebuchet MS" pitchFamily="34" charset="0"/>
                    <a:cs typeface="Arial" charset="0"/>
                  </a:rPr>
                  <a:t>modeling</a:t>
                </a:r>
                <a:endParaRPr lang="es-PE" sz="2400" dirty="0">
                  <a:latin typeface="Trebuchet MS" pitchFamily="34" charset="0"/>
                  <a:cs typeface="Arial" charset="0"/>
                </a:endParaRPr>
              </a:p>
            </p:txBody>
          </p:sp>
        </p:grpSp>
        <p:cxnSp>
          <p:nvCxnSpPr>
            <p:cNvPr id="262" name="Elbow Connector 261"/>
            <p:cNvCxnSpPr>
              <a:endCxn id="12312" idx="2"/>
            </p:cNvCxnSpPr>
            <p:nvPr/>
          </p:nvCxnSpPr>
          <p:spPr bwMode="auto">
            <a:xfrm rot="16200000" flipH="1">
              <a:off x="2247900" y="1790700"/>
              <a:ext cx="2362200" cy="1524000"/>
            </a:xfrm>
            <a:prstGeom prst="bentConnector2">
              <a:avLst/>
            </a:prstGeom>
            <a:solidFill>
              <a:schemeClr val="accent1"/>
            </a:solidFill>
            <a:ln w="12700" cap="flat" cmpd="sng" algn="ctr">
              <a:solidFill>
                <a:schemeClr val="tx1"/>
              </a:solidFill>
              <a:prstDash val="solid"/>
              <a:round/>
              <a:headEnd type="none" w="med" len="med"/>
              <a:tailEnd type="arrow"/>
            </a:ln>
            <a:effectLst/>
          </p:spPr>
        </p:cxnSp>
        <p:sp>
          <p:nvSpPr>
            <p:cNvPr id="265" name="TextBox 264"/>
            <p:cNvSpPr txBox="1"/>
            <p:nvPr/>
          </p:nvSpPr>
          <p:spPr>
            <a:xfrm>
              <a:off x="6324600" y="3352800"/>
              <a:ext cx="2667000" cy="646331"/>
            </a:xfrm>
            <a:prstGeom prst="rect">
              <a:avLst/>
            </a:prstGeom>
            <a:noFill/>
          </p:spPr>
          <p:txBody>
            <a:bodyPr wrap="square" rtlCol="0">
              <a:spAutoFit/>
            </a:bodyPr>
            <a:lstStyle/>
            <a:p>
              <a:r>
                <a:rPr lang="en-US" dirty="0" smtClean="0">
                  <a:latin typeface="Trebuchet MS" pitchFamily="34" charset="0"/>
                </a:rPr>
                <a:t>Occurrences through Field Inventory</a:t>
              </a:r>
              <a:endParaRPr lang="en-US" dirty="0">
                <a:latin typeface="Trebuchet MS" pitchFamily="34" charset="0"/>
              </a:endParaRPr>
            </a:p>
          </p:txBody>
        </p:sp>
      </p:grpSp>
      <p:grpSp>
        <p:nvGrpSpPr>
          <p:cNvPr id="7" name="Group 37"/>
          <p:cNvGrpSpPr/>
          <p:nvPr/>
        </p:nvGrpSpPr>
        <p:grpSpPr>
          <a:xfrm>
            <a:off x="2819400" y="685800"/>
            <a:ext cx="5410199" cy="1943305"/>
            <a:chOff x="2819400" y="609600"/>
            <a:chExt cx="5410199" cy="1943305"/>
          </a:xfrm>
        </p:grpSpPr>
        <p:sp>
          <p:nvSpPr>
            <p:cNvPr id="266" name="TextBox 265"/>
            <p:cNvSpPr txBox="1"/>
            <p:nvPr/>
          </p:nvSpPr>
          <p:spPr>
            <a:xfrm>
              <a:off x="6416674" y="1447800"/>
              <a:ext cx="1812925" cy="646331"/>
            </a:xfrm>
            <a:prstGeom prst="rect">
              <a:avLst/>
            </a:prstGeom>
            <a:noFill/>
          </p:spPr>
          <p:txBody>
            <a:bodyPr wrap="square" rtlCol="0">
              <a:spAutoFit/>
            </a:bodyPr>
            <a:lstStyle/>
            <a:p>
              <a:r>
                <a:rPr lang="en-US" dirty="0" smtClean="0">
                  <a:latin typeface="Trebuchet MS" pitchFamily="34" charset="0"/>
                </a:rPr>
                <a:t>Maps and Surfaces</a:t>
              </a:r>
              <a:endParaRPr lang="en-US" dirty="0">
                <a:latin typeface="Trebuchet MS" pitchFamily="34" charset="0"/>
              </a:endParaRPr>
            </a:p>
          </p:txBody>
        </p:sp>
        <p:cxnSp>
          <p:nvCxnSpPr>
            <p:cNvPr id="268" name="Elbow Connector 261"/>
            <p:cNvCxnSpPr>
              <a:stCxn id="12390" idx="3"/>
            </p:cNvCxnSpPr>
            <p:nvPr/>
          </p:nvCxnSpPr>
          <p:spPr bwMode="auto">
            <a:xfrm>
              <a:off x="2819400" y="1143000"/>
              <a:ext cx="1006476" cy="381003"/>
            </a:xfrm>
            <a:prstGeom prst="bentConnector3">
              <a:avLst>
                <a:gd name="adj1" fmla="val 50000"/>
              </a:avLst>
            </a:prstGeom>
            <a:solidFill>
              <a:schemeClr val="accent1"/>
            </a:solidFill>
            <a:ln w="12700" cap="flat" cmpd="sng" algn="ctr">
              <a:solidFill>
                <a:schemeClr val="tx1"/>
              </a:solidFill>
              <a:prstDash val="solid"/>
              <a:round/>
              <a:headEnd type="none" w="med" len="med"/>
              <a:tailEnd type="arrow"/>
            </a:ln>
            <a:effectLst/>
          </p:spPr>
        </p:cxnSp>
        <p:pic>
          <p:nvPicPr>
            <p:cNvPr id="37" name="Picture 36" descr="ROMOsystems.jpg"/>
            <p:cNvPicPr>
              <a:picLocks noChangeAspect="1"/>
            </p:cNvPicPr>
            <p:nvPr/>
          </p:nvPicPr>
          <p:blipFill>
            <a:blip r:embed="rId5" cstate="print"/>
            <a:srcRect/>
            <a:stretch>
              <a:fillRect/>
            </a:stretch>
          </p:blipFill>
          <p:spPr bwMode="auto">
            <a:xfrm>
              <a:off x="3886200" y="609600"/>
              <a:ext cx="2514600" cy="1943305"/>
            </a:xfrm>
            <a:prstGeom prst="rect">
              <a:avLst/>
            </a:prstGeom>
            <a:noFill/>
            <a:ln w="9525">
              <a:noFill/>
              <a:miter lim="800000"/>
              <a:headEnd/>
              <a:tailEnd/>
            </a:ln>
          </p:spPr>
        </p:pic>
      </p:grpSp>
      <p:pic>
        <p:nvPicPr>
          <p:cNvPr id="39" name="Picture 3" descr="Oakland MI land use"/>
          <p:cNvPicPr>
            <a:picLocks noChangeAspect="1" noChangeArrowheads="1"/>
          </p:cNvPicPr>
          <p:nvPr/>
        </p:nvPicPr>
        <p:blipFill>
          <a:blip r:embed="rId6" cstate="print"/>
          <a:srcRect/>
          <a:stretch>
            <a:fillRect/>
          </a:stretch>
        </p:blipFill>
        <p:spPr bwMode="auto">
          <a:xfrm>
            <a:off x="3886200" y="685800"/>
            <a:ext cx="2467840" cy="1905000"/>
          </a:xfrm>
          <a:prstGeom prst="rect">
            <a:avLst/>
          </a:prstGeom>
          <a:noFill/>
          <a:ln w="9525">
            <a:noFill/>
            <a:miter lim="800000"/>
            <a:headEnd/>
            <a:tailEnd/>
          </a:ln>
        </p:spPr>
      </p:pic>
      <p:pic>
        <p:nvPicPr>
          <p:cNvPr id="38" name="Picture 2" descr="Oakland MI LCM"/>
          <p:cNvPicPr>
            <a:picLocks noChangeAspect="1" noChangeArrowheads="1"/>
          </p:cNvPicPr>
          <p:nvPr/>
        </p:nvPicPr>
        <p:blipFill>
          <a:blip r:embed="rId7" cstate="print"/>
          <a:srcRect/>
          <a:stretch>
            <a:fillRect/>
          </a:stretch>
        </p:blipFill>
        <p:spPr bwMode="auto">
          <a:xfrm>
            <a:off x="3886200" y="685800"/>
            <a:ext cx="2566555" cy="1981200"/>
          </a:xfrm>
          <a:prstGeom prst="rect">
            <a:avLst/>
          </a:prstGeom>
          <a:noFill/>
          <a:ln w="9525">
            <a:noFill/>
            <a:miter lim="800000"/>
            <a:headEnd/>
            <a:tailEnd/>
          </a:ln>
        </p:spPr>
      </p:pic>
    </p:spTree>
    <p:extLst>
      <p:ext uri="{BB962C8B-B14F-4D97-AF65-F5344CB8AC3E}">
        <p14:creationId xmlns:p14="http://schemas.microsoft.com/office/powerpoint/2010/main" val="4260661304"/>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53"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 calcmode="lin" valueType="num">
                                      <p:cBhvr>
                                        <p:cTn id="20" dur="500" fill="hold"/>
                                        <p:tgtEl>
                                          <p:spTgt spid="39"/>
                                        </p:tgtEl>
                                        <p:attrNameLst>
                                          <p:attrName>ppt_w</p:attrName>
                                        </p:attrNameLst>
                                      </p:cBhvr>
                                      <p:tavLst>
                                        <p:tav tm="0">
                                          <p:val>
                                            <p:fltVal val="0"/>
                                          </p:val>
                                        </p:tav>
                                        <p:tav tm="100000">
                                          <p:val>
                                            <p:strVal val="#ppt_w"/>
                                          </p:val>
                                        </p:tav>
                                      </p:tavLst>
                                    </p:anim>
                                    <p:anim calcmode="lin" valueType="num">
                                      <p:cBhvr>
                                        <p:cTn id="21" dur="500" fill="hold"/>
                                        <p:tgtEl>
                                          <p:spTgt spid="39"/>
                                        </p:tgtEl>
                                        <p:attrNameLst>
                                          <p:attrName>ppt_h</p:attrName>
                                        </p:attrNameLst>
                                      </p:cBhvr>
                                      <p:tavLst>
                                        <p:tav tm="0">
                                          <p:val>
                                            <p:fltVal val="0"/>
                                          </p:val>
                                        </p:tav>
                                        <p:tav tm="100000">
                                          <p:val>
                                            <p:strVal val="#ppt_h"/>
                                          </p:val>
                                        </p:tav>
                                      </p:tavLst>
                                    </p:anim>
                                    <p:animEffect transition="in" filter="fade">
                                      <p:cBhvr>
                                        <p:cTn id="22" dur="500"/>
                                        <p:tgtEl>
                                          <p:spTgt spid="39"/>
                                        </p:tgtEl>
                                      </p:cBhvr>
                                    </p:animEffect>
                                  </p:childTnLst>
                                </p:cTn>
                              </p:par>
                            </p:childTnLst>
                          </p:cTn>
                        </p:par>
                        <p:par>
                          <p:cTn id="23" fill="hold">
                            <p:stCondLst>
                              <p:cond delay="1000"/>
                            </p:stCondLst>
                            <p:childTnLst>
                              <p:par>
                                <p:cTn id="24" presetID="10" presetClass="entr" presetSubtype="0" fill="hold" nodeType="afterEffect">
                                  <p:stCondLst>
                                    <p:cond delay="50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02" name="Rectangle 2"/>
          <p:cNvSpPr>
            <a:spLocks noGrp="1" noChangeArrowheads="1"/>
          </p:cNvSpPr>
          <p:nvPr>
            <p:ph type="body" idx="1"/>
          </p:nvPr>
        </p:nvSpPr>
        <p:spPr>
          <a:xfrm>
            <a:off x="381000" y="1082040"/>
            <a:ext cx="8534400" cy="5410200"/>
          </a:xfrm>
        </p:spPr>
        <p:txBody>
          <a:bodyPr/>
          <a:lstStyle/>
          <a:p>
            <a:pPr>
              <a:buFont typeface="Wingdings" panose="05000000000000000000" pitchFamily="2" charset="2"/>
              <a:buChar char="Ø"/>
              <a:defRPr/>
            </a:pPr>
            <a:r>
              <a:rPr lang="en-US" dirty="0" smtClean="0"/>
              <a:t>Peer-reviewed i</a:t>
            </a:r>
            <a:r>
              <a:rPr lang="en-US" dirty="0" smtClean="0">
                <a:latin typeface="Trebuchet MS" pitchFamily="34" charset="0"/>
              </a:rPr>
              <a:t>mplementation </a:t>
            </a:r>
            <a:r>
              <a:rPr lang="en-US" dirty="0" smtClean="0"/>
              <a:t>for</a:t>
            </a:r>
            <a:r>
              <a:rPr lang="en-US" dirty="0" smtClean="0">
                <a:latin typeface="Trebuchet MS" pitchFamily="34" charset="0"/>
              </a:rPr>
              <a:t> </a:t>
            </a:r>
            <a:r>
              <a:rPr lang="en-US" dirty="0" smtClean="0">
                <a:solidFill>
                  <a:srgbClr val="FFFF99"/>
                </a:solidFill>
                <a:latin typeface="Trebuchet MS" pitchFamily="34" charset="0"/>
              </a:rPr>
              <a:t>terrestrial </a:t>
            </a:r>
            <a:r>
              <a:rPr lang="en-US" dirty="0" smtClean="0">
                <a:solidFill>
                  <a:srgbClr val="FFFF99"/>
                </a:solidFill>
                <a:latin typeface="Trebuchet MS" pitchFamily="34" charset="0"/>
              </a:rPr>
              <a:t>(and freshwater) </a:t>
            </a:r>
            <a:r>
              <a:rPr lang="en-US" dirty="0" smtClean="0">
                <a:solidFill>
                  <a:srgbClr val="FFFF99"/>
                </a:solidFill>
                <a:latin typeface="Trebuchet MS" pitchFamily="34" charset="0"/>
              </a:rPr>
              <a:t>classifications</a:t>
            </a:r>
            <a:r>
              <a:rPr lang="en-US" dirty="0" smtClean="0">
                <a:latin typeface="Trebuchet MS" pitchFamily="34" charset="0"/>
              </a:rPr>
              <a:t> </a:t>
            </a:r>
            <a:r>
              <a:rPr lang="en-US" dirty="0">
                <a:latin typeface="Trebuchet MS" pitchFamily="34" charset="0"/>
              </a:rPr>
              <a:t>in </a:t>
            </a:r>
            <a:r>
              <a:rPr lang="en-US" dirty="0" smtClean="0">
                <a:latin typeface="Trebuchet MS" pitchFamily="34" charset="0"/>
              </a:rPr>
              <a:t>the Americas</a:t>
            </a:r>
            <a:endParaRPr lang="en-US" dirty="0">
              <a:latin typeface="Trebuchet MS" pitchFamily="34" charset="0"/>
            </a:endParaRPr>
          </a:p>
          <a:p>
            <a:pPr>
              <a:buFont typeface="Wingdings" panose="05000000000000000000" pitchFamily="2" charset="2"/>
              <a:buChar char="Ø"/>
              <a:defRPr/>
            </a:pPr>
            <a:r>
              <a:rPr lang="en-US" dirty="0" smtClean="0">
                <a:solidFill>
                  <a:srgbClr val="FFFF99"/>
                </a:solidFill>
                <a:latin typeface="Trebuchet MS" pitchFamily="34" charset="0"/>
              </a:rPr>
              <a:t>Updated </a:t>
            </a:r>
            <a:r>
              <a:rPr lang="en-US" dirty="0">
                <a:solidFill>
                  <a:srgbClr val="FFFF99"/>
                </a:solidFill>
              </a:rPr>
              <a:t>t</a:t>
            </a:r>
            <a:r>
              <a:rPr lang="en-US" dirty="0" smtClean="0">
                <a:solidFill>
                  <a:srgbClr val="FFFF99"/>
                </a:solidFill>
                <a:latin typeface="Trebuchet MS" pitchFamily="34" charset="0"/>
              </a:rPr>
              <a:t>errestrial </a:t>
            </a:r>
            <a:r>
              <a:rPr lang="en-US" dirty="0">
                <a:solidFill>
                  <a:srgbClr val="FFFF99"/>
                </a:solidFill>
              </a:rPr>
              <a:t>e</a:t>
            </a:r>
            <a:r>
              <a:rPr lang="en-US" dirty="0" smtClean="0">
                <a:solidFill>
                  <a:srgbClr val="FFFF99"/>
                </a:solidFill>
                <a:latin typeface="Trebuchet MS" pitchFamily="34" charset="0"/>
              </a:rPr>
              <a:t>cological systems </a:t>
            </a:r>
            <a:r>
              <a:rPr lang="en-US" dirty="0">
                <a:solidFill>
                  <a:schemeClr val="tx2">
                    <a:lumMod val="40000"/>
                    <a:lumOff val="60000"/>
                  </a:schemeClr>
                </a:solidFill>
              </a:rPr>
              <a:t>and IVC </a:t>
            </a:r>
            <a:r>
              <a:rPr lang="en-US" dirty="0" smtClean="0">
                <a:solidFill>
                  <a:srgbClr val="FFFF99"/>
                </a:solidFill>
                <a:latin typeface="Trebuchet MS" pitchFamily="34" charset="0"/>
              </a:rPr>
              <a:t>map(s</a:t>
            </a:r>
            <a:r>
              <a:rPr lang="en-US" dirty="0">
                <a:solidFill>
                  <a:srgbClr val="FFFF99"/>
                </a:solidFill>
                <a:latin typeface="Trebuchet MS" pitchFamily="34" charset="0"/>
              </a:rPr>
              <a:t>)</a:t>
            </a:r>
            <a:r>
              <a:rPr lang="en-US" dirty="0">
                <a:latin typeface="Trebuchet MS" pitchFamily="34" charset="0"/>
              </a:rPr>
              <a:t> </a:t>
            </a:r>
            <a:r>
              <a:rPr lang="en-US" dirty="0" smtClean="0">
                <a:latin typeface="Trebuchet MS" pitchFamily="34" charset="0"/>
              </a:rPr>
              <a:t>for </a:t>
            </a:r>
            <a:r>
              <a:rPr lang="en-US" dirty="0">
                <a:latin typeface="Trebuchet MS" pitchFamily="34" charset="0"/>
              </a:rPr>
              <a:t>the United States, </a:t>
            </a:r>
            <a:r>
              <a:rPr lang="en-US" dirty="0" smtClean="0">
                <a:latin typeface="Trebuchet MS" pitchFamily="34" charset="0"/>
              </a:rPr>
              <a:t>new maps for Canada</a:t>
            </a:r>
            <a:r>
              <a:rPr lang="en-US" dirty="0">
                <a:latin typeface="Trebuchet MS" pitchFamily="34" charset="0"/>
              </a:rPr>
              <a:t>, and Latin America</a:t>
            </a:r>
          </a:p>
          <a:p>
            <a:pPr>
              <a:buFont typeface="Wingdings" panose="05000000000000000000" pitchFamily="2" charset="2"/>
              <a:buChar char="Ø"/>
              <a:defRPr/>
            </a:pPr>
            <a:r>
              <a:rPr lang="en-US" dirty="0"/>
              <a:t>Complete initial </a:t>
            </a:r>
            <a:r>
              <a:rPr lang="en-US" dirty="0" smtClean="0">
                <a:solidFill>
                  <a:srgbClr val="FFFF99"/>
                </a:solidFill>
              </a:rPr>
              <a:t>EIA, </a:t>
            </a:r>
            <a:r>
              <a:rPr lang="en-US" dirty="0" smtClean="0">
                <a:solidFill>
                  <a:schemeClr val="tx2">
                    <a:lumMod val="40000"/>
                    <a:lumOff val="60000"/>
                  </a:schemeClr>
                </a:solidFill>
              </a:rPr>
              <a:t>reference locations, and HCCVI </a:t>
            </a:r>
            <a:r>
              <a:rPr lang="en-US" dirty="0" smtClean="0"/>
              <a:t>for </a:t>
            </a:r>
            <a:r>
              <a:rPr lang="en-US" dirty="0"/>
              <a:t>terrestrial </a:t>
            </a:r>
            <a:r>
              <a:rPr lang="en-US" dirty="0" smtClean="0"/>
              <a:t>&amp; freshwater ecological </a:t>
            </a:r>
            <a:r>
              <a:rPr lang="en-US" dirty="0"/>
              <a:t>systems</a:t>
            </a:r>
          </a:p>
          <a:p>
            <a:pPr>
              <a:buFont typeface="Wingdings" panose="05000000000000000000" pitchFamily="2" charset="2"/>
              <a:buChar char="Ø"/>
              <a:defRPr/>
            </a:pPr>
            <a:r>
              <a:rPr lang="en-US" dirty="0" smtClean="0">
                <a:solidFill>
                  <a:schemeClr val="tx2">
                    <a:lumMod val="40000"/>
                    <a:lumOff val="60000"/>
                  </a:schemeClr>
                </a:solidFill>
              </a:rPr>
              <a:t>IUCN Red Listing </a:t>
            </a:r>
            <a:r>
              <a:rPr lang="en-US" dirty="0" smtClean="0"/>
              <a:t>and </a:t>
            </a:r>
            <a:r>
              <a:rPr lang="en-US" dirty="0" smtClean="0">
                <a:solidFill>
                  <a:srgbClr val="FFFF99"/>
                </a:solidFill>
                <a:latin typeface="Trebuchet MS" pitchFamily="34" charset="0"/>
              </a:rPr>
              <a:t>Status </a:t>
            </a:r>
            <a:r>
              <a:rPr lang="en-US" dirty="0">
                <a:solidFill>
                  <a:srgbClr val="FFFF99"/>
                </a:solidFill>
                <a:latin typeface="Trebuchet MS" pitchFamily="34" charset="0"/>
              </a:rPr>
              <a:t>Ranking</a:t>
            </a:r>
            <a:r>
              <a:rPr lang="en-US" dirty="0">
                <a:latin typeface="Trebuchet MS" pitchFamily="34" charset="0"/>
              </a:rPr>
              <a:t> of </a:t>
            </a:r>
            <a:r>
              <a:rPr lang="en-US" dirty="0" smtClean="0">
                <a:latin typeface="Trebuchet MS" pitchFamily="34" charset="0"/>
              </a:rPr>
              <a:t>terrestrial/</a:t>
            </a:r>
            <a:r>
              <a:rPr lang="en-US" dirty="0" err="1" smtClean="0">
                <a:latin typeface="Trebuchet MS" pitchFamily="34" charset="0"/>
              </a:rPr>
              <a:t>fw</a:t>
            </a:r>
            <a:r>
              <a:rPr lang="en-US" dirty="0" smtClean="0">
                <a:latin typeface="Trebuchet MS" pitchFamily="34" charset="0"/>
              </a:rPr>
              <a:t> ecosystems </a:t>
            </a:r>
            <a:r>
              <a:rPr lang="en-US" dirty="0" smtClean="0"/>
              <a:t>of </a:t>
            </a:r>
            <a:r>
              <a:rPr lang="en-US" dirty="0" smtClean="0">
                <a:latin typeface="Trebuchet MS" pitchFamily="34" charset="0"/>
              </a:rPr>
              <a:t>the Americas</a:t>
            </a:r>
            <a:endParaRPr lang="en-US" dirty="0">
              <a:latin typeface="Trebuchet MS" pitchFamily="34" charset="0"/>
            </a:endParaRPr>
          </a:p>
        </p:txBody>
      </p:sp>
      <p:sp>
        <p:nvSpPr>
          <p:cNvPr id="768003" name="Rectangle 3"/>
          <p:cNvSpPr>
            <a:spLocks noChangeArrowheads="1"/>
          </p:cNvSpPr>
          <p:nvPr/>
        </p:nvSpPr>
        <p:spPr bwMode="auto">
          <a:xfrm>
            <a:off x="762000" y="228600"/>
            <a:ext cx="7772400" cy="762000"/>
          </a:xfrm>
          <a:prstGeom prst="rect">
            <a:avLst/>
          </a:prstGeom>
          <a:noFill/>
          <a:ln w="12700">
            <a:noFill/>
            <a:miter lim="800000"/>
            <a:headEnd/>
            <a:tailEnd/>
          </a:ln>
          <a:effectLst/>
        </p:spPr>
        <p:txBody>
          <a:bodyPr lIns="90488" tIns="44450" rIns="90488" bIns="44450" anchor="ctr"/>
          <a:lstStyle/>
          <a:p>
            <a:pPr algn="ctr" eaLnBrk="0" hangingPunct="0">
              <a:defRPr/>
            </a:pPr>
            <a:r>
              <a:rPr lang="en-US" sz="3600">
                <a:solidFill>
                  <a:srgbClr val="FFFF99"/>
                </a:solidFill>
                <a:effectLst>
                  <a:outerShdw blurRad="38100" dist="38100" dir="2700000" algn="tl">
                    <a:srgbClr val="000000"/>
                  </a:outerShdw>
                </a:effectLst>
                <a:latin typeface="Trebuchet MS" pitchFamily="34" charset="0"/>
              </a:rPr>
              <a:t>Where should we be in 5 years?</a:t>
            </a:r>
          </a:p>
        </p:txBody>
      </p:sp>
      <p:sp>
        <p:nvSpPr>
          <p:cNvPr id="768004" name="Line 4"/>
          <p:cNvSpPr>
            <a:spLocks noChangeShapeType="1"/>
          </p:cNvSpPr>
          <p:nvPr/>
        </p:nvSpPr>
        <p:spPr bwMode="auto">
          <a:xfrm>
            <a:off x="914400" y="1066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Bunchberry"/>
          <p:cNvPicPr>
            <a:picLocks noChangeAspect="1" noChangeArrowheads="1"/>
          </p:cNvPicPr>
          <p:nvPr/>
        </p:nvPicPr>
        <p:blipFill>
          <a:blip r:embed="rId2" cstate="print"/>
          <a:srcRect/>
          <a:stretch>
            <a:fillRect/>
          </a:stretch>
        </p:blipFill>
        <p:spPr bwMode="auto">
          <a:xfrm>
            <a:off x="1066800" y="1219200"/>
            <a:ext cx="6934200" cy="4654550"/>
          </a:xfrm>
          <a:prstGeom prst="rect">
            <a:avLst/>
          </a:prstGeom>
          <a:noFill/>
          <a:ln w="9525">
            <a:noFill/>
            <a:miter lim="800000"/>
            <a:headEnd/>
            <a:tailEnd/>
          </a:ln>
        </p:spPr>
      </p:pic>
      <p:sp>
        <p:nvSpPr>
          <p:cNvPr id="27651" name="Rectangle 4"/>
          <p:cNvSpPr>
            <a:spLocks noChangeArrowheads="1"/>
          </p:cNvSpPr>
          <p:nvPr/>
        </p:nvSpPr>
        <p:spPr bwMode="auto">
          <a:xfrm>
            <a:off x="6248400" y="5943600"/>
            <a:ext cx="1703993" cy="277641"/>
          </a:xfrm>
          <a:prstGeom prst="rect">
            <a:avLst/>
          </a:prstGeom>
          <a:noFill/>
          <a:ln w="9525">
            <a:noFill/>
            <a:miter lim="800000"/>
            <a:headEnd/>
            <a:tailEnd/>
          </a:ln>
        </p:spPr>
        <p:txBody>
          <a:bodyPr wrap="none" lIns="92075" tIns="46038" rIns="92075" bIns="46038" anchor="b">
            <a:spAutoFit/>
          </a:bodyPr>
          <a:lstStyle/>
          <a:p>
            <a:r>
              <a:rPr lang="en-US" sz="1200" dirty="0">
                <a:solidFill>
                  <a:srgbClr val="FFFF99"/>
                </a:solidFill>
                <a:latin typeface="Arial" charset="0"/>
              </a:rPr>
              <a:t>Photo by Jared Hobbs</a:t>
            </a:r>
          </a:p>
        </p:txBody>
      </p:sp>
      <p:sp>
        <p:nvSpPr>
          <p:cNvPr id="27653" name="Rectangle 7"/>
          <p:cNvSpPr>
            <a:spLocks noChangeArrowheads="1"/>
          </p:cNvSpPr>
          <p:nvPr/>
        </p:nvSpPr>
        <p:spPr bwMode="auto">
          <a:xfrm>
            <a:off x="533400" y="152400"/>
            <a:ext cx="7467600" cy="685800"/>
          </a:xfrm>
          <a:prstGeom prst="rect">
            <a:avLst/>
          </a:prstGeom>
          <a:noFill/>
          <a:ln w="9525">
            <a:noFill/>
            <a:miter lim="800000"/>
            <a:headEnd/>
            <a:tailEnd/>
          </a:ln>
        </p:spPr>
        <p:txBody>
          <a:bodyPr/>
          <a:lstStyle/>
          <a:p>
            <a:pPr algn="r"/>
            <a:r>
              <a:rPr lang="en-US" altLang="zh-CN" sz="6600" dirty="0" smtClean="0">
                <a:latin typeface="Trebuchet MS" pitchFamily="34" charset="0"/>
              </a:rPr>
              <a:t>Questions?</a:t>
            </a:r>
            <a:endParaRPr lang="en-US" altLang="zh-CN" sz="6600" dirty="0">
              <a:latin typeface="Trebuchet MS" pitchFamily="34" charset="0"/>
            </a:endParaRPr>
          </a:p>
        </p:txBody>
      </p:sp>
      <p:pic>
        <p:nvPicPr>
          <p:cNvPr id="6" name="Picture 5"/>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89368" y="304799"/>
            <a:ext cx="1905000" cy="734455"/>
          </a:xfrm>
          <a:prstGeom prst="rect">
            <a:avLst/>
          </a:prstGeom>
          <a:noFill/>
          <a:ln w="9525">
            <a:noFill/>
            <a:miter lim="800000"/>
            <a:headEnd/>
            <a:tailEnd/>
          </a:ln>
        </p:spPr>
      </p:pic>
      <p:sp>
        <p:nvSpPr>
          <p:cNvPr id="7" name="TextBox 6"/>
          <p:cNvSpPr txBox="1"/>
          <p:nvPr/>
        </p:nvSpPr>
        <p:spPr>
          <a:xfrm>
            <a:off x="304800" y="4876800"/>
            <a:ext cx="4419600" cy="1569660"/>
          </a:xfrm>
          <a:prstGeom prst="rect">
            <a:avLst/>
          </a:prstGeom>
          <a:solidFill>
            <a:srgbClr val="FFFFFF"/>
          </a:solidFill>
        </p:spPr>
        <p:txBody>
          <a:bodyPr wrap="square">
            <a:spAutoFit/>
          </a:bodyPr>
          <a:lstStyle/>
          <a:p>
            <a:pPr algn="ctr">
              <a:defRPr/>
            </a:pPr>
            <a:r>
              <a:rPr lang="en-US" sz="2400" dirty="0" smtClean="0">
                <a:solidFill>
                  <a:schemeClr val="bg2"/>
                </a:solidFill>
                <a:latin typeface="Trebuchet MS" pitchFamily="34" charset="0"/>
              </a:rPr>
              <a:t>Patrick </a:t>
            </a:r>
            <a:r>
              <a:rPr lang="en-US" sz="2400" dirty="0">
                <a:solidFill>
                  <a:schemeClr val="bg2"/>
                </a:solidFill>
                <a:latin typeface="Trebuchet MS" pitchFamily="34" charset="0"/>
              </a:rPr>
              <a:t>Comer, Chief Ecologist</a:t>
            </a:r>
          </a:p>
          <a:p>
            <a:pPr algn="ctr">
              <a:defRPr/>
            </a:pPr>
            <a:r>
              <a:rPr lang="en-US" sz="2400" dirty="0" smtClean="0">
                <a:solidFill>
                  <a:schemeClr val="bg2"/>
                </a:solidFill>
                <a:latin typeface="Trebuchet MS" pitchFamily="34" charset="0"/>
                <a:hlinkClick r:id="rId4"/>
              </a:rPr>
              <a:t>Pat_comer@natureserve.org</a:t>
            </a:r>
            <a:endParaRPr lang="en-US" sz="2400" dirty="0" smtClean="0">
              <a:solidFill>
                <a:schemeClr val="bg2"/>
              </a:solidFill>
              <a:latin typeface="Trebuchet MS" pitchFamily="34" charset="0"/>
            </a:endParaRPr>
          </a:p>
          <a:p>
            <a:pPr algn="ctr">
              <a:defRPr/>
            </a:pPr>
            <a:r>
              <a:rPr lang="en-US" dirty="0" smtClean="0">
                <a:solidFill>
                  <a:schemeClr val="bg2"/>
                </a:solidFill>
                <a:latin typeface="Trebuchet MS" pitchFamily="34" charset="0"/>
              </a:rPr>
              <a:t>Boulder CO</a:t>
            </a:r>
            <a:endParaRPr lang="en-US" sz="2400" dirty="0" smtClean="0">
              <a:solidFill>
                <a:schemeClr val="bg2"/>
              </a:solidFill>
              <a:latin typeface="Trebuchet MS" pitchFamily="34" charset="0"/>
            </a:endParaRPr>
          </a:p>
          <a:p>
            <a:pPr algn="ctr">
              <a:defRPr/>
            </a:pPr>
            <a:r>
              <a:rPr lang="en-US" dirty="0" err="1" smtClean="0">
                <a:solidFill>
                  <a:schemeClr val="bg2"/>
                </a:solidFill>
                <a:latin typeface="Trebuchet MS" pitchFamily="34" charset="0"/>
              </a:rPr>
              <a:t>Ph</a:t>
            </a:r>
            <a:r>
              <a:rPr lang="en-US" dirty="0" smtClean="0">
                <a:solidFill>
                  <a:schemeClr val="bg2"/>
                </a:solidFill>
                <a:latin typeface="Trebuchet MS" pitchFamily="34" charset="0"/>
              </a:rPr>
              <a:t>: 703-797-4802</a:t>
            </a:r>
            <a:endParaRPr lang="en-US" sz="2400" dirty="0" smtClean="0">
              <a:solidFill>
                <a:schemeClr val="bg2"/>
              </a:solidFill>
              <a:latin typeface="Trebuchet MS" pitchFamily="34" charset="0"/>
            </a:endParaRPr>
          </a:p>
        </p:txBody>
      </p:sp>
    </p:spTree>
    <p:extLst>
      <p:ext uri="{BB962C8B-B14F-4D97-AF65-F5344CB8AC3E}">
        <p14:creationId xmlns:p14="http://schemas.microsoft.com/office/powerpoint/2010/main" val="1417350696"/>
      </p:ext>
    </p:extLst>
  </p:cSld>
  <p:clrMapOvr>
    <a:masterClrMapping/>
  </p:clrMapOvr>
  <p:transition>
    <p:cut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282" name="Rectangle 2"/>
          <p:cNvSpPr>
            <a:spLocks noGrp="1" noChangeArrowheads="1"/>
          </p:cNvSpPr>
          <p:nvPr>
            <p:ph type="body" idx="1"/>
          </p:nvPr>
        </p:nvSpPr>
        <p:spPr>
          <a:xfrm>
            <a:off x="304800" y="990600"/>
            <a:ext cx="4495800" cy="5562600"/>
          </a:xfrm>
        </p:spPr>
        <p:txBody>
          <a:bodyPr lIns="92075" tIns="46038" rIns="92075" bIns="46038"/>
          <a:lstStyle/>
          <a:p>
            <a:pPr marL="287338" indent="-234950">
              <a:lnSpc>
                <a:spcPct val="80000"/>
              </a:lnSpc>
              <a:spcBef>
                <a:spcPct val="100000"/>
              </a:spcBef>
              <a:buSzPct val="110000"/>
              <a:buFontTx/>
              <a:buChar char="•"/>
              <a:tabLst>
                <a:tab pos="1028700" algn="l"/>
              </a:tabLst>
              <a:defRPr/>
            </a:pPr>
            <a:r>
              <a:rPr lang="en-US" sz="2400" b="1" dirty="0">
                <a:solidFill>
                  <a:srgbClr val="F5F99B"/>
                </a:solidFill>
              </a:rPr>
              <a:t>Ecological Systems</a:t>
            </a:r>
            <a:endParaRPr lang="en-US" sz="2400" dirty="0">
              <a:solidFill>
                <a:srgbClr val="F5F99B"/>
              </a:solidFill>
            </a:endParaRPr>
          </a:p>
          <a:p>
            <a:pPr lvl="1">
              <a:lnSpc>
                <a:spcPct val="80000"/>
              </a:lnSpc>
              <a:buClr>
                <a:schemeClr val="tx2">
                  <a:lumMod val="20000"/>
                  <a:lumOff val="80000"/>
                </a:schemeClr>
              </a:buClr>
              <a:buSzPct val="110000"/>
              <a:buFont typeface="Wingdings" panose="05000000000000000000" pitchFamily="2" charset="2"/>
              <a:buChar char="Ø"/>
              <a:tabLst>
                <a:tab pos="1028700" algn="l"/>
              </a:tabLst>
              <a:defRPr/>
            </a:pPr>
            <a:r>
              <a:rPr lang="en-US" sz="2000" dirty="0" smtClean="0">
                <a:solidFill>
                  <a:srgbClr val="F5F99B"/>
                </a:solidFill>
              </a:rPr>
              <a:t>natural </a:t>
            </a:r>
            <a:r>
              <a:rPr lang="en-US" sz="2000" dirty="0">
                <a:solidFill>
                  <a:srgbClr val="F5F99B"/>
                </a:solidFill>
              </a:rPr>
              <a:t>landscape patterns and processes at scales useful for management and monitoring</a:t>
            </a:r>
            <a:endParaRPr lang="en-US" sz="2000" b="1" dirty="0">
              <a:solidFill>
                <a:srgbClr val="F5F99B"/>
              </a:solidFill>
            </a:endParaRPr>
          </a:p>
          <a:p>
            <a:pPr marL="287338" indent="-234950">
              <a:lnSpc>
                <a:spcPct val="80000"/>
              </a:lnSpc>
              <a:spcBef>
                <a:spcPct val="100000"/>
              </a:spcBef>
              <a:buSzPct val="110000"/>
              <a:buFontTx/>
              <a:buChar char="•"/>
              <a:tabLst>
                <a:tab pos="1028700" algn="l"/>
              </a:tabLst>
              <a:defRPr/>
            </a:pPr>
            <a:r>
              <a:rPr lang="en-US" sz="2400" b="1" dirty="0">
                <a:solidFill>
                  <a:srgbClr val="F5F99B"/>
                </a:solidFill>
              </a:rPr>
              <a:t>Focal Communities</a:t>
            </a:r>
            <a:endParaRPr lang="en-US" sz="2400" dirty="0">
              <a:solidFill>
                <a:srgbClr val="F5F99B"/>
              </a:solidFill>
            </a:endParaRPr>
          </a:p>
          <a:p>
            <a:pPr lvl="1">
              <a:lnSpc>
                <a:spcPct val="80000"/>
              </a:lnSpc>
              <a:buClr>
                <a:schemeClr val="tx2">
                  <a:lumMod val="20000"/>
                  <a:lumOff val="80000"/>
                </a:schemeClr>
              </a:buClr>
              <a:buSzPct val="110000"/>
              <a:buFont typeface="Wingdings" panose="05000000000000000000" pitchFamily="2" charset="2"/>
              <a:buChar char="Ø"/>
              <a:tabLst>
                <a:tab pos="1028700" algn="l"/>
              </a:tabLst>
              <a:defRPr/>
            </a:pPr>
            <a:r>
              <a:rPr lang="en-US" sz="2000" dirty="0">
                <a:solidFill>
                  <a:srgbClr val="F5F99B"/>
                </a:solidFill>
              </a:rPr>
              <a:t>unique environments</a:t>
            </a:r>
          </a:p>
          <a:p>
            <a:pPr lvl="1">
              <a:lnSpc>
                <a:spcPct val="80000"/>
              </a:lnSpc>
              <a:buClr>
                <a:schemeClr val="tx2">
                  <a:lumMod val="20000"/>
                  <a:lumOff val="80000"/>
                </a:schemeClr>
              </a:buClr>
              <a:buSzPct val="110000"/>
              <a:buFont typeface="Wingdings" panose="05000000000000000000" pitchFamily="2" charset="2"/>
              <a:buChar char="Ø"/>
              <a:tabLst>
                <a:tab pos="1028700" algn="l"/>
              </a:tabLst>
              <a:defRPr/>
            </a:pPr>
            <a:r>
              <a:rPr lang="en-US" sz="2000" dirty="0">
                <a:solidFill>
                  <a:srgbClr val="F5F99B"/>
                </a:solidFill>
              </a:rPr>
              <a:t>rare plant communities</a:t>
            </a:r>
          </a:p>
          <a:p>
            <a:pPr lvl="1">
              <a:lnSpc>
                <a:spcPct val="80000"/>
              </a:lnSpc>
              <a:buClr>
                <a:schemeClr val="tx2">
                  <a:lumMod val="20000"/>
                  <a:lumOff val="80000"/>
                </a:schemeClr>
              </a:buClr>
              <a:buSzPct val="110000"/>
              <a:buFont typeface="Wingdings" panose="05000000000000000000" pitchFamily="2" charset="2"/>
              <a:buChar char="Ø"/>
              <a:tabLst>
                <a:tab pos="1028700" algn="l"/>
              </a:tabLst>
              <a:defRPr/>
            </a:pPr>
            <a:r>
              <a:rPr lang="en-US" sz="2000" dirty="0">
                <a:solidFill>
                  <a:srgbClr val="F5F99B"/>
                </a:solidFill>
              </a:rPr>
              <a:t>rare aquatic habitats</a:t>
            </a:r>
          </a:p>
          <a:p>
            <a:pPr lvl="1">
              <a:lnSpc>
                <a:spcPct val="80000"/>
              </a:lnSpc>
              <a:buClr>
                <a:schemeClr val="tx2">
                  <a:lumMod val="20000"/>
                  <a:lumOff val="80000"/>
                </a:schemeClr>
              </a:buClr>
              <a:buSzPct val="110000"/>
              <a:buFont typeface="Wingdings" panose="05000000000000000000" pitchFamily="2" charset="2"/>
              <a:buChar char="Ø"/>
              <a:tabLst>
                <a:tab pos="1028700" algn="l"/>
              </a:tabLst>
              <a:defRPr/>
            </a:pPr>
            <a:r>
              <a:rPr lang="en-US" sz="2000" dirty="0">
                <a:solidFill>
                  <a:srgbClr val="F5F99B"/>
                </a:solidFill>
              </a:rPr>
              <a:t>vulnerable species aggregations, migratory stopover points, etc.</a:t>
            </a:r>
          </a:p>
          <a:p>
            <a:pPr marL="287338" indent="-234950">
              <a:lnSpc>
                <a:spcPct val="80000"/>
              </a:lnSpc>
              <a:spcBef>
                <a:spcPct val="100000"/>
              </a:spcBef>
              <a:buSzPct val="110000"/>
              <a:buFontTx/>
              <a:buChar char="•"/>
              <a:tabLst>
                <a:tab pos="1028700" algn="l"/>
              </a:tabLst>
              <a:defRPr/>
            </a:pPr>
            <a:r>
              <a:rPr lang="en-US" sz="2400" b="1" dirty="0">
                <a:solidFill>
                  <a:srgbClr val="F5F99B"/>
                </a:solidFill>
              </a:rPr>
              <a:t>Focal Species/Subspecies</a:t>
            </a:r>
            <a:endParaRPr lang="en-US" sz="2400" dirty="0">
              <a:solidFill>
                <a:srgbClr val="F5F99B"/>
              </a:solidFill>
            </a:endParaRPr>
          </a:p>
          <a:p>
            <a:pPr marL="627063" lvl="1" indent="-169863">
              <a:lnSpc>
                <a:spcPct val="80000"/>
              </a:lnSpc>
              <a:spcBef>
                <a:spcPct val="10000"/>
              </a:spcBef>
              <a:buClr>
                <a:srgbClr val="006666"/>
              </a:buClr>
              <a:buSzPct val="110000"/>
              <a:buFontTx/>
              <a:buChar char="•"/>
              <a:tabLst>
                <a:tab pos="1028700" algn="l"/>
              </a:tabLst>
              <a:defRPr/>
            </a:pPr>
            <a:r>
              <a:rPr lang="en-US" sz="2000" dirty="0">
                <a:solidFill>
                  <a:srgbClr val="F5F99B"/>
                </a:solidFill>
              </a:rPr>
              <a:t>imperiled, declining, endemic, vulnerable, “umbrella”</a:t>
            </a:r>
          </a:p>
          <a:p>
            <a:pPr marL="287338" indent="-234950">
              <a:lnSpc>
                <a:spcPct val="80000"/>
              </a:lnSpc>
              <a:buSzPct val="110000"/>
              <a:buFontTx/>
              <a:buChar char="•"/>
              <a:tabLst>
                <a:tab pos="1028700" algn="l"/>
              </a:tabLst>
              <a:defRPr/>
            </a:pPr>
            <a:endParaRPr lang="en-US" sz="2000" dirty="0"/>
          </a:p>
        </p:txBody>
      </p:sp>
      <p:pic>
        <p:nvPicPr>
          <p:cNvPr id="2052" name="Picture 5" descr="mwptif"/>
          <p:cNvPicPr>
            <a:picLocks noChangeAspect="1" noChangeArrowheads="1"/>
          </p:cNvPicPr>
          <p:nvPr/>
        </p:nvPicPr>
        <p:blipFill>
          <a:blip r:embed="rId4" cstate="print"/>
          <a:srcRect/>
          <a:stretch>
            <a:fillRect/>
          </a:stretch>
        </p:blipFill>
        <p:spPr bwMode="auto">
          <a:xfrm>
            <a:off x="7421563" y="3276600"/>
            <a:ext cx="1231900" cy="1814513"/>
          </a:xfrm>
          <a:prstGeom prst="rect">
            <a:avLst/>
          </a:prstGeom>
          <a:noFill/>
          <a:ln w="9525">
            <a:solidFill>
              <a:schemeClr val="bg2"/>
            </a:solidFill>
            <a:miter lim="800000"/>
            <a:headEnd/>
            <a:tailEnd/>
          </a:ln>
        </p:spPr>
      </p:pic>
      <p:pic>
        <p:nvPicPr>
          <p:cNvPr id="2053" name="Picture 7" descr="Bighorn"/>
          <p:cNvPicPr>
            <a:picLocks noChangeAspect="1" noChangeArrowheads="1"/>
          </p:cNvPicPr>
          <p:nvPr/>
        </p:nvPicPr>
        <p:blipFill>
          <a:blip r:embed="rId5" cstate="print"/>
          <a:srcRect/>
          <a:stretch>
            <a:fillRect/>
          </a:stretch>
        </p:blipFill>
        <p:spPr bwMode="auto">
          <a:xfrm>
            <a:off x="4724400" y="5105400"/>
            <a:ext cx="1981200" cy="1379538"/>
          </a:xfrm>
          <a:prstGeom prst="rect">
            <a:avLst/>
          </a:prstGeom>
          <a:noFill/>
          <a:ln w="9525">
            <a:solidFill>
              <a:schemeClr val="bg2"/>
            </a:solidFill>
            <a:miter lim="800000"/>
            <a:headEnd/>
            <a:tailEnd/>
          </a:ln>
        </p:spPr>
      </p:pic>
      <p:sp>
        <p:nvSpPr>
          <p:cNvPr id="481289" name="Rectangle 9"/>
          <p:cNvSpPr>
            <a:spLocks noChangeArrowheads="1"/>
          </p:cNvSpPr>
          <p:nvPr/>
        </p:nvSpPr>
        <p:spPr bwMode="auto">
          <a:xfrm>
            <a:off x="381000" y="0"/>
            <a:ext cx="8305800" cy="1143000"/>
          </a:xfrm>
          <a:prstGeom prst="rect">
            <a:avLst/>
          </a:prstGeom>
          <a:noFill/>
          <a:ln w="9525">
            <a:noFill/>
            <a:miter lim="800000"/>
            <a:headEnd/>
            <a:tailEnd/>
          </a:ln>
          <a:effectLst>
            <a:outerShdw dist="35921" dir="2700000" algn="ctr" rotWithShape="0">
              <a:schemeClr val="tx1"/>
            </a:outerShdw>
          </a:effectLst>
        </p:spPr>
        <p:txBody>
          <a:bodyPr anchor="ctr"/>
          <a:lstStyle/>
          <a:p>
            <a:pPr algn="ctr" eaLnBrk="0" hangingPunct="0">
              <a:lnSpc>
                <a:spcPct val="85000"/>
              </a:lnSpc>
              <a:defRPr/>
            </a:pPr>
            <a:endParaRPr lang="es-ES" sz="4000" b="1">
              <a:solidFill>
                <a:schemeClr val="bg1"/>
              </a:solidFill>
              <a:latin typeface="Trebuchet MS" pitchFamily="34" charset="0"/>
            </a:endParaRPr>
          </a:p>
        </p:txBody>
      </p:sp>
      <p:sp>
        <p:nvSpPr>
          <p:cNvPr id="481290" name="Rectangle 10"/>
          <p:cNvSpPr>
            <a:spLocks noChangeArrowheads="1"/>
          </p:cNvSpPr>
          <p:nvPr/>
        </p:nvSpPr>
        <p:spPr bwMode="auto">
          <a:xfrm>
            <a:off x="990600" y="152400"/>
            <a:ext cx="7377341" cy="646331"/>
          </a:xfrm>
          <a:prstGeom prst="rect">
            <a:avLst/>
          </a:prstGeom>
          <a:noFill/>
          <a:ln w="12700">
            <a:noFill/>
            <a:miter lim="800000"/>
            <a:headEnd/>
            <a:tailEnd/>
          </a:ln>
          <a:effectLst/>
        </p:spPr>
        <p:txBody>
          <a:bodyPr wrap="none">
            <a:spAutoFit/>
          </a:bodyPr>
          <a:lstStyle/>
          <a:p>
            <a:pPr eaLnBrk="0" hangingPunct="0">
              <a:defRPr/>
            </a:pPr>
            <a:r>
              <a:rPr lang="en-US" sz="3600" dirty="0">
                <a:solidFill>
                  <a:srgbClr val="F5F99B"/>
                </a:solidFill>
                <a:effectLst>
                  <a:outerShdw blurRad="38100" dist="38100" dir="2700000" algn="tl">
                    <a:srgbClr val="000000"/>
                  </a:outerShdw>
                </a:effectLst>
                <a:latin typeface="Century Gothic" panose="020B0502020202020204" pitchFamily="34" charset="0"/>
              </a:rPr>
              <a:t>Coarse Filter/Fine Filter Appr</a:t>
            </a:r>
            <a:r>
              <a:rPr lang="en-US" sz="3600" dirty="0">
                <a:solidFill>
                  <a:srgbClr val="F5F99B"/>
                </a:solidFill>
                <a:effectLst>
                  <a:outerShdw blurRad="38100" dist="38100" dir="2700000" algn="tl">
                    <a:srgbClr val="000000"/>
                  </a:outerShdw>
                </a:effectLst>
                <a:latin typeface="Trebuchet MS" pitchFamily="34" charset="0"/>
              </a:rPr>
              <a:t>oach</a:t>
            </a:r>
          </a:p>
        </p:txBody>
      </p:sp>
      <p:pic>
        <p:nvPicPr>
          <p:cNvPr id="2056" name="Picture 11" descr="FLORUR~1"/>
          <p:cNvPicPr>
            <a:picLocks noChangeAspect="1" noChangeArrowheads="1"/>
          </p:cNvPicPr>
          <p:nvPr/>
        </p:nvPicPr>
        <p:blipFill>
          <a:blip r:embed="rId6" cstate="print"/>
          <a:srcRect/>
          <a:stretch>
            <a:fillRect/>
          </a:stretch>
        </p:blipFill>
        <p:spPr bwMode="auto">
          <a:xfrm>
            <a:off x="7315200" y="5410200"/>
            <a:ext cx="1371600" cy="1028700"/>
          </a:xfrm>
          <a:prstGeom prst="rect">
            <a:avLst/>
          </a:prstGeom>
          <a:noFill/>
          <a:ln w="9525">
            <a:solidFill>
              <a:schemeClr val="bg2"/>
            </a:solidFill>
            <a:miter lim="800000"/>
            <a:headEnd/>
            <a:tailEnd/>
          </a:ln>
        </p:spPr>
      </p:pic>
      <p:graphicFrame>
        <p:nvGraphicFramePr>
          <p:cNvPr id="2050" name="Object 1024"/>
          <p:cNvGraphicFramePr>
            <a:graphicFrameLocks noChangeAspect="1"/>
          </p:cNvGraphicFramePr>
          <p:nvPr/>
        </p:nvGraphicFramePr>
        <p:xfrm>
          <a:off x="5486400" y="1143000"/>
          <a:ext cx="2667000" cy="1990725"/>
        </p:xfrm>
        <a:graphic>
          <a:graphicData uri="http://schemas.openxmlformats.org/presentationml/2006/ole">
            <mc:AlternateContent xmlns:mc="http://schemas.openxmlformats.org/markup-compatibility/2006">
              <mc:Choice xmlns:v="urn:schemas-microsoft-com:vml" Requires="v">
                <p:oleObj spid="_x0000_s2126" name="Slide" r:id="rId7" imgW="4553680" imgH="3415223" progId="PowerPoint.Slide.8">
                  <p:embed/>
                </p:oleObj>
              </mc:Choice>
              <mc:Fallback>
                <p:oleObj name="Slide" r:id="rId7" imgW="4553680" imgH="3415223" progId="PowerPoint.Slide.8">
                  <p:embed/>
                  <p:pic>
                    <p:nvPicPr>
                      <p:cNvPr id="0" name="Object 10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143000"/>
                        <a:ext cx="2667000" cy="1990725"/>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7" name="Picture 13" descr="birdstopover"/>
          <p:cNvPicPr>
            <a:picLocks noChangeAspect="1" noChangeArrowheads="1"/>
          </p:cNvPicPr>
          <p:nvPr/>
        </p:nvPicPr>
        <p:blipFill>
          <a:blip r:embed="rId9" cstate="print"/>
          <a:srcRect/>
          <a:stretch>
            <a:fillRect/>
          </a:stretch>
        </p:blipFill>
        <p:spPr bwMode="auto">
          <a:xfrm>
            <a:off x="4724400" y="3276600"/>
            <a:ext cx="2590800" cy="1470025"/>
          </a:xfrm>
          <a:prstGeom prst="rect">
            <a:avLst/>
          </a:prstGeom>
          <a:noFill/>
          <a:ln w="9525">
            <a:solidFill>
              <a:schemeClr val="bg2"/>
            </a:solidFill>
            <a:miter lim="800000"/>
            <a:headEnd/>
            <a:tailEnd/>
          </a:ln>
        </p:spPr>
      </p:pic>
      <p:sp>
        <p:nvSpPr>
          <p:cNvPr id="481294" name="Line 14"/>
          <p:cNvSpPr>
            <a:spLocks noChangeShapeType="1"/>
          </p:cNvSpPr>
          <p:nvPr/>
        </p:nvSpPr>
        <p:spPr bwMode="auto">
          <a:xfrm>
            <a:off x="1066800" y="8382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481296" name="Rectangle 16"/>
          <p:cNvSpPr>
            <a:spLocks noChangeArrowheads="1"/>
          </p:cNvSpPr>
          <p:nvPr/>
        </p:nvSpPr>
        <p:spPr bwMode="auto">
          <a:xfrm>
            <a:off x="381000" y="838200"/>
            <a:ext cx="4343400" cy="4038600"/>
          </a:xfrm>
          <a:prstGeom prst="rect">
            <a:avLst/>
          </a:prstGeom>
          <a:noFill/>
          <a:ln w="57150">
            <a:solidFill>
              <a:schemeClr val="hlink"/>
            </a:solidFill>
            <a:miter lim="800000"/>
            <a:headEnd/>
            <a:tailEnd/>
          </a:ln>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81296"/>
                                        </p:tgtEl>
                                        <p:attrNameLst>
                                          <p:attrName>style.visibility</p:attrName>
                                        </p:attrNameLst>
                                      </p:cBhvr>
                                      <p:to>
                                        <p:strVal val="visible"/>
                                      </p:to>
                                    </p:set>
                                    <p:animEffect transition="in" filter="dissolve">
                                      <p:cBhvr>
                                        <p:cTn id="7" dur="500"/>
                                        <p:tgtEl>
                                          <p:spTgt spid="481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9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10" name="Rectangle 2"/>
          <p:cNvSpPr>
            <a:spLocks noGrp="1" noChangeArrowheads="1"/>
          </p:cNvSpPr>
          <p:nvPr>
            <p:ph type="title"/>
          </p:nvPr>
        </p:nvSpPr>
        <p:spPr>
          <a:xfrm>
            <a:off x="609600" y="381000"/>
            <a:ext cx="8001000" cy="1143000"/>
          </a:xfrm>
        </p:spPr>
        <p:txBody>
          <a:bodyPr/>
          <a:lstStyle/>
          <a:p>
            <a:pPr>
              <a:defRPr/>
            </a:pPr>
            <a:r>
              <a:rPr lang="en-US" dirty="0" smtClean="0">
                <a:solidFill>
                  <a:srgbClr val="FFFF99"/>
                </a:solidFill>
                <a:effectLst>
                  <a:outerShdw blurRad="38100" dist="38100" dir="2700000" algn="tl">
                    <a:srgbClr val="000000"/>
                  </a:outerShdw>
                </a:effectLst>
              </a:rPr>
              <a:t>NatureServe </a:t>
            </a:r>
            <a:r>
              <a:rPr lang="en-US" dirty="0">
                <a:solidFill>
                  <a:srgbClr val="FFFF99"/>
                </a:solidFill>
                <a:effectLst>
                  <a:outerShdw blurRad="38100" dist="38100" dir="2700000" algn="tl">
                    <a:srgbClr val="000000"/>
                  </a:outerShdw>
                </a:effectLst>
              </a:rPr>
              <a:t>Methodology</a:t>
            </a:r>
          </a:p>
        </p:txBody>
      </p:sp>
      <p:sp>
        <p:nvSpPr>
          <p:cNvPr id="708611" name="Rectangle 3"/>
          <p:cNvSpPr>
            <a:spLocks noGrp="1" noChangeArrowheads="1"/>
          </p:cNvSpPr>
          <p:nvPr>
            <p:ph type="body" idx="1"/>
          </p:nvPr>
        </p:nvSpPr>
        <p:spPr>
          <a:xfrm>
            <a:off x="719310" y="1959194"/>
            <a:ext cx="8153400" cy="4114800"/>
          </a:xfrm>
        </p:spPr>
        <p:txBody>
          <a:bodyPr/>
          <a:lstStyle/>
          <a:p>
            <a:pPr marL="609600" indent="-609600">
              <a:buFont typeface="Monotype Sorts" charset="2"/>
              <a:buAutoNum type="arabicPeriod"/>
              <a:defRPr/>
            </a:pPr>
            <a:r>
              <a:rPr lang="en-US" sz="4000" dirty="0" smtClean="0"/>
              <a:t>What </a:t>
            </a:r>
            <a:r>
              <a:rPr lang="en-US" sz="4000" dirty="0"/>
              <a:t>is it? </a:t>
            </a:r>
            <a:endParaRPr lang="en-US" sz="2800" dirty="0"/>
          </a:p>
          <a:p>
            <a:pPr marL="609600" indent="-609600">
              <a:buFont typeface="Monotype Sorts" charset="2"/>
              <a:buAutoNum type="arabicPeriod"/>
              <a:defRPr/>
            </a:pPr>
            <a:r>
              <a:rPr lang="en-US" sz="4000" dirty="0" smtClean="0"/>
              <a:t>Where </a:t>
            </a:r>
            <a:r>
              <a:rPr lang="en-US" sz="4000" dirty="0"/>
              <a:t>is it? </a:t>
            </a:r>
            <a:endParaRPr lang="en-US" dirty="0"/>
          </a:p>
          <a:p>
            <a:pPr marL="609600" indent="-609600">
              <a:buFont typeface="Monotype Sorts" charset="2"/>
              <a:buAutoNum type="arabicPeriod"/>
              <a:defRPr/>
            </a:pPr>
            <a:r>
              <a:rPr lang="en-US" sz="4000" dirty="0" smtClean="0"/>
              <a:t>How is it doing? </a:t>
            </a:r>
            <a:endParaRPr lang="en-US" sz="4000" dirty="0"/>
          </a:p>
          <a:p>
            <a:pPr marL="609600" indent="-609600">
              <a:buFont typeface="Monotype Sorts" charset="2"/>
              <a:buAutoNum type="arabicPeriod"/>
              <a:defRPr/>
            </a:pPr>
            <a:r>
              <a:rPr lang="en-US" sz="4000" dirty="0" smtClean="0"/>
              <a:t>How is it changing?  </a:t>
            </a:r>
            <a:endParaRPr lang="en-US" sz="4000" dirty="0"/>
          </a:p>
        </p:txBody>
      </p:sp>
      <p:sp>
        <p:nvSpPr>
          <p:cNvPr id="708612" name="Line 4"/>
          <p:cNvSpPr>
            <a:spLocks noChangeShapeType="1"/>
          </p:cNvSpPr>
          <p:nvPr/>
        </p:nvSpPr>
        <p:spPr bwMode="auto">
          <a:xfrm>
            <a:off x="914400" y="1600200"/>
            <a:ext cx="7178675"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pPr eaLnBrk="0" hangingPunct="0">
              <a:defRPr/>
            </a:pPr>
            <a:endParaRPr lang="en-US" sz="1800">
              <a:effectLst>
                <a:outerShdw blurRad="38100" dist="38100" dir="2700000" algn="tl">
                  <a:srgbClr val="000000">
                    <a:alpha val="43137"/>
                  </a:srgbClr>
                </a:outerShdw>
              </a:effectLst>
            </a:endParaRPr>
          </a:p>
        </p:txBody>
      </p:sp>
      <p:sp>
        <p:nvSpPr>
          <p:cNvPr id="708614" name="Text Box 6"/>
          <p:cNvSpPr txBox="1">
            <a:spLocks noChangeArrowheads="1"/>
          </p:cNvSpPr>
          <p:nvPr/>
        </p:nvSpPr>
        <p:spPr bwMode="auto">
          <a:xfrm>
            <a:off x="4114800" y="2089017"/>
            <a:ext cx="4771355"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Century Gothic" panose="020B0502020202020204" pitchFamily="34" charset="0"/>
              </a:rPr>
              <a:t>(ecological </a:t>
            </a:r>
            <a:r>
              <a:rPr lang="en-US" sz="2800" dirty="0" smtClean="0">
                <a:solidFill>
                  <a:schemeClr val="tx2"/>
                </a:solidFill>
                <a:effectLst>
                  <a:outerShdw blurRad="38100" dist="38100" dir="2700000" algn="tl">
                    <a:srgbClr val="000000"/>
                  </a:outerShdw>
                </a:effectLst>
                <a:latin typeface="Century Gothic" panose="020B0502020202020204" pitchFamily="34" charset="0"/>
              </a:rPr>
              <a:t>classification</a:t>
            </a:r>
            <a:r>
              <a:rPr lang="en-US" sz="2800" dirty="0">
                <a:solidFill>
                  <a:schemeClr val="tx2"/>
                </a:solidFill>
                <a:effectLst>
                  <a:outerShdw blurRad="38100" dist="38100" dir="2700000" algn="tl">
                    <a:srgbClr val="000000"/>
                  </a:outerShdw>
                </a:effectLst>
                <a:latin typeface="Century Gothic" panose="020B0502020202020204" pitchFamily="34" charset="0"/>
              </a:rPr>
              <a:t>)</a:t>
            </a:r>
          </a:p>
        </p:txBody>
      </p:sp>
      <p:sp>
        <p:nvSpPr>
          <p:cNvPr id="708616" name="Text Box 8"/>
          <p:cNvSpPr txBox="1">
            <a:spLocks noChangeArrowheads="1"/>
          </p:cNvSpPr>
          <p:nvPr/>
        </p:nvSpPr>
        <p:spPr bwMode="auto">
          <a:xfrm>
            <a:off x="3927188" y="2823990"/>
            <a:ext cx="5410200" cy="461665"/>
          </a:xfrm>
          <a:prstGeom prst="rect">
            <a:avLst/>
          </a:prstGeom>
          <a:noFill/>
          <a:ln w="12700">
            <a:noFill/>
            <a:miter lim="800000"/>
            <a:headEnd/>
            <a:tailEnd/>
          </a:ln>
          <a:effectLst/>
        </p:spPr>
        <p:txBody>
          <a:bodyPr>
            <a:spAutoFit/>
          </a:bodyPr>
          <a:lstStyle/>
          <a:p>
            <a:pPr algn="ctr" eaLnBrk="0" hangingPunct="0">
              <a:spcBef>
                <a:spcPct val="50000"/>
              </a:spcBef>
              <a:defRPr/>
            </a:pPr>
            <a:r>
              <a:rPr lang="en-US" dirty="0">
                <a:solidFill>
                  <a:schemeClr val="tx2"/>
                </a:solidFill>
                <a:effectLst>
                  <a:outerShdw blurRad="38100" dist="38100" dir="2700000" algn="tl">
                    <a:srgbClr val="000000"/>
                  </a:outerShdw>
                </a:effectLst>
                <a:latin typeface="Century Gothic" panose="020B0502020202020204" pitchFamily="34" charset="0"/>
              </a:rPr>
              <a:t>(element mapping/occurrence)</a:t>
            </a:r>
          </a:p>
        </p:txBody>
      </p:sp>
      <p:sp>
        <p:nvSpPr>
          <p:cNvPr id="708617" name="Text Box 9"/>
          <p:cNvSpPr txBox="1">
            <a:spLocks noChangeArrowheads="1"/>
          </p:cNvSpPr>
          <p:nvPr/>
        </p:nvSpPr>
        <p:spPr bwMode="auto">
          <a:xfrm>
            <a:off x="5105400" y="3485129"/>
            <a:ext cx="3886200" cy="519113"/>
          </a:xfrm>
          <a:prstGeom prst="rect">
            <a:avLst/>
          </a:prstGeom>
          <a:noFill/>
          <a:ln w="12700">
            <a:noFill/>
            <a:miter lim="800000"/>
            <a:headEnd/>
            <a:tailEnd/>
          </a:ln>
          <a:effectLst/>
        </p:spPr>
        <p:txBody>
          <a:bodyPr>
            <a:spAutoFit/>
          </a:bodyPr>
          <a:lstStyle/>
          <a:p>
            <a:pPr algn="ctr" eaLnBrk="0" hangingPunct="0">
              <a:spcBef>
                <a:spcPct val="50000"/>
              </a:spcBef>
              <a:defRPr/>
            </a:pPr>
            <a:r>
              <a:rPr lang="en-US" sz="2800" dirty="0">
                <a:solidFill>
                  <a:schemeClr val="tx2"/>
                </a:solidFill>
                <a:effectLst>
                  <a:outerShdw blurRad="38100" dist="38100" dir="2700000" algn="tl">
                    <a:srgbClr val="000000"/>
                  </a:outerShdw>
                </a:effectLst>
                <a:latin typeface="Century Gothic" panose="020B0502020202020204" pitchFamily="34" charset="0"/>
              </a:rPr>
              <a:t>(ecological integrity)</a:t>
            </a:r>
          </a:p>
        </p:txBody>
      </p:sp>
      <p:sp>
        <p:nvSpPr>
          <p:cNvPr id="708618" name="Text Box 10"/>
          <p:cNvSpPr txBox="1">
            <a:spLocks noChangeArrowheads="1"/>
          </p:cNvSpPr>
          <p:nvPr/>
        </p:nvSpPr>
        <p:spPr bwMode="auto">
          <a:xfrm>
            <a:off x="5372100" y="3953691"/>
            <a:ext cx="3352800" cy="457200"/>
          </a:xfrm>
          <a:prstGeom prst="rect">
            <a:avLst/>
          </a:prstGeom>
          <a:noFill/>
          <a:ln w="12700">
            <a:noFill/>
            <a:miter lim="800000"/>
            <a:headEnd/>
            <a:tailEnd/>
          </a:ln>
          <a:effectLst/>
        </p:spPr>
        <p:txBody>
          <a:bodyPr>
            <a:spAutoFit/>
          </a:bodyPr>
          <a:lstStyle/>
          <a:p>
            <a:pPr algn="ctr" eaLnBrk="0" hangingPunct="0">
              <a:spcBef>
                <a:spcPct val="50000"/>
              </a:spcBef>
              <a:defRPr/>
            </a:pPr>
            <a:r>
              <a:rPr lang="en-US" dirty="0" smtClean="0">
                <a:solidFill>
                  <a:schemeClr val="tx2"/>
                </a:solidFill>
                <a:effectLst>
                  <a:outerShdw blurRad="38100" dist="38100" dir="2700000" algn="tl">
                    <a:srgbClr val="000000"/>
                  </a:outerShdw>
                </a:effectLst>
                <a:latin typeface="Century Gothic" panose="020B0502020202020204" pitchFamily="34" charset="0"/>
              </a:rPr>
              <a:t>(At-risk status)</a:t>
            </a:r>
            <a:endParaRPr lang="en-US" dirty="0">
              <a:solidFill>
                <a:schemeClr val="tx2"/>
              </a:solidFill>
              <a:effectLst>
                <a:outerShdw blurRad="38100" dist="38100" dir="2700000" algn="tl">
                  <a:srgbClr val="000000"/>
                </a:outerShdw>
              </a:effectLst>
              <a:latin typeface="Century Gothic" panose="020B0502020202020204" pitchFamily="34" charset="0"/>
            </a:endParaRPr>
          </a:p>
        </p:txBody>
      </p:sp>
      <p:sp>
        <p:nvSpPr>
          <p:cNvPr id="9" name="Text Box 9"/>
          <p:cNvSpPr txBox="1">
            <a:spLocks noChangeArrowheads="1"/>
          </p:cNvSpPr>
          <p:nvPr/>
        </p:nvSpPr>
        <p:spPr bwMode="auto">
          <a:xfrm>
            <a:off x="3219450" y="4953483"/>
            <a:ext cx="5788905"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Century Gothic" panose="020B0502020202020204" pitchFamily="34" charset="0"/>
              </a:rPr>
              <a:t>(Monitoring extent &amp; condition)</a:t>
            </a:r>
            <a:endParaRPr lang="en-US" sz="2800" dirty="0">
              <a:solidFill>
                <a:schemeClr val="tx2"/>
              </a:solidFill>
              <a:effectLst>
                <a:outerShdw blurRad="38100" dist="38100" dir="2700000" algn="tl">
                  <a:srgbClr val="000000"/>
                </a:outerShdw>
              </a:effectLst>
              <a:latin typeface="Century Gothic" panose="020B0502020202020204" pitchFamily="34" charset="0"/>
            </a:endParaRPr>
          </a:p>
        </p:txBody>
      </p:sp>
      <p:sp>
        <p:nvSpPr>
          <p:cNvPr id="10" name="Text Box 9"/>
          <p:cNvSpPr txBox="1">
            <a:spLocks noChangeArrowheads="1"/>
          </p:cNvSpPr>
          <p:nvPr/>
        </p:nvSpPr>
        <p:spPr bwMode="auto">
          <a:xfrm>
            <a:off x="2971800" y="5476703"/>
            <a:ext cx="6172200" cy="523220"/>
          </a:xfrm>
          <a:prstGeom prst="rect">
            <a:avLst/>
          </a:prstGeom>
          <a:noFill/>
          <a:ln w="12700">
            <a:noFill/>
            <a:miter lim="800000"/>
            <a:headEnd/>
            <a:tailEnd/>
          </a:ln>
          <a:effectLst/>
        </p:spPr>
        <p:txBody>
          <a:bodyPr wrap="square">
            <a:spAutoFit/>
          </a:bodyPr>
          <a:lstStyle/>
          <a:p>
            <a:pPr algn="ctr" eaLnBrk="0" hangingPunct="0">
              <a:spcBef>
                <a:spcPct val="50000"/>
              </a:spcBef>
              <a:defRPr/>
            </a:pPr>
            <a:r>
              <a:rPr lang="en-US" sz="2800" dirty="0" smtClean="0">
                <a:solidFill>
                  <a:schemeClr val="tx2"/>
                </a:solidFill>
                <a:effectLst>
                  <a:outerShdw blurRad="38100" dist="38100" dir="2700000" algn="tl">
                    <a:srgbClr val="000000"/>
                  </a:outerShdw>
                </a:effectLst>
                <a:latin typeface="Century Gothic" panose="020B0502020202020204" pitchFamily="34" charset="0"/>
              </a:rPr>
              <a:t>(CC Vulnerability and Adaptation)</a:t>
            </a:r>
            <a:endParaRPr lang="en-US" sz="2800" dirty="0">
              <a:solidFill>
                <a:schemeClr val="tx2"/>
              </a:solidFill>
              <a:effectLst>
                <a:outerShdw blurRad="38100" dist="38100" dir="2700000" algn="tl">
                  <a:srgbClr val="000000"/>
                </a:outerShdw>
              </a:effectLst>
              <a:latin typeface="Century Gothic" panose="020B0502020202020204"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08614"/>
                                        </p:tgtEl>
                                        <p:attrNameLst>
                                          <p:attrName>style.visibility</p:attrName>
                                        </p:attrNameLst>
                                      </p:cBhvr>
                                      <p:to>
                                        <p:strVal val="visible"/>
                                      </p:to>
                                    </p:set>
                                    <p:animEffect transition="in" filter="checkerboard(across)">
                                      <p:cBhvr>
                                        <p:cTn id="7" dur="500"/>
                                        <p:tgtEl>
                                          <p:spTgt spid="7086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08616"/>
                                        </p:tgtEl>
                                        <p:attrNameLst>
                                          <p:attrName>style.visibility</p:attrName>
                                        </p:attrNameLst>
                                      </p:cBhvr>
                                      <p:to>
                                        <p:strVal val="visible"/>
                                      </p:to>
                                    </p:set>
                                    <p:animEffect transition="in" filter="checkerboard(across)">
                                      <p:cBhvr>
                                        <p:cTn id="12" dur="500"/>
                                        <p:tgtEl>
                                          <p:spTgt spid="7086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08617"/>
                                        </p:tgtEl>
                                        <p:attrNameLst>
                                          <p:attrName>style.visibility</p:attrName>
                                        </p:attrNameLst>
                                      </p:cBhvr>
                                      <p:to>
                                        <p:strVal val="visible"/>
                                      </p:to>
                                    </p:set>
                                    <p:animEffect transition="in" filter="checkerboard(across)">
                                      <p:cBhvr>
                                        <p:cTn id="17" dur="500"/>
                                        <p:tgtEl>
                                          <p:spTgt spid="7086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08618"/>
                                        </p:tgtEl>
                                        <p:attrNameLst>
                                          <p:attrName>style.visibility</p:attrName>
                                        </p:attrNameLst>
                                      </p:cBhvr>
                                      <p:to>
                                        <p:strVal val="visible"/>
                                      </p:to>
                                    </p:set>
                                    <p:animEffect transition="in" filter="checkerboard(across)">
                                      <p:cBhvr>
                                        <p:cTn id="22" dur="500"/>
                                        <p:tgtEl>
                                          <p:spTgt spid="7086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heckerboard(across)">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8614" grpId="0"/>
      <p:bldP spid="708616" grpId="0"/>
      <p:bldP spid="708617" grpId="0"/>
      <p:bldP spid="70861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2"/>
          <p:cNvSpPr>
            <a:spLocks noGrp="1" noChangeArrowheads="1"/>
          </p:cNvSpPr>
          <p:nvPr>
            <p:ph type="title"/>
          </p:nvPr>
        </p:nvSpPr>
        <p:spPr>
          <a:xfrm>
            <a:off x="381000" y="400051"/>
            <a:ext cx="8077200" cy="1143000"/>
          </a:xfrm>
        </p:spPr>
        <p:txBody>
          <a:bodyPr/>
          <a:lstStyle/>
          <a:p>
            <a:pPr algn="ctr"/>
            <a:r>
              <a:rPr lang="en-US" sz="4000" dirty="0" smtClean="0">
                <a:solidFill>
                  <a:srgbClr val="FFFF99"/>
                </a:solidFill>
                <a:effectLst>
                  <a:outerShdw blurRad="38100" dist="38100" dir="2700000" algn="tl">
                    <a:srgbClr val="000000"/>
                  </a:outerShdw>
                </a:effectLst>
              </a:rPr>
              <a:t>Ecosystem </a:t>
            </a:r>
            <a:r>
              <a:rPr lang="en-US" sz="4000" dirty="0">
                <a:solidFill>
                  <a:srgbClr val="FFFF99"/>
                </a:solidFill>
                <a:effectLst>
                  <a:outerShdw blurRad="38100" dist="38100" dir="2700000" algn="tl">
                    <a:srgbClr val="000000"/>
                  </a:outerShdw>
                </a:effectLst>
              </a:rPr>
              <a:t>Classifications</a:t>
            </a:r>
          </a:p>
        </p:txBody>
      </p:sp>
      <p:sp>
        <p:nvSpPr>
          <p:cNvPr id="486403" name="Rectangle 3"/>
          <p:cNvSpPr>
            <a:spLocks noGrp="1" noChangeArrowheads="1"/>
          </p:cNvSpPr>
          <p:nvPr>
            <p:ph type="body" idx="1"/>
          </p:nvPr>
        </p:nvSpPr>
        <p:spPr>
          <a:xfrm>
            <a:off x="273941" y="1722032"/>
            <a:ext cx="7772400" cy="4114800"/>
          </a:xfrm>
        </p:spPr>
        <p:txBody>
          <a:bodyPr>
            <a:normAutofit fontScale="92500" lnSpcReduction="20000"/>
          </a:bodyPr>
          <a:lstStyle/>
          <a:p>
            <a:pPr>
              <a:lnSpc>
                <a:spcPct val="90000"/>
              </a:lnSpc>
            </a:pPr>
            <a:r>
              <a:rPr lang="en-US" sz="2800" dirty="0">
                <a:solidFill>
                  <a:srgbClr val="FFFFCC"/>
                </a:solidFill>
              </a:rPr>
              <a:t>Terrestrial</a:t>
            </a:r>
          </a:p>
          <a:p>
            <a:pPr lvl="1">
              <a:lnSpc>
                <a:spcPct val="90000"/>
              </a:lnSpc>
            </a:pPr>
            <a:r>
              <a:rPr lang="en-US" sz="2400" dirty="0">
                <a:solidFill>
                  <a:srgbClr val="FFFFCC"/>
                </a:solidFill>
              </a:rPr>
              <a:t>Uplands</a:t>
            </a:r>
          </a:p>
          <a:p>
            <a:pPr lvl="1">
              <a:lnSpc>
                <a:spcPct val="90000"/>
              </a:lnSpc>
            </a:pPr>
            <a:r>
              <a:rPr lang="en-US" sz="2400" dirty="0">
                <a:solidFill>
                  <a:srgbClr val="FFFFCC"/>
                </a:solidFill>
              </a:rPr>
              <a:t>Wetlands</a:t>
            </a:r>
          </a:p>
          <a:p>
            <a:pPr lvl="1">
              <a:lnSpc>
                <a:spcPct val="90000"/>
              </a:lnSpc>
            </a:pPr>
            <a:r>
              <a:rPr lang="en-US" sz="2400" dirty="0"/>
              <a:t>Subterranean</a:t>
            </a:r>
          </a:p>
          <a:p>
            <a:pPr>
              <a:lnSpc>
                <a:spcPct val="90000"/>
              </a:lnSpc>
            </a:pPr>
            <a:r>
              <a:rPr lang="en-US" sz="2800" dirty="0"/>
              <a:t> Aquatic</a:t>
            </a:r>
          </a:p>
          <a:p>
            <a:pPr lvl="1">
              <a:lnSpc>
                <a:spcPct val="90000"/>
              </a:lnSpc>
            </a:pPr>
            <a:r>
              <a:rPr lang="en-US" sz="2400" dirty="0" smtClean="0"/>
              <a:t>Continental</a:t>
            </a:r>
            <a:endParaRPr lang="en-US" sz="2400" dirty="0"/>
          </a:p>
          <a:p>
            <a:pPr lvl="2">
              <a:lnSpc>
                <a:spcPct val="90000"/>
              </a:lnSpc>
            </a:pPr>
            <a:r>
              <a:rPr lang="en-US" sz="2000" dirty="0"/>
              <a:t>Riverine</a:t>
            </a:r>
          </a:p>
          <a:p>
            <a:pPr lvl="2">
              <a:lnSpc>
                <a:spcPct val="90000"/>
              </a:lnSpc>
            </a:pPr>
            <a:r>
              <a:rPr lang="en-US" sz="2000" dirty="0" smtClean="0"/>
              <a:t>Lacustrine</a:t>
            </a:r>
          </a:p>
          <a:p>
            <a:pPr lvl="2">
              <a:lnSpc>
                <a:spcPct val="90000"/>
              </a:lnSpc>
            </a:pPr>
            <a:r>
              <a:rPr lang="en-US" sz="2000" dirty="0"/>
              <a:t>S</a:t>
            </a:r>
            <a:r>
              <a:rPr lang="en-US" sz="2000" dirty="0" smtClean="0"/>
              <a:t>ubterranean</a:t>
            </a:r>
            <a:endParaRPr lang="en-US" sz="2000" dirty="0"/>
          </a:p>
          <a:p>
            <a:pPr lvl="1">
              <a:lnSpc>
                <a:spcPct val="90000"/>
              </a:lnSpc>
            </a:pPr>
            <a:r>
              <a:rPr lang="en-US" sz="2400" dirty="0"/>
              <a:t>Marine</a:t>
            </a:r>
          </a:p>
          <a:p>
            <a:pPr lvl="2">
              <a:lnSpc>
                <a:spcPct val="90000"/>
              </a:lnSpc>
            </a:pPr>
            <a:r>
              <a:rPr lang="en-US" sz="2000" dirty="0"/>
              <a:t>Estuarine</a:t>
            </a:r>
          </a:p>
          <a:p>
            <a:pPr lvl="2">
              <a:lnSpc>
                <a:spcPct val="90000"/>
              </a:lnSpc>
            </a:pPr>
            <a:r>
              <a:rPr lang="en-US" sz="2000" dirty="0" err="1"/>
              <a:t>Nearshore</a:t>
            </a:r>
            <a:endParaRPr lang="en-US" sz="2000" dirty="0"/>
          </a:p>
          <a:p>
            <a:pPr lvl="2">
              <a:lnSpc>
                <a:spcPct val="90000"/>
              </a:lnSpc>
            </a:pPr>
            <a:r>
              <a:rPr lang="en-US" sz="2000" dirty="0"/>
              <a:t>Deep Ocean</a:t>
            </a:r>
          </a:p>
          <a:p>
            <a:pPr>
              <a:lnSpc>
                <a:spcPct val="90000"/>
              </a:lnSpc>
              <a:buFont typeface="Monotype Sorts" charset="2"/>
              <a:buNone/>
            </a:pPr>
            <a:endParaRPr lang="en-US" sz="2800" dirty="0">
              <a:solidFill>
                <a:srgbClr val="FFFFCC"/>
              </a:solidFill>
              <a:latin typeface="Trebuchet MS" pitchFamily="34" charset="0"/>
            </a:endParaRPr>
          </a:p>
        </p:txBody>
      </p:sp>
      <p:sp>
        <p:nvSpPr>
          <p:cNvPr id="486404" name="Line 4"/>
          <p:cNvSpPr>
            <a:spLocks noChangeShapeType="1"/>
          </p:cNvSpPr>
          <p:nvPr/>
        </p:nvSpPr>
        <p:spPr bwMode="auto">
          <a:xfrm>
            <a:off x="914400" y="1371600"/>
            <a:ext cx="7178675" cy="0"/>
          </a:xfrm>
          <a:prstGeom prst="line">
            <a:avLst/>
          </a:prstGeom>
          <a:noFill/>
          <a:ln w="28575">
            <a:solidFill>
              <a:schemeClr val="tx2"/>
            </a:solidFill>
            <a:round/>
            <a:headEnd/>
            <a:tailEnd/>
          </a:ln>
          <a:effectLst>
            <a:outerShdw dist="17961" dir="2700000" algn="ctr" rotWithShape="0">
              <a:srgbClr val="A2C1FE"/>
            </a:outerShdw>
          </a:effectLst>
        </p:spPr>
        <p:txBody>
          <a:bodyPr wrap="none" anchor="ctr"/>
          <a:lstStyle/>
          <a:p>
            <a:endParaRPr lang="en-US"/>
          </a:p>
        </p:txBody>
      </p:sp>
      <p:sp>
        <p:nvSpPr>
          <p:cNvPr id="9" name="Rectangle 7"/>
          <p:cNvSpPr>
            <a:spLocks noChangeArrowheads="1"/>
          </p:cNvSpPr>
          <p:nvPr/>
        </p:nvSpPr>
        <p:spPr bwMode="auto">
          <a:xfrm>
            <a:off x="457200" y="1600201"/>
            <a:ext cx="2514600" cy="1066799"/>
          </a:xfrm>
          <a:prstGeom prst="rect">
            <a:avLst/>
          </a:prstGeom>
          <a:noFill/>
          <a:ln w="38100">
            <a:solidFill>
              <a:schemeClr val="hlink"/>
            </a:solidFill>
            <a:miter lim="800000"/>
            <a:headEnd/>
            <a:tailEnd/>
          </a:ln>
          <a:effectLst/>
        </p:spPr>
        <p:txBody>
          <a:bodyPr wrap="none" anchor="ctr"/>
          <a:lstStyle/>
          <a:p>
            <a:endParaRPr lang="en-US"/>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6253" y="3347027"/>
            <a:ext cx="2161297" cy="1572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descr="https://sp.yimg.com/ib/th?id=HN.608022865410983076&amp;pid=15.1&amp;P=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341" y="4940278"/>
            <a:ext cx="2161297" cy="159253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swamp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519696"/>
            <a:ext cx="2628900" cy="173355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grasslan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7050" y="1519695"/>
            <a:ext cx="2705100" cy="17130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http://t0.gstatic.com/images?q=tbn:ANd9GcQWozIjtOvi2Ds9x3fo7LsrN3a4MLpCHQ_JIS5hHyPSn5xicAVrEQ"/>
          <p:cNvPicPr>
            <a:picLocks noChangeAspect="1" noChangeArrowheads="1"/>
          </p:cNvPicPr>
          <p:nvPr/>
        </p:nvPicPr>
        <p:blipFill>
          <a:blip r:embed="rId7" cstate="print"/>
          <a:srcRect/>
          <a:stretch>
            <a:fillRect/>
          </a:stretch>
        </p:blipFill>
        <p:spPr bwMode="auto">
          <a:xfrm>
            <a:off x="5797550" y="3347027"/>
            <a:ext cx="2173432" cy="1592535"/>
          </a:xfrm>
          <a:prstGeom prst="rect">
            <a:avLst/>
          </a:prstGeom>
          <a:noFill/>
        </p:spPr>
      </p:pic>
      <p:sp>
        <p:nvSpPr>
          <p:cNvPr id="13" name="Rectangle 7"/>
          <p:cNvSpPr>
            <a:spLocks noChangeArrowheads="1"/>
          </p:cNvSpPr>
          <p:nvPr/>
        </p:nvSpPr>
        <p:spPr bwMode="auto">
          <a:xfrm>
            <a:off x="3067050" y="1484985"/>
            <a:ext cx="5505450" cy="1747741"/>
          </a:xfrm>
          <a:prstGeom prst="rect">
            <a:avLst/>
          </a:prstGeom>
          <a:noFill/>
          <a:ln w="38100">
            <a:solidFill>
              <a:schemeClr val="hlink"/>
            </a:solidFill>
            <a:miter lim="800000"/>
            <a:headEnd/>
            <a:tailEnd/>
          </a:ln>
          <a:effectLst/>
        </p:spPr>
        <p:txBody>
          <a:bodyPr wrap="none" anchor="ctr"/>
          <a:lstStyle/>
          <a:p>
            <a:endParaRPr lang="en-US"/>
          </a:p>
        </p:txBody>
      </p:sp>
      <p:sp>
        <p:nvSpPr>
          <p:cNvPr id="2" name="Slide Number Placeholder 1"/>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7</a:t>
            </a:fld>
            <a:endParaRPr lang="en-US" dirty="0"/>
          </a:p>
        </p:txBody>
      </p:sp>
    </p:spTree>
    <p:extLst>
      <p:ext uri="{BB962C8B-B14F-4D97-AF65-F5344CB8AC3E}">
        <p14:creationId xmlns:p14="http://schemas.microsoft.com/office/powerpoint/2010/main" val="1501743986"/>
      </p:ext>
    </p:extLst>
  </p:cSld>
  <p:clrMapOvr>
    <a:masterClrMapping/>
  </p:clrMapOvr>
  <p:transition>
    <p:cut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1000"/>
                            </p:stCondLst>
                            <p:childTnLst>
                              <p:par>
                                <p:cTn id="9" presetID="9" presetClass="entr" presetSubtype="0" fill="hold" grpId="0" nodeType="afterEffect">
                                  <p:stCondLst>
                                    <p:cond delay="50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370" name="Rectangle 2"/>
          <p:cNvSpPr>
            <a:spLocks noGrp="1" noChangeArrowheads="1"/>
          </p:cNvSpPr>
          <p:nvPr>
            <p:ph type="title"/>
          </p:nvPr>
        </p:nvSpPr>
        <p:spPr/>
        <p:txBody>
          <a:bodyPr/>
          <a:lstStyle/>
          <a:p>
            <a:pPr>
              <a:defRPr/>
            </a:pPr>
            <a:r>
              <a:rPr lang="en-US" sz="4000">
                <a:solidFill>
                  <a:srgbClr val="FFFF99"/>
                </a:solidFill>
                <a:effectLst>
                  <a:outerShdw blurRad="38100" dist="38100" dir="2700000" algn="tl">
                    <a:srgbClr val="000000"/>
                  </a:outerShdw>
                </a:effectLst>
                <a:latin typeface="Trebuchet MS" pitchFamily="34" charset="0"/>
              </a:rPr>
              <a:t>NHP/CDC Community Classifications</a:t>
            </a:r>
          </a:p>
        </p:txBody>
      </p:sp>
      <p:sp>
        <p:nvSpPr>
          <p:cNvPr id="826371" name="Rectangle 3"/>
          <p:cNvSpPr>
            <a:spLocks noGrp="1" noChangeArrowheads="1"/>
          </p:cNvSpPr>
          <p:nvPr>
            <p:ph type="body" idx="1"/>
          </p:nvPr>
        </p:nvSpPr>
        <p:spPr/>
        <p:txBody>
          <a:bodyPr/>
          <a:lstStyle/>
          <a:p>
            <a:pPr>
              <a:buFont typeface="Monotype Sorts" charset="2"/>
              <a:buNone/>
              <a:defRPr/>
            </a:pPr>
            <a:endParaRPr lang="es-ES"/>
          </a:p>
        </p:txBody>
      </p:sp>
      <p:pic>
        <p:nvPicPr>
          <p:cNvPr id="12292" name="Picture 4" descr="HP_CDC_Classification_status"/>
          <p:cNvPicPr>
            <a:picLocks noChangeAspect="1" noChangeArrowheads="1"/>
          </p:cNvPicPr>
          <p:nvPr/>
        </p:nvPicPr>
        <p:blipFill>
          <a:blip r:embed="rId3" cstate="print"/>
          <a:srcRect/>
          <a:stretch>
            <a:fillRect/>
          </a:stretch>
        </p:blipFill>
        <p:spPr bwMode="auto">
          <a:xfrm>
            <a:off x="-457200" y="-457200"/>
            <a:ext cx="10058400" cy="7772400"/>
          </a:xfrm>
          <a:prstGeom prst="rect">
            <a:avLst/>
          </a:prstGeom>
          <a:noFill/>
          <a:ln w="9525">
            <a:noFill/>
            <a:miter lim="800000"/>
            <a:headEnd/>
            <a:tailEnd/>
          </a:ln>
        </p:spPr>
      </p:pic>
    </p:spTree>
  </p:cSld>
  <p:clrMapOvr>
    <a:masterClrMapping/>
  </p:clrMapOvr>
  <p:transition>
    <p:cut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635000" y="492003"/>
            <a:ext cx="7772400" cy="1143000"/>
          </a:xfrm>
        </p:spPr>
        <p:txBody>
          <a:bodyPr/>
          <a:lstStyle/>
          <a:p>
            <a:r>
              <a:rPr lang="en-US" dirty="0" smtClean="0">
                <a:solidFill>
                  <a:srgbClr val="FFFF99"/>
                </a:solidFill>
                <a:effectLst>
                  <a:outerShdw blurRad="38100" dist="38100" dir="2700000" algn="tl">
                    <a:srgbClr val="000000"/>
                  </a:outerShdw>
                </a:effectLst>
              </a:rPr>
              <a:t>Classification Approaches</a:t>
            </a:r>
            <a:endParaRPr lang="en-US" dirty="0">
              <a:solidFill>
                <a:srgbClr val="FFFF99"/>
              </a:solidFill>
              <a:effectLst>
                <a:outerShdw blurRad="38100" dist="38100" dir="2700000" algn="tl">
                  <a:srgbClr val="000000"/>
                </a:outerShdw>
              </a:effectLst>
            </a:endParaRPr>
          </a:p>
        </p:txBody>
      </p:sp>
      <p:sp>
        <p:nvSpPr>
          <p:cNvPr id="812037" name="Line 5"/>
          <p:cNvSpPr>
            <a:spLocks noChangeShapeType="1"/>
          </p:cNvSpPr>
          <p:nvPr/>
        </p:nvSpPr>
        <p:spPr bwMode="auto">
          <a:xfrm>
            <a:off x="892176" y="1447800"/>
            <a:ext cx="7180263" cy="0"/>
          </a:xfrm>
          <a:prstGeom prst="line">
            <a:avLst/>
          </a:prstGeom>
          <a:noFill/>
          <a:ln w="28575">
            <a:solidFill>
              <a:srgbClr val="FFFF99"/>
            </a:solidFill>
            <a:round/>
            <a:headEnd/>
            <a:tailEnd/>
          </a:ln>
          <a:effectLst>
            <a:outerShdw dist="17961" dir="2700000" algn="ctr" rotWithShape="0">
              <a:srgbClr val="A2C1FE"/>
            </a:outerShdw>
          </a:effectLst>
        </p:spPr>
        <p:txBody>
          <a:bodyPr wrap="none" anchor="ctr"/>
          <a:lstStyle/>
          <a:p>
            <a:endParaRPr lang="en-US"/>
          </a:p>
        </p:txBody>
      </p:sp>
      <p:sp>
        <p:nvSpPr>
          <p:cNvPr id="812038" name="Text Box 6"/>
          <p:cNvSpPr txBox="1">
            <a:spLocks noChangeArrowheads="1"/>
          </p:cNvSpPr>
          <p:nvPr/>
        </p:nvSpPr>
        <p:spPr bwMode="auto">
          <a:xfrm>
            <a:off x="2866232" y="3980733"/>
            <a:ext cx="3511549" cy="267765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Multi-factor</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dirty="0">
                <a:effectLst>
                  <a:outerShdw blurRad="38100" dist="38100" dir="2700000" algn="tl">
                    <a:srgbClr val="000000"/>
                  </a:outerShdw>
                </a:effectLst>
                <a:latin typeface="Century Gothic" panose="020B0502020202020204" pitchFamily="34" charset="0"/>
              </a:rPr>
              <a:t> </a:t>
            </a:r>
            <a:r>
              <a:rPr lang="en-US" sz="1600" dirty="0">
                <a:effectLst>
                  <a:outerShdw blurRad="38100" dist="38100" dir="2700000" algn="tl">
                    <a:srgbClr val="000000"/>
                  </a:outerShdw>
                </a:effectLst>
                <a:latin typeface="Century Gothic" panose="020B0502020202020204" pitchFamily="34" charset="0"/>
              </a:rPr>
              <a:t>Biogeography and Bioclimate</a:t>
            </a: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Vegetation Structure,  Composition, and Abundance</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Local </a:t>
            </a:r>
            <a:r>
              <a:rPr lang="en-US" sz="1600" dirty="0">
                <a:effectLst>
                  <a:outerShdw blurRad="38100" dist="38100" dir="2700000" algn="tl">
                    <a:srgbClr val="000000"/>
                  </a:outerShdw>
                </a:effectLst>
                <a:latin typeface="Century Gothic" panose="020B0502020202020204" pitchFamily="34" charset="0"/>
              </a:rPr>
              <a:t>Environment</a:t>
            </a: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Ecological </a:t>
            </a:r>
            <a:r>
              <a:rPr lang="en-US" sz="1600" dirty="0" smtClean="0">
                <a:effectLst>
                  <a:outerShdw blurRad="38100" dist="38100" dir="2700000" algn="tl">
                    <a:srgbClr val="000000"/>
                  </a:outerShdw>
                </a:effectLst>
                <a:latin typeface="Century Gothic" panose="020B0502020202020204" pitchFamily="34" charset="0"/>
              </a:rPr>
              <a:t>Dynamics</a:t>
            </a:r>
            <a:endParaRPr lang="en-US" sz="1600" dirty="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Landscape Pattern</a:t>
            </a:r>
            <a:endParaRPr lang="en-US" sz="1600" dirty="0">
              <a:effectLst>
                <a:outerShdw blurRad="38100" dist="38100" dir="2700000" algn="tl">
                  <a:srgbClr val="000000"/>
                </a:outerShdw>
              </a:effectLst>
              <a:latin typeface="Century Gothic" panose="020B0502020202020204" pitchFamily="34" charset="0"/>
            </a:endParaRPr>
          </a:p>
        </p:txBody>
      </p:sp>
      <p:pic>
        <p:nvPicPr>
          <p:cNvPr id="10" name="Picture 17" descr="landtype.jpg"/>
          <p:cNvPicPr>
            <a:picLocks noChangeAspect="1"/>
          </p:cNvPicPr>
          <p:nvPr/>
        </p:nvPicPr>
        <p:blipFill>
          <a:blip r:embed="rId3" cstate="print"/>
          <a:srcRect/>
          <a:stretch>
            <a:fillRect/>
          </a:stretch>
        </p:blipFill>
        <p:spPr bwMode="auto">
          <a:xfrm>
            <a:off x="304800" y="1981200"/>
            <a:ext cx="2439325" cy="2209800"/>
          </a:xfrm>
          <a:prstGeom prst="rect">
            <a:avLst/>
          </a:prstGeom>
          <a:noFill/>
          <a:ln w="9525">
            <a:noFill/>
            <a:miter lim="800000"/>
            <a:headEnd/>
            <a:tailEnd/>
          </a:ln>
        </p:spPr>
      </p:pic>
      <p:pic>
        <p:nvPicPr>
          <p:cNvPr id="812040" name="Picture 8" descr="NCookInlet1157"/>
          <p:cNvPicPr>
            <a:picLocks noChangeAspect="1" noChangeArrowheads="1"/>
          </p:cNvPicPr>
          <p:nvPr/>
        </p:nvPicPr>
        <p:blipFill>
          <a:blip r:embed="rId4" cstate="print"/>
          <a:srcRect/>
          <a:stretch>
            <a:fillRect/>
          </a:stretch>
        </p:blipFill>
        <p:spPr bwMode="auto">
          <a:xfrm>
            <a:off x="3200400" y="1981200"/>
            <a:ext cx="2641600" cy="1981200"/>
          </a:xfrm>
          <a:prstGeom prst="rect">
            <a:avLst/>
          </a:prstGeom>
          <a:noFill/>
          <a:ln w="9525">
            <a:solidFill>
              <a:schemeClr val="bg2"/>
            </a:solidFill>
            <a:miter lim="800000"/>
            <a:headEnd/>
            <a:tailEnd/>
          </a:ln>
        </p:spPr>
      </p:pic>
      <p:sp>
        <p:nvSpPr>
          <p:cNvPr id="11" name="Text Box 6"/>
          <p:cNvSpPr txBox="1">
            <a:spLocks noChangeArrowheads="1"/>
          </p:cNvSpPr>
          <p:nvPr/>
        </p:nvSpPr>
        <p:spPr bwMode="auto">
          <a:xfrm>
            <a:off x="228600" y="4294763"/>
            <a:ext cx="2743200" cy="1877437"/>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Land-based</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Bioclimate/Ecoregions</a:t>
            </a:r>
            <a:endParaRPr lang="en-US" sz="1600" dirty="0">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Local Environment</a:t>
            </a: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Ecological Dynamics</a:t>
            </a: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Landscape </a:t>
            </a:r>
            <a:r>
              <a:rPr lang="en-US" sz="1600" dirty="0">
                <a:effectLst>
                  <a:outerShdw blurRad="38100" dist="38100" dir="2700000" algn="tl">
                    <a:srgbClr val="000000"/>
                  </a:outerShdw>
                </a:effectLst>
                <a:latin typeface="Century Gothic" panose="020B0502020202020204" pitchFamily="34" charset="0"/>
              </a:rPr>
              <a:t>P</a:t>
            </a:r>
            <a:r>
              <a:rPr lang="en-US" sz="1600" dirty="0" smtClean="0">
                <a:effectLst>
                  <a:outerShdw blurRad="38100" dist="38100" dir="2700000" algn="tl">
                    <a:srgbClr val="000000"/>
                  </a:outerShdw>
                </a:effectLst>
                <a:latin typeface="Century Gothic" panose="020B0502020202020204" pitchFamily="34" charset="0"/>
              </a:rPr>
              <a:t>attern</a:t>
            </a:r>
            <a:endParaRPr lang="en-US" sz="1600" dirty="0">
              <a:effectLst>
                <a:outerShdw blurRad="38100" dist="38100" dir="2700000" algn="tl">
                  <a:srgbClr val="000000"/>
                </a:outerShdw>
              </a:effectLst>
              <a:latin typeface="Century Gothic" panose="020B0502020202020204" pitchFamily="34" charset="0"/>
            </a:endParaRPr>
          </a:p>
        </p:txBody>
      </p:sp>
      <p:sp>
        <p:nvSpPr>
          <p:cNvPr id="12" name="Text Box 6"/>
          <p:cNvSpPr txBox="1">
            <a:spLocks noChangeArrowheads="1"/>
          </p:cNvSpPr>
          <p:nvPr/>
        </p:nvSpPr>
        <p:spPr bwMode="auto">
          <a:xfrm>
            <a:off x="6073776" y="4356318"/>
            <a:ext cx="3070224" cy="1754326"/>
          </a:xfrm>
          <a:prstGeom prst="rect">
            <a:avLst/>
          </a:prstGeom>
          <a:noFill/>
          <a:ln w="9525">
            <a:noFill/>
            <a:miter lim="800000"/>
            <a:headEnd/>
            <a:tailEnd/>
          </a:ln>
          <a:effectLst/>
        </p:spPr>
        <p:txBody>
          <a:bodyPr wrap="square">
            <a:spAutoFit/>
          </a:bodyPr>
          <a:lstStyle/>
          <a:p>
            <a:pPr algn="ctr" eaLnBrk="1" hangingPunct="1">
              <a:spcBef>
                <a:spcPct val="50000"/>
              </a:spcBef>
            </a:pPr>
            <a:r>
              <a:rPr lang="en-US" sz="2000" u="sng" dirty="0" smtClean="0">
                <a:solidFill>
                  <a:srgbClr val="FFFF00"/>
                </a:solidFill>
                <a:effectLst/>
                <a:latin typeface="Century Gothic" panose="020B0502020202020204" pitchFamily="34" charset="0"/>
              </a:rPr>
              <a:t>Vegetation-based</a:t>
            </a:r>
            <a:endParaRPr lang="en-US" sz="2000" u="sng" dirty="0">
              <a:solidFill>
                <a:srgbClr val="FFFF00"/>
              </a:solidFill>
              <a:effectLst>
                <a:outerShdw blurRad="38100" dist="38100" dir="2700000" algn="tl">
                  <a:srgbClr val="000000"/>
                </a:outerShdw>
              </a:effectLst>
              <a:latin typeface="Century Gothic" panose="020B0502020202020204" pitchFamily="34" charset="0"/>
            </a:endParaRPr>
          </a:p>
          <a:p>
            <a:pPr eaLnBrk="1" hangingPunct="1">
              <a:spcBef>
                <a:spcPct val="50000"/>
              </a:spcBef>
              <a:buFontTx/>
              <a:buChar char="•"/>
            </a:pPr>
            <a:r>
              <a:rPr lang="en-US" sz="1600" dirty="0">
                <a:effectLst>
                  <a:outerShdw blurRad="38100" dist="38100" dir="2700000" algn="tl">
                    <a:srgbClr val="000000"/>
                  </a:outerShdw>
                </a:effectLst>
                <a:latin typeface="Century Gothic" panose="020B0502020202020204" pitchFamily="34" charset="0"/>
              </a:rPr>
              <a:t> </a:t>
            </a:r>
            <a:r>
              <a:rPr lang="en-US" sz="1600" dirty="0" smtClean="0">
                <a:effectLst>
                  <a:outerShdw blurRad="38100" dist="38100" dir="2700000" algn="tl">
                    <a:srgbClr val="000000"/>
                  </a:outerShdw>
                </a:effectLst>
                <a:latin typeface="Century Gothic" panose="020B0502020202020204" pitchFamily="34" charset="0"/>
              </a:rPr>
              <a:t>Plant geography </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Phytosociology </a:t>
            </a:r>
          </a:p>
          <a:p>
            <a:pPr eaLnBrk="1" hangingPunct="1">
              <a:spcBef>
                <a:spcPct val="50000"/>
              </a:spcBef>
              <a:buFontTx/>
              <a:buChar char="•"/>
            </a:pPr>
            <a:r>
              <a:rPr lang="en-US" sz="1600" dirty="0" smtClean="0">
                <a:effectLst>
                  <a:outerShdw blurRad="38100" dist="38100" dir="2700000" algn="tl">
                    <a:srgbClr val="000000"/>
                  </a:outerShdw>
                </a:effectLst>
                <a:latin typeface="Century Gothic" panose="020B0502020202020204" pitchFamily="34" charset="0"/>
              </a:rPr>
              <a:t> Vegetation </a:t>
            </a:r>
            <a:r>
              <a:rPr lang="en-US" sz="1600" dirty="0">
                <a:effectLst>
                  <a:outerShdw blurRad="38100" dist="38100" dir="2700000" algn="tl">
                    <a:srgbClr val="000000"/>
                  </a:outerShdw>
                </a:effectLst>
                <a:latin typeface="Century Gothic" panose="020B0502020202020204" pitchFamily="34" charset="0"/>
              </a:rPr>
              <a:t>Structure,  </a:t>
            </a:r>
            <a:r>
              <a:rPr lang="en-US" sz="1600" dirty="0" smtClean="0">
                <a:effectLst>
                  <a:outerShdw blurRad="38100" dist="38100" dir="2700000" algn="tl">
                    <a:srgbClr val="000000"/>
                  </a:outerShdw>
                </a:effectLst>
                <a:latin typeface="Century Gothic" panose="020B0502020202020204" pitchFamily="34" charset="0"/>
              </a:rPr>
              <a:t>Composition</a:t>
            </a:r>
          </a:p>
        </p:txBody>
      </p:sp>
      <p:grpSp>
        <p:nvGrpSpPr>
          <p:cNvPr id="13" name="Group 9"/>
          <p:cNvGrpSpPr>
            <a:grpSpLocks/>
          </p:cNvGrpSpPr>
          <p:nvPr/>
        </p:nvGrpSpPr>
        <p:grpSpPr bwMode="auto">
          <a:xfrm>
            <a:off x="6468269" y="1981200"/>
            <a:ext cx="2209800" cy="2600861"/>
            <a:chOff x="2976" y="688"/>
            <a:chExt cx="2784" cy="3258"/>
          </a:xfrm>
        </p:grpSpPr>
        <p:pic>
          <p:nvPicPr>
            <p:cNvPr id="14" name="Picture 10" descr="dfvegprofile"/>
            <p:cNvPicPr>
              <a:picLocks noChangeAspect="1" noChangeArrowheads="1"/>
            </p:cNvPicPr>
            <p:nvPr/>
          </p:nvPicPr>
          <p:blipFill>
            <a:blip r:embed="rId5" cstate="print"/>
            <a:srcRect/>
            <a:stretch>
              <a:fillRect/>
            </a:stretch>
          </p:blipFill>
          <p:spPr bwMode="auto">
            <a:xfrm>
              <a:off x="3118" y="688"/>
              <a:ext cx="2347" cy="2664"/>
            </a:xfrm>
            <a:prstGeom prst="rect">
              <a:avLst/>
            </a:prstGeom>
            <a:noFill/>
            <a:ln w="9525">
              <a:solidFill>
                <a:schemeClr val="tx1"/>
              </a:solidFill>
              <a:miter lim="800000"/>
              <a:headEnd/>
              <a:tailEnd/>
            </a:ln>
          </p:spPr>
        </p:pic>
        <p:sp>
          <p:nvSpPr>
            <p:cNvPr id="15" name="Line 11"/>
            <p:cNvSpPr>
              <a:spLocks noChangeShapeType="1"/>
            </p:cNvSpPr>
            <p:nvPr/>
          </p:nvSpPr>
          <p:spPr bwMode="auto">
            <a:xfrm>
              <a:off x="3157" y="2519"/>
              <a:ext cx="2296"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6" name="Line 12"/>
            <p:cNvSpPr>
              <a:spLocks noChangeShapeType="1"/>
            </p:cNvSpPr>
            <p:nvPr/>
          </p:nvSpPr>
          <p:spPr bwMode="auto">
            <a:xfrm>
              <a:off x="3118" y="3060"/>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7" name="Line 13"/>
            <p:cNvSpPr>
              <a:spLocks noChangeShapeType="1"/>
            </p:cNvSpPr>
            <p:nvPr/>
          </p:nvSpPr>
          <p:spPr bwMode="auto">
            <a:xfrm>
              <a:off x="3118" y="3185"/>
              <a:ext cx="2335" cy="0"/>
            </a:xfrm>
            <a:prstGeom prst="line">
              <a:avLst/>
            </a:prstGeom>
            <a:noFill/>
            <a:ln w="254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sp>
          <p:nvSpPr>
            <p:cNvPr id="18" name="Text Box 14"/>
            <p:cNvSpPr txBox="1">
              <a:spLocks noChangeArrowheads="1"/>
            </p:cNvSpPr>
            <p:nvPr/>
          </p:nvSpPr>
          <p:spPr bwMode="auto">
            <a:xfrm>
              <a:off x="3118" y="3269"/>
              <a:ext cx="2335" cy="277"/>
            </a:xfrm>
            <a:prstGeom prst="rect">
              <a:avLst/>
            </a:prstGeom>
            <a:solidFill>
              <a:srgbClr val="993300"/>
            </a:solidFill>
            <a:ln w="12700">
              <a:solidFill>
                <a:schemeClr val="tx1"/>
              </a:solidFill>
              <a:miter lim="800000"/>
              <a:headEnd/>
              <a:tailEnd/>
            </a:ln>
            <a:effectLst>
              <a:outerShdw dist="17961" dir="2700000" algn="ctr" rotWithShape="0">
                <a:srgbClr val="A2C1FE"/>
              </a:outerShdw>
            </a:effectLst>
          </p:spPr>
          <p:txBody>
            <a:bodyPr anchorCtr="1">
              <a:spAutoFit/>
            </a:bodyPr>
            <a:lstStyle/>
            <a:p>
              <a:pPr marL="515938" indent="-338138">
                <a:spcBef>
                  <a:spcPct val="50000"/>
                </a:spcBef>
                <a:tabLst>
                  <a:tab pos="3200400" algn="l"/>
                </a:tabLst>
              </a:pPr>
              <a:endParaRPr lang="en-US" sz="2200">
                <a:solidFill>
                  <a:srgbClr val="FFFF00"/>
                </a:solidFill>
                <a:effectLst/>
                <a:latin typeface="Arial" charset="0"/>
              </a:endParaRPr>
            </a:p>
          </p:txBody>
        </p:sp>
        <p:grpSp>
          <p:nvGrpSpPr>
            <p:cNvPr id="19" name="Group 15"/>
            <p:cNvGrpSpPr>
              <a:grpSpLocks/>
            </p:cNvGrpSpPr>
            <p:nvPr/>
          </p:nvGrpSpPr>
          <p:grpSpPr bwMode="auto">
            <a:xfrm>
              <a:off x="3418" y="3352"/>
              <a:ext cx="1834" cy="144"/>
              <a:chOff x="1408" y="4032"/>
              <a:chExt cx="1834" cy="144"/>
            </a:xfrm>
          </p:grpSpPr>
          <p:sp>
            <p:nvSpPr>
              <p:cNvPr id="23" name="Oval 16"/>
              <p:cNvSpPr>
                <a:spLocks noChangeArrowheads="1"/>
              </p:cNvSpPr>
              <p:nvPr/>
            </p:nvSpPr>
            <p:spPr bwMode="auto">
              <a:xfrm>
                <a:off x="1408" y="4032"/>
                <a:ext cx="43"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4" name="Oval 17"/>
              <p:cNvSpPr>
                <a:spLocks noChangeArrowheads="1"/>
              </p:cNvSpPr>
              <p:nvPr/>
            </p:nvSpPr>
            <p:spPr bwMode="auto">
              <a:xfrm>
                <a:off x="1536" y="4128"/>
                <a:ext cx="299"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5" name="Oval 18"/>
              <p:cNvSpPr>
                <a:spLocks noChangeArrowheads="1"/>
              </p:cNvSpPr>
              <p:nvPr/>
            </p:nvSpPr>
            <p:spPr bwMode="auto">
              <a:xfrm>
                <a:off x="2005" y="4080"/>
                <a:ext cx="171"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6" name="Oval 19"/>
              <p:cNvSpPr>
                <a:spLocks noChangeArrowheads="1"/>
              </p:cNvSpPr>
              <p:nvPr/>
            </p:nvSpPr>
            <p:spPr bwMode="auto">
              <a:xfrm>
                <a:off x="2432" y="4080"/>
                <a:ext cx="42" cy="48"/>
              </a:xfrm>
              <a:prstGeom prst="ellipse">
                <a:avLst/>
              </a:prstGeom>
              <a:solidFill>
                <a:srgbClr val="0000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7" name="Oval 20"/>
              <p:cNvSpPr>
                <a:spLocks noChangeArrowheads="1"/>
              </p:cNvSpPr>
              <p:nvPr/>
            </p:nvSpPr>
            <p:spPr bwMode="auto">
              <a:xfrm>
                <a:off x="2901" y="4128"/>
                <a:ext cx="86"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sp>
            <p:nvSpPr>
              <p:cNvPr id="28" name="Oval 21"/>
              <p:cNvSpPr>
                <a:spLocks noChangeArrowheads="1"/>
              </p:cNvSpPr>
              <p:nvPr/>
            </p:nvSpPr>
            <p:spPr bwMode="auto">
              <a:xfrm>
                <a:off x="3158" y="4032"/>
                <a:ext cx="84" cy="48"/>
              </a:xfrm>
              <a:prstGeom prst="ellipse">
                <a:avLst/>
              </a:prstGeom>
              <a:solidFill>
                <a:srgbClr val="FF6600"/>
              </a:solidFill>
              <a:ln w="12700">
                <a:noFill/>
                <a:round/>
                <a:headEnd/>
                <a:tailEnd/>
              </a:ln>
              <a:effectLst>
                <a:outerShdw dist="17961" dir="2700000" algn="ctr" rotWithShape="0">
                  <a:srgbClr val="A2C1FE"/>
                </a:outerShdw>
              </a:effectLst>
            </p:spPr>
            <p:txBody>
              <a:bodyPr wrap="none" anchor="ctr">
                <a:spAutoFit/>
              </a:bodyPr>
              <a:lstStyle/>
              <a:p>
                <a:endParaRPr lang="en-US"/>
              </a:p>
            </p:txBody>
          </p:sp>
        </p:grpSp>
        <p:sp>
          <p:nvSpPr>
            <p:cNvPr id="21" name="Text Box 23"/>
            <p:cNvSpPr txBox="1">
              <a:spLocks noChangeArrowheads="1"/>
            </p:cNvSpPr>
            <p:nvPr/>
          </p:nvSpPr>
          <p:spPr bwMode="auto">
            <a:xfrm>
              <a:off x="2976" y="3696"/>
              <a:ext cx="2784" cy="250"/>
            </a:xfrm>
            <a:prstGeom prst="rect">
              <a:avLst/>
            </a:prstGeom>
            <a:noFill/>
            <a:ln w="9525">
              <a:noFill/>
              <a:miter lim="800000"/>
              <a:headEnd/>
              <a:tailEnd/>
            </a:ln>
            <a:effectLst/>
          </p:spPr>
          <p:txBody>
            <a:bodyPr>
              <a:spAutoFit/>
            </a:bodyPr>
            <a:lstStyle/>
            <a:p>
              <a:pPr eaLnBrk="1" hangingPunct="1">
                <a:spcBef>
                  <a:spcPct val="50000"/>
                </a:spcBef>
              </a:pPr>
              <a:endParaRPr lang="en-US" sz="2000">
                <a:solidFill>
                  <a:schemeClr val="bg1"/>
                </a:solidFill>
                <a:effectLst>
                  <a:outerShdw blurRad="38100" dist="38100" dir="2700000" algn="tl">
                    <a:srgbClr val="000000"/>
                  </a:outerShdw>
                </a:effectLst>
                <a:latin typeface="Trebuchet MS" pitchFamily="34" charset="0"/>
              </a:endParaRPr>
            </a:p>
          </p:txBody>
        </p:sp>
        <p:sp>
          <p:nvSpPr>
            <p:cNvPr id="22" name="Line 24"/>
            <p:cNvSpPr>
              <a:spLocks noChangeShapeType="1"/>
            </p:cNvSpPr>
            <p:nvPr/>
          </p:nvSpPr>
          <p:spPr bwMode="auto">
            <a:xfrm>
              <a:off x="3118" y="1418"/>
              <a:ext cx="2413" cy="0"/>
            </a:xfrm>
            <a:prstGeom prst="line">
              <a:avLst/>
            </a:prstGeom>
            <a:noFill/>
            <a:ln w="76200">
              <a:solidFill>
                <a:srgbClr val="FF0000"/>
              </a:solidFill>
              <a:prstDash val="dash"/>
              <a:round/>
              <a:headEnd/>
              <a:tailEnd/>
            </a:ln>
            <a:effectLst>
              <a:outerShdw dist="17961" dir="2700000" algn="ctr" rotWithShape="0">
                <a:srgbClr val="A2C1FE"/>
              </a:outerShdw>
            </a:effectLst>
          </p:spPr>
          <p:txBody>
            <a:bodyPr anchor="ctr" anchorCtr="1">
              <a:spAutoFit/>
            </a:bodyPr>
            <a:lstStyle/>
            <a:p>
              <a:endParaRPr lang="en-US"/>
            </a:p>
          </p:txBody>
        </p:sp>
      </p:grpSp>
      <p:sp>
        <p:nvSpPr>
          <p:cNvPr id="2" name="Slide Number Placeholder 1"/>
          <p:cNvSpPr>
            <a:spLocks noGrp="1"/>
          </p:cNvSpPr>
          <p:nvPr>
            <p:ph type="sldNum" sz="quarter" idx="4294967295"/>
          </p:nvPr>
        </p:nvSpPr>
        <p:spPr>
          <a:xfrm>
            <a:off x="7766431" y="295736"/>
            <a:ext cx="628813" cy="767687"/>
          </a:xfrm>
          <a:prstGeom prst="rect">
            <a:avLst/>
          </a:prstGeom>
        </p:spPr>
        <p:txBody>
          <a:bodyPr/>
          <a:lstStyle/>
          <a:p>
            <a:fld id="{5D84065D-F351-4B03-BD91-D8A6B8D4B362}" type="slidenum">
              <a:rPr lang="en-US" smtClean="0"/>
              <a:t>9</a:t>
            </a:fld>
            <a:endParaRPr lang="en-US" dirty="0"/>
          </a:p>
        </p:txBody>
      </p:sp>
    </p:spTree>
    <p:extLst>
      <p:ext uri="{BB962C8B-B14F-4D97-AF65-F5344CB8AC3E}">
        <p14:creationId xmlns:p14="http://schemas.microsoft.com/office/powerpoint/2010/main" val="2492827606"/>
      </p:ext>
    </p:extLst>
  </p:cSld>
  <p:clrMapOvr>
    <a:masterClrMapping/>
  </p:clrMapOvr>
  <p:transition>
    <p:cut thruBlk="1"/>
  </p:transition>
  <p:timing>
    <p:tnLst>
      <p:par>
        <p:cTn id="1" dur="indefinite" restart="never" nodeType="tmRoot"/>
      </p:par>
    </p:tnLst>
  </p:timing>
</p:sld>
</file>

<file path=ppt/theme/theme1.xml><?xml version="1.0" encoding="utf-8"?>
<a:theme xmlns:a="http://schemas.openxmlformats.org/drawingml/2006/main" name="worlds">
  <a:themeElements>
    <a:clrScheme name="">
      <a:dk1>
        <a:srgbClr val="000000"/>
      </a:dk1>
      <a:lt1>
        <a:srgbClr val="FFFFFF"/>
      </a:lt1>
      <a:dk2>
        <a:srgbClr val="000099"/>
      </a:dk2>
      <a:lt2>
        <a:srgbClr val="FFFF00"/>
      </a:lt2>
      <a:accent1>
        <a:srgbClr val="FF9900"/>
      </a:accent1>
      <a:accent2>
        <a:srgbClr val="00FFFF"/>
      </a:accent2>
      <a:accent3>
        <a:srgbClr val="AAAACA"/>
      </a:accent3>
      <a:accent4>
        <a:srgbClr val="DADADA"/>
      </a:accent4>
      <a:accent5>
        <a:srgbClr val="FFCAAA"/>
      </a:accent5>
      <a:accent6>
        <a:srgbClr val="00E7E7"/>
      </a:accent6>
      <a:hlink>
        <a:srgbClr val="FF0000"/>
      </a:hlink>
      <a:folHlink>
        <a:srgbClr val="969696"/>
      </a:folHlink>
    </a:clrScheme>
    <a:fontScheme name="world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world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orld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orld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orld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orld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orld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orld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C:\My Documents\CHMT Backup\worlds.pot</Template>
  <TotalTime>9215</TotalTime>
  <Words>3857</Words>
  <Application>Microsoft Office PowerPoint</Application>
  <PresentationFormat>On-screen Show (4:3)</PresentationFormat>
  <Paragraphs>803</Paragraphs>
  <Slides>47</Slides>
  <Notes>39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47</vt:i4>
      </vt:variant>
    </vt:vector>
  </HeadingPairs>
  <TitlesOfParts>
    <vt:vector size="62" baseType="lpstr">
      <vt:lpstr>Arial Unicode MS</vt:lpstr>
      <vt:lpstr>ＭＳ Ｐゴシック</vt:lpstr>
      <vt:lpstr>Arial</vt:lpstr>
      <vt:lpstr>Berkeley</vt:lpstr>
      <vt:lpstr>Brush Script MT</vt:lpstr>
      <vt:lpstr>Calibri</vt:lpstr>
      <vt:lpstr>Century Gothic</vt:lpstr>
      <vt:lpstr>Monotype Sorts</vt:lpstr>
      <vt:lpstr>Times</vt:lpstr>
      <vt:lpstr>Times New Roman</vt:lpstr>
      <vt:lpstr>Trebuchet MS</vt:lpstr>
      <vt:lpstr>Wingdings</vt:lpstr>
      <vt:lpstr>worlds</vt:lpstr>
      <vt:lpstr>Slide</vt:lpstr>
      <vt:lpstr>Document</vt:lpstr>
      <vt:lpstr>PowerPoint Presentation</vt:lpstr>
      <vt:lpstr>Ecology Overview</vt:lpstr>
      <vt:lpstr>NatureServe Ecology Department </vt:lpstr>
      <vt:lpstr>PowerPoint Presentation</vt:lpstr>
      <vt:lpstr>PowerPoint Presentation</vt:lpstr>
      <vt:lpstr>NatureServe Methodology</vt:lpstr>
      <vt:lpstr>Ecosystem Classifications</vt:lpstr>
      <vt:lpstr>NHP/CDC Community Classifications</vt:lpstr>
      <vt:lpstr>Classification Approaches</vt:lpstr>
      <vt:lpstr>Classification Approaches</vt:lpstr>
      <vt:lpstr>Relationship to Other Approaches</vt:lpstr>
      <vt:lpstr>PowerPoint Presentation</vt:lpstr>
      <vt:lpstr>Coastal Transition  Terrestrial - Marine</vt:lpstr>
      <vt:lpstr>Terrestrial Ecological System</vt:lpstr>
      <vt:lpstr>From “Natural” to “Cultural”</vt:lpstr>
      <vt:lpstr>EcoVeg Hierarchy:  Summary of Criteria  </vt:lpstr>
      <vt:lpstr>EcoVeg Hierarchy:  Classification Resolution and Strength (sensu Hermoso et al. 2013)</vt:lpstr>
      <vt:lpstr>Numbers of Classification Units (North and South America)</vt:lpstr>
      <vt:lpstr>NatureServe Methodology</vt:lpstr>
      <vt:lpstr>PowerPoint Presentation</vt:lpstr>
      <vt:lpstr>PowerPoint Presentation</vt:lpstr>
      <vt:lpstr>Inductive Modeling</vt:lpstr>
      <vt:lpstr>PowerPoint Presentation</vt:lpstr>
      <vt:lpstr>USA National Mapping</vt:lpstr>
      <vt:lpstr>PowerPoint Presentation</vt:lpstr>
      <vt:lpstr>PowerPoint Presentation</vt:lpstr>
      <vt:lpstr>Internationally Standardized Ecological Classifications</vt:lpstr>
      <vt:lpstr>PowerPoint Presentation</vt:lpstr>
      <vt:lpstr>NatureServe Methodology</vt:lpstr>
      <vt:lpstr>Gauging Ecological Integrity</vt:lpstr>
      <vt:lpstr>  Ecological Integrity Assessment (EIA)</vt:lpstr>
      <vt:lpstr>Measurement and Level of Effort</vt:lpstr>
      <vt:lpstr>PowerPoint Presentation</vt:lpstr>
      <vt:lpstr>PowerPoint Presentation</vt:lpstr>
      <vt:lpstr>PowerPoint Presentation</vt:lpstr>
      <vt:lpstr>Long-Term Trend in Extent</vt:lpstr>
      <vt:lpstr>PowerPoint Presentation</vt:lpstr>
      <vt:lpstr>PowerPoint Presentation</vt:lpstr>
      <vt:lpstr>PowerPoint Presentation</vt:lpstr>
      <vt:lpstr>PowerPoint Presentation</vt:lpstr>
      <vt:lpstr>PowerPoint Presentation</vt:lpstr>
      <vt:lpstr>Habitat CC Vulnerability Assessment</vt:lpstr>
      <vt:lpstr>Climate Envelope Shift</vt:lpstr>
      <vt:lpstr>PowerPoint Presentation</vt:lpstr>
      <vt:lpstr>PowerPoint Presentation</vt:lpstr>
      <vt:lpstr>PowerPoint Presentation</vt:lpstr>
      <vt:lpstr>PowerPoint Presentation</vt:lpstr>
    </vt:vector>
  </TitlesOfParts>
  <Company>ABI</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Stan_gray</dc:creator>
  <cp:lastModifiedBy>Pat Comer</cp:lastModifiedBy>
  <cp:revision>655</cp:revision>
  <dcterms:created xsi:type="dcterms:W3CDTF">2001-04-18T23:01:21Z</dcterms:created>
  <dcterms:modified xsi:type="dcterms:W3CDTF">2015-04-03T01:39:45Z</dcterms:modified>
</cp:coreProperties>
</file>