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67" r:id="rId6"/>
    <p:sldId id="277" r:id="rId7"/>
    <p:sldId id="265" r:id="rId8"/>
    <p:sldId id="266" r:id="rId9"/>
    <p:sldId id="268" r:id="rId10"/>
    <p:sldId id="269" r:id="rId11"/>
    <p:sldId id="275" r:id="rId12"/>
    <p:sldId id="270" r:id="rId13"/>
    <p:sldId id="278" r:id="rId14"/>
    <p:sldId id="27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35DFB-46A7-4D4F-AE0B-5745712346E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0CCD-F448-044F-8C9B-550EECE8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E96A-2026-478C-A124-F290F5CE6A1E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1132EF1-9BDE-4216-AEB3-4A37090DE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C0441-6D3C-41D7-98E7-C8AD99B0A01B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A4B7D16-CF32-4701-8042-2AAFD4A2C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serv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en/support/solutions/articles/239535-bulk-load-prep-toolbox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bioticssupport.natureserve.org/en/support/solutions/articles/244991-observations-survey-in-survey123-from-creating-survey-to-bulk-cre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serve.org/biodiversity-science/publications/biodiversity-observation-data-standard-natureserve-network" TargetMode="External"/><Relationship Id="rId5" Type="http://schemas.openxmlformats.org/officeDocument/2006/relationships/hyperlink" Target="https://arcg.is/155CH00" TargetMode="External"/><Relationship Id="rId4" Type="http://schemas.openxmlformats.org/officeDocument/2006/relationships/hyperlink" Target="https://bioticssupport.natureserve.org/en/support/solutions/articles/240139-collect-data-via-survey12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en/support/solutions/articles/244991-observations-survey-in-survey123-from-creating-survey-to-bulk-create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natureserve.org/biodiversity-science/publications/biodiversity-observation-data-standard-natureserve-netwo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55CH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hyperlink" Target="https://tranxfer.natureserve.org/download/Longterm/Biotics/Biotics5/BulkCreateTemplate.gdb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1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5" Type="http://schemas.openxmlformats.org/officeDocument/2006/relationships/image" Target="../media/image17.svg"/><Relationship Id="rId10" Type="http://schemas.openxmlformats.org/officeDocument/2006/relationships/image" Target="../media/image29.svg"/><Relationship Id="rId4" Type="http://schemas.openxmlformats.org/officeDocument/2006/relationships/hyperlink" Target="http://help.natureserve.org/biotics/#Map/MAP_ESRI_s_Simple_Data_Loader.htm%3FTocPath%3DMap%7CCreate%7CBulk%2520Create%7C_____2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4F26-9E57-4718-82B8-4CBDFFA6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Facilitating data collection &amp; review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1EE1-BB21-4664-84EB-CA6B9ECEF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Updates to the Observation survey and new developments!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C73EE-65E0-423A-A83C-6C0C489C2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Whitney Weber</a:t>
            </a:r>
          </a:p>
          <a:p>
            <a:r>
              <a:rPr lang="en-US" dirty="0">
                <a:latin typeface="+mn-lt"/>
                <a:hlinkClick r:id="rId2"/>
              </a:rPr>
              <a:t>www.NatureServe.org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 5, 2021</a:t>
            </a:r>
          </a:p>
        </p:txBody>
      </p:sp>
    </p:spTree>
    <p:extLst>
      <p:ext uri="{BB962C8B-B14F-4D97-AF65-F5344CB8AC3E}">
        <p14:creationId xmlns:p14="http://schemas.microsoft.com/office/powerpoint/2010/main" val="151248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73D5F34-54B0-4701-BDB3-B66AC4AB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54A1968-FC62-47DE-A1FE-7C5048390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474" y="1197204"/>
            <a:ext cx="6080289" cy="49019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3D80"/>
                </a:solidFill>
              </a:rPr>
              <a:t>Thursday, May 13 from 2 – 3:30 Eastern: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3D80"/>
                </a:solidFill>
              </a:rPr>
              <a:t>Customizing, Creating &amp; Publishing the Observations Survey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3D80"/>
                </a:solidFill>
              </a:rPr>
              <a:t>Whitney Weber, NatureServe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Future webinars to be scheduled: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Creating the Observations Dashboard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Using Simple Data Loader to bulk Create EOs from an external data source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Bi-monthly Data Managers Conference Call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8992C5-2358-42AA-85EA-BF1DB361BC43}"/>
              </a:ext>
            </a:extLst>
          </p:cNvPr>
          <p:cNvGrpSpPr/>
          <p:nvPr/>
        </p:nvGrpSpPr>
        <p:grpSpPr>
          <a:xfrm>
            <a:off x="6391373" y="4294872"/>
            <a:ext cx="5592192" cy="2068224"/>
            <a:chOff x="-2454904" y="628158"/>
            <a:chExt cx="6623663" cy="2282665"/>
          </a:xfrm>
        </p:grpSpPr>
        <p:pic>
          <p:nvPicPr>
            <p:cNvPr id="5" name="Picture 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137939DD-8757-4E65-BDEB-99C1076E2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7905" y="643486"/>
              <a:ext cx="2390854" cy="2220291"/>
            </a:xfrm>
            <a:prstGeom prst="rect">
              <a:avLst/>
            </a:prstGeom>
          </p:spPr>
        </p:pic>
        <p:pic>
          <p:nvPicPr>
            <p:cNvPr id="6" name="Picture 5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05D3C80A-B8F4-49DD-BA63-BAE2E57B4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54904" y="628158"/>
              <a:ext cx="3983733" cy="2282665"/>
            </a:xfrm>
            <a:prstGeom prst="rect">
              <a:avLst/>
            </a:prstGeom>
          </p:spPr>
        </p:pic>
      </p:grp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960FE89-1CF2-4BB9-841F-FF11DE4DD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968" y="1511736"/>
            <a:ext cx="5425597" cy="26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C77A8AD0-5E4C-445F-B307-C6B48BA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0246" cy="1325563"/>
          </a:xfrm>
        </p:spPr>
        <p:txBody>
          <a:bodyPr anchor="t"/>
          <a:lstStyle/>
          <a:p>
            <a:r>
              <a:rPr lang="en-US" dirty="0"/>
              <a:t>Resources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3F76C7-803A-43AC-B4D8-DEC5C5E78D34}"/>
              </a:ext>
            </a:extLst>
          </p:cNvPr>
          <p:cNvSpPr txBox="1">
            <a:spLocks/>
          </p:cNvSpPr>
          <p:nvPr/>
        </p:nvSpPr>
        <p:spPr>
          <a:xfrm>
            <a:off x="838200" y="1253765"/>
            <a:ext cx="10515600" cy="50175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  <a:hlinkClick r:id="rId2"/>
              </a:rPr>
              <a:t>Observations survey in Survey123 - from creating survey to Bulk Create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Bulk Load Prep Toolbox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Collect Data via Survey123</a:t>
            </a:r>
            <a:endParaRPr lang="en-US" dirty="0">
              <a:ea typeface="+mn-lt"/>
              <a:cs typeface="+mn-lt"/>
            </a:endParaRPr>
          </a:p>
          <a:p>
            <a:r>
              <a:rPr lang="en-US" sz="2800" dirty="0">
                <a:cs typeface="Calibri"/>
              </a:rPr>
              <a:t>Test out the </a:t>
            </a:r>
            <a:r>
              <a:rPr lang="en-US" sz="2800" u="sng" dirty="0">
                <a:solidFill>
                  <a:srgbClr val="0563C1"/>
                </a:solidFill>
                <a:cs typeface="Calibri"/>
                <a:hlinkClick r:id="rId5"/>
              </a:rPr>
              <a:t>Observations</a:t>
            </a:r>
            <a:r>
              <a:rPr lang="en-US" sz="2800" dirty="0">
                <a:cs typeface="Calibri"/>
              </a:rPr>
              <a:t> survey</a:t>
            </a:r>
          </a:p>
          <a:p>
            <a:r>
              <a:rPr lang="en-US" dirty="0">
                <a:effectLst/>
              </a:rPr>
              <a:t>Additional information regarding the </a:t>
            </a:r>
            <a:r>
              <a:rPr lang="en-US" dirty="0">
                <a:effectLst/>
                <a:hlinkClick r:id="rId6"/>
              </a:rPr>
              <a:t>Biodiversity Observation Data Standard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95497D0-DA16-46B4-BFC5-1CF1F337F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3" y="2034388"/>
            <a:ext cx="1621018" cy="16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CE84BF9C-1371-4845-B934-4974A8E4EA80}"/>
              </a:ext>
            </a:extLst>
          </p:cNvPr>
          <p:cNvSpPr txBox="1">
            <a:spLocks/>
          </p:cNvSpPr>
          <p:nvPr/>
        </p:nvSpPr>
        <p:spPr>
          <a:xfrm>
            <a:off x="838200" y="16660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Questions, Comments, Discussion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C4B6C4-1505-4D5D-B94D-4496A896B921}"/>
              </a:ext>
            </a:extLst>
          </p:cNvPr>
          <p:cNvSpPr txBox="1">
            <a:spLocks/>
          </p:cNvSpPr>
          <p:nvPr/>
        </p:nvSpPr>
        <p:spPr>
          <a:xfrm>
            <a:off x="838200" y="1916760"/>
            <a:ext cx="10515600" cy="43545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97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0363A4-5D54-4B3A-9224-5611C575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33" y="3218063"/>
            <a:ext cx="6233082" cy="3014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157861"/>
            <a:ext cx="10515600" cy="1325563"/>
          </a:xfrm>
        </p:spPr>
        <p:txBody>
          <a:bodyPr/>
          <a:lstStyle/>
          <a:p>
            <a:r>
              <a:rPr lang="en-US" dirty="0"/>
              <a:t>What is the Observations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922" y="926592"/>
            <a:ext cx="5301411" cy="55967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3D80"/>
                </a:solidFill>
                <a:latin typeface="+mn-lt"/>
                <a:hlinkClick r:id="rId3"/>
              </a:rPr>
              <a:t>Field tool for collecting observation data</a:t>
            </a:r>
            <a:r>
              <a:rPr lang="en-US" sz="2400" dirty="0">
                <a:solidFill>
                  <a:srgbClr val="003D80"/>
                </a:solidFill>
                <a:latin typeface="+mn-lt"/>
              </a:rPr>
              <a:t> which:</a:t>
            </a:r>
          </a:p>
          <a:p>
            <a:pPr marL="285750" indent="-285750"/>
            <a:r>
              <a:rPr lang="en-US" sz="2400" dirty="0">
                <a:solidFill>
                  <a:srgbClr val="003D80"/>
                </a:solidFill>
                <a:latin typeface="+mn-lt"/>
              </a:rPr>
              <a:t>Leverages existing software (Survey123, Dashboard ) and capabilities</a:t>
            </a:r>
          </a:p>
          <a:p>
            <a:pPr marL="285750" indent="-285750"/>
            <a:r>
              <a:rPr lang="en-US" sz="2400" dirty="0">
                <a:solidFill>
                  <a:srgbClr val="003D80"/>
                </a:solidFill>
                <a:latin typeface="+mn-lt"/>
              </a:rPr>
              <a:t>Utilizes data model of the </a:t>
            </a:r>
            <a:r>
              <a:rPr lang="en-US" sz="2400" dirty="0">
                <a:solidFill>
                  <a:srgbClr val="003D8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Biodiversity Observation Data Standard</a:t>
            </a:r>
            <a:endParaRPr lang="en-US" sz="2400" dirty="0">
              <a:solidFill>
                <a:srgbClr val="003D80"/>
              </a:solidFill>
              <a:latin typeface="+mn-lt"/>
            </a:endParaRPr>
          </a:p>
          <a:p>
            <a:pPr marL="285750" indent="-285750"/>
            <a:r>
              <a:rPr lang="en-US" sz="2400" dirty="0">
                <a:cs typeface="Calibri"/>
              </a:rPr>
              <a:t>Logic-driven</a:t>
            </a:r>
          </a:p>
          <a:p>
            <a:pPr marL="285750" indent="-285750"/>
            <a:r>
              <a:rPr lang="en-US" sz="2400" dirty="0">
                <a:cs typeface="Calibri"/>
              </a:rPr>
              <a:t>Populated with elements from Biotics</a:t>
            </a:r>
          </a:p>
          <a:p>
            <a:pPr marL="285750" indent="-285750"/>
            <a:r>
              <a:rPr lang="en-US" sz="2400" dirty="0">
                <a:cs typeface="Calibri"/>
              </a:rPr>
              <a:t>Customizable</a:t>
            </a:r>
          </a:p>
          <a:p>
            <a:pPr marL="285750" indent="-285750"/>
            <a:r>
              <a:rPr lang="en-US" sz="2400" dirty="0">
                <a:cs typeface="Calibri"/>
              </a:rPr>
              <a:t>Available for use on Smartphones, tablets, laptops</a:t>
            </a:r>
          </a:p>
          <a:p>
            <a:pPr marL="285750" indent="-285750"/>
            <a:r>
              <a:rPr lang="en-US" sz="2400" dirty="0">
                <a:cs typeface="Calibri"/>
              </a:rPr>
              <a:t>Generates live data, available for use in web maps, dashboards,...</a:t>
            </a:r>
          </a:p>
        </p:txBody>
      </p:sp>
      <p:pic>
        <p:nvPicPr>
          <p:cNvPr id="4" name="Picture 3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99DF996-6708-43B9-9217-9F1B5A7E2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579" y="1229710"/>
            <a:ext cx="1866872" cy="31709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640741-C096-40A9-9FD2-C607117D5B46}"/>
              </a:ext>
            </a:extLst>
          </p:cNvPr>
          <p:cNvCxnSpPr>
            <a:cxnSpLocks/>
          </p:cNvCxnSpPr>
          <p:nvPr/>
        </p:nvCxnSpPr>
        <p:spPr>
          <a:xfrm>
            <a:off x="8745208" y="2059210"/>
            <a:ext cx="1160723" cy="63593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4AACC7-8504-493A-9B99-CC568C40CB02}"/>
              </a:ext>
            </a:extLst>
          </p:cNvPr>
          <p:cNvSpPr txBox="1"/>
          <p:nvPr/>
        </p:nvSpPr>
        <p:spPr>
          <a:xfrm>
            <a:off x="8926600" y="2247496"/>
            <a:ext cx="327469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DBF71-8DE0-4ED0-B34E-4961471E1DC1}"/>
              </a:ext>
            </a:extLst>
          </p:cNvPr>
          <p:cNvGrpSpPr/>
          <p:nvPr/>
        </p:nvGrpSpPr>
        <p:grpSpPr>
          <a:xfrm>
            <a:off x="7646451" y="1552650"/>
            <a:ext cx="1040163" cy="1084912"/>
            <a:chOff x="820285" y="1177555"/>
            <a:chExt cx="1040163" cy="10849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7FAE4E-EF1A-497F-B647-1ECBC5D1C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3015" y="1405392"/>
              <a:ext cx="347433" cy="29992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514BB1-FBF4-44DE-87A8-76870148CE2A}"/>
                </a:ext>
              </a:extLst>
            </p:cNvPr>
            <p:cNvSpPr/>
            <p:nvPr/>
          </p:nvSpPr>
          <p:spPr>
            <a:xfrm>
              <a:off x="820285" y="1177555"/>
              <a:ext cx="880497" cy="108491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Survey123</a:t>
              </a:r>
              <a:r>
                <a:rPr lang="en-US" sz="1050" dirty="0">
                  <a:solidFill>
                    <a:srgbClr val="003D80"/>
                  </a:solidFill>
                  <a:latin typeface="Calibri"/>
                </a:rPr>
                <a:t> 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accent2">
                      <a:lumMod val="75000"/>
                    </a:schemeClr>
                  </a:solidFill>
                  <a:latin typeface="Calibri"/>
                </a:rPr>
                <a:t>Utilizes</a:t>
              </a:r>
              <a:endParaRPr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Biodiversity</a:t>
              </a:r>
              <a:endParaRPr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Observation</a:t>
              </a:r>
              <a:endParaRPr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accent2">
                      <a:lumMod val="75000"/>
                    </a:schemeClr>
                  </a:solidFill>
                  <a:latin typeface="Calibri"/>
                </a:rPr>
                <a:t>Data</a:t>
              </a:r>
              <a:endParaRPr lang="en-US" sz="10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Standard</a:t>
              </a:r>
              <a:endParaRPr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68C5A6-C052-4C5D-8947-7AD5CAAACF2E}"/>
              </a:ext>
            </a:extLst>
          </p:cNvPr>
          <p:cNvSpPr txBox="1"/>
          <p:nvPr/>
        </p:nvSpPr>
        <p:spPr>
          <a:xfrm>
            <a:off x="9973770" y="2289483"/>
            <a:ext cx="104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 Layer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ArcGIS</a:t>
            </a:r>
          </a:p>
        </p:txBody>
      </p:sp>
      <p:pic>
        <p:nvPicPr>
          <p:cNvPr id="12" name="Picture 7" descr="Icon&#10;&#10;Description automatically generated">
            <a:extLst>
              <a:ext uri="{FF2B5EF4-FFF2-40B4-BE49-F238E27FC236}">
                <a16:creationId xmlns:a16="http://schemas.microsoft.com/office/drawing/2014/main" id="{412FACA9-4ABF-4FEF-A747-55FDA7C47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840" y="2771646"/>
            <a:ext cx="454325" cy="4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7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54662F-1138-4C6A-BF58-7F33E5C8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22" y="4278717"/>
            <a:ext cx="7802265" cy="2251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157861"/>
            <a:ext cx="10515600" cy="1325563"/>
          </a:xfrm>
        </p:spPr>
        <p:txBody>
          <a:bodyPr/>
          <a:lstStyle/>
          <a:p>
            <a:r>
              <a:rPr lang="en-US" dirty="0"/>
              <a:t>Why use the Observations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922" y="926592"/>
            <a:ext cx="8283031" cy="323062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400" dirty="0">
                <a:cs typeface="Calibri"/>
              </a:rPr>
              <a:t>Pre-built survey; requires little effort to publish and begin using</a:t>
            </a:r>
          </a:p>
          <a:p>
            <a:r>
              <a:rPr lang="en-US" sz="2400" dirty="0">
                <a:cs typeface="Calibri"/>
              </a:rPr>
              <a:t>Uses a standardized data model (Biodiversity Observation Data Standard) while allowing for customization</a:t>
            </a:r>
          </a:p>
          <a:p>
            <a:r>
              <a:rPr lang="en-US" sz="2400" dirty="0">
                <a:cs typeface="Calibri"/>
              </a:rPr>
              <a:t>In conjunction with Observations toolboxes, facilitates creation of EOs in Biotics</a:t>
            </a:r>
          </a:p>
          <a:p>
            <a:r>
              <a:rPr lang="en-US" sz="2400" dirty="0">
                <a:cs typeface="Calibri"/>
              </a:rPr>
              <a:t>Minimizes data backlog</a:t>
            </a:r>
          </a:p>
          <a:p>
            <a:r>
              <a:rPr lang="en-US" sz="2400" dirty="0">
                <a:cs typeface="Calibri"/>
              </a:rPr>
              <a:t>Produces real-time data available for use in web maps, dashboard, story maps…</a:t>
            </a:r>
          </a:p>
          <a:p>
            <a:endParaRPr lang="en-US" sz="2400" dirty="0"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F4611C-03C1-467A-A8E8-7C3AD394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68" y="2579283"/>
            <a:ext cx="3856411" cy="37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8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0ADBDF-6F2D-4941-AC8B-D1C5BEED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490" y="485642"/>
            <a:ext cx="2251832" cy="5849007"/>
          </a:xfrm>
          <a:prstGeom prst="rect">
            <a:avLst/>
          </a:prstGeom>
        </p:spPr>
      </p:pic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B66BD74-6871-40FE-A5BA-A1359729FEB9}"/>
              </a:ext>
            </a:extLst>
          </p:cNvPr>
          <p:cNvSpPr/>
          <p:nvPr/>
        </p:nvSpPr>
        <p:spPr>
          <a:xfrm>
            <a:off x="292608" y="-228409"/>
            <a:ext cx="2487168" cy="2051653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 Observation Survey v1.4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420" y="1229710"/>
            <a:ext cx="7592802" cy="494725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Updated to Survey123 v 3.12.232</a:t>
            </a:r>
          </a:p>
          <a:p>
            <a:r>
              <a:rPr lang="en-US" dirty="0">
                <a:effectLst/>
              </a:rPr>
              <a:t>Updated for use in web form as well as app</a:t>
            </a:r>
          </a:p>
          <a:p>
            <a:r>
              <a:rPr lang="en-US" dirty="0">
                <a:effectLst/>
              </a:rPr>
              <a:t>Increased performance and ease of updating data lists </a:t>
            </a:r>
          </a:p>
          <a:p>
            <a:r>
              <a:rPr lang="en-US" dirty="0">
                <a:effectLst/>
              </a:rPr>
              <a:t>Option to sketch or use vertex draw methods for lines and polygons</a:t>
            </a:r>
          </a:p>
          <a:p>
            <a:r>
              <a:rPr lang="en-US" dirty="0"/>
              <a:t>Multiline functionality for photos rather than a repeat section</a:t>
            </a:r>
          </a:p>
          <a:p>
            <a:r>
              <a:rPr lang="en-US" dirty="0">
                <a:effectLst/>
              </a:rPr>
              <a:t>Detected &amp; Dataset fields added to reflect Biotics</a:t>
            </a:r>
          </a:p>
          <a:p>
            <a:r>
              <a:rPr lang="en-US" dirty="0">
                <a:effectLst/>
              </a:rPr>
              <a:t>QC fields added for use with Dashboard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9574D-3502-4B7C-959A-FF0BC56A59E4}"/>
              </a:ext>
            </a:extLst>
          </p:cNvPr>
          <p:cNvSpPr txBox="1"/>
          <p:nvPr/>
        </p:nvSpPr>
        <p:spPr>
          <a:xfrm>
            <a:off x="2215301" y="5966809"/>
            <a:ext cx="60708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Test out the </a:t>
            </a:r>
            <a:r>
              <a:rPr lang="en-US" sz="3200" u="sng" dirty="0">
                <a:solidFill>
                  <a:srgbClr val="0563C1"/>
                </a:solidFill>
                <a:cs typeface="Calibri"/>
                <a:hlinkClick r:id="rId3"/>
              </a:rPr>
              <a:t>Observations</a:t>
            </a:r>
            <a:r>
              <a:rPr lang="en-US" sz="3200" dirty="0">
                <a:cs typeface="Calibri"/>
              </a:rPr>
              <a:t> survey</a:t>
            </a:r>
            <a:endParaRPr lang="en-US" sz="3200" dirty="0"/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223ADFEE-47DB-4A96-9C8E-00FD69091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98" y="5304465"/>
            <a:ext cx="1134333" cy="11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of Survey Results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17B77B-CE6A-4268-8644-2953F58C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32" y="1229710"/>
            <a:ext cx="10405138" cy="50016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6420" y="4177863"/>
            <a:ext cx="6694450" cy="2315012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/>
          <a:lstStyle/>
          <a:p>
            <a:r>
              <a:rPr lang="en-US" sz="2800" dirty="0">
                <a:cs typeface="Calibri"/>
              </a:rPr>
              <a:t>Leverages existing Esri software</a:t>
            </a:r>
          </a:p>
          <a:p>
            <a:r>
              <a:rPr lang="en-US" dirty="0">
                <a:cs typeface="Calibri"/>
              </a:rPr>
              <a:t>Enables edits/updates to survey answers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Facilitates data review/qc</a:t>
            </a:r>
          </a:p>
          <a:p>
            <a:r>
              <a:rPr lang="en-US" sz="2800" dirty="0">
                <a:cs typeface="Calibri"/>
              </a:rPr>
              <a:t>User-friendly for non-GIS users</a:t>
            </a:r>
          </a:p>
        </p:txBody>
      </p:sp>
    </p:spTree>
    <p:extLst>
      <p:ext uri="{BB962C8B-B14F-4D97-AF65-F5344CB8AC3E}">
        <p14:creationId xmlns:p14="http://schemas.microsoft.com/office/powerpoint/2010/main" val="30368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C77A8AD0-5E4C-445F-B307-C6B48BA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91" y="365125"/>
            <a:ext cx="11344273" cy="1325563"/>
          </a:xfrm>
        </p:spPr>
        <p:txBody>
          <a:bodyPr anchor="t"/>
          <a:lstStyle/>
          <a:p>
            <a:r>
              <a:rPr lang="en-US" dirty="0"/>
              <a:t>Create EOs from data collected via Observations survey: Observation Toolboxes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33FF54F-D474-46A7-981D-9468C31BD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391" y="1964798"/>
            <a:ext cx="5525913" cy="4582545"/>
          </a:xfrm>
        </p:spPr>
        <p:txBody>
          <a:bodyPr anchor="t"/>
          <a:lstStyle/>
          <a:p>
            <a:r>
              <a:rPr lang="en-US" sz="2400" dirty="0">
                <a:cs typeface="Calibri"/>
              </a:rPr>
              <a:t>Applies standard methodology</a:t>
            </a:r>
          </a:p>
          <a:p>
            <a:r>
              <a:rPr lang="en-US" sz="2400" dirty="0">
                <a:ea typeface="+mn-lt"/>
                <a:cs typeface="+mn-lt"/>
              </a:rPr>
              <a:t>Assigns Observations to new or existing EOs according to separation distance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Limits Observations to Tracked species</a:t>
            </a:r>
            <a:br>
              <a:rPr lang="en-US" sz="2400" dirty="0"/>
            </a:br>
            <a:r>
              <a:rPr lang="en-US" sz="2400" dirty="0"/>
              <a:t>(Y, P, W)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Defaults to Suitable Habitat while allowing customization of separation distance</a:t>
            </a:r>
          </a:p>
          <a:p>
            <a:r>
              <a:rPr lang="en-US" sz="2400" dirty="0">
                <a:cs typeface="Calibri"/>
              </a:rPr>
              <a:t>Populates </a:t>
            </a:r>
            <a:r>
              <a:rPr lang="en-US" sz="2400" dirty="0" err="1">
                <a:cs typeface="Calibri"/>
                <a:hlinkClick r:id="rId2"/>
              </a:rPr>
              <a:t>BulkCreate.gdb</a:t>
            </a:r>
            <a:r>
              <a:rPr lang="en-US" sz="2400" dirty="0">
                <a:cs typeface="Calibri"/>
                <a:hlinkClick r:id="rId2"/>
              </a:rPr>
              <a:t> template </a:t>
            </a:r>
            <a:r>
              <a:rPr lang="en-US" sz="2400" dirty="0">
                <a:cs typeface="Calibri"/>
              </a:rPr>
              <a:t>for import into Biotics 5; possible given use of standard data model</a:t>
            </a:r>
          </a:p>
          <a:p>
            <a:r>
              <a:rPr lang="en-US" sz="2400" dirty="0"/>
              <a:t>Does not alter original data but adds to it</a:t>
            </a:r>
            <a:endParaRPr lang="en-US" sz="2400" dirty="0">
              <a:cs typeface="Calibri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1A8160B-B0C3-4DC3-907F-E12A999C1EF6}"/>
              </a:ext>
            </a:extLst>
          </p:cNvPr>
          <p:cNvGrpSpPr/>
          <p:nvPr/>
        </p:nvGrpSpPr>
        <p:grpSpPr>
          <a:xfrm>
            <a:off x="5293983" y="1848987"/>
            <a:ext cx="6543626" cy="2817424"/>
            <a:chOff x="5293983" y="955829"/>
            <a:chExt cx="6543626" cy="281742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8CD022-F18F-4B3C-97E7-805A8181A48A}"/>
                </a:ext>
              </a:extLst>
            </p:cNvPr>
            <p:cNvSpPr/>
            <p:nvPr/>
          </p:nvSpPr>
          <p:spPr>
            <a:xfrm>
              <a:off x="6524127" y="2304301"/>
              <a:ext cx="2495978" cy="146895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C78AEEB-86FD-4A46-8503-D77519367EBD}"/>
                </a:ext>
              </a:extLst>
            </p:cNvPr>
            <p:cNvGrpSpPr/>
            <p:nvPr/>
          </p:nvGrpSpPr>
          <p:grpSpPr>
            <a:xfrm>
              <a:off x="5293983" y="955829"/>
              <a:ext cx="6543626" cy="2758844"/>
              <a:chOff x="5559957" y="2606159"/>
              <a:chExt cx="6543626" cy="2758844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F0A1E12-CCE7-4AF8-B774-F404FEB56DF2}"/>
                  </a:ext>
                </a:extLst>
              </p:cNvPr>
              <p:cNvGrpSpPr/>
              <p:nvPr/>
            </p:nvGrpSpPr>
            <p:grpSpPr>
              <a:xfrm>
                <a:off x="5559957" y="2606159"/>
                <a:ext cx="1352116" cy="2448215"/>
                <a:chOff x="5559957" y="2606159"/>
                <a:chExt cx="1352116" cy="2448215"/>
              </a:xfrm>
            </p:grpSpPr>
            <p:pic>
              <p:nvPicPr>
                <p:cNvPr id="43" name="Graphic 42" descr="Database">
                  <a:extLst>
                    <a:ext uri="{FF2B5EF4-FFF2-40B4-BE49-F238E27FC236}">
                      <a16:creationId xmlns:a16="http://schemas.microsoft.com/office/drawing/2014/main" id="{5E26E582-9016-4B9F-8CCE-676995AD5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8803" y="4728799"/>
                  <a:ext cx="314424" cy="325575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498B9E8-3ADD-4660-BBDE-29113FDBAEB6}"/>
                    </a:ext>
                  </a:extLst>
                </p:cNvPr>
                <p:cNvSpPr txBox="1"/>
                <p:nvPr/>
              </p:nvSpPr>
              <p:spPr>
                <a:xfrm>
                  <a:off x="5559957" y="4055436"/>
                  <a:ext cx="135211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Local Observation</a:t>
                  </a:r>
                </a:p>
                <a:p>
                  <a:pPr algn="ctr"/>
                  <a:r>
                    <a:rPr lang="en-US" sz="1400" b="1" dirty="0"/>
                    <a:t>Geodatabase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19002AB-9E1D-479F-B480-26A3185CA170}"/>
                    </a:ext>
                  </a:extLst>
                </p:cNvPr>
                <p:cNvGrpSpPr/>
                <p:nvPr/>
              </p:nvGrpSpPr>
              <p:grpSpPr>
                <a:xfrm>
                  <a:off x="5889040" y="2606159"/>
                  <a:ext cx="693950" cy="958927"/>
                  <a:chOff x="6834874" y="2946694"/>
                  <a:chExt cx="693950" cy="958927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E936BEAC-6196-4016-A055-52DB0CF3D64B}"/>
                      </a:ext>
                    </a:extLst>
                  </p:cNvPr>
                  <p:cNvGrpSpPr/>
                  <p:nvPr/>
                </p:nvGrpSpPr>
                <p:grpSpPr>
                  <a:xfrm>
                    <a:off x="7021378" y="2946694"/>
                    <a:ext cx="369711" cy="958927"/>
                    <a:chOff x="7021378" y="2946694"/>
                    <a:chExt cx="369711" cy="958927"/>
                  </a:xfrm>
                </p:grpSpPr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38565293-D5CB-479A-877F-2A5F3A16E63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021378" y="2946694"/>
                      <a:ext cx="369711" cy="3443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Graphic 71" descr="Download from cloud">
                      <a:extLst>
                        <a:ext uri="{FF2B5EF4-FFF2-40B4-BE49-F238E27FC236}">
                          <a16:creationId xmlns:a16="http://schemas.microsoft.com/office/drawing/2014/main" id="{80D13283-9EC3-432B-8B48-15129D34998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54992" y="3579284"/>
                      <a:ext cx="302482" cy="32633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1C96ADCC-FEA9-401D-8D61-C7F79C68E00C}"/>
                      </a:ext>
                    </a:extLst>
                  </p:cNvPr>
                  <p:cNvSpPr txBox="1"/>
                  <p:nvPr/>
                </p:nvSpPr>
                <p:spPr>
                  <a:xfrm>
                    <a:off x="6834874" y="3213583"/>
                    <a:ext cx="6939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/>
                      <a:t>ArcGIS </a:t>
                    </a:r>
                  </a:p>
                  <a:p>
                    <a:pPr algn="ctr"/>
                    <a:r>
                      <a:rPr lang="en-US" sz="1200" b="1" dirty="0"/>
                      <a:t>Online</a:t>
                    </a:r>
                  </a:p>
                </p:txBody>
              </p:sp>
            </p:grp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72049D5-6C1A-4DB1-8D7D-959117CDB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6015" y="3593449"/>
                  <a:ext cx="0" cy="47867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3978945-33F7-4ECB-9E5B-926FFD73263C}"/>
                  </a:ext>
                </a:extLst>
              </p:cNvPr>
              <p:cNvGrpSpPr/>
              <p:nvPr/>
            </p:nvGrpSpPr>
            <p:grpSpPr>
              <a:xfrm>
                <a:off x="6748938" y="4054078"/>
                <a:ext cx="5354645" cy="1310925"/>
                <a:chOff x="5618978" y="1053126"/>
                <a:chExt cx="5354645" cy="1310925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A428D7-3218-40B1-8930-7EA284A27DC9}"/>
                    </a:ext>
                  </a:extLst>
                </p:cNvPr>
                <p:cNvSpPr txBox="1"/>
                <p:nvPr/>
              </p:nvSpPr>
              <p:spPr>
                <a:xfrm>
                  <a:off x="8365608" y="1625682"/>
                  <a:ext cx="14062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Bulk Create</a:t>
                  </a:r>
                </a:p>
                <a:p>
                  <a:pPr algn="ctr"/>
                  <a:r>
                    <a:rPr lang="en-US" sz="12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tool </a:t>
                  </a:r>
                  <a:r>
                    <a:rPr lang="en-US" sz="1200" dirty="0"/>
                    <a:t>(Biotics)</a:t>
                  </a:r>
                </a:p>
              </p:txBody>
            </p:sp>
            <p:pic>
              <p:nvPicPr>
                <p:cNvPr id="46" name="Graphic 45" descr="Table">
                  <a:extLst>
                    <a:ext uri="{FF2B5EF4-FFF2-40B4-BE49-F238E27FC236}">
                      <a16:creationId xmlns:a16="http://schemas.microsoft.com/office/drawing/2014/main" id="{80CDD7E8-12AB-496E-96FA-9FA7289AB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5416" y="1667098"/>
                  <a:ext cx="334605" cy="346472"/>
                </a:xfrm>
                <a:prstGeom prst="rect">
                  <a:avLst/>
                </a:prstGeom>
              </p:spPr>
            </p:pic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8C63C74-1226-4735-9E5C-DAC0C01B456A}"/>
                    </a:ext>
                  </a:extLst>
                </p:cNvPr>
                <p:cNvSpPr txBox="1"/>
                <p:nvPr/>
              </p:nvSpPr>
              <p:spPr>
                <a:xfrm>
                  <a:off x="7940300" y="1053126"/>
                  <a:ext cx="844836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Bulk Create</a:t>
                  </a:r>
                </a:p>
                <a:p>
                  <a:pPr algn="ctr"/>
                  <a:r>
                    <a:rPr lang="en-US" sz="1200" dirty="0"/>
                    <a:t>Template 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6FBC1D9-0BB8-4866-924A-11CB80AB2D42}"/>
                    </a:ext>
                  </a:extLst>
                </p:cNvPr>
                <p:cNvSpPr txBox="1"/>
                <p:nvPr/>
              </p:nvSpPr>
              <p:spPr>
                <a:xfrm>
                  <a:off x="6373988" y="1140656"/>
                  <a:ext cx="1038379" cy="64633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1200"/>
                    <a:t>Observations</a:t>
                  </a:r>
                </a:p>
                <a:p>
                  <a:pPr algn="ctr"/>
                  <a:r>
                    <a:rPr lang="en-US" sz="1200"/>
                    <a:t>assigned to EOs</a:t>
                  </a:r>
                  <a:endParaRPr lang="en-US" sz="1200">
                    <a:cs typeface="Calibri"/>
                  </a:endParaRPr>
                </a:p>
              </p:txBody>
            </p:sp>
            <p:pic>
              <p:nvPicPr>
                <p:cNvPr id="49" name="Graphic 48" descr="Beehive">
                  <a:extLst>
                    <a:ext uri="{FF2B5EF4-FFF2-40B4-BE49-F238E27FC236}">
                      <a16:creationId xmlns:a16="http://schemas.microsoft.com/office/drawing/2014/main" id="{96A7896F-D5E2-44BD-9542-C2AD238B4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6144" y="1771363"/>
                  <a:ext cx="414065" cy="428750"/>
                </a:xfrm>
                <a:prstGeom prst="rect">
                  <a:avLst/>
                </a:prstGeom>
              </p:spPr>
            </p:pic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5FDB6F0-BDE3-4A07-AAB6-6B85FBB12D03}"/>
                    </a:ext>
                  </a:extLst>
                </p:cNvPr>
                <p:cNvSpPr txBox="1"/>
                <p:nvPr/>
              </p:nvSpPr>
              <p:spPr>
                <a:xfrm>
                  <a:off x="5618978" y="1594609"/>
                  <a:ext cx="956126" cy="769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accent6">
                          <a:lumMod val="75000"/>
                        </a:schemeClr>
                      </a:solidFill>
                    </a:rPr>
                    <a:t>Observation BLP</a:t>
                  </a:r>
                </a:p>
                <a:p>
                  <a:pPr algn="ctr"/>
                  <a:r>
                    <a:rPr lang="en-US" sz="1100">
                      <a:solidFill>
                        <a:schemeClr val="accent6">
                          <a:lumMod val="75000"/>
                        </a:schemeClr>
                      </a:solidFill>
                    </a:rPr>
                    <a:t>toolbox</a:t>
                  </a:r>
                </a:p>
                <a:p>
                  <a:pPr algn="ctr"/>
                  <a:r>
                    <a:rPr lang="en-US" sz="1100"/>
                    <a:t>(ArcGIS)</a:t>
                  </a:r>
                  <a:endParaRPr lang="en-US" sz="11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322B048-A3D4-49E5-9990-252F3DAA8793}"/>
                    </a:ext>
                  </a:extLst>
                </p:cNvPr>
                <p:cNvSpPr txBox="1"/>
                <p:nvPr/>
              </p:nvSpPr>
              <p:spPr>
                <a:xfrm>
                  <a:off x="7161487" y="1629195"/>
                  <a:ext cx="1021375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>
                      <a:solidFill>
                        <a:schemeClr val="accent6">
                          <a:lumMod val="75000"/>
                        </a:schemeClr>
                      </a:solidFill>
                    </a:rPr>
                    <a:t>Observations</a:t>
                  </a:r>
                </a:p>
                <a:p>
                  <a:pPr algn="ctr"/>
                  <a:r>
                    <a:rPr lang="en-US" sz="1200">
                      <a:solidFill>
                        <a:schemeClr val="accent6">
                          <a:lumMod val="75000"/>
                        </a:schemeClr>
                      </a:solidFill>
                    </a:rPr>
                    <a:t>toolbox</a:t>
                  </a:r>
                </a:p>
                <a:p>
                  <a:pPr algn="ctr"/>
                  <a:r>
                    <a:rPr lang="en-US" sz="1200"/>
                    <a:t>(ArcGIS)</a:t>
                  </a:r>
                  <a:endParaRPr lang="en-US" sz="12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7DF8035-8431-4C07-9F3E-F67A53DB6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6622" y="1509690"/>
                  <a:ext cx="67734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09D34E98-CEE0-4355-A9A6-7B1F29980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4681" y="1487678"/>
                  <a:ext cx="695037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4AA6B49-3190-487D-95A6-79060DDA31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82039" y="1275131"/>
                  <a:ext cx="1391584" cy="355089"/>
                </a:xfrm>
                <a:prstGeom prst="rect">
                  <a:avLst/>
                </a:prstGeom>
              </p:spPr>
            </p:pic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230A5923-A3EF-4C2E-AD93-A34465785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7513" y="1457980"/>
                  <a:ext cx="695037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4838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F143F3A-AA53-4A5B-8D2B-651F5B44970C}"/>
              </a:ext>
            </a:extLst>
          </p:cNvPr>
          <p:cNvSpPr/>
          <p:nvPr/>
        </p:nvSpPr>
        <p:spPr>
          <a:xfrm>
            <a:off x="292608" y="-228409"/>
            <a:ext cx="2487168" cy="2051653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 Observations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607" y="1842455"/>
            <a:ext cx="8021833" cy="494725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Identify and generate SQL statements to add Visit record to an existing SF rather than create a new SF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Identify and populate Bulk Replace geodatabase with data which should replace an existing SF (spatial feature and/or tabular data) rather than create a new one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Populate destination table in </a:t>
            </a:r>
            <a:r>
              <a:rPr lang="en-US" dirty="0" err="1"/>
              <a:t>Observations.gdb</a:t>
            </a:r>
            <a:r>
              <a:rPr lang="en-US" dirty="0"/>
              <a:t> with SF/EO IDs &amp; status (Included, Replaced, Modified)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Append new observations to MASTER </a:t>
            </a:r>
            <a:r>
              <a:rPr lang="en-US" dirty="0" err="1"/>
              <a:t>Observations.gdb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D7E42-782A-49D3-A3BE-D0C9D856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43" y="2616920"/>
            <a:ext cx="39814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9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F143F3A-AA53-4A5B-8D2B-651F5B44970C}"/>
              </a:ext>
            </a:extLst>
          </p:cNvPr>
          <p:cNvSpPr/>
          <p:nvPr/>
        </p:nvSpPr>
        <p:spPr>
          <a:xfrm>
            <a:off x="292608" y="-228409"/>
            <a:ext cx="2487168" cy="2051653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 Observations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607" y="1842455"/>
            <a:ext cx="11061193" cy="4947253"/>
          </a:xfrm>
          <a:prstGeom prst="rect">
            <a:avLst/>
          </a:prstGeo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Auto-generate SQL statements to populate following fields (until BX-4414 implemented)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SOURCE_FEATURES, where SOURCE_FEATURE_ID IS NOT NULL: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Sensitive, Data Sensitive Category, Data Sensitive Reasons</a:t>
            </a: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VISIT, where SOURCE_FEATURE_ID IS NOT NULL:</a:t>
            </a:r>
          </a:p>
          <a:p>
            <a:pPr marL="457200" lvl="1" indent="2286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Detected</a:t>
            </a:r>
          </a:p>
          <a:p>
            <a:pPr marL="0" indent="2286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VISIT, where SOURCE_FEATURE_ID IS NOT NULL and ADD_VISIT is not NULL:</a:t>
            </a: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Date, Visit Note, Visited By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EO, where EO_ID IS NOT NULL AND UPDATE_EO IS NOT NULL:</a:t>
            </a: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Sensitive, Data Sensitive Category, Data Sensitive Reasons, Condition of EO,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 Extent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EO_REFERENCE, where EO_ID IS NOT NULL AND UPDATE_EO IS NOT NULL:</a:t>
            </a: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Reference, Primary Reference, according to EO_REF_PRIM data</a:t>
            </a:r>
          </a:p>
        </p:txBody>
      </p:sp>
    </p:spTree>
    <p:extLst>
      <p:ext uri="{BB962C8B-B14F-4D97-AF65-F5344CB8AC3E}">
        <p14:creationId xmlns:p14="http://schemas.microsoft.com/office/powerpoint/2010/main" val="197129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C5CBC4-97CE-48D9-B8EA-E90EFCDF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681" y="4080105"/>
            <a:ext cx="2547459" cy="2365724"/>
          </a:xfrm>
          <a:prstGeom prst="rect">
            <a:avLst/>
          </a:prstGeom>
        </p:spPr>
      </p:pic>
      <p:pic>
        <p:nvPicPr>
          <p:cNvPr id="31" name="Picture 3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8028D1-0A9C-4A3F-80F5-502C8349E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417" y="4080105"/>
            <a:ext cx="4210793" cy="241277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C77A8AD0-5E4C-445F-B307-C6B48BA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46" y="365125"/>
            <a:ext cx="10515600" cy="1325563"/>
          </a:xfrm>
        </p:spPr>
        <p:txBody>
          <a:bodyPr anchor="t"/>
          <a:lstStyle/>
          <a:p>
            <a:r>
              <a:rPr lang="en-US" dirty="0"/>
              <a:t>Create EOs from Observations:</a:t>
            </a:r>
            <a:br>
              <a:rPr lang="en-US" dirty="0"/>
            </a:br>
            <a:r>
              <a:rPr lang="en-US" dirty="0"/>
              <a:t>other Sources via Simple Data Loader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B33FF54F-D474-46A7-981D-9468C31BD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391" y="1690688"/>
            <a:ext cx="3949561" cy="4856656"/>
          </a:xfrm>
        </p:spPr>
        <p:txBody>
          <a:bodyPr anchor="t"/>
          <a:lstStyle/>
          <a:p>
            <a:r>
              <a:rPr lang="en-US" sz="2400" dirty="0">
                <a:cs typeface="Calibri"/>
              </a:rPr>
              <a:t>Esri tool </a:t>
            </a:r>
          </a:p>
          <a:p>
            <a:r>
              <a:rPr lang="en-US" sz="2400" dirty="0">
                <a:cs typeface="Calibri"/>
              </a:rPr>
              <a:t>Facilitates crosswalk from one data model to another</a:t>
            </a:r>
          </a:p>
          <a:p>
            <a:r>
              <a:rPr lang="en-US" sz="2400" dirty="0">
                <a:cs typeface="Calibri"/>
              </a:rPr>
              <a:t>Instructions found in </a:t>
            </a:r>
            <a:r>
              <a:rPr lang="en-US" sz="2400" dirty="0">
                <a:cs typeface="Calibri"/>
                <a:hlinkClick r:id="rId4"/>
              </a:rPr>
              <a:t>this help topic</a:t>
            </a:r>
          </a:p>
          <a:p>
            <a:r>
              <a:rPr lang="en-US" sz="2400" dirty="0">
                <a:cs typeface="Calibri"/>
              </a:rPr>
              <a:t>Enables aggregation of data from multiple sources into a single geodatabase</a:t>
            </a:r>
          </a:p>
          <a:p>
            <a:r>
              <a:rPr lang="en-US" sz="2400" dirty="0">
                <a:cs typeface="Calibri"/>
              </a:rPr>
              <a:t>Leverage Simple Data Loader (ArcGIS), Observation BLP toolbox (ArcGIS) &amp; Bulk Create (Biotics)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E9AB5A-2228-4C5D-B060-D4AE15CD0282}"/>
              </a:ext>
            </a:extLst>
          </p:cNvPr>
          <p:cNvGrpSpPr/>
          <p:nvPr/>
        </p:nvGrpSpPr>
        <p:grpSpPr>
          <a:xfrm>
            <a:off x="3363434" y="1467073"/>
            <a:ext cx="8690290" cy="2758465"/>
            <a:chOff x="3363434" y="986304"/>
            <a:chExt cx="8690290" cy="275846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65B576E-363E-41A5-AF5B-A25C0D4A4A24}"/>
                </a:ext>
              </a:extLst>
            </p:cNvPr>
            <p:cNvSpPr txBox="1"/>
            <p:nvPr/>
          </p:nvSpPr>
          <p:spPr>
            <a:xfrm>
              <a:off x="9292472" y="2525749"/>
              <a:ext cx="1406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Bulk Create</a:t>
              </a:r>
            </a:p>
            <a:p>
              <a:pPr algn="ctr"/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tool </a:t>
              </a:r>
              <a:r>
                <a:rPr lang="en-US" sz="1200" dirty="0"/>
                <a:t>(Biotics)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F3D6AE4-2B78-459A-9985-13C3F1043CB8}"/>
                </a:ext>
              </a:extLst>
            </p:cNvPr>
            <p:cNvCxnSpPr>
              <a:cxnSpLocks/>
            </p:cNvCxnSpPr>
            <p:nvPr/>
          </p:nvCxnSpPr>
          <p:spPr>
            <a:xfrm>
              <a:off x="4764794" y="1349150"/>
              <a:ext cx="2205579" cy="1711482"/>
            </a:xfrm>
            <a:prstGeom prst="straightConnector1">
              <a:avLst/>
            </a:prstGeom>
            <a:ln w="76200">
              <a:solidFill>
                <a:srgbClr val="002B8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ABF048-B29A-436B-B796-62D9CA06ACDF}"/>
                </a:ext>
              </a:extLst>
            </p:cNvPr>
            <p:cNvSpPr txBox="1"/>
            <p:nvPr/>
          </p:nvSpPr>
          <p:spPr>
            <a:xfrm>
              <a:off x="3363434" y="1027906"/>
              <a:ext cx="2435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External Data Sources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A5C063-BB61-4E0E-9D41-DDD9A170B0FE}"/>
                </a:ext>
              </a:extLst>
            </p:cNvPr>
            <p:cNvGrpSpPr/>
            <p:nvPr/>
          </p:nvGrpSpPr>
          <p:grpSpPr>
            <a:xfrm>
              <a:off x="4236051" y="1496345"/>
              <a:ext cx="2128143" cy="473325"/>
              <a:chOff x="6666579" y="1572147"/>
              <a:chExt cx="2128143" cy="47332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748D76A8-58AF-458D-882E-916CE4C5B15C}"/>
                  </a:ext>
                </a:extLst>
              </p:cNvPr>
              <p:cNvSpPr/>
              <p:nvPr/>
            </p:nvSpPr>
            <p:spPr>
              <a:xfrm>
                <a:off x="6666579" y="1573518"/>
                <a:ext cx="2128143" cy="47195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10BFE0-57B7-461E-AD81-79A1582859E1}"/>
                  </a:ext>
                </a:extLst>
              </p:cNvPr>
              <p:cNvSpPr txBox="1"/>
              <p:nvPr/>
            </p:nvSpPr>
            <p:spPr>
              <a:xfrm>
                <a:off x="6671821" y="1572147"/>
                <a:ext cx="21176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Establish taxonomy &amp; filter to meet quality standards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C78BCD-9BE0-4A70-8763-77AFFCDBEEF1}"/>
                </a:ext>
              </a:extLst>
            </p:cNvPr>
            <p:cNvGrpSpPr/>
            <p:nvPr/>
          </p:nvGrpSpPr>
          <p:grpSpPr>
            <a:xfrm>
              <a:off x="4839755" y="2141966"/>
              <a:ext cx="2603640" cy="465864"/>
              <a:chOff x="8349384" y="2621762"/>
              <a:chExt cx="2603640" cy="465864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34174419-C762-466B-BBFA-C2A99F25BEE2}"/>
                  </a:ext>
                </a:extLst>
              </p:cNvPr>
              <p:cNvSpPr/>
              <p:nvPr/>
            </p:nvSpPr>
            <p:spPr>
              <a:xfrm>
                <a:off x="8491331" y="2621762"/>
                <a:ext cx="2319747" cy="4616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9D3C83-4CEF-4429-AA61-CE125ED1946E}"/>
                  </a:ext>
                </a:extLst>
              </p:cNvPr>
              <p:cNvSpPr txBox="1"/>
              <p:nvPr/>
            </p:nvSpPr>
            <p:spPr>
              <a:xfrm>
                <a:off x="8349384" y="2625961"/>
                <a:ext cx="260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Aggregate via Simple Data Loader</a:t>
                </a:r>
              </a:p>
              <a:p>
                <a:pPr algn="ctr"/>
                <a:r>
                  <a:rPr lang="en-US" sz="1200" dirty="0"/>
                  <a:t>(Esri</a:t>
                </a:r>
                <a:r>
                  <a:rPr lang="en-US" sz="800" dirty="0"/>
                  <a:t>)</a:t>
                </a:r>
              </a:p>
            </p:txBody>
          </p:sp>
        </p:grpSp>
        <p:pic>
          <p:nvPicPr>
            <p:cNvPr id="7" name="Graphic 6" descr="Butterfly with solid fill">
              <a:extLst>
                <a:ext uri="{FF2B5EF4-FFF2-40B4-BE49-F238E27FC236}">
                  <a16:creationId xmlns:a16="http://schemas.microsoft.com/office/drawing/2014/main" id="{E3BCE55D-CAB4-42DC-8E77-27F612DC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37878" y="1015114"/>
              <a:ext cx="391340" cy="391340"/>
            </a:xfrm>
            <a:prstGeom prst="rect">
              <a:avLst/>
            </a:prstGeom>
          </p:spPr>
        </p:pic>
        <p:pic>
          <p:nvPicPr>
            <p:cNvPr id="11" name="Graphic 10" descr="Sparrow with solid fill">
              <a:extLst>
                <a:ext uri="{FF2B5EF4-FFF2-40B4-BE49-F238E27FC236}">
                  <a16:creationId xmlns:a16="http://schemas.microsoft.com/office/drawing/2014/main" id="{8F6DB414-67BB-45F9-AE77-EF4977774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02715" y="1007400"/>
              <a:ext cx="342907" cy="342907"/>
            </a:xfrm>
            <a:prstGeom prst="rect">
              <a:avLst/>
            </a:prstGeom>
          </p:spPr>
        </p:pic>
        <p:pic>
          <p:nvPicPr>
            <p:cNvPr id="13" name="Graphic 12" descr="Plant with solid fill">
              <a:extLst>
                <a:ext uri="{FF2B5EF4-FFF2-40B4-BE49-F238E27FC236}">
                  <a16:creationId xmlns:a16="http://schemas.microsoft.com/office/drawing/2014/main" id="{2E740CDB-F0BC-4394-A444-77A84C287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63532" y="986304"/>
              <a:ext cx="379814" cy="37981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E98D967-3AB3-4ACF-86E7-0EFCED8DF4D3}"/>
                </a:ext>
              </a:extLst>
            </p:cNvPr>
            <p:cNvSpPr txBox="1"/>
            <p:nvPr/>
          </p:nvSpPr>
          <p:spPr>
            <a:xfrm>
              <a:off x="8389835" y="2769094"/>
              <a:ext cx="1038379" cy="646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200"/>
                <a:t>Observations</a:t>
              </a:r>
            </a:p>
            <a:p>
              <a:pPr algn="ctr"/>
              <a:r>
                <a:rPr lang="en-US" sz="1200"/>
                <a:t>assigned to EOs</a:t>
              </a:r>
              <a:endParaRPr lang="en-US" sz="1200">
                <a:cs typeface="Calibri"/>
              </a:endParaRPr>
            </a:p>
          </p:txBody>
        </p:sp>
        <p:pic>
          <p:nvPicPr>
            <p:cNvPr id="71" name="Graphic 70" descr="Beehive">
              <a:extLst>
                <a:ext uri="{FF2B5EF4-FFF2-40B4-BE49-F238E27FC236}">
                  <a16:creationId xmlns:a16="http://schemas.microsoft.com/office/drawing/2014/main" id="{8ADCF440-2D7F-41C1-AB84-B681213F2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01991" y="3291209"/>
              <a:ext cx="414065" cy="42875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64081A-B727-47DD-A8CE-7CD9BA669585}"/>
                </a:ext>
              </a:extLst>
            </p:cNvPr>
            <p:cNvSpPr txBox="1"/>
            <p:nvPr/>
          </p:nvSpPr>
          <p:spPr>
            <a:xfrm>
              <a:off x="7518356" y="2319745"/>
              <a:ext cx="95612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Observation BLP</a:t>
              </a:r>
            </a:p>
            <a:p>
              <a:pPr algn="ctr"/>
              <a:r>
                <a:rPr lang="en-US" sz="1100" dirty="0">
                  <a:solidFill>
                    <a:schemeClr val="accent6">
                      <a:lumMod val="75000"/>
                    </a:schemeClr>
                  </a:solidFill>
                </a:rPr>
                <a:t>toolbox</a:t>
              </a:r>
            </a:p>
            <a:p>
              <a:pPr algn="ctr"/>
              <a:r>
                <a:rPr lang="en-US" sz="1100" dirty="0"/>
                <a:t>(ArcMap)</a:t>
              </a:r>
              <a:endParaRPr lang="en-US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9763982-3C46-43D6-93C6-6BE13C5637ED}"/>
                </a:ext>
              </a:extLst>
            </p:cNvPr>
            <p:cNvCxnSpPr>
              <a:cxnSpLocks/>
            </p:cNvCxnSpPr>
            <p:nvPr/>
          </p:nvCxnSpPr>
          <p:spPr>
            <a:xfrm>
              <a:off x="7722469" y="3138129"/>
              <a:ext cx="6773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C0FC2CF-054E-49C9-8D39-92EC8FC9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62140" y="2890965"/>
              <a:ext cx="1391584" cy="355089"/>
            </a:xfrm>
            <a:prstGeom prst="rect">
              <a:avLst/>
            </a:prstGeom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F1D313A-EE3F-448F-9DAE-19C4CCF91CB2}"/>
                </a:ext>
              </a:extLst>
            </p:cNvPr>
            <p:cNvCxnSpPr>
              <a:cxnSpLocks/>
            </p:cNvCxnSpPr>
            <p:nvPr/>
          </p:nvCxnSpPr>
          <p:spPr>
            <a:xfrm>
              <a:off x="9428214" y="3089187"/>
              <a:ext cx="116663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F4211F-642D-4388-8DFA-8A79068D3E15}"/>
                </a:ext>
              </a:extLst>
            </p:cNvPr>
            <p:cNvGrpSpPr/>
            <p:nvPr/>
          </p:nvGrpSpPr>
          <p:grpSpPr>
            <a:xfrm>
              <a:off x="6820590" y="2784325"/>
              <a:ext cx="844836" cy="960444"/>
              <a:chOff x="6820590" y="2784325"/>
              <a:chExt cx="844836" cy="960444"/>
            </a:xfrm>
          </p:grpSpPr>
          <p:pic>
            <p:nvPicPr>
              <p:cNvPr id="78" name="Graphic 77" descr="Table">
                <a:extLst>
                  <a:ext uri="{FF2B5EF4-FFF2-40B4-BE49-F238E27FC236}">
                    <a16:creationId xmlns:a16="http://schemas.microsoft.com/office/drawing/2014/main" id="{F4E353EF-CE5A-4AC8-AE7A-A2DBC5604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075706" y="3398297"/>
                <a:ext cx="334605" cy="346472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446EB-92D5-4919-BBD4-863594A1F8FC}"/>
                  </a:ext>
                </a:extLst>
              </p:cNvPr>
              <p:cNvSpPr txBox="1"/>
              <p:nvPr/>
            </p:nvSpPr>
            <p:spPr>
              <a:xfrm>
                <a:off x="6820590" y="2784325"/>
                <a:ext cx="844836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Bulk Create</a:t>
                </a:r>
              </a:p>
              <a:p>
                <a:pPr algn="ctr"/>
                <a:r>
                  <a:rPr lang="en-US" sz="1200" dirty="0"/>
                  <a:t>Template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7617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05C6556D60C4B93757896CD144418" ma:contentTypeVersion="18" ma:contentTypeDescription="Create a new document." ma:contentTypeScope="" ma:versionID="c95ec74543eb2e2a489d813d821edbc0">
  <xsd:schema xmlns:xsd="http://www.w3.org/2001/XMLSchema" xmlns:xs="http://www.w3.org/2001/XMLSchema" xmlns:p="http://schemas.microsoft.com/office/2006/metadata/properties" xmlns:ns2="2b670237-9e75-4275-9543-bde52900948d" xmlns:ns3="c2a12d4e-b175-4290-b152-abb4d01e1376" xmlns:ns4="8259573b-f8fa-4189-a5ff-8706f9e92109" targetNamespace="http://schemas.microsoft.com/office/2006/metadata/properties" ma:root="true" ma:fieldsID="32bc5d5810a1b6ffb1ddb168c66bd19f" ns2:_="" ns3:_="" ns4:_="">
    <xsd:import namespace="2b670237-9e75-4275-9543-bde52900948d"/>
    <xsd:import namespace="c2a12d4e-b175-4290-b152-abb4d01e1376"/>
    <xsd:import namespace="8259573b-f8fa-4189-a5ff-8706f9e921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12d4e-b175-4290-b152-abb4d01e1376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9573b-f8fa-4189-a5ff-8706f9e92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E0E4BC-83D6-49CB-86EA-C93DABA48F5F}">
  <ds:schemaRefs>
    <ds:schemaRef ds:uri="2b670237-9e75-4275-9543-bde52900948d"/>
    <ds:schemaRef ds:uri="8259573b-f8fa-4189-a5ff-8706f9e92109"/>
    <ds:schemaRef ds:uri="c2a12d4e-b175-4290-b152-abb4d01e13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014455-0AF3-483B-8387-95AB973BE1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b670237-9e75-4275-9543-bde52900948d"/>
    <ds:schemaRef ds:uri="http://purl.org/dc/elements/1.1/"/>
    <ds:schemaRef ds:uri="http://schemas.microsoft.com/office/2006/metadata/properties"/>
    <ds:schemaRef ds:uri="http://schemas.microsoft.com/office/infopath/2007/PartnerControls"/>
    <ds:schemaRef ds:uri="8259573b-f8fa-4189-a5ff-8706f9e92109"/>
    <ds:schemaRef ds:uri="c2a12d4e-b175-4290-b152-abb4d01e137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133C4A-2350-469A-B86A-58FF1BD78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771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Facilitating data collection &amp; review</vt:lpstr>
      <vt:lpstr>What is the Observations survey?</vt:lpstr>
      <vt:lpstr>Why use the Observations survey?</vt:lpstr>
      <vt:lpstr>NEW in Observation Survey v1.4</vt:lpstr>
      <vt:lpstr>Dashboard of Survey Results</vt:lpstr>
      <vt:lpstr>Create EOs from data collected via Observations survey: Observation Toolboxes</vt:lpstr>
      <vt:lpstr>NEW in Observations Toolbox</vt:lpstr>
      <vt:lpstr>NEW in Observations Toolbox</vt:lpstr>
      <vt:lpstr>Create EOs from Observations: other Sources via Simple Data Loader </vt:lpstr>
      <vt:lpstr>What’s Next?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J. Moy</dc:creator>
  <cp:lastModifiedBy>Whitney Weber</cp:lastModifiedBy>
  <cp:revision>50</cp:revision>
  <dcterms:created xsi:type="dcterms:W3CDTF">2017-10-12T20:25:05Z</dcterms:created>
  <dcterms:modified xsi:type="dcterms:W3CDTF">2021-05-04T20:05:07Z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0x010100B6905C6556D60C4B93757896CD144418</vt:lpwstr>
  </property>
  <property fmtid="{D5CDD505-2E9C-101B-9397-08002B2CF9AE}" pid="3" name="NatureServe Branding">
    <vt:lpwstr>PowerPoints</vt:lpwstr>
  </property>
  <property fmtid="{D5CDD505-2E9C-101B-9397-08002B2CF9AE}" pid="4" name="Marketing Assets">
    <vt:lpwstr>Marketing Assets</vt:lpwstr>
  </property>
</Properties>
</file>