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302" r:id="rId5"/>
    <p:sldId id="347" r:id="rId6"/>
    <p:sldId id="381" r:id="rId7"/>
    <p:sldId id="380" r:id="rId8"/>
    <p:sldId id="398" r:id="rId9"/>
    <p:sldId id="403" r:id="rId10"/>
    <p:sldId id="404" r:id="rId11"/>
    <p:sldId id="399" r:id="rId12"/>
    <p:sldId id="382" r:id="rId13"/>
    <p:sldId id="391" r:id="rId14"/>
    <p:sldId id="393" r:id="rId15"/>
    <p:sldId id="374" r:id="rId16"/>
    <p:sldId id="401" r:id="rId17"/>
    <p:sldId id="346" r:id="rId18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yle Copas" initials="KAC" lastIdx="2" clrIdx="0"/>
  <p:cmAuthor id="1" name="Lori Scott" initials="LS" lastIdx="3" clrIdx="1"/>
  <p:cmAuthor id="2" name="Rob_Solomon" initials="R" lastIdx="4" clrIdx="2"/>
  <p:cmAuthor id="3" name="whitney_weber" initials="ww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C864"/>
    <a:srgbClr val="FFDA3C"/>
    <a:srgbClr val="B7B7FF"/>
    <a:srgbClr val="9999FF"/>
    <a:srgbClr val="003366"/>
    <a:srgbClr val="FFD32F"/>
    <a:srgbClr val="BFE29C"/>
    <a:srgbClr val="DCE0E4"/>
    <a:srgbClr val="CBCBCB"/>
    <a:srgbClr val="34353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45" autoAdjust="0"/>
    <p:restoredTop sz="94918" autoAdjust="0"/>
  </p:normalViewPr>
  <p:slideViewPr>
    <p:cSldViewPr snapToGrid="0" snapToObjects="1">
      <p:cViewPr>
        <p:scale>
          <a:sx n="70" d="100"/>
          <a:sy n="70" d="100"/>
        </p:scale>
        <p:origin x="-1458" y="-960"/>
      </p:cViewPr>
      <p:guideLst>
        <p:guide orient="horz" pos="2182"/>
        <p:guide pos="2878"/>
      </p:guideLst>
    </p:cSldViewPr>
  </p:slideViewPr>
  <p:outlineViewPr>
    <p:cViewPr>
      <p:scale>
        <a:sx n="33" d="100"/>
        <a:sy n="33" d="100"/>
      </p:scale>
      <p:origin x="0" y="107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3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r">
              <a:defRPr sz="1200"/>
            </a:lvl1pPr>
          </a:lstStyle>
          <a:p>
            <a:fld id="{C77F0479-E9E6-B746-85CF-EE66F3205CD2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3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r">
              <a:defRPr sz="1200"/>
            </a:lvl1pPr>
          </a:lstStyle>
          <a:p>
            <a:fld id="{103509D5-8FB2-2147-AD80-295BAFDFB05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31128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l">
              <a:defRPr sz="1200">
                <a:latin typeface="Trebuchet MS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3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r">
              <a:defRPr sz="1200">
                <a:latin typeface="Trebuchet MS"/>
              </a:defRPr>
            </a:lvl1pPr>
          </a:lstStyle>
          <a:p>
            <a:fld id="{97B4ABA6-3E56-8741-9B76-8638831FAAE3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5" tIns="46657" rIns="93315" bIns="4665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4"/>
            <a:ext cx="5618480" cy="4189095"/>
          </a:xfrm>
          <a:prstGeom prst="rect">
            <a:avLst/>
          </a:prstGeom>
        </p:spPr>
        <p:txBody>
          <a:bodyPr vert="horz" lIns="93315" tIns="46657" rIns="93315" bIns="46657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l">
              <a:defRPr sz="1200">
                <a:latin typeface="Trebuchet M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3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r">
              <a:defRPr sz="1200">
                <a:latin typeface="Trebuchet MS"/>
              </a:defRPr>
            </a:lvl1pPr>
          </a:lstStyle>
          <a:p>
            <a:fld id="{FA8A180E-52CB-DE48-9725-4F81BEF79D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24298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8CDDD7-8831-FD43-9C32-02B257E7277B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6624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5142" y="4420870"/>
            <a:ext cx="5152818" cy="4190367"/>
          </a:xfrm>
        </p:spPr>
        <p:txBody>
          <a:bodyPr lIns="108784" tIns="54391" rIns="108784" bIns="54391"/>
          <a:lstStyle/>
          <a:p>
            <a:endParaRPr lang="en-US" sz="18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Biotics 4</a:t>
            </a:r>
          </a:p>
          <a:p>
            <a:r>
              <a:rPr lang="en-US" dirty="0" smtClean="0"/>
              <a:t>	Living with Aging system</a:t>
            </a:r>
          </a:p>
          <a:p>
            <a:r>
              <a:rPr lang="en-US" dirty="0" smtClean="0"/>
              <a:t>		Compatibility issues in new environments</a:t>
            </a:r>
            <a:r>
              <a:rPr lang="en-US" baseline="0" dirty="0" smtClean="0"/>
              <a:t> (Windows, Oracle)</a:t>
            </a:r>
          </a:p>
          <a:p>
            <a:r>
              <a:rPr lang="en-US" baseline="0" dirty="0" smtClean="0"/>
              <a:t>	Other common problems (DM comments)</a:t>
            </a:r>
          </a:p>
          <a:p>
            <a:r>
              <a:rPr lang="en-US" baseline="0" dirty="0" smtClean="0"/>
              <a:t>	</a:t>
            </a:r>
            <a:r>
              <a:rPr lang="en-US" dirty="0" smtClean="0"/>
              <a:t>Phasing out Biotics</a:t>
            </a:r>
            <a:r>
              <a:rPr lang="en-US" baseline="0" dirty="0" smtClean="0"/>
              <a:t> 4 – Support will continue through FY13 and be phased out in FY14 (discuss with Lori)</a:t>
            </a:r>
          </a:p>
          <a:p>
            <a:pPr lvl="2"/>
            <a:r>
              <a:rPr lang="en-US" baseline="0" dirty="0" smtClean="0"/>
              <a:t>  Four stages;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dirty="0" smtClean="0"/>
              <a:t>Market introduction / General</a:t>
            </a:r>
            <a:r>
              <a:rPr lang="en-US" b="0" baseline="0" dirty="0" smtClean="0"/>
              <a:t> Availability (2003- 2004)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baseline="0" dirty="0" smtClean="0"/>
              <a:t>Growth/Extended  (2004 – 2010)</a:t>
            </a:r>
          </a:p>
          <a:p>
            <a:pPr marL="2099567" lvl="4" indent="-233285" defTabSz="466570">
              <a:buFont typeface="+mj-lt"/>
              <a:buAutoNum type="arabicPeriod"/>
            </a:pPr>
            <a:r>
              <a:rPr lang="en-US" b="0" baseline="0" dirty="0" smtClean="0"/>
              <a:t>Maturity (2010 – 2013)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No new versions or patches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Standard support provided (helpdesk and email)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Continued expansion of online information and Knowledgebase</a:t>
            </a:r>
          </a:p>
          <a:p>
            <a:pPr marL="2566138" lvl="5" indent="-233285" defTabSz="466570"/>
            <a:r>
              <a:rPr lang="en-US" b="0" baseline="0" dirty="0" smtClean="0"/>
              <a:t>With release of Biotics 5 in 2013 we will enter the last 12 month of this stage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Limited support provided (helpdesk and email)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New environments not certified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Few updates to online information (i.e., Knowledgebase)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baseline="0" dirty="0" smtClean="0"/>
              <a:t>Saturation and decline/Retired (2014) – final phase of Biotics 4</a:t>
            </a:r>
          </a:p>
          <a:p>
            <a:pPr marL="3032708" lvl="6" indent="-233285">
              <a:buFont typeface="Arial" pitchFamily="34" charset="0"/>
              <a:buChar char="•"/>
            </a:pPr>
            <a:r>
              <a:rPr lang="en-US" b="0" baseline="0" dirty="0" smtClean="0"/>
              <a:t>Standard helpdesk and email support ends</a:t>
            </a:r>
          </a:p>
          <a:p>
            <a:pPr marL="3032708" lvl="6" indent="-233285">
              <a:buFont typeface="Arial" pitchFamily="34" charset="0"/>
              <a:buChar char="•"/>
            </a:pPr>
            <a:r>
              <a:rPr lang="en-US" b="0" baseline="0" dirty="0" smtClean="0"/>
              <a:t>Access to very limited support through Biotics 4 online help archives</a:t>
            </a:r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699855" lvl="1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2566138" lvl="5" indent="-233285">
              <a:buFont typeface="+mj-lt"/>
              <a:buAutoNum type="arabicPeriod"/>
            </a:pPr>
            <a:endParaRPr lang="en-US" b="1" baseline="0" dirty="0" smtClean="0"/>
          </a:p>
          <a:p>
            <a:pPr marL="2566138" lvl="5" indent="-233285">
              <a:buFont typeface="+mj-lt"/>
              <a:buAutoNum type="arabicPeriod"/>
            </a:pPr>
            <a:endParaRPr lang="en-US" b="1" baseline="0" dirty="0" smtClean="0"/>
          </a:p>
          <a:p>
            <a:pPr lvl="3"/>
            <a:endParaRPr lang="en-US" baseline="0" dirty="0" smtClean="0"/>
          </a:p>
          <a:p>
            <a:pPr lvl="3"/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Biotics 4</a:t>
            </a:r>
          </a:p>
          <a:p>
            <a:r>
              <a:rPr lang="en-US" dirty="0" smtClean="0"/>
              <a:t>	Living with Aging system</a:t>
            </a:r>
          </a:p>
          <a:p>
            <a:r>
              <a:rPr lang="en-US" dirty="0" smtClean="0"/>
              <a:t>		Compatibility issues in new environments</a:t>
            </a:r>
            <a:r>
              <a:rPr lang="en-US" baseline="0" dirty="0" smtClean="0"/>
              <a:t> (Windows, Oracle)</a:t>
            </a:r>
          </a:p>
          <a:p>
            <a:r>
              <a:rPr lang="en-US" baseline="0" dirty="0" smtClean="0"/>
              <a:t>	Other common problems (DM comments)</a:t>
            </a:r>
          </a:p>
          <a:p>
            <a:r>
              <a:rPr lang="en-US" baseline="0" dirty="0" smtClean="0"/>
              <a:t>	</a:t>
            </a:r>
            <a:r>
              <a:rPr lang="en-US" dirty="0" smtClean="0"/>
              <a:t>Phasing out Biotics</a:t>
            </a:r>
            <a:r>
              <a:rPr lang="en-US" baseline="0" dirty="0" smtClean="0"/>
              <a:t> 4 – Support will continue through FY13 and be phased out in FY14 (discuss with Lori)</a:t>
            </a:r>
          </a:p>
          <a:p>
            <a:pPr lvl="2"/>
            <a:r>
              <a:rPr lang="en-US" baseline="0" dirty="0" smtClean="0"/>
              <a:t>  Four stages;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dirty="0" smtClean="0"/>
              <a:t>Market introduction / General</a:t>
            </a:r>
            <a:r>
              <a:rPr lang="en-US" b="0" baseline="0" dirty="0" smtClean="0"/>
              <a:t> Availability (2003- 2004)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baseline="0" dirty="0" smtClean="0"/>
              <a:t>Growth/Extended  (2004 – 2010)</a:t>
            </a:r>
          </a:p>
          <a:p>
            <a:pPr marL="2099567" lvl="4" indent="-233285" defTabSz="466570">
              <a:buFont typeface="+mj-lt"/>
              <a:buAutoNum type="arabicPeriod"/>
            </a:pPr>
            <a:r>
              <a:rPr lang="en-US" b="0" baseline="0" dirty="0" smtClean="0"/>
              <a:t>Maturity (2010 – 2013)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No new versions or patches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Standard support provided (helpdesk and email)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Continued expansion of online information and Knowledgebase</a:t>
            </a:r>
          </a:p>
          <a:p>
            <a:pPr marL="2566138" lvl="5" indent="-233285" defTabSz="466570"/>
            <a:r>
              <a:rPr lang="en-US" b="0" baseline="0" dirty="0" smtClean="0"/>
              <a:t>With release of Biotics 5 in 2013 we will enter the last 12 month of this stage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Limited support provided (helpdesk and email)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New environments not certified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Few updates to online information (i.e., Knowledgebase)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baseline="0" dirty="0" smtClean="0"/>
              <a:t>Saturation and decline/Retired (2014) – final phase of Biotics 4</a:t>
            </a:r>
          </a:p>
          <a:p>
            <a:pPr marL="3032708" lvl="6" indent="-233285">
              <a:buFont typeface="Arial" pitchFamily="34" charset="0"/>
              <a:buChar char="•"/>
            </a:pPr>
            <a:r>
              <a:rPr lang="en-US" b="0" baseline="0" dirty="0" smtClean="0"/>
              <a:t>Standard helpdesk and email support ends</a:t>
            </a:r>
          </a:p>
          <a:p>
            <a:pPr marL="3032708" lvl="6" indent="-233285">
              <a:buFont typeface="Arial" pitchFamily="34" charset="0"/>
              <a:buChar char="•"/>
            </a:pPr>
            <a:r>
              <a:rPr lang="en-US" b="0" baseline="0" dirty="0" smtClean="0"/>
              <a:t>Access to very limited support through Biotics 4 online help archives</a:t>
            </a:r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699855" lvl="1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2566138" lvl="5" indent="-233285">
              <a:buFont typeface="+mj-lt"/>
              <a:buAutoNum type="arabicPeriod"/>
            </a:pPr>
            <a:endParaRPr lang="en-US" b="1" baseline="0" dirty="0" smtClean="0"/>
          </a:p>
          <a:p>
            <a:pPr marL="2566138" lvl="5" indent="-233285">
              <a:buFont typeface="+mj-lt"/>
              <a:buAutoNum type="arabicPeriod"/>
            </a:pPr>
            <a:endParaRPr lang="en-US" b="1" baseline="0" dirty="0" smtClean="0"/>
          </a:p>
          <a:p>
            <a:pPr lvl="3"/>
            <a:endParaRPr lang="en-US" baseline="0" dirty="0" smtClean="0"/>
          </a:p>
          <a:p>
            <a:pPr lvl="3"/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Biotics 4</a:t>
            </a:r>
          </a:p>
          <a:p>
            <a:r>
              <a:rPr lang="en-US" dirty="0" smtClean="0"/>
              <a:t>	Living with Aging system</a:t>
            </a:r>
          </a:p>
          <a:p>
            <a:r>
              <a:rPr lang="en-US" dirty="0" smtClean="0"/>
              <a:t>		Compatibility issues in new environments</a:t>
            </a:r>
            <a:r>
              <a:rPr lang="en-US" baseline="0" dirty="0" smtClean="0"/>
              <a:t> (Windows, Oracle)</a:t>
            </a:r>
          </a:p>
          <a:p>
            <a:r>
              <a:rPr lang="en-US" baseline="0" dirty="0" smtClean="0"/>
              <a:t>	Other common problems (DM comments)</a:t>
            </a:r>
          </a:p>
          <a:p>
            <a:r>
              <a:rPr lang="en-US" baseline="0" dirty="0" smtClean="0"/>
              <a:t>	</a:t>
            </a:r>
            <a:r>
              <a:rPr lang="en-US" dirty="0" smtClean="0"/>
              <a:t>Phasing out Biotics</a:t>
            </a:r>
            <a:r>
              <a:rPr lang="en-US" baseline="0" dirty="0" smtClean="0"/>
              <a:t> 4 – Support will continue through FY13 and be phased out in FY14 (discuss with Lori)</a:t>
            </a:r>
          </a:p>
          <a:p>
            <a:pPr lvl="2"/>
            <a:r>
              <a:rPr lang="en-US" baseline="0" dirty="0" smtClean="0"/>
              <a:t>  Four stages;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dirty="0" smtClean="0"/>
              <a:t>Market introduction / General</a:t>
            </a:r>
            <a:r>
              <a:rPr lang="en-US" b="0" baseline="0" dirty="0" smtClean="0"/>
              <a:t> Availability (2003- 2004)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baseline="0" dirty="0" smtClean="0"/>
              <a:t>Growth/Extended  (2004 – 2010)</a:t>
            </a:r>
          </a:p>
          <a:p>
            <a:pPr marL="2099567" lvl="4" indent="-233285" defTabSz="466570">
              <a:buFont typeface="+mj-lt"/>
              <a:buAutoNum type="arabicPeriod"/>
            </a:pPr>
            <a:r>
              <a:rPr lang="en-US" b="0" baseline="0" dirty="0" smtClean="0"/>
              <a:t>Maturity (2010 – 2013)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No new versions or patches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Standard support provided (helpdesk and email)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Continued expansion of online information and Knowledgebase</a:t>
            </a:r>
          </a:p>
          <a:p>
            <a:pPr marL="2566138" lvl="5" indent="-233285" defTabSz="466570"/>
            <a:r>
              <a:rPr lang="en-US" b="0" baseline="0" dirty="0" smtClean="0"/>
              <a:t>With release of Biotics 5 in 2013 we will enter the last 12 month of this stage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Limited support provided (helpdesk and email)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New environments not certified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Few updates to online information (i.e., Knowledgebase)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baseline="0" dirty="0" smtClean="0"/>
              <a:t>Saturation and decline/Retired (2014) – final phase of Biotics 4</a:t>
            </a:r>
          </a:p>
          <a:p>
            <a:pPr marL="3032708" lvl="6" indent="-233285">
              <a:buFont typeface="Arial" pitchFamily="34" charset="0"/>
              <a:buChar char="•"/>
            </a:pPr>
            <a:r>
              <a:rPr lang="en-US" b="0" baseline="0" dirty="0" smtClean="0"/>
              <a:t>Standard helpdesk and email support ends</a:t>
            </a:r>
          </a:p>
          <a:p>
            <a:pPr marL="3032708" lvl="6" indent="-233285">
              <a:buFont typeface="Arial" pitchFamily="34" charset="0"/>
              <a:buChar char="•"/>
            </a:pPr>
            <a:r>
              <a:rPr lang="en-US" b="0" baseline="0" dirty="0" smtClean="0"/>
              <a:t>Access to very limited support through Biotics 4 online help archives</a:t>
            </a:r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699855" lvl="1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2566138" lvl="5" indent="-233285">
              <a:buFont typeface="+mj-lt"/>
              <a:buAutoNum type="arabicPeriod"/>
            </a:pPr>
            <a:endParaRPr lang="en-US" b="1" baseline="0" dirty="0" smtClean="0"/>
          </a:p>
          <a:p>
            <a:pPr marL="2566138" lvl="5" indent="-233285">
              <a:buFont typeface="+mj-lt"/>
              <a:buAutoNum type="arabicPeriod"/>
            </a:pPr>
            <a:endParaRPr lang="en-US" b="1" baseline="0" dirty="0" smtClean="0"/>
          </a:p>
          <a:p>
            <a:pPr lvl="3"/>
            <a:endParaRPr lang="en-US" baseline="0" dirty="0" smtClean="0"/>
          </a:p>
          <a:p>
            <a:pPr lvl="3"/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Biotics 4</a:t>
            </a:r>
          </a:p>
          <a:p>
            <a:r>
              <a:rPr lang="en-US" dirty="0" smtClean="0"/>
              <a:t>	Living with Aging system</a:t>
            </a:r>
          </a:p>
          <a:p>
            <a:r>
              <a:rPr lang="en-US" dirty="0" smtClean="0"/>
              <a:t>		Compatibility issues in new environments</a:t>
            </a:r>
            <a:r>
              <a:rPr lang="en-US" baseline="0" dirty="0" smtClean="0"/>
              <a:t> (Windows, Oracle)</a:t>
            </a:r>
          </a:p>
          <a:p>
            <a:r>
              <a:rPr lang="en-US" baseline="0" dirty="0" smtClean="0"/>
              <a:t>	Other common problems (DM comments)</a:t>
            </a:r>
          </a:p>
          <a:p>
            <a:r>
              <a:rPr lang="en-US" baseline="0" dirty="0" smtClean="0"/>
              <a:t>	</a:t>
            </a:r>
            <a:r>
              <a:rPr lang="en-US" dirty="0" smtClean="0"/>
              <a:t>Phasing out Biotics</a:t>
            </a:r>
            <a:r>
              <a:rPr lang="en-US" baseline="0" dirty="0" smtClean="0"/>
              <a:t> 4 – Support will continue through FY13 and be phased out in FY14 (discuss with Lori)</a:t>
            </a:r>
          </a:p>
          <a:p>
            <a:pPr lvl="2"/>
            <a:r>
              <a:rPr lang="en-US" baseline="0" dirty="0" smtClean="0"/>
              <a:t>  Four stages;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dirty="0" smtClean="0"/>
              <a:t>Market introduction / General</a:t>
            </a:r>
            <a:r>
              <a:rPr lang="en-US" b="0" baseline="0" dirty="0" smtClean="0"/>
              <a:t> Availability (2003- 2004)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baseline="0" dirty="0" smtClean="0"/>
              <a:t>Growth/Extended  (2004 – 2010)</a:t>
            </a:r>
          </a:p>
          <a:p>
            <a:pPr marL="2099567" lvl="4" indent="-233285" defTabSz="466570">
              <a:buFont typeface="+mj-lt"/>
              <a:buAutoNum type="arabicPeriod"/>
            </a:pPr>
            <a:r>
              <a:rPr lang="en-US" b="0" baseline="0" dirty="0" smtClean="0"/>
              <a:t>Maturity (2010 – 2013)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No new versions or patches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Standard support provided (helpdesk and email)</a:t>
            </a:r>
          </a:p>
          <a:p>
            <a:pPr marL="3032708" lvl="6" indent="-233285" defTabSz="466570">
              <a:buFont typeface="Arial" pitchFamily="34" charset="0"/>
              <a:buChar char="•"/>
            </a:pPr>
            <a:r>
              <a:rPr lang="en-US" b="0" baseline="0" dirty="0" smtClean="0"/>
              <a:t>Continued expansion of online information and Knowledgebase</a:t>
            </a:r>
          </a:p>
          <a:p>
            <a:pPr marL="2566138" lvl="5" indent="-233285" defTabSz="466570"/>
            <a:r>
              <a:rPr lang="en-US" b="0" baseline="0" dirty="0" smtClean="0"/>
              <a:t>With release of Biotics 5 in 2013 we will enter the last 12 month of this stage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Limited support provided (helpdesk and email)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New environments not certified</a:t>
            </a:r>
          </a:p>
          <a:p>
            <a:pPr marL="3032708" lvl="6" indent="-233285" defTabSz="466570">
              <a:buFont typeface="Arial" pitchFamily="34" charset="0"/>
              <a:buChar char="•"/>
              <a:defRPr/>
            </a:pPr>
            <a:r>
              <a:rPr lang="en-US" b="0" baseline="0" dirty="0" smtClean="0"/>
              <a:t>Few updates to online information (i.e., Knowledgebase)</a:t>
            </a:r>
          </a:p>
          <a:p>
            <a:pPr marL="2099567" lvl="4" indent="-233285">
              <a:buFont typeface="+mj-lt"/>
              <a:buAutoNum type="arabicPeriod"/>
            </a:pPr>
            <a:r>
              <a:rPr lang="en-US" b="0" baseline="0" dirty="0" smtClean="0"/>
              <a:t>Saturation and decline/Retired (2014) – final phase of Biotics 4</a:t>
            </a:r>
          </a:p>
          <a:p>
            <a:pPr marL="3032708" lvl="6" indent="-233285">
              <a:buFont typeface="Arial" pitchFamily="34" charset="0"/>
              <a:buChar char="•"/>
            </a:pPr>
            <a:r>
              <a:rPr lang="en-US" b="0" baseline="0" dirty="0" smtClean="0"/>
              <a:t>Standard helpdesk and email support ends</a:t>
            </a:r>
          </a:p>
          <a:p>
            <a:pPr marL="3032708" lvl="6" indent="-233285">
              <a:buFont typeface="Arial" pitchFamily="34" charset="0"/>
              <a:buChar char="•"/>
            </a:pPr>
            <a:r>
              <a:rPr lang="en-US" b="0" baseline="0" dirty="0" smtClean="0"/>
              <a:t>Access to very limited support through Biotics 4 online help archives</a:t>
            </a:r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699855" lvl="1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3032708" lvl="6" indent="-233285">
              <a:buFont typeface="Arial" pitchFamily="34" charset="0"/>
              <a:buChar char="•"/>
            </a:pPr>
            <a:endParaRPr lang="en-US" b="0" baseline="0" dirty="0" smtClean="0"/>
          </a:p>
          <a:p>
            <a:pPr marL="2566138" lvl="5" indent="-233285">
              <a:buFont typeface="+mj-lt"/>
              <a:buAutoNum type="arabicPeriod"/>
            </a:pPr>
            <a:endParaRPr lang="en-US" b="1" baseline="0" dirty="0" smtClean="0"/>
          </a:p>
          <a:p>
            <a:pPr marL="2566138" lvl="5" indent="-233285">
              <a:buFont typeface="+mj-lt"/>
              <a:buAutoNum type="arabicPeriod"/>
            </a:pPr>
            <a:endParaRPr lang="en-US" b="1" baseline="0" dirty="0" smtClean="0"/>
          </a:p>
          <a:p>
            <a:pPr lvl="3"/>
            <a:endParaRPr lang="en-US" baseline="0" dirty="0" smtClean="0"/>
          </a:p>
          <a:p>
            <a:pPr lvl="3"/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941763" y="3295650"/>
            <a:ext cx="4289425" cy="2263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3368675" y="2286000"/>
            <a:ext cx="1144588" cy="3846513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400" dirty="0">
                <a:solidFill>
                  <a:srgbClr val="DCE0E4"/>
                </a:solidFill>
                <a:latin typeface="+mn-lt"/>
              </a:rPr>
              <a:t>[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7699375" y="2286000"/>
            <a:ext cx="1144588" cy="3846513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400" dirty="0">
                <a:solidFill>
                  <a:srgbClr val="DCE0E4"/>
                </a:solidFill>
                <a:latin typeface="+mn-lt"/>
              </a:rPr>
              <a:t>]</a:t>
            </a:r>
          </a:p>
        </p:txBody>
      </p:sp>
      <p:pic>
        <p:nvPicPr>
          <p:cNvPr id="15" name="Picture 9" descr="Logo_Inline-Tag.png"/>
          <p:cNvPicPr>
            <a:picLocks noChangeAspect="1"/>
          </p:cNvPicPr>
          <p:nvPr userDrawn="1"/>
        </p:nvPicPr>
        <p:blipFill>
          <a:blip r:embed="rId2"/>
          <a:srcRect b="-12639"/>
          <a:stretch>
            <a:fillRect/>
          </a:stretch>
        </p:blipFill>
        <p:spPr bwMode="auto">
          <a:xfrm>
            <a:off x="4340225" y="3794125"/>
            <a:ext cx="3513138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1133793" y="1124712"/>
            <a:ext cx="3008042" cy="1357081"/>
          </a:xfrm>
        </p:spPr>
        <p:txBody>
          <a:bodyPr>
            <a:noAutofit/>
          </a:bodyPr>
          <a:lstStyle>
            <a:lvl1pPr algn="l">
              <a:defRPr sz="3600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4A1F6-ED14-C94B-98CF-52FCF40DDEB1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DC92-C169-F04E-A1E5-3D481F10C54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4A1F6-ED14-C94B-98CF-52FCF40DDEB1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DC92-C169-F04E-A1E5-3D481F10C54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4A1F6-ED14-C94B-98CF-52FCF40DDEB1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DC92-C169-F04E-A1E5-3D481F10C54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 userDrawn="1"/>
        </p:nvGrpSpPr>
        <p:grpSpPr bwMode="auto">
          <a:xfrm>
            <a:off x="0" y="0"/>
            <a:ext cx="9144000" cy="6573838"/>
            <a:chOff x="0" y="0"/>
            <a:chExt cx="9144000" cy="657422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9144000" cy="1174818"/>
            </a:xfrm>
            <a:prstGeom prst="rect">
              <a:avLst/>
            </a:prstGeom>
            <a:solidFill>
              <a:srgbClr val="FFE98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0" y="1174818"/>
              <a:ext cx="9144000" cy="539940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7472">
              <a:spcBef>
                <a:spcPts val="800"/>
              </a:spcBef>
              <a:spcAft>
                <a:spcPts val="600"/>
              </a:spcAft>
              <a:defRPr sz="4000">
                <a:latin typeface="Calibri"/>
                <a:cs typeface="Calibri"/>
              </a:defRPr>
            </a:lvl1pPr>
            <a:lvl2pPr>
              <a:defRPr sz="3600">
                <a:latin typeface="Calibri"/>
                <a:cs typeface="Calibri"/>
              </a:defRPr>
            </a:lvl2pPr>
            <a:lvl3pPr>
              <a:defRPr sz="3200">
                <a:latin typeface="Calibri"/>
                <a:cs typeface="Calibri"/>
              </a:defRPr>
            </a:lvl3pPr>
            <a:lvl4pPr>
              <a:defRPr sz="2800">
                <a:latin typeface="Calibri"/>
                <a:cs typeface="Calibri"/>
              </a:defRPr>
            </a:lvl4pPr>
            <a:lvl5pPr>
              <a:defRPr sz="2800">
                <a:latin typeface="Calibri"/>
                <a:cs typeface="Calibri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21413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501B6-D1DC-44CE-A07F-1DEC4F840948}" type="datetimeFigureOut">
              <a:rPr lang="en-US"/>
              <a:pPr>
                <a:defRPr/>
              </a:pPr>
              <a:t>7/12/2013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21413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21413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1149C-A224-46E2-82DF-612F452164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0" y="0"/>
            <a:ext cx="9144000" cy="6574220"/>
            <a:chOff x="0" y="0"/>
            <a:chExt cx="9144000" cy="657422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1174749"/>
            </a:xfrm>
            <a:prstGeom prst="rect">
              <a:avLst/>
            </a:prstGeom>
            <a:solidFill>
              <a:srgbClr val="FFFF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1174750"/>
              <a:ext cx="9144000" cy="5399470"/>
            </a:xfrm>
            <a:prstGeom prst="rect">
              <a:avLst/>
            </a:prstGeom>
            <a:solidFill>
              <a:srgbClr val="FFE98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7472">
              <a:spcAft>
                <a:spcPts val="600"/>
              </a:spcAft>
              <a:defRPr sz="4000">
                <a:latin typeface="Calibri"/>
                <a:cs typeface="Calibri"/>
              </a:defRPr>
            </a:lvl1pPr>
            <a:lvl2pPr>
              <a:defRPr sz="3600">
                <a:latin typeface="Calibri"/>
                <a:cs typeface="Calibri"/>
              </a:defRPr>
            </a:lvl2pPr>
            <a:lvl3pPr>
              <a:defRPr sz="3200">
                <a:latin typeface="Calibri"/>
                <a:cs typeface="Calibri"/>
              </a:defRPr>
            </a:lvl3pPr>
            <a:lvl4pPr>
              <a:defRPr sz="2800">
                <a:latin typeface="Calibri"/>
                <a:cs typeface="Calibri"/>
              </a:defRPr>
            </a:lvl4pPr>
            <a:lvl5pPr>
              <a:defRPr sz="2800">
                <a:latin typeface="Calibri"/>
                <a:cs typeface="Calibri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4A1F6-ED14-C94B-98CF-52FCF40DDEB1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DC92-C169-F04E-A1E5-3D481F10C54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 userDrawn="1"/>
        </p:nvGrpSpPr>
        <p:grpSpPr>
          <a:xfrm>
            <a:off x="0" y="0"/>
            <a:ext cx="9144000" cy="6573838"/>
            <a:chOff x="0" y="0"/>
            <a:chExt cx="9144000" cy="6573838"/>
          </a:xfrm>
        </p:grpSpPr>
        <p:sp>
          <p:nvSpPr>
            <p:cNvPr id="6" name="Rectangle 5"/>
            <p:cNvSpPr/>
            <p:nvPr/>
          </p:nvSpPr>
          <p:spPr bwMode="auto">
            <a:xfrm>
              <a:off x="0" y="0"/>
              <a:ext cx="9144000" cy="1174750"/>
            </a:xfrm>
            <a:prstGeom prst="rect">
              <a:avLst/>
            </a:prstGeom>
            <a:solidFill>
              <a:srgbClr val="FFEA87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0" y="1174750"/>
              <a:ext cx="9144000" cy="5399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F286C-EFC8-40F4-869B-384D259F4DD2}" type="datetimeFigureOut">
              <a:rPr lang="en-US"/>
              <a:pPr>
                <a:defRPr/>
              </a:pPr>
              <a:t>7/12/2013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DE4B1-5967-4F47-9CEF-A70BD77886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0"/>
            <a:ext cx="9144000" cy="6574220"/>
            <a:chOff x="0" y="0"/>
            <a:chExt cx="9144000" cy="657422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4000" cy="1174749"/>
            </a:xfrm>
            <a:prstGeom prst="rect">
              <a:avLst/>
            </a:prstGeom>
            <a:solidFill>
              <a:srgbClr val="FFFF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1174750"/>
              <a:ext cx="9144000" cy="5399470"/>
            </a:xfrm>
            <a:prstGeom prst="rect">
              <a:avLst/>
            </a:prstGeom>
            <a:solidFill>
              <a:srgbClr val="FFE98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4A1F6-ED14-C94B-98CF-52FCF40DDEB1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DC92-C169-F04E-A1E5-3D481F10C54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2"/>
          <p:cNvGrpSpPr/>
          <p:nvPr userDrawn="1"/>
        </p:nvGrpSpPr>
        <p:grpSpPr>
          <a:xfrm>
            <a:off x="0" y="0"/>
            <a:ext cx="9144000" cy="6573838"/>
            <a:chOff x="0" y="0"/>
            <a:chExt cx="9144000" cy="6573838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9144000" cy="1174750"/>
            </a:xfrm>
            <a:prstGeom prst="rect">
              <a:avLst/>
            </a:prstGeom>
            <a:solidFill>
              <a:srgbClr val="FFEA87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0" y="1174750"/>
              <a:ext cx="9144000" cy="5399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 userDrawn="1"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 userDrawn="1"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6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F4F36-9F1B-4F17-B3AD-5046984704DF}" type="datetimeFigureOut">
              <a:rPr lang="en-US"/>
              <a:pPr>
                <a:defRPr/>
              </a:pPr>
              <a:t>7/12/2013</a:t>
            </a:fld>
            <a:endParaRPr lang="en-US" dirty="0"/>
          </a:p>
        </p:txBody>
      </p:sp>
      <p:sp>
        <p:nvSpPr>
          <p:cNvPr id="11" name="Footer Placeholder 7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Slide Number Placeholder 8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16726-4A69-4BAB-A856-35D9399E66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0" y="0"/>
            <a:ext cx="9144000" cy="6574220"/>
            <a:chOff x="0" y="0"/>
            <a:chExt cx="9144000" cy="657422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1174749"/>
            </a:xfrm>
            <a:prstGeom prst="rect">
              <a:avLst/>
            </a:prstGeom>
            <a:solidFill>
              <a:srgbClr val="FFFF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1174750"/>
              <a:ext cx="9144000" cy="5399470"/>
            </a:xfrm>
            <a:prstGeom prst="rect">
              <a:avLst/>
            </a:prstGeom>
            <a:solidFill>
              <a:srgbClr val="FFE98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4A1F6-ED14-C94B-98CF-52FCF40DDEB1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DC92-C169-F04E-A1E5-3D481F10C54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4A1F6-ED14-C94B-98CF-52FCF40DDEB1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DC92-C169-F04E-A1E5-3D481F10C54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4A1F6-ED14-C94B-98CF-52FCF40DDEB1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DC92-C169-F04E-A1E5-3D481F10C54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7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84576"/>
            <a:ext cx="8229600" cy="4941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4844A1F6-ED14-C94B-98CF-52FCF40DDEB1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F808DC92-C169-F04E-A1E5-3D481F10C54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0" r:id="rId3"/>
    <p:sldLayoutId id="2147483661" r:id="rId4"/>
    <p:sldLayoutId id="2147483652" r:id="rId5"/>
    <p:sldLayoutId id="2147483662" r:id="rId6"/>
    <p:sldLayoutId id="2147483653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slow"/>
  <p:txStyles>
    <p:titleStyle>
      <a:lvl1pPr algn="ctr" defTabSz="457200" rtl="0" eaLnBrk="1" latinLnBrk="0" hangingPunct="1">
        <a:spcBef>
          <a:spcPct val="0"/>
        </a:spcBef>
        <a:buNone/>
        <a:defRPr sz="4000" b="1" kern="1200">
          <a:solidFill>
            <a:srgbClr val="003366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•"/>
        <a:defRPr sz="3200" kern="1200">
          <a:solidFill>
            <a:srgbClr val="003366"/>
          </a:solidFill>
          <a:latin typeface="Trebuchet MS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003366"/>
          </a:solidFill>
          <a:latin typeface="Trebuchet MS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03366"/>
          </a:solidFill>
          <a:latin typeface="Trebuchet MS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03366"/>
          </a:solidFill>
          <a:latin typeface="Trebuchet MS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003366"/>
          </a:solidFill>
          <a:latin typeface="Trebuchet M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ioticshelp.natureserve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ioticssupport.natureserve.org/categories/13431/forums/53057/topics/647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bioticspilot.natureserve.org/biotics/login.jsp" TargetMode="Externa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435029"/>
            <a:ext cx="7805056" cy="2841568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Biotics</a:t>
            </a:r>
            <a:r>
              <a:rPr lang="en-US" sz="4000" dirty="0" smtClean="0"/>
              <a:t> 5</a:t>
            </a:r>
            <a:br>
              <a:rPr lang="en-US" sz="4000" dirty="0" smtClean="0"/>
            </a:br>
            <a:r>
              <a:rPr lang="en-US" sz="4000" dirty="0" smtClean="0"/>
              <a:t>First production release</a:t>
            </a:r>
            <a:br>
              <a:rPr lang="en-US" sz="4000" dirty="0" smtClean="0"/>
            </a:br>
            <a:r>
              <a:rPr lang="en-US" sz="2700" i="1" dirty="0" smtClean="0"/>
              <a:t>Thursday, </a:t>
            </a:r>
            <a:r>
              <a:rPr lang="en-US" sz="2700" i="1" dirty="0" err="1" smtClean="0"/>
              <a:t>july</a:t>
            </a:r>
            <a:r>
              <a:rPr lang="en-US" sz="2700" i="1" dirty="0" smtClean="0"/>
              <a:t> 11, 2013</a:t>
            </a:r>
            <a:br>
              <a:rPr lang="en-US" sz="2700" i="1" dirty="0" smtClean="0"/>
            </a:br>
            <a:r>
              <a:rPr lang="en-US" sz="2700" i="1" dirty="0" smtClean="0"/>
              <a:t>2:30 – 4:00 PM EST</a:t>
            </a:r>
            <a:endParaRPr lang="en-US" sz="2700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you have reported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83274843"/>
              </p:ext>
            </p:extLst>
          </p:nvPr>
        </p:nvGraphicFramePr>
        <p:xfrm>
          <a:off x="-13648" y="1114064"/>
          <a:ext cx="9144000" cy="57099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9144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Resolved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BX-482: Don't page search results; show all results in a single scrollable table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BX-733: Add time stamp to error messages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BX-779: Change hover text to "Remove Selected Sub-EO"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BX-849: Support multiple users in </a:t>
                      </a: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Biotics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5 simultaneously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with adequate performance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BX-873: Link </a:t>
                      </a: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Locational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Uncertainty Type choices to help topics in Create Source Feature dialog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BX-874: Re-order domain list for </a:t>
                      </a: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Locational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Uncertainty Distance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BX-892: Include Other Roles field in Element References grid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BX-924: Ignore Filter option in Export to </a:t>
                      </a: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Shapefile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no longer being presented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BX-931: Spatial coordinates not being calculated properly in BC pilot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BX-934: Typo in Source Features to Include in Reevaluated EO dialog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BX-938: query works in B4 but not B5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BX-943: Large exported files can fill all available </a:t>
                      </a:r>
                      <a:r>
                        <a:rPr lang="en-US" sz="18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disk space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BX-945: Zoom &amp; Preview and Next buttons don't work when creating SF from Coordinates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BX-964: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Administer Map Library does not allow valid map services to be added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you have reported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/>
          </p:cNvGraphicFramePr>
          <p:nvPr/>
        </p:nvGraphicFramePr>
        <p:xfrm>
          <a:off x="0" y="1264558"/>
          <a:ext cx="9144000" cy="398594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9144000"/>
              </a:tblGrid>
              <a:tr h="55673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Issues Submitted since the last meeting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</a:rPr>
                        <a:t> - Open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844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/>
                        <a:t>BX-935: SF marked as Independent in Reevaluation process</a:t>
                      </a:r>
                    </a:p>
                  </a:txBody>
                  <a:tcPr/>
                </a:tc>
              </a:tr>
              <a:tr h="39844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/>
                        <a:t>BX-936: Error received when reevaluating EO</a:t>
                      </a:r>
                    </a:p>
                  </a:txBody>
                  <a:tcPr/>
                </a:tc>
              </a:tr>
              <a:tr h="398447">
                <a:tc>
                  <a:txBody>
                    <a:bodyPr/>
                    <a:lstStyle/>
                    <a:p>
                      <a:pPr>
                        <a:spcBef>
                          <a:spcPts val="1800"/>
                        </a:spcBef>
                      </a:pPr>
                      <a:r>
                        <a:rPr lang="en-US" sz="1800" dirty="0" smtClean="0"/>
                        <a:t>BX-939: State/Province list should be limited by Nation selected in MA and Site records</a:t>
                      </a:r>
                    </a:p>
                  </a:txBody>
                  <a:tcPr/>
                </a:tc>
              </a:tr>
              <a:tr h="398447">
                <a:tc>
                  <a:txBody>
                    <a:bodyPr/>
                    <a:lstStyle/>
                    <a:p>
                      <a:pPr>
                        <a:spcBef>
                          <a:spcPts val="1800"/>
                        </a:spcBef>
                      </a:pPr>
                      <a:r>
                        <a:rPr lang="en-US" sz="1800" baseline="0" dirty="0" smtClean="0"/>
                        <a:t>BX-958: Error during simultaneous EO Creation</a:t>
                      </a:r>
                    </a:p>
                  </a:txBody>
                  <a:tcPr/>
                </a:tc>
              </a:tr>
              <a:tr h="398447">
                <a:tc>
                  <a:txBody>
                    <a:bodyPr/>
                    <a:lstStyle/>
                    <a:p>
                      <a:pPr>
                        <a:spcBef>
                          <a:spcPts val="1800"/>
                        </a:spcBef>
                      </a:pPr>
                      <a:r>
                        <a:rPr lang="en-US" sz="1800" baseline="0" dirty="0" smtClean="0"/>
                        <a:t>BX-959: Map Resources button is visible but doesn't work until map viewer has fully loaded</a:t>
                      </a:r>
                    </a:p>
                  </a:txBody>
                  <a:tcPr/>
                </a:tc>
              </a:tr>
              <a:tr h="398447">
                <a:tc>
                  <a:txBody>
                    <a:bodyPr/>
                    <a:lstStyle/>
                    <a:p>
                      <a:pPr>
                        <a:spcBef>
                          <a:spcPts val="1800"/>
                        </a:spcBef>
                      </a:pPr>
                      <a:r>
                        <a:rPr lang="en-US" sz="1800" baseline="0" dirty="0" smtClean="0"/>
                        <a:t>BX-960: Only display Remove/Keep option if more than one LUC present during Separation Distance Analysis.</a:t>
                      </a:r>
                    </a:p>
                  </a:txBody>
                  <a:tcPr/>
                </a:tc>
              </a:tr>
              <a:tr h="398447">
                <a:tc>
                  <a:txBody>
                    <a:bodyPr/>
                    <a:lstStyle/>
                    <a:p>
                      <a:pPr>
                        <a:spcBef>
                          <a:spcPts val="1800"/>
                        </a:spcBef>
                      </a:pPr>
                      <a:r>
                        <a:rPr lang="en-US" sz="1800" baseline="0" dirty="0" smtClean="0"/>
                        <a:t>BX-963: Arrange column lists in Query Builder according to column ID within table</a:t>
                      </a:r>
                    </a:p>
                  </a:txBody>
                  <a:tcPr/>
                </a:tc>
              </a:tr>
              <a:tr h="398447">
                <a:tc>
                  <a:txBody>
                    <a:bodyPr/>
                    <a:lstStyle/>
                    <a:p>
                      <a:pPr>
                        <a:spcBef>
                          <a:spcPts val="1800"/>
                        </a:spcBef>
                      </a:pPr>
                      <a:r>
                        <a:rPr lang="en-US" sz="1800" baseline="0" dirty="0" smtClean="0"/>
                        <a:t>BX-966: False "conflict" error when editing an EO maintenance page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Upcoming 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50221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3600" dirty="0" err="1" smtClean="0"/>
              <a:t>Biotics</a:t>
            </a:r>
            <a:r>
              <a:rPr lang="en-US" sz="3600" dirty="0" smtClean="0"/>
              <a:t> 5: First Production Release</a:t>
            </a:r>
          </a:p>
          <a:p>
            <a:pPr lvl="1">
              <a:spcBef>
                <a:spcPts val="1800"/>
              </a:spcBef>
            </a:pPr>
            <a:r>
              <a:rPr lang="en-US" sz="2800" dirty="0" smtClean="0"/>
              <a:t>Thursday, July 25th	 </a:t>
            </a:r>
          </a:p>
          <a:p>
            <a:pPr lvl="1">
              <a:spcBef>
                <a:spcPts val="1800"/>
              </a:spcBef>
            </a:pPr>
            <a:r>
              <a:rPr lang="en-US" sz="2800" dirty="0" smtClean="0"/>
              <a:t>2:00 – 3:30 PM Eastern</a:t>
            </a:r>
          </a:p>
          <a:p>
            <a:pPr>
              <a:spcBef>
                <a:spcPts val="1800"/>
              </a:spcBef>
            </a:pPr>
            <a:r>
              <a:rPr lang="en-US" sz="3600" dirty="0" smtClean="0"/>
              <a:t>Preparation for </a:t>
            </a:r>
            <a:r>
              <a:rPr lang="en-US" sz="3600" dirty="0" err="1" smtClean="0"/>
              <a:t>Biotics</a:t>
            </a:r>
            <a:r>
              <a:rPr lang="en-US" sz="3600" dirty="0" smtClean="0"/>
              <a:t> 5 Conversion</a:t>
            </a:r>
          </a:p>
          <a:p>
            <a:pPr lvl="1">
              <a:spcBef>
                <a:spcPts val="1800"/>
              </a:spcBef>
            </a:pPr>
            <a:r>
              <a:rPr lang="en-US" sz="2800" dirty="0" smtClean="0"/>
              <a:t> for second quarter conversions</a:t>
            </a:r>
          </a:p>
          <a:p>
            <a:pPr>
              <a:spcBef>
                <a:spcPts val="1800"/>
              </a:spcBef>
            </a:pPr>
            <a:r>
              <a:rPr lang="en-US" sz="3200" dirty="0" smtClean="0"/>
              <a:t>You and the SLA</a:t>
            </a:r>
            <a:endParaRPr lang="en-US" sz="2800" dirty="0" smtClean="0"/>
          </a:p>
          <a:p>
            <a:pPr lvl="1">
              <a:spcBef>
                <a:spcPts val="1800"/>
              </a:spcBef>
            </a:pPr>
            <a:r>
              <a:rPr lang="en-US" sz="2800" dirty="0" smtClean="0"/>
              <a:t>September (date to be announces)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272" y="1361997"/>
            <a:ext cx="8229600" cy="494158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Maintain regular calls through Q1</a:t>
            </a:r>
          </a:p>
          <a:p>
            <a:pPr lvl="1"/>
            <a:r>
              <a:rPr lang="en-US" sz="3200" dirty="0" smtClean="0"/>
              <a:t>  Smaller groups (actively converting)</a:t>
            </a:r>
          </a:p>
          <a:p>
            <a:pPr marL="860425" lvl="1" indent="-403225"/>
            <a:r>
              <a:rPr lang="en-US" sz="3200" dirty="0" smtClean="0"/>
              <a:t>Shorter, more focused on operational issues and areas where we need specific input</a:t>
            </a:r>
          </a:p>
          <a:p>
            <a:pPr lvl="1"/>
            <a:r>
              <a:rPr lang="en-US" sz="3200" dirty="0" smtClean="0"/>
              <a:t>Share rollout experience</a:t>
            </a:r>
          </a:p>
          <a:p>
            <a:r>
              <a:rPr lang="en-US" sz="3600" dirty="0" smtClean="0"/>
              <a:t>Larger group following new releases</a:t>
            </a:r>
          </a:p>
          <a:p>
            <a:pPr lvl="1"/>
            <a:endParaRPr lang="en-US" sz="3200" dirty="0" smtClean="0"/>
          </a:p>
          <a:p>
            <a:pPr lvl="1">
              <a:buFont typeface="Courier New" pitchFamily="49" charset="0"/>
              <a:buChar char="o"/>
            </a:pP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1904731" y="1978702"/>
            <a:ext cx="5334538" cy="838597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Discussion/Questions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4929" y="1184576"/>
            <a:ext cx="8686799" cy="5250091"/>
          </a:xfrm>
        </p:spPr>
        <p:txBody>
          <a:bodyPr>
            <a:normAutofit lnSpcReduction="10000"/>
          </a:bodyPr>
          <a:lstStyle/>
          <a:p>
            <a:pPr marL="861822" indent="-857250">
              <a:buFont typeface="+mj-lt"/>
              <a:buAutoNum type="arabicPeriod"/>
            </a:pPr>
            <a:r>
              <a:rPr lang="en-US" sz="3600" dirty="0" smtClean="0"/>
              <a:t>New Release – </a:t>
            </a:r>
            <a:r>
              <a:rPr lang="en-US" sz="3600" dirty="0" err="1" smtClean="0"/>
              <a:t>Biotics</a:t>
            </a:r>
            <a:r>
              <a:rPr lang="en-US" sz="3600" dirty="0" smtClean="0"/>
              <a:t> 5.0</a:t>
            </a:r>
            <a:endParaRPr lang="en-US" sz="3600" dirty="0"/>
          </a:p>
          <a:p>
            <a:pPr marL="1657350" lvl="2" indent="-857250"/>
            <a:r>
              <a:rPr lang="en-US" dirty="0" smtClean="0"/>
              <a:t>Release Notes</a:t>
            </a:r>
          </a:p>
          <a:p>
            <a:pPr marL="1657350" lvl="2" indent="-857250"/>
            <a:r>
              <a:rPr lang="en-US" dirty="0" smtClean="0"/>
              <a:t>Demo</a:t>
            </a:r>
          </a:p>
          <a:p>
            <a:pPr marL="861822" indent="-857250">
              <a:buFont typeface="+mj-lt"/>
              <a:buAutoNum type="arabicPeriod"/>
            </a:pPr>
            <a:r>
              <a:rPr lang="en-US" sz="3600" dirty="0" smtClean="0"/>
              <a:t>Development &amp; Milestone Release Plan</a:t>
            </a:r>
          </a:p>
          <a:p>
            <a:pPr marL="861822" indent="-857250">
              <a:buFont typeface="+mj-lt"/>
              <a:buAutoNum type="arabicPeriod"/>
            </a:pPr>
            <a:r>
              <a:rPr lang="en-US" sz="3600" dirty="0" smtClean="0"/>
              <a:t>Providing Feedback</a:t>
            </a:r>
          </a:p>
          <a:p>
            <a:pPr marL="861822" indent="-857250">
              <a:buFont typeface="+mj-lt"/>
              <a:buAutoNum type="arabicPeriod"/>
            </a:pPr>
            <a:r>
              <a:rPr lang="en-US" sz="3600" dirty="0" smtClean="0"/>
              <a:t>Upcoming Schedule</a:t>
            </a:r>
          </a:p>
          <a:p>
            <a:pPr marL="861822" indent="-857250">
              <a:buFont typeface="+mj-lt"/>
              <a:buAutoNum type="arabicPeriod"/>
            </a:pPr>
            <a:r>
              <a:rPr lang="en-US" sz="3600" dirty="0" smtClean="0"/>
              <a:t>What’s Next</a:t>
            </a:r>
          </a:p>
          <a:p>
            <a:pPr marL="861822" indent="-857250">
              <a:buFont typeface="+mj-lt"/>
              <a:buAutoNum type="arabicPeriod"/>
            </a:pPr>
            <a:r>
              <a:rPr lang="en-US" sz="3600" dirty="0" smtClean="0"/>
              <a:t>Discussion/Questions</a:t>
            </a:r>
          </a:p>
        </p:txBody>
      </p:sp>
    </p:spTree>
    <p:extLst>
      <p:ext uri="{BB962C8B-B14F-4D97-AF65-F5344CB8AC3E}">
        <p14:creationId xmlns="" xmlns:p14="http://schemas.microsoft.com/office/powerpoint/2010/main" val="9983917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Notes &amp; Testing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4929" y="1184576"/>
            <a:ext cx="8686799" cy="5250091"/>
          </a:xfrm>
        </p:spPr>
        <p:txBody>
          <a:bodyPr>
            <a:normAutofit/>
          </a:bodyPr>
          <a:lstStyle/>
          <a:p>
            <a:pPr marL="0" lvl="0" indent="0">
              <a:spcBef>
                <a:spcPts val="1800"/>
              </a:spcBef>
              <a:spcAft>
                <a:spcPts val="1200"/>
              </a:spcAft>
              <a:buNone/>
              <a:defRPr/>
            </a:pPr>
            <a:r>
              <a:rPr lang="en-US" sz="3600" dirty="0" smtClean="0">
                <a:solidFill>
                  <a:schemeClr val="tx2"/>
                </a:solidFill>
                <a:latin typeface="Trebuchet MS"/>
                <a:hlinkClick r:id="rId3"/>
              </a:rPr>
              <a:t>Release Notes</a:t>
            </a:r>
            <a:endParaRPr lang="en-US" sz="3600" dirty="0" smtClean="0">
              <a:solidFill>
                <a:schemeClr val="tx2"/>
              </a:solidFill>
              <a:latin typeface="Trebuchet MS"/>
            </a:endParaRPr>
          </a:p>
          <a:p>
            <a:pPr>
              <a:spcBef>
                <a:spcPts val="1800"/>
              </a:spcBef>
              <a:spcAft>
                <a:spcPts val="1200"/>
              </a:spcAft>
              <a:buNone/>
            </a:pPr>
            <a:r>
              <a:rPr lang="en-US" sz="3600" dirty="0" smtClean="0">
                <a:solidFill>
                  <a:schemeClr val="tx2"/>
                </a:solidFill>
                <a:latin typeface="Trebuchet MS"/>
              </a:rPr>
              <a:t>Test Plan - </a:t>
            </a:r>
            <a:r>
              <a:rPr lang="en-US" sz="3200" dirty="0" smtClean="0">
                <a:solidFill>
                  <a:schemeClr val="tx2"/>
                </a:solidFill>
                <a:latin typeface="Trebuchet MS"/>
              </a:rPr>
              <a:t>no test plan as no new functionality introduced</a:t>
            </a:r>
          </a:p>
          <a:p>
            <a:pPr>
              <a:spcBef>
                <a:spcPts val="1800"/>
              </a:spcBef>
              <a:spcAft>
                <a:spcPts val="1200"/>
              </a:spcAft>
              <a:buNone/>
            </a:pPr>
            <a:r>
              <a:rPr lang="en-US" sz="3600" dirty="0" smtClean="0">
                <a:solidFill>
                  <a:schemeClr val="tx2"/>
                </a:solidFill>
                <a:latin typeface="Trebuchet MS"/>
              </a:rPr>
              <a:t>Testing</a:t>
            </a:r>
          </a:p>
          <a:p>
            <a:pPr lvl="1">
              <a:spcBef>
                <a:spcPts val="18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  <a:latin typeface="Trebuchet MS"/>
                <a:hlinkClick r:id="rId4"/>
              </a:rPr>
              <a:t>Clear your cache!</a:t>
            </a:r>
            <a:endParaRPr lang="en-US" dirty="0" smtClean="0">
              <a:solidFill>
                <a:schemeClr val="tx2"/>
              </a:solidFill>
              <a:latin typeface="Trebuchet MS"/>
            </a:endParaRPr>
          </a:p>
          <a:p>
            <a:pPr marL="861822" indent="-857250">
              <a:buFont typeface="+mj-lt"/>
              <a:buAutoNum type="arabicPeriod"/>
            </a:pPr>
            <a:endParaRPr lang="en-US" sz="2600" dirty="0" smtClean="0"/>
          </a:p>
        </p:txBody>
      </p:sp>
    </p:spTree>
    <p:extLst>
      <p:ext uri="{BB962C8B-B14F-4D97-AF65-F5344CB8AC3E}">
        <p14:creationId xmlns="" xmlns:p14="http://schemas.microsoft.com/office/powerpoint/2010/main" val="9983917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619124" y="209550"/>
            <a:ext cx="7820025" cy="838597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 err="1" smtClean="0">
                <a:solidFill>
                  <a:schemeClr val="bg1"/>
                </a:solidFill>
              </a:rPr>
              <a:t>Biotics</a:t>
            </a:r>
            <a:r>
              <a:rPr lang="en-US" sz="4000" dirty="0" smtClean="0">
                <a:solidFill>
                  <a:schemeClr val="bg1"/>
                </a:solidFill>
              </a:rPr>
              <a:t> 5.0 Demo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9774" y="931808"/>
            <a:ext cx="7404452" cy="577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304799" y="310799"/>
            <a:ext cx="8576441" cy="987973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Development &amp; Milestone Release Plan</a:t>
            </a:r>
            <a:endParaRPr lang="en-US" sz="4000" dirty="0">
              <a:solidFill>
                <a:schemeClr val="bg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16476721"/>
              </p:ext>
            </p:extLst>
          </p:nvPr>
        </p:nvGraphicFramePr>
        <p:xfrm>
          <a:off x="423863" y="975707"/>
          <a:ext cx="8296275" cy="5329838"/>
        </p:xfrm>
        <a:graphic>
          <a:graphicData uri="http://schemas.openxmlformats.org/drawingml/2006/table">
            <a:tbl>
              <a:tblPr>
                <a:effectLst>
                  <a:outerShdw blurRad="50800" dist="177800" dir="8100000" algn="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85912"/>
                <a:gridCol w="6710363"/>
              </a:tblGrid>
              <a:tr h="39407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Milestone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1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Functionality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1CF"/>
                    </a:solidFill>
                  </a:tcPr>
                </a:tc>
              </a:tr>
              <a:tr h="262975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latin typeface="+mn-lt"/>
                          <a:ea typeface="Calibri"/>
                          <a:cs typeface="Times New Roman"/>
                        </a:rPr>
                        <a:t>Upcoming </a:t>
                      </a:r>
                      <a:r>
                        <a:rPr lang="en-US" sz="1800" b="0" baseline="0" dirty="0" smtClean="0">
                          <a:latin typeface="+mn-lt"/>
                          <a:ea typeface="Calibri"/>
                          <a:cs typeface="Times New Roman"/>
                        </a:rPr>
                        <a:t>Release Priorities</a:t>
                      </a:r>
                      <a:endParaRPr lang="en-US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8899" marR="5889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Bulk import Source Features</a:t>
                      </a:r>
                    </a:p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Bulk deletion initiated from map viewer</a:t>
                      </a:r>
                      <a:endParaRPr lang="en-US" sz="16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933450" algn="l"/>
                        </a:tabLst>
                        <a:defRPr/>
                      </a:pPr>
                      <a:r>
                        <a:rPr lang="en-US" sz="1600" b="0" dirty="0" smtClean="0">
                          <a:latin typeface="+mn-lt"/>
                          <a:ea typeface="Calibri"/>
                          <a:cs typeface="Times New Roman"/>
                        </a:rPr>
                        <a:t>Save and open working lists in map viewer</a:t>
                      </a:r>
                    </a:p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Add support for other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basemaps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and OGC/WMS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map services</a:t>
                      </a:r>
                    </a:p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Improve ability to use http-based map services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Configure Spatial Attributes</a:t>
                      </a:r>
                    </a:p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Recalculate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spatial attributes for selected features</a:t>
                      </a:r>
                    </a:p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933450" algn="l"/>
                        </a:tabLst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One-way data exchange - receive updates made to central records</a:t>
                      </a:r>
                    </a:p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933450" algn="l"/>
                        </a:tabLst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Bug fixes</a:t>
                      </a:r>
                    </a:p>
                  </a:txBody>
                  <a:tcPr marL="58899" marR="588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79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Additional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Proposed Features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8899" marR="5889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dirty="0" smtClean="0">
                          <a:latin typeface="+mn-lt"/>
                          <a:ea typeface="Calibri"/>
                          <a:cs typeface="Times New Roman"/>
                        </a:rPr>
                        <a:t>Configure Extensible Data</a:t>
                      </a:r>
                    </a:p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dirty="0" smtClean="0">
                          <a:latin typeface="+mn-lt"/>
                          <a:ea typeface="Calibri"/>
                          <a:cs typeface="Times New Roman"/>
                        </a:rPr>
                        <a:t>Save and apply saved filters</a:t>
                      </a:r>
                    </a:p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dirty="0" smtClean="0">
                          <a:latin typeface="+mn-lt"/>
                          <a:ea typeface="Calibri"/>
                          <a:cs typeface="Times New Roman"/>
                        </a:rPr>
                        <a:t>Save/restore custom map configurations</a:t>
                      </a:r>
                    </a:p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dirty="0" smtClean="0">
                          <a:latin typeface="+mn-lt"/>
                          <a:ea typeface="Calibri"/>
                          <a:cs typeface="Times New Roman"/>
                        </a:rPr>
                        <a:t>Configure</a:t>
                      </a:r>
                      <a:r>
                        <a:rPr lang="en-US" sz="1600" b="0" baseline="0" dirty="0" smtClean="0">
                          <a:latin typeface="+mn-lt"/>
                          <a:ea typeface="Calibri"/>
                          <a:cs typeface="Times New Roman"/>
                        </a:rPr>
                        <a:t> Zoom-By layers</a:t>
                      </a:r>
                    </a:p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baseline="0" dirty="0" smtClean="0">
                          <a:latin typeface="+mn-lt"/>
                          <a:ea typeface="Calibri"/>
                          <a:cs typeface="Times New Roman"/>
                        </a:rPr>
                        <a:t>Refine Searches</a:t>
                      </a:r>
                    </a:p>
                    <a:p>
                      <a:pPr marL="342900" marR="0" lvl="0" indent="-342900" algn="just" defTabSz="4572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33450" algn="l"/>
                        </a:tabLst>
                      </a:pPr>
                      <a:r>
                        <a:rPr lang="en-US" sz="1600" b="0" baseline="0" dirty="0" smtClean="0">
                          <a:latin typeface="+mn-lt"/>
                          <a:ea typeface="Calibri"/>
                          <a:cs typeface="Times New Roman"/>
                        </a:rPr>
                        <a:t>Configure Domain Values</a:t>
                      </a:r>
                    </a:p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933450" algn="l"/>
                        </a:tabLst>
                        <a:defRPr/>
                      </a:pPr>
                      <a:r>
                        <a:rPr lang="en-US" sz="1600" b="0" baseline="0" dirty="0" smtClean="0">
                          <a:latin typeface="+mn-lt"/>
                          <a:ea typeface="Calibri"/>
                          <a:cs typeface="Times New Roman"/>
                        </a:rPr>
                        <a:t>Add Search by Spatial Attribute to record search windows</a:t>
                      </a:r>
                    </a:p>
                  </a:txBody>
                  <a:tcPr marL="58899" marR="588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Rollout Priorities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4929" y="1184576"/>
            <a:ext cx="8899071" cy="5250091"/>
          </a:xfrm>
        </p:spPr>
        <p:txBody>
          <a:bodyPr>
            <a:normAutofit/>
          </a:bodyPr>
          <a:lstStyle/>
          <a:p>
            <a:pPr marL="463550" indent="-463550">
              <a:spcBef>
                <a:spcPts val="1800"/>
              </a:spcBef>
              <a:spcAft>
                <a:spcPts val="1200"/>
              </a:spcAft>
              <a:defRPr/>
            </a:pPr>
            <a:r>
              <a:rPr lang="en-US" sz="3200" dirty="0" smtClean="0">
                <a:solidFill>
                  <a:schemeClr val="tx2"/>
                </a:solidFill>
                <a:latin typeface="Trebuchet MS"/>
              </a:rPr>
              <a:t>Software enhancements: Emphasis during early months of production rollout will be on functionality pertaining to performance and critical workflow issues</a:t>
            </a:r>
          </a:p>
          <a:p>
            <a:pPr marL="463550" indent="-463550">
              <a:spcBef>
                <a:spcPts val="1800"/>
              </a:spcBef>
              <a:spcAft>
                <a:spcPts val="1200"/>
              </a:spcAft>
              <a:defRPr/>
            </a:pPr>
            <a:r>
              <a:rPr lang="en-US" sz="3200" dirty="0" smtClean="0">
                <a:solidFill>
                  <a:schemeClr val="tx2"/>
                </a:solidFill>
                <a:latin typeface="Trebuchet MS"/>
              </a:rPr>
              <a:t>Next </a:t>
            </a:r>
            <a:r>
              <a:rPr lang="en-US" sz="3200" dirty="0" err="1" smtClean="0">
                <a:solidFill>
                  <a:schemeClr val="tx2"/>
                </a:solidFill>
                <a:latin typeface="Trebuchet MS"/>
              </a:rPr>
              <a:t>Biotics</a:t>
            </a:r>
            <a:r>
              <a:rPr lang="en-US" sz="3200" dirty="0" smtClean="0">
                <a:solidFill>
                  <a:schemeClr val="tx2"/>
                </a:solidFill>
                <a:latin typeface="Trebuchet MS"/>
              </a:rPr>
              <a:t> 5 release is scheduled for week of September 9th.</a:t>
            </a:r>
          </a:p>
          <a:p>
            <a:pPr marL="463550" indent="-463550">
              <a:spcBef>
                <a:spcPts val="1800"/>
              </a:spcBef>
              <a:spcAft>
                <a:spcPts val="1200"/>
              </a:spcAft>
              <a:defRPr/>
            </a:pPr>
            <a:r>
              <a:rPr lang="en-US" sz="3200" dirty="0" smtClean="0">
                <a:solidFill>
                  <a:schemeClr val="tx2"/>
                </a:solidFill>
                <a:latin typeface="Trebuchet MS"/>
              </a:rPr>
              <a:t>Hosting infrastructure: System expansion and fine tuning In support of SLA</a:t>
            </a:r>
          </a:p>
          <a:p>
            <a:pPr marL="861822" indent="-857250">
              <a:buFont typeface="+mj-lt"/>
              <a:buAutoNum type="arabicPeriod"/>
            </a:pPr>
            <a:endParaRPr lang="en-US" sz="2600" dirty="0" smtClean="0"/>
          </a:p>
        </p:txBody>
      </p:sp>
    </p:spTree>
    <p:extLst>
      <p:ext uri="{BB962C8B-B14F-4D97-AF65-F5344CB8AC3E}">
        <p14:creationId xmlns="" xmlns:p14="http://schemas.microsoft.com/office/powerpoint/2010/main" val="9983917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0637" t="12743" r="11302" b="4248"/>
          <a:stretch>
            <a:fillRect/>
          </a:stretch>
        </p:blipFill>
        <p:spPr bwMode="auto">
          <a:xfrm>
            <a:off x="324819" y="866338"/>
            <a:ext cx="8681900" cy="5780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619124" y="114014"/>
            <a:ext cx="7820025" cy="8385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/>
                <a:ea typeface="+mj-ea"/>
                <a:cs typeface="+mj-cs"/>
              </a:rPr>
              <a:t>SLA (draft)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/>
              <a:ea typeface="+mj-ea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Projection Dilemma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4929" y="1184576"/>
            <a:ext cx="8686799" cy="5250091"/>
          </a:xfrm>
        </p:spPr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spcAft>
                <a:spcPts val="1200"/>
              </a:spcAft>
              <a:defRPr/>
            </a:pPr>
            <a:r>
              <a:rPr lang="en-US" sz="3600" dirty="0" smtClean="0">
                <a:solidFill>
                  <a:schemeClr val="tx2"/>
                </a:solidFill>
                <a:latin typeface="Trebuchet MS"/>
              </a:rPr>
              <a:t>  Spatial Calculations not feasible with Custom Projections in 10.1</a:t>
            </a:r>
          </a:p>
          <a:p>
            <a:pPr marL="0" indent="0">
              <a:spcBef>
                <a:spcPts val="1800"/>
              </a:spcBef>
              <a:spcAft>
                <a:spcPts val="1200"/>
              </a:spcAft>
              <a:defRPr/>
            </a:pPr>
            <a:r>
              <a:rPr lang="en-US" dirty="0" smtClean="0">
                <a:solidFill>
                  <a:schemeClr val="tx2"/>
                </a:solidFill>
                <a:latin typeface="Trebuchet MS"/>
              </a:rPr>
              <a:t>  According to </a:t>
            </a:r>
            <a:r>
              <a:rPr lang="en-US" dirty="0" err="1" smtClean="0">
                <a:solidFill>
                  <a:schemeClr val="tx2"/>
                </a:solidFill>
                <a:latin typeface="Trebuchet MS"/>
              </a:rPr>
              <a:t>Esri</a:t>
            </a:r>
            <a:r>
              <a:rPr lang="en-US" dirty="0" smtClean="0">
                <a:solidFill>
                  <a:schemeClr val="tx2"/>
                </a:solidFill>
                <a:latin typeface="Trebuchet MS"/>
              </a:rPr>
              <a:t>, fixed in 10.2 (expected in “a couple of weeks”)</a:t>
            </a:r>
          </a:p>
          <a:p>
            <a:pPr marL="0" indent="0">
              <a:spcBef>
                <a:spcPts val="1800"/>
              </a:spcBef>
              <a:spcAft>
                <a:spcPts val="1200"/>
              </a:spcAft>
              <a:defRPr/>
            </a:pPr>
            <a:r>
              <a:rPr lang="en-US" dirty="0" smtClean="0">
                <a:solidFill>
                  <a:schemeClr val="tx2"/>
                </a:solidFill>
                <a:latin typeface="Trebuchet MS"/>
              </a:rPr>
              <a:t>  Affects pilots: Virginia, Wyoming</a:t>
            </a:r>
          </a:p>
          <a:p>
            <a:pPr marL="861822" indent="-857250">
              <a:buFont typeface="+mj-lt"/>
              <a:buAutoNum type="arabicPeriod"/>
            </a:pPr>
            <a:endParaRPr lang="en-US" sz="2600" dirty="0" smtClean="0"/>
          </a:p>
        </p:txBody>
      </p:sp>
    </p:spTree>
    <p:extLst>
      <p:ext uri="{BB962C8B-B14F-4D97-AF65-F5344CB8AC3E}">
        <p14:creationId xmlns="" xmlns:p14="http://schemas.microsoft.com/office/powerpoint/2010/main" val="9983917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619124" y="209550"/>
            <a:ext cx="7820025" cy="838597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Providing Feedback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t="10553" r="49511" b="21803"/>
          <a:stretch>
            <a:fillRect/>
          </a:stretch>
        </p:blipFill>
        <p:spPr bwMode="auto">
          <a:xfrm>
            <a:off x="401408" y="1048147"/>
            <a:ext cx="5002413" cy="5204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Document_x0020_Description xmlns="e010bd29-76c8-44b3-a51a-3aaade979f68">NatureServe PowerPoint template in PRESENTATION FORMAT. Edit to create new presentations.</Document_x0020_Description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87FD8A8E7F5F48B79DE748D389170D" ma:contentTypeVersion="0" ma:contentTypeDescription="Create a new document." ma:contentTypeScope="" ma:versionID="630b7b3fda4e077c86f276422b6f7212">
  <xsd:schema xmlns:xsd="http://www.w3.org/2001/XMLSchema" xmlns:p="http://schemas.microsoft.com/office/2006/metadata/properties" xmlns:ns2="e010bd29-76c8-44b3-a51a-3aaade979f68" targetNamespace="http://schemas.microsoft.com/office/2006/metadata/properties" ma:root="true" ma:fieldsID="0141cdb9c1f90768e17ac13989fa226c" ns2:_="">
    <xsd:import namespace="e010bd29-76c8-44b3-a51a-3aaade979f68"/>
    <xsd:element name="properties">
      <xsd:complexType>
        <xsd:sequence>
          <xsd:element name="documentManagement">
            <xsd:complexType>
              <xsd:all>
                <xsd:element ref="ns2:Document_x0020_Descrip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e010bd29-76c8-44b3-a51a-3aaade979f68" elementFormDefault="qualified">
    <xsd:import namespace="http://schemas.microsoft.com/office/2006/documentManagement/types"/>
    <xsd:element name="Document_x0020_Description" ma:index="8" nillable="true" ma:displayName="Document Description" ma:internalName="Document_x0020_Description" ma:readOnly="fals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C4EBBB-289D-443C-AA73-49573E0F447A}">
  <ds:schemaRefs>
    <ds:schemaRef ds:uri="http://www.w3.org/XML/1998/namespace"/>
    <ds:schemaRef ds:uri="http://purl.org/dc/dcmitype/"/>
    <ds:schemaRef ds:uri="http://purl.org/dc/elements/1.1/"/>
    <ds:schemaRef ds:uri="e010bd29-76c8-44b3-a51a-3aaade979f68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99F6A7A-3B23-4FA0-87FC-E3086027C0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10bd29-76c8-44b3-a51a-3aaade979f6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EEEA7957-7608-46B3-B175-4B6EEE05C61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12216</TotalTime>
  <Words>578</Words>
  <Application>Microsoft Office PowerPoint</Application>
  <PresentationFormat>On-screen Show (4:3)</PresentationFormat>
  <Paragraphs>206</Paragraphs>
  <Slides>14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Biotics 5 First production release Thursday, july 11, 2013 2:30 – 4:00 PM EST</vt:lpstr>
      <vt:lpstr>Agenda</vt:lpstr>
      <vt:lpstr>Release Notes &amp; Testing</vt:lpstr>
      <vt:lpstr>Biotics 5.0 Demo</vt:lpstr>
      <vt:lpstr>Development &amp; Milestone Release Plan</vt:lpstr>
      <vt:lpstr>Early Rollout Priorities</vt:lpstr>
      <vt:lpstr>Slide 7</vt:lpstr>
      <vt:lpstr>Custom Projection Dilemma</vt:lpstr>
      <vt:lpstr>Providing Feedback</vt:lpstr>
      <vt:lpstr>What you have reported</vt:lpstr>
      <vt:lpstr>What you have reported</vt:lpstr>
      <vt:lpstr>Upcoming Schedule</vt:lpstr>
      <vt:lpstr>What’s Next</vt:lpstr>
      <vt:lpstr>Discussion/Questions</vt:lpstr>
    </vt:vector>
  </TitlesOfParts>
  <Company>NatureServe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Strategy</dc:title>
  <dc:creator>Kyle Copas</dc:creator>
  <cp:lastModifiedBy>Whitney Weber</cp:lastModifiedBy>
  <cp:revision>669</cp:revision>
  <cp:lastPrinted>2012-04-19T17:27:33Z</cp:lastPrinted>
  <dcterms:created xsi:type="dcterms:W3CDTF">2010-06-22T21:10:03Z</dcterms:created>
  <dcterms:modified xsi:type="dcterms:W3CDTF">2013-07-12T18:02:46Z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0x0101004F87FD8A8E7F5F48B79DE748D389170D</vt:lpwstr>
  </property>
</Properties>
</file>