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3" r:id="rId5"/>
  </p:sldMasterIdLst>
  <p:notesMasterIdLst>
    <p:notesMasterId r:id="rId22"/>
  </p:notesMasterIdLst>
  <p:sldIdLst>
    <p:sldId id="257" r:id="rId6"/>
    <p:sldId id="266" r:id="rId7"/>
    <p:sldId id="717" r:id="rId8"/>
    <p:sldId id="718" r:id="rId9"/>
    <p:sldId id="719" r:id="rId10"/>
    <p:sldId id="273" r:id="rId11"/>
    <p:sldId id="714" r:id="rId12"/>
    <p:sldId id="721" r:id="rId13"/>
    <p:sldId id="720" r:id="rId14"/>
    <p:sldId id="722" r:id="rId15"/>
    <p:sldId id="723" r:id="rId16"/>
    <p:sldId id="724" r:id="rId17"/>
    <p:sldId id="715" r:id="rId18"/>
    <p:sldId id="716" r:id="rId19"/>
    <p:sldId id="274" r:id="rId20"/>
    <p:sldId id="25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682" autoAdjust="0"/>
    <p:restoredTop sz="95026" autoAdjust="0"/>
  </p:normalViewPr>
  <p:slideViewPr>
    <p:cSldViewPr snapToGrid="0">
      <p:cViewPr varScale="1">
        <p:scale>
          <a:sx n="90" d="100"/>
          <a:sy n="90" d="100"/>
        </p:scale>
        <p:origin x="8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35DFB-46A7-4D4F-AE0B-5745712346E2}" type="datetimeFigureOut">
              <a:rPr lang="en-US" smtClean="0"/>
              <a:t>2/11/2026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F0CCD-F448-044F-8C9B-550EECE84F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7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F0CCD-F448-044F-8C9B-550EECE84F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8871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3F0CCD-F448-044F-8C9B-550EECE84F9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7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A20AEEF-E58A-483A-B79F-EE082158382E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2" y="6552882"/>
            <a:ext cx="11674459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36FB7C4F-D0EA-8846-9E61-D0CA6A2100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65901" y="1711180"/>
            <a:ext cx="8186800" cy="317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20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404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583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410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1912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4622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117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8DFA9BCD-06C5-384C-BC48-F10138D0DD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97702CD-093D-7744-BDED-BDF22163A82B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719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448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984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034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6EE765F-BEF9-3541-8CC5-5ACB8C03B7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DD4F8288-EE14-48D8-9084-8BB628A7C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194" y="1074988"/>
            <a:ext cx="8995611" cy="1944938"/>
          </a:xfrm>
          <a:prstGeom prst="rect">
            <a:avLst/>
          </a:prstGeom>
        </p:spPr>
        <p:txBody>
          <a:bodyPr/>
          <a:lstStyle>
            <a:lvl1pPr algn="ctr">
              <a:defRPr sz="6000" b="1">
                <a:solidFill>
                  <a:srgbClr val="003D80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5DD1BB2-9724-46EC-8646-BFAB5618B1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7777" y="3344863"/>
            <a:ext cx="8995611" cy="16478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rgbClr val="003D8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A30FE04-884B-4EE3-BBE6-82C0DD08CF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97025" y="4872038"/>
            <a:ext cx="8996363" cy="13970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rgbClr val="003D8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Author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9EF070D-0CD4-4926-B9FE-67AA9527DC8C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896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9336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A20AEEF-E58A-483A-B79F-EE082158382E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2" y="6552882"/>
            <a:ext cx="11674459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6100D5C7-C352-8C41-8BAD-DC4A512953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06210" y="1504950"/>
            <a:ext cx="8306181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31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D4F8288-EE14-48D8-9084-8BB628A7C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194" y="1074988"/>
            <a:ext cx="8995611" cy="1944938"/>
          </a:xfrm>
          <a:prstGeom prst="rect">
            <a:avLst/>
          </a:prstGeom>
        </p:spPr>
        <p:txBody>
          <a:bodyPr/>
          <a:lstStyle>
            <a:lvl1pPr algn="ctr">
              <a:defRPr sz="6000" b="1" i="0">
                <a:solidFill>
                  <a:srgbClr val="003D8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5DD1BB2-9724-46EC-8646-BFAB5618B1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7777" y="3344863"/>
            <a:ext cx="8995611" cy="16478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0" i="0">
                <a:solidFill>
                  <a:srgbClr val="003D8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A30FE04-884B-4EE3-BBE6-82C0DD08CF4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97025" y="4872038"/>
            <a:ext cx="8996363" cy="13970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600">
                <a:solidFill>
                  <a:srgbClr val="003D8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Author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9EF070D-0CD4-4926-B9FE-67AA9527DC8C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FFD2F98B-AAA2-8D44-BB1B-B42E01D9C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850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D2BF91AB-1CB3-1C47-98B9-6CE9B24B131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78C994-FBB3-4946-A94D-AC89CE173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="0" i="0">
                <a:solidFill>
                  <a:srgbClr val="003D8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8EBA71-35FC-4C98-BA80-C9D676B5C4B1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AA7FD7-D721-4C08-8B73-7CDA3919CB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925638"/>
            <a:ext cx="10515600" cy="43545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D8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solidFill>
                  <a:srgbClr val="003D8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solidFill>
                  <a:srgbClr val="003D8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  <a:lvl4pPr>
              <a:defRPr>
                <a:solidFill>
                  <a:srgbClr val="003D8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4pPr>
            <a:lvl5pPr>
              <a:defRPr>
                <a:solidFill>
                  <a:srgbClr val="003D80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2917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7FCB80-2D6D-433D-9004-267B6C901D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0"/>
            <a:ext cx="12188389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F8812C2-9BAF-C643-9568-22109BB474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20" y="4255611"/>
            <a:ext cx="6750558" cy="2602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3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us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9EB0646-0FC4-C047-BE60-AEF70E986E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78C994-FBB3-4946-A94D-AC89CE173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D8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F8EBA71-35FC-4C98-BA80-C9D676B5C4B1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AA7FD7-D721-4C08-8B73-7CDA3919CB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925638"/>
            <a:ext cx="10515600" cy="43545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8986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4B5D12C9-EF93-4C4F-BB57-26856E79D8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sp>
        <p:nvSpPr>
          <p:cNvPr id="9" name="Title 13">
            <a:extLst>
              <a:ext uri="{FF2B5EF4-FFF2-40B4-BE49-F238E27FC236}">
                <a16:creationId xmlns:a16="http://schemas.microsoft.com/office/drawing/2014/main" id="{A79A0910-D84A-472C-B553-A80852337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sz="6000">
                <a:solidFill>
                  <a:srgbClr val="003D8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1ECE40DD-5D66-430B-A82A-8A65718AE6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90883" y="1484416"/>
            <a:ext cx="5984875" cy="39673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Content Placeholder 15">
            <a:extLst>
              <a:ext uri="{FF2B5EF4-FFF2-40B4-BE49-F238E27FC236}">
                <a16:creationId xmlns:a16="http://schemas.microsoft.com/office/drawing/2014/main" id="{DE6E6762-3D43-4F25-88E7-C1BD72F9E67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307638" y="5519443"/>
            <a:ext cx="4551363" cy="86520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500">
                <a:solidFill>
                  <a:srgbClr val="003D8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/>
              <a:t>Photo caption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3938428-8FFB-40AC-87B3-EEC0C06F270E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1E2ABB-BD0B-4E6B-BB25-B1A92708FC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58963"/>
            <a:ext cx="4456113" cy="35925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77129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7532DB71-7AD5-8647-A75C-DD70163EDA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39B6E9-2390-46C6-877B-4B5A3D5FD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Picture Placeholder 17">
            <a:extLst>
              <a:ext uri="{FF2B5EF4-FFF2-40B4-BE49-F238E27FC236}">
                <a16:creationId xmlns:a16="http://schemas.microsoft.com/office/drawing/2014/main" id="{C52CCAAA-35FB-4C44-BC08-58E44775086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201" y="1621405"/>
            <a:ext cx="4974638" cy="39673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0" name="Content Placeholder 15">
            <a:extLst>
              <a:ext uri="{FF2B5EF4-FFF2-40B4-BE49-F238E27FC236}">
                <a16:creationId xmlns:a16="http://schemas.microsoft.com/office/drawing/2014/main" id="{369F99BC-4225-4012-9B01-350FB7532D3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555037" y="5627667"/>
            <a:ext cx="4551363" cy="86520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50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/>
              <a:t>Photo caption</a:t>
            </a:r>
          </a:p>
        </p:txBody>
      </p:sp>
      <p:sp>
        <p:nvSpPr>
          <p:cNvPr id="11" name="Picture Placeholder 17">
            <a:extLst>
              <a:ext uri="{FF2B5EF4-FFF2-40B4-BE49-F238E27FC236}">
                <a16:creationId xmlns:a16="http://schemas.microsoft.com/office/drawing/2014/main" id="{344DD910-9719-4FCE-988E-00EA939294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07638" y="1636816"/>
            <a:ext cx="5046162" cy="39673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2" name="Content Placeholder 15">
            <a:extLst>
              <a:ext uri="{FF2B5EF4-FFF2-40B4-BE49-F238E27FC236}">
                <a16:creationId xmlns:a16="http://schemas.microsoft.com/office/drawing/2014/main" id="{BEF5CC2B-E7C8-4791-9A13-DC3D1823397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049838" y="5627668"/>
            <a:ext cx="4551363" cy="86520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50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/>
              <a:t>Photo caption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A532B6D-2445-4EED-8AB0-1CEE1F5DD954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5875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FE1123BB-5B5E-244E-9826-20765A6C59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F6C400C-B560-4C7E-A255-458C4031C2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09129" y="438204"/>
            <a:ext cx="7754937" cy="516731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D80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Content Placeholder 15">
            <a:extLst>
              <a:ext uri="{FF2B5EF4-FFF2-40B4-BE49-F238E27FC236}">
                <a16:creationId xmlns:a16="http://schemas.microsoft.com/office/drawing/2014/main" id="{1F448C8F-3736-4E72-A66E-5F628D51DB7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010915" y="5631674"/>
            <a:ext cx="4551363" cy="865207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None/>
              <a:defRPr sz="1500">
                <a:solidFill>
                  <a:srgbClr val="003D80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</a:lstStyle>
          <a:p>
            <a:pPr lvl="0"/>
            <a:r>
              <a:rPr lang="en-US" dirty="0"/>
              <a:t>Photo caption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A5A40D3-A7C2-4025-9418-57120C6A3742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793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5EC7AA8-3FDE-A04A-8ACC-369745937A3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53C9A10-9B47-4A62-8AC5-BB5A1D02DE47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38792CA-B0E1-48A8-836E-91713F0A0EB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00963" y="604460"/>
            <a:ext cx="2596306" cy="38894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D80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CC181FF-7624-469F-8D6B-3AF37AF8A8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90428" y="604460"/>
            <a:ext cx="6817998" cy="10224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3D80"/>
                </a:solidFill>
              </a:defRPr>
            </a:lvl1pPr>
          </a:lstStyle>
          <a:p>
            <a:r>
              <a:rPr lang="en-US" dirty="0"/>
              <a:t>Author Name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2A723891-B721-4BBB-9893-0072672699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90427" y="1626921"/>
            <a:ext cx="6817997" cy="30519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rgbClr val="003D80"/>
                </a:solidFill>
                <a:latin typeface="+mn-lt"/>
              </a:defRPr>
            </a:lvl1pPr>
            <a:lvl2pPr>
              <a:defRPr sz="2000"/>
            </a:lvl2pPr>
          </a:lstStyle>
          <a:p>
            <a:pPr lvl="0"/>
            <a:r>
              <a:rPr lang="en-US" dirty="0"/>
              <a:t>Author Information</a:t>
            </a:r>
          </a:p>
        </p:txBody>
      </p:sp>
    </p:spTree>
    <p:extLst>
      <p:ext uri="{BB962C8B-B14F-4D97-AF65-F5344CB8AC3E}">
        <p14:creationId xmlns:p14="http://schemas.microsoft.com/office/powerpoint/2010/main" val="2316557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324D1DD1-E3FB-2D48-A4C7-D93F8A524B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83541" y="6269038"/>
            <a:ext cx="1518694" cy="58864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088F808-8476-4063-8C56-15054DBDC1CB}"/>
              </a:ext>
            </a:extLst>
          </p:cNvPr>
          <p:cNvCxnSpPr>
            <a:cxnSpLocks/>
          </p:cNvCxnSpPr>
          <p:nvPr userDrawn="1"/>
        </p:nvCxnSpPr>
        <p:spPr>
          <a:xfrm flipH="1">
            <a:off x="222071" y="6552882"/>
            <a:ext cx="10496287" cy="0"/>
          </a:xfrm>
          <a:prstGeom prst="line">
            <a:avLst/>
          </a:prstGeom>
          <a:ln w="6350">
            <a:solidFill>
              <a:srgbClr val="003D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137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891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73" r:id="rId3"/>
    <p:sldLayoutId id="2147483662" r:id="rId4"/>
    <p:sldLayoutId id="2147483664" r:id="rId5"/>
    <p:sldLayoutId id="2147483672" r:id="rId6"/>
    <p:sldLayoutId id="2147483670" r:id="rId7"/>
    <p:sldLayoutId id="2147483666" r:id="rId8"/>
    <p:sldLayoutId id="214748367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240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7" r:id="rId13"/>
    <p:sldLayoutId id="214748370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tureserve.org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mailto:biotics@natureserve.org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bioticssupport.natureserve.org/en/support/solutions/articles/264453-review-update-eo-data-based-on-source-feature-working-lis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bioticssupport.natureserve.org/en/support/solutions/articles/264453-review-update-eo-data-based-on-source-feature-working-list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mailto:biotics@natureserve.org" TargetMode="Externa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F4F26-9E57-4718-82B8-4CBDFFA6F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j-lt"/>
              </a:rPr>
              <a:t>Update EO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AC73EE-65E0-423A-A83C-6C0C489C295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97025" y="5531370"/>
            <a:ext cx="8996363" cy="737668"/>
          </a:xfrm>
        </p:spPr>
        <p:txBody>
          <a:bodyPr/>
          <a:lstStyle/>
          <a:p>
            <a:r>
              <a:rPr lang="en-US" dirty="0">
                <a:latin typeface="+mn-lt"/>
              </a:rPr>
              <a:t>Whitney Weber</a:t>
            </a:r>
          </a:p>
          <a:p>
            <a:r>
              <a:rPr lang="en-US" dirty="0">
                <a:latin typeface="+mn-lt"/>
                <a:hlinkClick r:id="rId3"/>
              </a:rPr>
              <a:t>www.NatureServe.org</a:t>
            </a:r>
            <a:endParaRPr lang="en-US" dirty="0">
              <a:latin typeface="+mn-lt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663970C-4531-8290-2121-6E2341618E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Nobody is perfect and workflows have changed. </a:t>
            </a:r>
          </a:p>
          <a:p>
            <a:r>
              <a:rPr lang="en-US" dirty="0"/>
              <a:t>EOs might be out of sync with their component Source Features.</a:t>
            </a:r>
          </a:p>
          <a:p>
            <a:r>
              <a:rPr lang="en-US" dirty="0"/>
              <a:t>Let’s fix it!</a:t>
            </a:r>
          </a:p>
        </p:txBody>
      </p:sp>
    </p:spTree>
    <p:extLst>
      <p:ext uri="{BB962C8B-B14F-4D97-AF65-F5344CB8AC3E}">
        <p14:creationId xmlns:p14="http://schemas.microsoft.com/office/powerpoint/2010/main" val="1512480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42251-B7BA-3CBF-76DC-8E64DF0B1D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D8571-C39A-D0C4-2E2B-808E8F60C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ReviewEOData.xlsx </a:t>
            </a:r>
            <a:r>
              <a:rPr lang="en-US" dirty="0"/>
              <a:t>file: </a:t>
            </a:r>
            <a:r>
              <a:rPr lang="en-US" i="1" dirty="0"/>
              <a:t>Visit Date Details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DCD901C-80FF-9650-C555-19DE908DE7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484243"/>
            <a:ext cx="11049000" cy="4795907"/>
          </a:xfrm>
        </p:spPr>
        <p:txBody>
          <a:bodyPr>
            <a:normAutofit/>
          </a:bodyPr>
          <a:lstStyle/>
          <a:p>
            <a:r>
              <a:rPr lang="en-US" b="1" dirty="0"/>
              <a:t>Detected, Visit Date, Formatted Date</a:t>
            </a:r>
            <a:r>
              <a:rPr lang="en-US" dirty="0"/>
              <a:t> (for comparison),</a:t>
            </a:r>
            <a:r>
              <a:rPr lang="en-US" b="1" dirty="0"/>
              <a:t> Invalid Date </a:t>
            </a:r>
            <a:r>
              <a:rPr lang="en-US" dirty="0"/>
              <a:t>(data which cannot be converted to a valid date and hence cannot be used in date comparison)</a:t>
            </a:r>
          </a:p>
          <a:p>
            <a:r>
              <a:rPr lang="en-US" b="1" dirty="0"/>
              <a:t>OPTIONAL</a:t>
            </a:r>
            <a:r>
              <a:rPr lang="en-US" dirty="0"/>
              <a:t>: alter invalid dates in Biotics to a true date format to mitigate the problem when running the tool in the future.  Rerun the tool after making any updates in Biotics to rectify data.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01C8D3-3FF7-54A5-6F72-9F5FE44F0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997" y="3992536"/>
            <a:ext cx="5506005" cy="253566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208B4E6-D7E7-CD53-1221-F34B9587BAA1}"/>
              </a:ext>
            </a:extLst>
          </p:cNvPr>
          <p:cNvSpPr/>
          <p:nvPr/>
        </p:nvSpPr>
        <p:spPr>
          <a:xfrm>
            <a:off x="3342997" y="3992535"/>
            <a:ext cx="5506005" cy="2535659"/>
          </a:xfrm>
          <a:prstGeom prst="rect">
            <a:avLst/>
          </a:prstGeom>
          <a:noFill/>
          <a:ln w="28575">
            <a:solidFill>
              <a:srgbClr val="003D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3762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B1868-6E3A-07D1-DBEA-59C1969D5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833E0-6023-9782-0A30-7F4ADD28C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ReviewEOData.xlsx </a:t>
            </a:r>
            <a:r>
              <a:rPr lang="en-US" dirty="0"/>
              <a:t>file: </a:t>
            </a:r>
            <a:r>
              <a:rPr lang="en-US" i="1" dirty="0"/>
              <a:t>Truncated Surveyors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1988E4C-C036-3963-8CD5-A8AD0C134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484243"/>
            <a:ext cx="11049000" cy="4795907"/>
          </a:xfrm>
        </p:spPr>
        <p:txBody>
          <a:bodyPr>
            <a:normAutofit/>
          </a:bodyPr>
          <a:lstStyle/>
          <a:p>
            <a:r>
              <a:rPr lang="en-US" dirty="0"/>
              <a:t>Visited By: field length of 250 characters</a:t>
            </a:r>
          </a:p>
          <a:p>
            <a:r>
              <a:rPr lang="en-US" dirty="0"/>
              <a:t>Surveyors: field length of 50 characters</a:t>
            </a:r>
          </a:p>
          <a:p>
            <a:r>
              <a:rPr lang="en-US" dirty="0"/>
              <a:t>Visited By data truncated to populate the Surveyor field within the EO record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1ED133-859F-7DFB-D07F-E9D5B15986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37" y="3291350"/>
            <a:ext cx="11064525" cy="326553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89117A0-60F5-CB2D-5FFF-8CF6BD37074F}"/>
              </a:ext>
            </a:extLst>
          </p:cNvPr>
          <p:cNvSpPr/>
          <p:nvPr/>
        </p:nvSpPr>
        <p:spPr>
          <a:xfrm>
            <a:off x="563737" y="3291349"/>
            <a:ext cx="11064525" cy="3265529"/>
          </a:xfrm>
          <a:prstGeom prst="rect">
            <a:avLst/>
          </a:prstGeom>
          <a:noFill/>
          <a:ln w="28575">
            <a:solidFill>
              <a:srgbClr val="003D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483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53F28-0EBD-4B21-9037-74FB7A3480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25375-5918-B518-0092-9E0A6E7B7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959" y="365125"/>
            <a:ext cx="10692063" cy="1325563"/>
          </a:xfrm>
        </p:spPr>
        <p:txBody>
          <a:bodyPr/>
          <a:lstStyle/>
          <a:p>
            <a:r>
              <a:rPr lang="en-US" b="1" dirty="0"/>
              <a:t>ReviewEOData.xlsx </a:t>
            </a:r>
            <a:r>
              <a:rPr lang="en-US" dirty="0"/>
              <a:t>file: </a:t>
            </a:r>
            <a:r>
              <a:rPr lang="en-US" i="1" dirty="0"/>
              <a:t>Update to Formatted Date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B51820E-667E-96EE-815C-EBE3DAB207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5959" y="1690688"/>
            <a:ext cx="11049000" cy="4270597"/>
          </a:xfrm>
        </p:spPr>
        <p:txBody>
          <a:bodyPr>
            <a:normAutofit/>
          </a:bodyPr>
          <a:lstStyle/>
          <a:p>
            <a:r>
              <a:rPr lang="en-US" dirty="0"/>
              <a:t>Present if </a:t>
            </a:r>
            <a:r>
              <a:rPr lang="en-US" b="1" dirty="0"/>
              <a:t>Update Biotics with formatted dates?</a:t>
            </a:r>
            <a:r>
              <a:rPr lang="en-US" dirty="0"/>
              <a:t> indicated</a:t>
            </a:r>
            <a:endParaRPr lang="en-US" b="1" dirty="0"/>
          </a:p>
          <a:p>
            <a:r>
              <a:rPr lang="en-US" b="1" dirty="0"/>
              <a:t>Original Visit Date, Formatted Visit Date</a:t>
            </a:r>
          </a:p>
          <a:p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data in this tab was used to generate the SQL update statements</a:t>
            </a:r>
          </a:p>
          <a:p>
            <a:pPr lvl="1"/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Update/remove the SQL statement within the </a:t>
            </a:r>
            <a:r>
              <a:rPr lang="en-US" sz="2000" b="1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update_EO_Data.sql</a:t>
            </a:r>
            <a:r>
              <a:rPr lang="en-US" sz="2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file, as appropriate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endParaRPr lang="en-US" b="1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7C876F1-4913-740E-1AF6-F683D0DE0FC5}"/>
              </a:ext>
            </a:extLst>
          </p:cNvPr>
          <p:cNvGrpSpPr/>
          <p:nvPr/>
        </p:nvGrpSpPr>
        <p:grpSpPr>
          <a:xfrm>
            <a:off x="2383084" y="3482165"/>
            <a:ext cx="6716063" cy="3248478"/>
            <a:chOff x="2733958" y="3132282"/>
            <a:chExt cx="6716063" cy="3248478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F340C02-57FB-94B6-E727-E41D2709D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3959" y="3132282"/>
              <a:ext cx="6716062" cy="3248478"/>
            </a:xfrm>
            <a:prstGeom prst="rect">
              <a:avLst/>
            </a:prstGeom>
          </p:spPr>
        </p:pic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AD58AE3-9396-8E66-50E6-11C3C7C63F18}"/>
                </a:ext>
              </a:extLst>
            </p:cNvPr>
            <p:cNvSpPr/>
            <p:nvPr/>
          </p:nvSpPr>
          <p:spPr>
            <a:xfrm>
              <a:off x="2733958" y="3132283"/>
              <a:ext cx="6716063" cy="3248477"/>
            </a:xfrm>
            <a:prstGeom prst="rect">
              <a:avLst/>
            </a:prstGeom>
            <a:noFill/>
            <a:ln w="28575">
              <a:solidFill>
                <a:srgbClr val="003D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7942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213CA5-7EE1-3329-36DC-2D2ACF04A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211" y="4320209"/>
            <a:ext cx="7947625" cy="21726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C6FFE9-AEF3-7ECC-18EB-D37096A6E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 &amp; Update </a:t>
            </a:r>
            <a:r>
              <a:rPr lang="en-US" b="1" dirty="0" err="1"/>
              <a:t>update_EO_Data.sql</a:t>
            </a:r>
            <a:r>
              <a:rPr lang="en-US" b="1" dirty="0"/>
              <a:t> </a:t>
            </a:r>
            <a:r>
              <a:rPr lang="en-US" dirty="0"/>
              <a:t>file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34CC04-0B52-ED61-A404-D988C371FF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4129" y="1594334"/>
            <a:ext cx="10515600" cy="27258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SQL statements include updates to the following EO fields, as appropriate:</a:t>
            </a:r>
          </a:p>
          <a:p>
            <a:pPr lvl="1"/>
            <a:r>
              <a:rPr lang="en-US" sz="2000" b="1" dirty="0"/>
              <a:t>Survey Date</a:t>
            </a:r>
            <a:r>
              <a:rPr lang="en-US" sz="2000" dirty="0"/>
              <a:t>: according to Maximum (Visit) Date, detected or not</a:t>
            </a:r>
          </a:p>
          <a:p>
            <a:pPr lvl="1"/>
            <a:r>
              <a:rPr lang="en-US" sz="2000" b="1" dirty="0"/>
              <a:t>First Observation Date</a:t>
            </a:r>
            <a:r>
              <a:rPr lang="en-US" sz="2000" dirty="0"/>
              <a:t>: Minimum Observation (Visit) Date, Detected = ‘Y’</a:t>
            </a:r>
          </a:p>
          <a:p>
            <a:pPr lvl="1"/>
            <a:r>
              <a:rPr lang="en-US" sz="2000" b="1" dirty="0"/>
              <a:t>Last Observation Date</a:t>
            </a:r>
            <a:r>
              <a:rPr lang="en-US" sz="2000" dirty="0"/>
              <a:t>: Maximum Observation (Visit) Date, Detected = ‘Y’</a:t>
            </a:r>
          </a:p>
          <a:p>
            <a:pPr lvl="1"/>
            <a:r>
              <a:rPr lang="en-US" sz="2000" b="1" dirty="0"/>
              <a:t>Surveyors</a:t>
            </a:r>
            <a:r>
              <a:rPr lang="en-US" sz="2000" dirty="0"/>
              <a:t>: Visited By (truncated to 50 characters, as reported in Messages), if not in EO</a:t>
            </a:r>
          </a:p>
          <a:p>
            <a:pPr lvl="1"/>
            <a:r>
              <a:rPr lang="en-US" sz="2000" b="1" dirty="0"/>
              <a:t>References</a:t>
            </a:r>
            <a:r>
              <a:rPr lang="en-US" sz="2000" dirty="0"/>
              <a:t>: Source Feature References, if not in EO</a:t>
            </a:r>
          </a:p>
          <a:p>
            <a:pPr marL="0" indent="0">
              <a:buNone/>
            </a:pPr>
            <a:r>
              <a:rPr lang="en-US" sz="2400" b="1" dirty="0"/>
              <a:t>Visit Date</a:t>
            </a:r>
            <a:r>
              <a:rPr lang="en-US" sz="2400" dirty="0"/>
              <a:t>: if </a:t>
            </a:r>
            <a:r>
              <a:rPr lang="en-US" sz="2400" b="1" dirty="0"/>
              <a:t>Update Biotics with formatted dates?</a:t>
            </a:r>
            <a:r>
              <a:rPr lang="en-US" sz="2400" dirty="0"/>
              <a:t> indicated, updates to formatted date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CE777C-9D21-E417-F7A6-0C3B0826299F}"/>
              </a:ext>
            </a:extLst>
          </p:cNvPr>
          <p:cNvSpPr txBox="1"/>
          <p:nvPr/>
        </p:nvSpPr>
        <p:spPr>
          <a:xfrm>
            <a:off x="215845" y="4656866"/>
            <a:ext cx="3052959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highlight>
                  <a:srgbClr val="FFFF00"/>
                </a:highlight>
              </a:rPr>
              <a:t>NOTE</a:t>
            </a:r>
            <a:r>
              <a:rPr lang="en-US" sz="2200" dirty="0">
                <a:highlight>
                  <a:srgbClr val="FFFF00"/>
                </a:highlight>
              </a:rPr>
              <a:t>: If you don’t want a value updated, remove the SQL statement from this file!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A96E12-B9F4-E901-9D2C-EAAAB1F47C42}"/>
              </a:ext>
            </a:extLst>
          </p:cNvPr>
          <p:cNvSpPr/>
          <p:nvPr/>
        </p:nvSpPr>
        <p:spPr>
          <a:xfrm>
            <a:off x="3128211" y="4320210"/>
            <a:ext cx="8225589" cy="2172666"/>
          </a:xfrm>
          <a:prstGeom prst="rect">
            <a:avLst/>
          </a:prstGeom>
          <a:noFill/>
          <a:ln w="28575">
            <a:solidFill>
              <a:srgbClr val="003D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86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A8A52-2341-1265-DC70-CD358BCED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rgbClr val="003D80"/>
                </a:solidFill>
              </a:rPr>
              <a:t>Wrap it Up!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412ECF-B855-6D9F-4E23-83A3B72886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1108962" cy="2546517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Log into a third-party tool (SQL Developer, Tora, Toad) as the </a:t>
            </a:r>
            <a:r>
              <a:rPr lang="en-US" b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biotics_dlink</a:t>
            </a: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user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Run the </a:t>
            </a:r>
            <a:r>
              <a:rPr lang="en-US" b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update_EO_Data.sql</a:t>
            </a: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script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 the </a:t>
            </a:r>
            <a:r>
              <a:rPr lang="en-US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update_EO_Data.log</a:t>
            </a: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file for errors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Submit any questions, errors, recommendations, etc. to the Biotics Help Desk by emailing </a:t>
            </a:r>
            <a:r>
              <a:rPr lang="en-US" u="sng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biotics@natureserve.org</a:t>
            </a: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pic>
        <p:nvPicPr>
          <p:cNvPr id="5" name="Graphic 4" descr="Sustainability with solid fill">
            <a:extLst>
              <a:ext uri="{FF2B5EF4-FFF2-40B4-BE49-F238E27FC236}">
                <a16:creationId xmlns:a16="http://schemas.microsoft.com/office/drawing/2014/main" id="{CE71A9EB-2179-876A-6CFF-16E9B5E262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44215" y="4102769"/>
            <a:ext cx="2546517" cy="254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34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F4F26-9E57-4718-82B8-4CBDFFA6F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194" y="1074988"/>
            <a:ext cx="8995611" cy="2897244"/>
          </a:xfrm>
        </p:spPr>
        <p:txBody>
          <a:bodyPr>
            <a:normAutofit/>
          </a:bodyPr>
          <a:lstStyle/>
          <a:p>
            <a:r>
              <a:rPr lang="en-US" dirty="0">
                <a:latin typeface="+mj-lt"/>
                <a:hlinkClick r:id="rId3"/>
              </a:rPr>
              <a:t>Review &amp; Update EO Data based on a Source Feature Working List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7052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71F8B1-9390-6346-83F6-FE7D0A0095C0}"/>
              </a:ext>
            </a:extLst>
          </p:cNvPr>
          <p:cNvSpPr txBox="1"/>
          <p:nvPr/>
        </p:nvSpPr>
        <p:spPr>
          <a:xfrm>
            <a:off x="4931229" y="28738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143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1F32EBA-ED97-466E-8CFA-8382584155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0C3928-C1BB-A3B5-444B-0B8203DC4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228" y="344890"/>
            <a:ext cx="5130795" cy="146177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kern="1200" dirty="0">
                <a:latin typeface="+mj-lt"/>
                <a:ea typeface="+mj-ea"/>
                <a:cs typeface="+mj-cs"/>
              </a:rPr>
              <a:t>Process Overview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90C0EB-8BAE-4E25-841D-C2E4C16284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57228" y="1937070"/>
            <a:ext cx="8087917" cy="4795522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Create Source Feature working list whose EO data should be reviewed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Run the </a:t>
            </a:r>
            <a:r>
              <a:rPr lang="en-US" sz="24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 EO Data based on Working List</a:t>
            </a: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tool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 results:</a:t>
            </a:r>
          </a:p>
          <a:p>
            <a:pPr lvl="1"/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Invalid Dates</a:t>
            </a:r>
          </a:p>
          <a:p>
            <a:pPr lvl="1"/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Conflicts Updated via SQL</a:t>
            </a:r>
          </a:p>
          <a:p>
            <a:pPr lvl="1"/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Truncated Surveyor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As appropriate, update dates in Biotics &amp; run tool again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Remove undesired SQL statements from </a:t>
            </a:r>
            <a:r>
              <a:rPr lang="en-US" sz="2400" b="1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update_EOs.sql</a:t>
            </a:r>
            <a:endParaRPr lang="en-US" sz="2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Run </a:t>
            </a:r>
            <a:r>
              <a:rPr lang="en-US" sz="2400" b="1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update_EOs.sql</a:t>
            </a: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to affect:</a:t>
            </a:r>
          </a:p>
          <a:p>
            <a:pPr lvl="1"/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Survey Date, First Observation Date, Last Observation Date, Surveyor, Reference, Visit Date (depending on selection)</a:t>
            </a: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62A38935-BB53-4DF7-A56E-48DD25B685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10370" y="851518"/>
            <a:ext cx="6184806" cy="5154967"/>
          </a:xfrm>
          <a:custGeom>
            <a:avLst/>
            <a:gdLst>
              <a:gd name="connsiteX0" fmla="*/ 363179 w 6184806"/>
              <a:gd name="connsiteY0" fmla="*/ 3125191 h 5154967"/>
              <a:gd name="connsiteX1" fmla="*/ 898270 w 6184806"/>
              <a:gd name="connsiteY1" fmla="*/ 3125191 h 5154967"/>
              <a:gd name="connsiteX2" fmla="*/ 980326 w 6184806"/>
              <a:gd name="connsiteY2" fmla="*/ 3173551 h 5154967"/>
              <a:gd name="connsiteX3" fmla="*/ 1248448 w 6184806"/>
              <a:gd name="connsiteY3" fmla="*/ 3635277 h 5154967"/>
              <a:gd name="connsiteX4" fmla="*/ 1248448 w 6184806"/>
              <a:gd name="connsiteY4" fmla="*/ 3729695 h 5154967"/>
              <a:gd name="connsiteX5" fmla="*/ 980326 w 6184806"/>
              <a:gd name="connsiteY5" fmla="*/ 4191421 h 5154967"/>
              <a:gd name="connsiteX6" fmla="*/ 898270 w 6184806"/>
              <a:gd name="connsiteY6" fmla="*/ 4239781 h 5154967"/>
              <a:gd name="connsiteX7" fmla="*/ 363179 w 6184806"/>
              <a:gd name="connsiteY7" fmla="*/ 4239781 h 5154967"/>
              <a:gd name="connsiteX8" fmla="*/ 279969 w 6184806"/>
              <a:gd name="connsiteY8" fmla="*/ 4191421 h 5154967"/>
              <a:gd name="connsiteX9" fmla="*/ 13002 w 6184806"/>
              <a:gd name="connsiteY9" fmla="*/ 3729695 h 5154967"/>
              <a:gd name="connsiteX10" fmla="*/ 13002 w 6184806"/>
              <a:gd name="connsiteY10" fmla="*/ 3635277 h 5154967"/>
              <a:gd name="connsiteX11" fmla="*/ 279969 w 6184806"/>
              <a:gd name="connsiteY11" fmla="*/ 3173551 h 5154967"/>
              <a:gd name="connsiteX12" fmla="*/ 363179 w 6184806"/>
              <a:gd name="connsiteY12" fmla="*/ 3125191 h 5154967"/>
              <a:gd name="connsiteX13" fmla="*/ 2489721 w 6184806"/>
              <a:gd name="connsiteY13" fmla="*/ 570035 h 5154967"/>
              <a:gd name="connsiteX14" fmla="*/ 2764862 w 6184806"/>
              <a:gd name="connsiteY14" fmla="*/ 570035 h 5154967"/>
              <a:gd name="connsiteX15" fmla="*/ 2796959 w 6184806"/>
              <a:gd name="connsiteY15" fmla="*/ 570035 h 5154967"/>
              <a:gd name="connsiteX16" fmla="*/ 2827587 w 6184806"/>
              <a:gd name="connsiteY16" fmla="*/ 622777 h 5154967"/>
              <a:gd name="connsiteX17" fmla="*/ 2977604 w 6184806"/>
              <a:gd name="connsiteY17" fmla="*/ 881117 h 5154967"/>
              <a:gd name="connsiteX18" fmla="*/ 2977604 w 6184806"/>
              <a:gd name="connsiteY18" fmla="*/ 1025720 h 5154967"/>
              <a:gd name="connsiteX19" fmla="*/ 2566968 w 6184806"/>
              <a:gd name="connsiteY19" fmla="*/ 1732863 h 5154967"/>
              <a:gd name="connsiteX20" fmla="*/ 2441299 w 6184806"/>
              <a:gd name="connsiteY20" fmla="*/ 1806927 h 5154967"/>
              <a:gd name="connsiteX21" fmla="*/ 1621798 w 6184806"/>
              <a:gd name="connsiteY21" fmla="*/ 1806927 h 5154967"/>
              <a:gd name="connsiteX22" fmla="*/ 1583218 w 6184806"/>
              <a:gd name="connsiteY22" fmla="*/ 1801802 h 5154967"/>
              <a:gd name="connsiteX23" fmla="*/ 1556683 w 6184806"/>
              <a:gd name="connsiteY23" fmla="*/ 1790677 h 5154967"/>
              <a:gd name="connsiteX24" fmla="*/ 1572899 w 6184806"/>
              <a:gd name="connsiteY24" fmla="*/ 1762631 h 5154967"/>
              <a:gd name="connsiteX25" fmla="*/ 2147429 w 6184806"/>
              <a:gd name="connsiteY25" fmla="*/ 768968 h 5154967"/>
              <a:gd name="connsiteX26" fmla="*/ 2489721 w 6184806"/>
              <a:gd name="connsiteY26" fmla="*/ 570035 h 5154967"/>
              <a:gd name="connsiteX27" fmla="*/ 1573268 w 6184806"/>
              <a:gd name="connsiteY27" fmla="*/ 0 h 5154967"/>
              <a:gd name="connsiteX28" fmla="*/ 2497662 w 6184806"/>
              <a:gd name="connsiteY28" fmla="*/ 0 h 5154967"/>
              <a:gd name="connsiteX29" fmla="*/ 2639415 w 6184806"/>
              <a:gd name="connsiteY29" fmla="*/ 83546 h 5154967"/>
              <a:gd name="connsiteX30" fmla="*/ 2887862 w 6184806"/>
              <a:gd name="connsiteY30" fmla="*/ 511387 h 5154967"/>
              <a:gd name="connsiteX31" fmla="*/ 2915928 w 6184806"/>
              <a:gd name="connsiteY31" fmla="*/ 559720 h 5154967"/>
              <a:gd name="connsiteX32" fmla="*/ 2893844 w 6184806"/>
              <a:gd name="connsiteY32" fmla="*/ 559720 h 5154967"/>
              <a:gd name="connsiteX33" fmla="*/ 2789466 w 6184806"/>
              <a:gd name="connsiteY33" fmla="*/ 559720 h 5154967"/>
              <a:gd name="connsiteX34" fmla="*/ 2744122 w 6184806"/>
              <a:gd name="connsiteY34" fmla="*/ 481634 h 5154967"/>
              <a:gd name="connsiteX35" fmla="*/ 2570885 w 6184806"/>
              <a:gd name="connsiteY35" fmla="*/ 183309 h 5154967"/>
              <a:gd name="connsiteX36" fmla="*/ 2445216 w 6184806"/>
              <a:gd name="connsiteY36" fmla="*/ 109244 h 5154967"/>
              <a:gd name="connsiteX37" fmla="*/ 1625714 w 6184806"/>
              <a:gd name="connsiteY37" fmla="*/ 109244 h 5154967"/>
              <a:gd name="connsiteX38" fmla="*/ 1498276 w 6184806"/>
              <a:gd name="connsiteY38" fmla="*/ 183309 h 5154967"/>
              <a:gd name="connsiteX39" fmla="*/ 1089410 w 6184806"/>
              <a:gd name="connsiteY39" fmla="*/ 890450 h 5154967"/>
              <a:gd name="connsiteX40" fmla="*/ 1089410 w 6184806"/>
              <a:gd name="connsiteY40" fmla="*/ 1035054 h 5154967"/>
              <a:gd name="connsiteX41" fmla="*/ 1498276 w 6184806"/>
              <a:gd name="connsiteY41" fmla="*/ 1742196 h 5154967"/>
              <a:gd name="connsiteX42" fmla="*/ 1552039 w 6184806"/>
              <a:gd name="connsiteY42" fmla="*/ 1796421 h 5154967"/>
              <a:gd name="connsiteX43" fmla="*/ 1558260 w 6184806"/>
              <a:gd name="connsiteY43" fmla="*/ 1799029 h 5154967"/>
              <a:gd name="connsiteX44" fmla="*/ 1524911 w 6184806"/>
              <a:gd name="connsiteY44" fmla="*/ 1856707 h 5154967"/>
              <a:gd name="connsiteX45" fmla="*/ 1500108 w 6184806"/>
              <a:gd name="connsiteY45" fmla="*/ 1899604 h 5154967"/>
              <a:gd name="connsiteX46" fmla="*/ 1525834 w 6184806"/>
              <a:gd name="connsiteY46" fmla="*/ 1910390 h 5154967"/>
              <a:gd name="connsiteX47" fmla="*/ 1569352 w 6184806"/>
              <a:gd name="connsiteY47" fmla="*/ 1916170 h 5154967"/>
              <a:gd name="connsiteX48" fmla="*/ 2493745 w 6184806"/>
              <a:gd name="connsiteY48" fmla="*/ 1916170 h 5154967"/>
              <a:gd name="connsiteX49" fmla="*/ 2635498 w 6184806"/>
              <a:gd name="connsiteY49" fmla="*/ 1832627 h 5154967"/>
              <a:gd name="connsiteX50" fmla="*/ 3098693 w 6184806"/>
              <a:gd name="connsiteY50" fmla="*/ 1034974 h 5154967"/>
              <a:gd name="connsiteX51" fmla="*/ 3098693 w 6184806"/>
              <a:gd name="connsiteY51" fmla="*/ 871863 h 5154967"/>
              <a:gd name="connsiteX52" fmla="*/ 2945803 w 6184806"/>
              <a:gd name="connsiteY52" fmla="*/ 608576 h 5154967"/>
              <a:gd name="connsiteX53" fmla="*/ 2923422 w 6184806"/>
              <a:gd name="connsiteY53" fmla="*/ 570035 h 5154967"/>
              <a:gd name="connsiteX54" fmla="*/ 3027104 w 6184806"/>
              <a:gd name="connsiteY54" fmla="*/ 570035 h 5154967"/>
              <a:gd name="connsiteX55" fmla="*/ 4690846 w 6184806"/>
              <a:gd name="connsiteY55" fmla="*/ 570035 h 5154967"/>
              <a:gd name="connsiteX56" fmla="*/ 5028384 w 6184806"/>
              <a:gd name="connsiteY56" fmla="*/ 768968 h 5154967"/>
              <a:gd name="connsiteX57" fmla="*/ 6131323 w 6184806"/>
              <a:gd name="connsiteY57" fmla="*/ 2668304 h 5154967"/>
              <a:gd name="connsiteX58" fmla="*/ 6131323 w 6184806"/>
              <a:gd name="connsiteY58" fmla="*/ 3056698 h 5154967"/>
              <a:gd name="connsiteX59" fmla="*/ 5028384 w 6184806"/>
              <a:gd name="connsiteY59" fmla="*/ 4956035 h 5154967"/>
              <a:gd name="connsiteX60" fmla="*/ 4690846 w 6184806"/>
              <a:gd name="connsiteY60" fmla="*/ 5154967 h 5154967"/>
              <a:gd name="connsiteX61" fmla="*/ 2489721 w 6184806"/>
              <a:gd name="connsiteY61" fmla="*/ 5154967 h 5154967"/>
              <a:gd name="connsiteX62" fmla="*/ 2147429 w 6184806"/>
              <a:gd name="connsiteY62" fmla="*/ 4956035 h 5154967"/>
              <a:gd name="connsiteX63" fmla="*/ 1049243 w 6184806"/>
              <a:gd name="connsiteY63" fmla="*/ 3056698 h 5154967"/>
              <a:gd name="connsiteX64" fmla="*/ 1049243 w 6184806"/>
              <a:gd name="connsiteY64" fmla="*/ 2668304 h 5154967"/>
              <a:gd name="connsiteX65" fmla="*/ 1457007 w 6184806"/>
              <a:gd name="connsiteY65" fmla="*/ 1963067 h 5154967"/>
              <a:gd name="connsiteX66" fmla="*/ 1491373 w 6184806"/>
              <a:gd name="connsiteY66" fmla="*/ 1903634 h 5154967"/>
              <a:gd name="connsiteX67" fmla="*/ 1490164 w 6184806"/>
              <a:gd name="connsiteY67" fmla="*/ 1903127 h 5154967"/>
              <a:gd name="connsiteX68" fmla="*/ 1429519 w 6184806"/>
              <a:gd name="connsiteY68" fmla="*/ 1841960 h 5154967"/>
              <a:gd name="connsiteX69" fmla="*/ 968320 w 6184806"/>
              <a:gd name="connsiteY69" fmla="*/ 1044307 h 5154967"/>
              <a:gd name="connsiteX70" fmla="*/ 968320 w 6184806"/>
              <a:gd name="connsiteY70" fmla="*/ 881196 h 5154967"/>
              <a:gd name="connsiteX71" fmla="*/ 1429519 w 6184806"/>
              <a:gd name="connsiteY71" fmla="*/ 83546 h 5154967"/>
              <a:gd name="connsiteX72" fmla="*/ 1573268 w 6184806"/>
              <a:gd name="connsiteY72" fmla="*/ 0 h 515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84806" h="5154967">
                <a:moveTo>
                  <a:pt x="363179" y="3125191"/>
                </a:moveTo>
                <a:cubicBezTo>
                  <a:pt x="363179" y="3125191"/>
                  <a:pt x="363179" y="3125191"/>
                  <a:pt x="898270" y="3125191"/>
                </a:cubicBezTo>
                <a:cubicBezTo>
                  <a:pt x="931786" y="3125191"/>
                  <a:pt x="964145" y="3143614"/>
                  <a:pt x="980326" y="3173551"/>
                </a:cubicBezTo>
                <a:cubicBezTo>
                  <a:pt x="980326" y="3173551"/>
                  <a:pt x="980326" y="3173551"/>
                  <a:pt x="1248448" y="3635277"/>
                </a:cubicBezTo>
                <a:cubicBezTo>
                  <a:pt x="1265784" y="3664063"/>
                  <a:pt x="1265784" y="3700909"/>
                  <a:pt x="1248448" y="3729695"/>
                </a:cubicBezTo>
                <a:cubicBezTo>
                  <a:pt x="1248448" y="3729695"/>
                  <a:pt x="1248448" y="3729695"/>
                  <a:pt x="980326" y="4191421"/>
                </a:cubicBezTo>
                <a:cubicBezTo>
                  <a:pt x="964145" y="4221358"/>
                  <a:pt x="931786" y="4239781"/>
                  <a:pt x="898270" y="4239781"/>
                </a:cubicBezTo>
                <a:cubicBezTo>
                  <a:pt x="898270" y="4239781"/>
                  <a:pt x="898270" y="4239781"/>
                  <a:pt x="363179" y="4239781"/>
                </a:cubicBezTo>
                <a:cubicBezTo>
                  <a:pt x="328508" y="4239781"/>
                  <a:pt x="297305" y="4221358"/>
                  <a:pt x="279969" y="4191421"/>
                </a:cubicBezTo>
                <a:cubicBezTo>
                  <a:pt x="279969" y="4191421"/>
                  <a:pt x="279969" y="4191421"/>
                  <a:pt x="13002" y="3729695"/>
                </a:cubicBezTo>
                <a:cubicBezTo>
                  <a:pt x="-4334" y="3700909"/>
                  <a:pt x="-4334" y="3664063"/>
                  <a:pt x="13002" y="3635277"/>
                </a:cubicBezTo>
                <a:cubicBezTo>
                  <a:pt x="13002" y="3635277"/>
                  <a:pt x="13002" y="3635277"/>
                  <a:pt x="279969" y="3173551"/>
                </a:cubicBezTo>
                <a:cubicBezTo>
                  <a:pt x="297305" y="3143614"/>
                  <a:pt x="328508" y="3125191"/>
                  <a:pt x="363179" y="3125191"/>
                </a:cubicBezTo>
                <a:close/>
                <a:moveTo>
                  <a:pt x="2489721" y="570035"/>
                </a:moveTo>
                <a:cubicBezTo>
                  <a:pt x="2489721" y="570035"/>
                  <a:pt x="2489721" y="570035"/>
                  <a:pt x="2764862" y="570035"/>
                </a:cubicBezTo>
                <a:lnTo>
                  <a:pt x="2796959" y="570035"/>
                </a:lnTo>
                <a:lnTo>
                  <a:pt x="2827587" y="622777"/>
                </a:lnTo>
                <a:cubicBezTo>
                  <a:pt x="2870233" y="696217"/>
                  <a:pt x="2919858" y="781675"/>
                  <a:pt x="2977604" y="881117"/>
                </a:cubicBezTo>
                <a:cubicBezTo>
                  <a:pt x="3004153" y="925204"/>
                  <a:pt x="3004153" y="981634"/>
                  <a:pt x="2977604" y="1025720"/>
                </a:cubicBezTo>
                <a:cubicBezTo>
                  <a:pt x="2977604" y="1025720"/>
                  <a:pt x="2977604" y="1025720"/>
                  <a:pt x="2566968" y="1732863"/>
                </a:cubicBezTo>
                <a:cubicBezTo>
                  <a:pt x="2542188" y="1778712"/>
                  <a:pt x="2492629" y="1806927"/>
                  <a:pt x="2441299" y="1806927"/>
                </a:cubicBezTo>
                <a:cubicBezTo>
                  <a:pt x="2441299" y="1806927"/>
                  <a:pt x="2441299" y="1806927"/>
                  <a:pt x="1621798" y="1806927"/>
                </a:cubicBezTo>
                <a:cubicBezTo>
                  <a:pt x="1608523" y="1806927"/>
                  <a:pt x="1595580" y="1805163"/>
                  <a:pt x="1583218" y="1801802"/>
                </a:cubicBezTo>
                <a:lnTo>
                  <a:pt x="1556683" y="1790677"/>
                </a:lnTo>
                <a:lnTo>
                  <a:pt x="1572899" y="1762631"/>
                </a:lnTo>
                <a:cubicBezTo>
                  <a:pt x="1719523" y="1509042"/>
                  <a:pt x="1907201" y="1184448"/>
                  <a:pt x="2147429" y="768968"/>
                </a:cubicBezTo>
                <a:cubicBezTo>
                  <a:pt x="2218739" y="645819"/>
                  <a:pt x="2347099" y="570035"/>
                  <a:pt x="2489721" y="570035"/>
                </a:cubicBezTo>
                <a:close/>
                <a:moveTo>
                  <a:pt x="1573268" y="0"/>
                </a:moveTo>
                <a:cubicBezTo>
                  <a:pt x="1573268" y="0"/>
                  <a:pt x="1573268" y="0"/>
                  <a:pt x="2497662" y="0"/>
                </a:cubicBezTo>
                <a:cubicBezTo>
                  <a:pt x="2555561" y="0"/>
                  <a:pt x="2611463" y="31828"/>
                  <a:pt x="2639415" y="83546"/>
                </a:cubicBezTo>
                <a:cubicBezTo>
                  <a:pt x="2639415" y="83546"/>
                  <a:pt x="2639415" y="83546"/>
                  <a:pt x="2887862" y="511387"/>
                </a:cubicBezTo>
                <a:lnTo>
                  <a:pt x="2915928" y="559720"/>
                </a:lnTo>
                <a:lnTo>
                  <a:pt x="2893844" y="559720"/>
                </a:lnTo>
                <a:lnTo>
                  <a:pt x="2789466" y="559720"/>
                </a:lnTo>
                <a:lnTo>
                  <a:pt x="2744122" y="481634"/>
                </a:lnTo>
                <a:cubicBezTo>
                  <a:pt x="2570885" y="183309"/>
                  <a:pt x="2570885" y="183309"/>
                  <a:pt x="2570885" y="183309"/>
                </a:cubicBezTo>
                <a:cubicBezTo>
                  <a:pt x="2546104" y="137459"/>
                  <a:pt x="2496545" y="109244"/>
                  <a:pt x="2445216" y="109244"/>
                </a:cubicBezTo>
                <a:cubicBezTo>
                  <a:pt x="1625714" y="109244"/>
                  <a:pt x="1625714" y="109244"/>
                  <a:pt x="1625714" y="109244"/>
                </a:cubicBezTo>
                <a:cubicBezTo>
                  <a:pt x="1572615" y="109244"/>
                  <a:pt x="1524825" y="137459"/>
                  <a:pt x="1498276" y="183309"/>
                </a:cubicBezTo>
                <a:cubicBezTo>
                  <a:pt x="1089410" y="890450"/>
                  <a:pt x="1089410" y="890450"/>
                  <a:pt x="1089410" y="890450"/>
                </a:cubicBezTo>
                <a:cubicBezTo>
                  <a:pt x="1062860" y="934537"/>
                  <a:pt x="1062860" y="990968"/>
                  <a:pt x="1089410" y="1035054"/>
                </a:cubicBezTo>
                <a:cubicBezTo>
                  <a:pt x="1498276" y="1742196"/>
                  <a:pt x="1498276" y="1742196"/>
                  <a:pt x="1498276" y="1742196"/>
                </a:cubicBezTo>
                <a:cubicBezTo>
                  <a:pt x="1511551" y="1765121"/>
                  <a:pt x="1530135" y="1783637"/>
                  <a:pt x="1552039" y="1796421"/>
                </a:cubicBezTo>
                <a:lnTo>
                  <a:pt x="1558260" y="1799029"/>
                </a:lnTo>
                <a:lnTo>
                  <a:pt x="1524911" y="1856707"/>
                </a:lnTo>
                <a:lnTo>
                  <a:pt x="1500108" y="1899604"/>
                </a:lnTo>
                <a:lnTo>
                  <a:pt x="1525834" y="1910390"/>
                </a:lnTo>
                <a:cubicBezTo>
                  <a:pt x="1539779" y="1914181"/>
                  <a:pt x="1554378" y="1916170"/>
                  <a:pt x="1569352" y="1916170"/>
                </a:cubicBezTo>
                <a:cubicBezTo>
                  <a:pt x="2493745" y="1916170"/>
                  <a:pt x="2493745" y="1916170"/>
                  <a:pt x="2493745" y="1916170"/>
                </a:cubicBezTo>
                <a:cubicBezTo>
                  <a:pt x="2551645" y="1916170"/>
                  <a:pt x="2607546" y="1884345"/>
                  <a:pt x="2635498" y="1832627"/>
                </a:cubicBezTo>
                <a:cubicBezTo>
                  <a:pt x="3098693" y="1034974"/>
                  <a:pt x="3098693" y="1034974"/>
                  <a:pt x="3098693" y="1034974"/>
                </a:cubicBezTo>
                <a:cubicBezTo>
                  <a:pt x="3128641" y="985246"/>
                  <a:pt x="3128641" y="921593"/>
                  <a:pt x="3098693" y="871863"/>
                </a:cubicBezTo>
                <a:cubicBezTo>
                  <a:pt x="3040794" y="772157"/>
                  <a:pt x="2990132" y="684914"/>
                  <a:pt x="2945803" y="608576"/>
                </a:cubicBezTo>
                <a:lnTo>
                  <a:pt x="2923422" y="570035"/>
                </a:lnTo>
                <a:lnTo>
                  <a:pt x="3027104" y="570035"/>
                </a:lnTo>
                <a:cubicBezTo>
                  <a:pt x="3349535" y="570035"/>
                  <a:pt x="3865424" y="570035"/>
                  <a:pt x="4690846" y="570035"/>
                </a:cubicBezTo>
                <a:cubicBezTo>
                  <a:pt x="4828714" y="570035"/>
                  <a:pt x="4961827" y="645819"/>
                  <a:pt x="5028384" y="768968"/>
                </a:cubicBezTo>
                <a:cubicBezTo>
                  <a:pt x="5028384" y="768968"/>
                  <a:pt x="5028384" y="768968"/>
                  <a:pt x="6131323" y="2668304"/>
                </a:cubicBezTo>
                <a:cubicBezTo>
                  <a:pt x="6202634" y="2786717"/>
                  <a:pt x="6202634" y="2938285"/>
                  <a:pt x="6131323" y="3056698"/>
                </a:cubicBezTo>
                <a:cubicBezTo>
                  <a:pt x="6131323" y="3056698"/>
                  <a:pt x="6131323" y="3056698"/>
                  <a:pt x="5028384" y="4956035"/>
                </a:cubicBezTo>
                <a:cubicBezTo>
                  <a:pt x="4961827" y="5079184"/>
                  <a:pt x="4828714" y="5154967"/>
                  <a:pt x="4690846" y="5154967"/>
                </a:cubicBezTo>
                <a:cubicBezTo>
                  <a:pt x="4690846" y="5154967"/>
                  <a:pt x="4690846" y="5154967"/>
                  <a:pt x="2489721" y="5154967"/>
                </a:cubicBezTo>
                <a:cubicBezTo>
                  <a:pt x="2347099" y="5154967"/>
                  <a:pt x="2218739" y="5079184"/>
                  <a:pt x="2147429" y="4956035"/>
                </a:cubicBezTo>
                <a:cubicBezTo>
                  <a:pt x="2147429" y="4956035"/>
                  <a:pt x="2147429" y="4956035"/>
                  <a:pt x="1049243" y="3056698"/>
                </a:cubicBezTo>
                <a:cubicBezTo>
                  <a:pt x="977932" y="2938285"/>
                  <a:pt x="977932" y="2786717"/>
                  <a:pt x="1049243" y="2668304"/>
                </a:cubicBezTo>
                <a:cubicBezTo>
                  <a:pt x="1049243" y="2668304"/>
                  <a:pt x="1049243" y="2668304"/>
                  <a:pt x="1457007" y="1963067"/>
                </a:cubicBezTo>
                <a:lnTo>
                  <a:pt x="1491373" y="1903634"/>
                </a:lnTo>
                <a:lnTo>
                  <a:pt x="1490164" y="1903127"/>
                </a:lnTo>
                <a:cubicBezTo>
                  <a:pt x="1465456" y="1888705"/>
                  <a:pt x="1444493" y="1867820"/>
                  <a:pt x="1429519" y="1841960"/>
                </a:cubicBezTo>
                <a:cubicBezTo>
                  <a:pt x="1429519" y="1841960"/>
                  <a:pt x="1429519" y="1841960"/>
                  <a:pt x="968320" y="1044307"/>
                </a:cubicBezTo>
                <a:cubicBezTo>
                  <a:pt x="938371" y="994579"/>
                  <a:pt x="938371" y="930926"/>
                  <a:pt x="968320" y="881196"/>
                </a:cubicBezTo>
                <a:cubicBezTo>
                  <a:pt x="968320" y="881196"/>
                  <a:pt x="968320" y="881196"/>
                  <a:pt x="1429519" y="83546"/>
                </a:cubicBezTo>
                <a:cubicBezTo>
                  <a:pt x="1459466" y="31828"/>
                  <a:pt x="1513373" y="0"/>
                  <a:pt x="157326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" name="Graphic 6" descr="Robot with solid fill">
            <a:extLst>
              <a:ext uri="{FF2B5EF4-FFF2-40B4-BE49-F238E27FC236}">
                <a16:creationId xmlns:a16="http://schemas.microsoft.com/office/drawing/2014/main" id="{9AD623FC-418D-730B-7FBB-B14B71DBF2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38525" y="2105470"/>
            <a:ext cx="3217333" cy="321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364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E5264-A396-A00B-8D84-6B544557D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CCAA25-A7A2-FBFC-5A5B-DD51424AA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dirty="0">
                <a:solidFill>
                  <a:srgbClr val="003D80"/>
                </a:solidFill>
              </a:rPr>
              <a:t>Install the Review and Update EO Data Toolbox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6BF4A2-BEF4-B5EE-94E3-D78A2CA325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551112"/>
          </a:xfrm>
        </p:spPr>
        <p:txBody>
          <a:bodyPr vert="horz" lIns="91440" tIns="45720" rIns="91440" bIns="45720" rtlCol="0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Download and unzip the attachment to the </a:t>
            </a:r>
            <a:r>
              <a:rPr lang="en-US" sz="2400" u="sng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Review and Update EO Data</a:t>
            </a: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solution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Copy the </a:t>
            </a:r>
            <a:r>
              <a:rPr lang="en-US" sz="2400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 and Update EO </a:t>
            </a:r>
            <a:r>
              <a:rPr lang="en-US" sz="2400" b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Data.atbx</a:t>
            </a: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file to a permanent location.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 ArcGIS Pro, within the Catalog, right click on </a:t>
            </a:r>
            <a:r>
              <a:rPr lang="en-US" sz="2400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Toolboxes</a:t>
            </a: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and choose </a:t>
            </a:r>
            <a:r>
              <a:rPr lang="en-US" sz="2400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Add Toolbox</a:t>
            </a: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Navigate to the toolbox in the saved location.</a:t>
            </a:r>
          </a:p>
        </p:txBody>
      </p:sp>
      <p:pic>
        <p:nvPicPr>
          <p:cNvPr id="4" name="Picture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6C234F3-B237-76B3-E257-E16436F2D0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901957"/>
            <a:ext cx="5181600" cy="4198673"/>
          </a:xfrm>
          <a:prstGeom prst="rect">
            <a:avLst/>
          </a:prstGeom>
          <a:noFill/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6D57B7C-FF99-BC5F-9DF3-F77F39B92EE5}"/>
              </a:ext>
            </a:extLst>
          </p:cNvPr>
          <p:cNvSpPr/>
          <p:nvPr/>
        </p:nvSpPr>
        <p:spPr>
          <a:xfrm>
            <a:off x="6131559" y="1901957"/>
            <a:ext cx="5264774" cy="4286193"/>
          </a:xfrm>
          <a:prstGeom prst="rect">
            <a:avLst/>
          </a:prstGeom>
          <a:noFill/>
          <a:ln w="28575">
            <a:solidFill>
              <a:srgbClr val="003D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092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0DAB61-9056-9FA5-DFC4-3FD78B386B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1E27F-174D-20E6-150C-D4EAB2C04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3D80"/>
                </a:solidFill>
              </a:rPr>
              <a:t>Identify Data to Analyze</a:t>
            </a:r>
            <a:endParaRPr lang="en-US" kern="1200" dirty="0">
              <a:solidFill>
                <a:srgbClr val="003D8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431019-3CED-552C-E846-B6F4C99F5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10856495" cy="4551112"/>
          </a:xfrm>
        </p:spPr>
        <p:txBody>
          <a:bodyPr vert="horz" lIns="91440" tIns="45720" rIns="91440" bIns="45720" rtlCol="0">
            <a:normAutofit/>
          </a:bodyPr>
          <a:lstStyle/>
          <a:p>
            <a:pPr marL="1028700" lvl="0" indent="-742950">
              <a:lnSpc>
                <a:spcPct val="70000"/>
              </a:lnSpc>
              <a:buFont typeface="+mj-lt"/>
              <a:buAutoNum type="arabicPeriod"/>
            </a:pPr>
            <a:r>
              <a:rPr lang="en-US" sz="36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 Biotics, create a working list of Source Features whose EO data should be reviewed and updated.</a:t>
            </a:r>
          </a:p>
          <a:p>
            <a:pPr marL="1028700" lvl="0" indent="-742950">
              <a:lnSpc>
                <a:spcPct val="70000"/>
              </a:lnSpc>
              <a:buFont typeface="+mj-lt"/>
              <a:buAutoNum type="arabicPeriod"/>
            </a:pPr>
            <a:r>
              <a:rPr lang="en-US" sz="36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Go to the Source Feature Working List page and note the Working List ID</a:t>
            </a:r>
          </a:p>
          <a:p>
            <a:pPr marL="1028700" lvl="0" indent="-742950">
              <a:lnSpc>
                <a:spcPct val="70000"/>
              </a:lnSpc>
              <a:buFont typeface="+mj-lt"/>
              <a:buAutoNum type="arabicPeriod"/>
            </a:pPr>
            <a:r>
              <a:rPr lang="en-US" sz="36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 the following query, replace xxx with the appropriate Working List ID, noted in Step 2.</a:t>
            </a:r>
          </a:p>
          <a:p>
            <a:pPr marL="1028700" lvl="0" indent="-742950">
              <a:lnSpc>
                <a:spcPct val="70000"/>
              </a:lnSpc>
              <a:buFont typeface="+mj-lt"/>
              <a:buAutoNum type="arabicPeriod"/>
            </a:pPr>
            <a:r>
              <a:rPr lang="en-US" sz="36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Run the following query within Biotics’ Query Builder and export as a </a:t>
            </a:r>
            <a:r>
              <a:rPr lang="en-US" sz="3600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CSV file</a:t>
            </a:r>
          </a:p>
          <a:p>
            <a:pPr marL="1028700" lvl="0" indent="-742950">
              <a:lnSpc>
                <a:spcPct val="70000"/>
              </a:lnSpc>
              <a:buFont typeface="+mj-lt"/>
              <a:buAutoNum type="arabicPeriod"/>
            </a:pPr>
            <a:r>
              <a:rPr lang="en-US" sz="36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Rename the csv file </a:t>
            </a:r>
            <a:r>
              <a:rPr lang="en-US" sz="3600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ReviewEOData.csv</a:t>
            </a:r>
            <a:r>
              <a:rPr lang="en-US" sz="36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and save to </a:t>
            </a:r>
            <a:r>
              <a:rPr lang="en-US" sz="3600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C:\Temp</a:t>
            </a:r>
            <a:r>
              <a:rPr lang="en-US" sz="36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the default location used by the tool.</a:t>
            </a:r>
          </a:p>
        </p:txBody>
      </p:sp>
    </p:spTree>
    <p:extLst>
      <p:ext uri="{BB962C8B-B14F-4D97-AF65-F5344CB8AC3E}">
        <p14:creationId xmlns:p14="http://schemas.microsoft.com/office/powerpoint/2010/main" val="18635094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951A65-2056-BE54-E698-8339A9EDFB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08A45-E7CD-E14D-2E00-78AD9525D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solidFill>
                  <a:srgbClr val="003D80"/>
                </a:solidFill>
              </a:rPr>
              <a:t>Query</a:t>
            </a:r>
            <a:endParaRPr lang="en-US" kern="1200" dirty="0">
              <a:solidFill>
                <a:srgbClr val="003D8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3D462E-7EA8-319A-916C-A30392513C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374952"/>
            <a:ext cx="10856495" cy="5483047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lnSpc>
                <a:spcPct val="70000"/>
              </a:lnSpc>
              <a:spcAft>
                <a:spcPts val="1200"/>
              </a:spcAft>
              <a:buNone/>
            </a:pP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This query returns data regarding all the Visits, Source Features, EOs, Principal EOs, and Sub EOs associated with the Source Features in the working list.</a:t>
            </a:r>
          </a:p>
          <a:p>
            <a:pPr marL="0" lvl="0" indent="0">
              <a:lnSpc>
                <a:spcPct val="70000"/>
              </a:lnSpc>
              <a:buNone/>
            </a:pP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select distinct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v.visit_id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eosf.source_feature_id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TO_NUMBER(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TO_NUMBER(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eoP.eo_id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principal_eo_id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to_char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v.VISIT_DATE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visit_date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v.VISITED_BY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v.DETECTED_IND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to_char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eo.FIRST_OBS_DATE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first_obs_date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to_char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eo.LAST_OBS_DATE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last_obs_date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to_char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eo.SURVEY_DATE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survey_date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delimlist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('SELECT distinct(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s.surveyor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FROM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eo_surveyor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s,eo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WHERE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= '||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,', ') as SURVEYOR 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delimlist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('SELECT distinct(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r.reference_id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FROM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eo_reference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WHERE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= '||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,'; ') as EO_REF 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delimlist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('SELECT distinct(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r.reference_id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FROM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source_feature_ref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eo_source_feature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eosf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WHERE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r.source_feature_id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= '||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eosf.source_feature_id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,'; ') as SF_REF from visit v,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eo_source_feature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eosf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eoP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where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=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eosf.eo_id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and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eo.principal_eo_shape_id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=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eoP.shape_id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(+) and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eosf.source_feature_id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=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v.source_feature_id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(+) and (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 (select eosf1.eo_id from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eo_source_feature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eosf1,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working_list_src_feat_data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wl1 where eosf1.source_feature_id = wl1.data_id and wl1.working_list_id = xxx) --direct OR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 (select eoP2.eo_id from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working_list_src_feat_data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wl2,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eo_source_feature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eosf2,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eo2,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eoP2 where wl2.data_id = eosf2.source_feature_id and eosf2.eo_id = eo2.eo_id and eo2.principal_eo_shape_id = eoP2.shape_id and wl2.working_list_id = xxx) --parents OR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 (select eo3.eo_id from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working_list_src_feat_data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wl3,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eo_source_feature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eosf3,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eoP3,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eo3 where wl3.data_id = eosf3.source_feature_id and eosf3.eo_id = eoP3.eo_id and eoP3.shape_id = eo3.principal_eo_shape_id and wl3.working_list_id = xxx) --children OR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eo.eo_id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in (select eoC4.eo_id from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working_list_src_feat_data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wl4,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eo_source_feature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eosf4,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eo4,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eo</a:t>
            </a: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eoC4 where wl4.data_id = eosf4.source_feature_id and eosf4.eo_id = eo4.eo_id and eo4.principal_eo_shape_id = eoC4.principal_eo_shape_id and wl4.working_list_id = xxx) --siblings</a:t>
            </a:r>
          </a:p>
          <a:p>
            <a:pPr marL="0" lvl="0" indent="0">
              <a:lnSpc>
                <a:spcPct val="70000"/>
              </a:lnSpc>
              <a:buNone/>
            </a:pPr>
            <a:r>
              <a:rPr lang="en-US" sz="20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) order by </a:t>
            </a:r>
            <a:r>
              <a:rPr lang="en-US" sz="2000" i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visit_id</a:t>
            </a:r>
            <a:endParaRPr lang="en-US" sz="2000" i="1" dirty="0">
              <a:solidFill>
                <a:srgbClr val="003D8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lvl="0" indent="0">
              <a:lnSpc>
                <a:spcPct val="70000"/>
              </a:lnSpc>
              <a:buNone/>
            </a:pPr>
            <a:endParaRPr lang="en-US" sz="2000" b="1" dirty="0">
              <a:solidFill>
                <a:srgbClr val="003D8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7975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3DD1C-7F26-2C41-6F2C-E9EF842B7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1" y="188845"/>
            <a:ext cx="11135139" cy="1325563"/>
          </a:xfrm>
        </p:spPr>
        <p:txBody>
          <a:bodyPr/>
          <a:lstStyle/>
          <a:p>
            <a:r>
              <a:rPr lang="en-US" dirty="0"/>
              <a:t>Run the Toolbox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D40CE3-67A7-032E-AE7C-AC94003F35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0691" y="1307805"/>
            <a:ext cx="5645936" cy="5301716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 ArcGIS Pro, run the </a:t>
            </a:r>
            <a:r>
              <a:rPr lang="en-US" sz="2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 EO Data based on Working List</a:t>
            </a:r>
            <a:r>
              <a:rPr lang="en-US" sz="2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tool, providing the following Inputs:</a:t>
            </a:r>
          </a:p>
          <a:p>
            <a:pPr lvl="1"/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Working Directory</a:t>
            </a:r>
          </a:p>
          <a:p>
            <a:pPr lvl="1"/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CSV file: defaults to </a:t>
            </a:r>
            <a:r>
              <a:rPr lang="en-US" sz="1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ReviewEOData.csv</a:t>
            </a:r>
          </a:p>
          <a:p>
            <a:pPr lvl="1"/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Preferred date format</a:t>
            </a:r>
          </a:p>
          <a:p>
            <a:pPr lvl="1"/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Preferred date separator</a:t>
            </a:r>
          </a:p>
          <a:p>
            <a:pPr lvl="1"/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 Biotics with formatted dates?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 Messages:</a:t>
            </a:r>
          </a:p>
          <a:p>
            <a:pPr lvl="1"/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If you receive an error message which you cannot resolve, submit a ticket to the </a:t>
            </a:r>
            <a:r>
              <a:rPr lang="en-US" sz="1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Biotics Help Desk</a:t>
            </a:r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by emailing </a:t>
            </a:r>
            <a:r>
              <a:rPr lang="en-US" sz="1800" u="sng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  <a:hlinkClick r:id="rId2"/>
              </a:rPr>
              <a:t>biotics@natureserve.org</a:t>
            </a:r>
            <a:r>
              <a:rPr lang="en-US" sz="1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, Copy the text from the Messages and provide them in the email. </a:t>
            </a:r>
            <a:r>
              <a:rPr lang="en-US" sz="1800" dirty="0">
                <a:highlight>
                  <a:srgbClr val="00FFFF"/>
                </a:highlight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copy icon is highlighted in aqua in the screenshot below.</a:t>
            </a:r>
          </a:p>
          <a:p>
            <a:pPr marL="0" indent="0">
              <a:buNone/>
            </a:pPr>
            <a:r>
              <a:rPr lang="en-US" sz="2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Toolbox generates: </a:t>
            </a:r>
            <a:r>
              <a:rPr lang="en-US" sz="2200" b="1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UpdateEOData.gdb</a:t>
            </a:r>
            <a:r>
              <a:rPr lang="en-US" sz="2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, ReviewEOData.xlsx, </a:t>
            </a:r>
            <a:r>
              <a:rPr lang="en-US" sz="2200" b="1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update_EO_Data.sql</a:t>
            </a:r>
            <a:endParaRPr lang="en-US" sz="2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93CDCC9-5156-9395-80C5-5995F71A213E}"/>
              </a:ext>
            </a:extLst>
          </p:cNvPr>
          <p:cNvGrpSpPr/>
          <p:nvPr/>
        </p:nvGrpSpPr>
        <p:grpSpPr>
          <a:xfrm>
            <a:off x="6901895" y="199150"/>
            <a:ext cx="3826357" cy="3252748"/>
            <a:chOff x="6901895" y="199150"/>
            <a:chExt cx="3826357" cy="325274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1BE45FA-E98C-CD9E-4723-05B881E1BD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01895" y="199150"/>
              <a:ext cx="3815724" cy="3252748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C08625A-DA77-E54F-E308-0DA1030C9D38}"/>
                </a:ext>
              </a:extLst>
            </p:cNvPr>
            <p:cNvSpPr/>
            <p:nvPr/>
          </p:nvSpPr>
          <p:spPr>
            <a:xfrm>
              <a:off x="6912528" y="199150"/>
              <a:ext cx="3815724" cy="3252748"/>
            </a:xfrm>
            <a:prstGeom prst="rect">
              <a:avLst/>
            </a:prstGeom>
            <a:noFill/>
            <a:ln w="28575">
              <a:solidFill>
                <a:srgbClr val="003D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59113E-BFB9-A93D-D400-53172F436DCE}"/>
              </a:ext>
            </a:extLst>
          </p:cNvPr>
          <p:cNvGrpSpPr/>
          <p:nvPr/>
        </p:nvGrpSpPr>
        <p:grpSpPr>
          <a:xfrm>
            <a:off x="5824506" y="3579492"/>
            <a:ext cx="5970502" cy="2759150"/>
            <a:chOff x="6089026" y="3450266"/>
            <a:chExt cx="5970502" cy="275915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50B2E46-5988-4387-F52F-0E2DA051D86B}"/>
                </a:ext>
              </a:extLst>
            </p:cNvPr>
            <p:cNvSpPr/>
            <p:nvPr/>
          </p:nvSpPr>
          <p:spPr>
            <a:xfrm>
              <a:off x="6089026" y="3450266"/>
              <a:ext cx="5936625" cy="2759150"/>
            </a:xfrm>
            <a:prstGeom prst="rect">
              <a:avLst/>
            </a:prstGeom>
            <a:noFill/>
            <a:ln w="28575">
              <a:solidFill>
                <a:srgbClr val="003D8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5148F7A-03E1-C562-E3BE-9AB4591953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22903" y="3492658"/>
              <a:ext cx="5936625" cy="26742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6487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A56B5-B461-3E45-3EED-BD842F2C8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ReviewEOData.xlsx </a:t>
            </a:r>
            <a:r>
              <a:rPr lang="en-US" dirty="0"/>
              <a:t>file: </a:t>
            </a:r>
            <a:r>
              <a:rPr lang="en-US" i="1" dirty="0"/>
              <a:t>Invalid EO Dates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D89836B-3C49-7219-487E-D6F6ED22F5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4632" y="1484243"/>
            <a:ext cx="7930466" cy="4795907"/>
          </a:xfrm>
        </p:spPr>
        <p:txBody>
          <a:bodyPr>
            <a:normAutofit lnSpcReduction="10000"/>
          </a:bodyPr>
          <a:lstStyle/>
          <a:p>
            <a:pPr lvl="1"/>
            <a:r>
              <a:rPr lang="en-US" sz="26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Invalid dates within the Survey Date, First Observation Date and/or Last Observation Date fields</a:t>
            </a:r>
          </a:p>
          <a:p>
            <a:pPr lvl="1"/>
            <a:r>
              <a:rPr lang="en-US" sz="26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Could not be converted to a date for comparison purposes. </a:t>
            </a:r>
          </a:p>
          <a:p>
            <a:pPr lvl="1"/>
            <a:r>
              <a:rPr lang="en-US" sz="26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OPTIONAL: alter data in Biotics to a true date format to mitigate the problem when running the tool in the future.</a:t>
            </a:r>
          </a:p>
          <a:p>
            <a:pPr lvl="2"/>
            <a:r>
              <a:rPr lang="en-US" sz="2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Rerun the tool after making any updates in Biotics to rectify data.</a:t>
            </a:r>
          </a:p>
          <a:p>
            <a:pPr lvl="1"/>
            <a:r>
              <a:rPr lang="en-US" sz="26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 of the data within the </a:t>
            </a:r>
            <a:r>
              <a:rPr lang="en-US" sz="2600" i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All EO Dates</a:t>
            </a:r>
            <a:r>
              <a:rPr lang="en-US" sz="26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tab is required to determine if the Minimum Observation Date, Maximum Observation Date, and/or Maximum Date need to be altered. </a:t>
            </a:r>
          </a:p>
          <a:p>
            <a:pPr lvl="2"/>
            <a:r>
              <a:rPr lang="en-US" sz="2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Alter </a:t>
            </a:r>
            <a:r>
              <a:rPr lang="en-US" sz="22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sql</a:t>
            </a:r>
            <a:r>
              <a:rPr lang="en-US" sz="2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statements manually to reflect the change.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B7A6F1-2336-4CEC-12F2-909B6D089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6576" y="3002061"/>
            <a:ext cx="3745424" cy="378238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B0E0751-6470-A49E-50C5-3652A883A2C6}"/>
              </a:ext>
            </a:extLst>
          </p:cNvPr>
          <p:cNvSpPr/>
          <p:nvPr/>
        </p:nvSpPr>
        <p:spPr>
          <a:xfrm>
            <a:off x="8446576" y="3002060"/>
            <a:ext cx="3745424" cy="3782385"/>
          </a:xfrm>
          <a:prstGeom prst="rect">
            <a:avLst/>
          </a:prstGeom>
          <a:noFill/>
          <a:ln w="28575">
            <a:solidFill>
              <a:srgbClr val="003D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069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11023-C7E6-C540-04B2-A8F4784CF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4248E-E45D-8A05-977B-0CD960A59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579" y="365125"/>
            <a:ext cx="11329737" cy="132556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ReviewEOData.xlsx </a:t>
            </a: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file: </a:t>
            </a:r>
            <a:b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Conflicts Updated via SQL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158219-77A4-0888-A245-A9018178D7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706979" cy="4351338"/>
          </a:xfrm>
        </p:spPr>
        <p:txBody>
          <a:bodyPr>
            <a:noAutofit/>
          </a:bodyPr>
          <a:lstStyle/>
          <a:p>
            <a:pPr marL="342900" lvl="2" indent="-342900"/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Lists EOs containing values which differ between:</a:t>
            </a:r>
          </a:p>
          <a:p>
            <a:pPr marL="800100" lvl="3" indent="-342900"/>
            <a:r>
              <a:rPr lang="en-US" sz="20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Existing: Survey Date, First Observation Date and/or Last Observation Date values AND</a:t>
            </a:r>
          </a:p>
          <a:p>
            <a:pPr marL="800100" lvl="3" indent="-342900"/>
            <a:r>
              <a:rPr lang="en-US" sz="20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Calculated: Minimum and Maximum Observation Date and Maximum Date values</a:t>
            </a:r>
          </a:p>
          <a:p>
            <a:pPr marL="342900" lvl="2" indent="-342900"/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Review if there are any EOs on this tab identified within the </a:t>
            </a:r>
            <a:r>
              <a:rPr lang="en-US" sz="2400" i="1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Invalid EO Dates</a:t>
            </a:r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tab. </a:t>
            </a:r>
          </a:p>
          <a:p>
            <a:r>
              <a:rPr lang="en-US" sz="24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data in this tab was used to generate the SQL update statements</a:t>
            </a:r>
          </a:p>
          <a:p>
            <a:pPr lvl="1"/>
            <a:r>
              <a:rPr lang="en-US" sz="20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Update/remove the SQL statement within the </a:t>
            </a:r>
            <a:r>
              <a:rPr lang="en-US" sz="2000" b="1" dirty="0" err="1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update_EO_Data.sql</a:t>
            </a:r>
            <a:r>
              <a:rPr lang="en-US" sz="2000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file, as appropriate</a:t>
            </a:r>
            <a:r>
              <a:rPr lang="en-US" dirty="0">
                <a:solidFill>
                  <a:srgbClr val="003D80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8B33FD-AF97-25A4-2472-70B893DAAB3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142" r="11950" b="-2"/>
          <a:stretch>
            <a:fillRect/>
          </a:stretch>
        </p:blipFill>
        <p:spPr>
          <a:xfrm>
            <a:off x="6749716" y="1825625"/>
            <a:ext cx="5181600" cy="4351338"/>
          </a:xfrm>
          <a:prstGeom prst="rect">
            <a:avLst/>
          </a:prstGeo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5D12C00-69A5-E0A3-1637-E3822DDC8EF8}"/>
              </a:ext>
            </a:extLst>
          </p:cNvPr>
          <p:cNvSpPr/>
          <p:nvPr/>
        </p:nvSpPr>
        <p:spPr>
          <a:xfrm>
            <a:off x="6749716" y="1825624"/>
            <a:ext cx="5181600" cy="4351337"/>
          </a:xfrm>
          <a:prstGeom prst="rect">
            <a:avLst/>
          </a:prstGeom>
          <a:noFill/>
          <a:ln w="28575">
            <a:solidFill>
              <a:srgbClr val="003D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915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DDD356-6B1C-B071-900C-C4B8738597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171BA-7F2E-6D9B-B329-49F8B4D60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ReviewEOData.xlsx </a:t>
            </a:r>
            <a:r>
              <a:rPr lang="en-US" dirty="0"/>
              <a:t>file: </a:t>
            </a:r>
            <a:r>
              <a:rPr lang="en-US" i="1" dirty="0"/>
              <a:t>All EO Dates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A289E98-E315-604A-4DCB-D90940291FB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1484243"/>
            <a:ext cx="11049000" cy="4795907"/>
          </a:xfrm>
        </p:spPr>
        <p:txBody>
          <a:bodyPr>
            <a:normAutofit/>
          </a:bodyPr>
          <a:lstStyle/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Existing values: First Observation Date, Last Observation Date &amp; Survey Date</a:t>
            </a:r>
          </a:p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Calculated values: Minimum Observation Date, Maximum Observation Date &amp; Maximum Date – based on Visit Dates and existing values for First Observation Date, Last Observation Date &amp; Survey Date</a:t>
            </a:r>
          </a:p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This is just for review/verification purposes.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E14541-2AD2-D14A-8C9C-3638302AD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924" y="4114799"/>
            <a:ext cx="8363973" cy="23780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30C6F86-1AB2-7DFA-A16C-4A1456D3D3F9}"/>
              </a:ext>
            </a:extLst>
          </p:cNvPr>
          <p:cNvSpPr/>
          <p:nvPr/>
        </p:nvSpPr>
        <p:spPr>
          <a:xfrm>
            <a:off x="1539924" y="4114799"/>
            <a:ext cx="8363973" cy="2378075"/>
          </a:xfrm>
          <a:prstGeom prst="rect">
            <a:avLst/>
          </a:prstGeom>
          <a:noFill/>
          <a:ln w="28575">
            <a:solidFill>
              <a:srgbClr val="003D8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3034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ustom 4">
      <a:dk1>
        <a:srgbClr val="003D8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lide Headings">
      <a:majorFont>
        <a:latin typeface="Trebuchet MS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lide Headings">
      <a:majorFont>
        <a:latin typeface="Arial"/>
        <a:ea typeface=""/>
        <a:cs typeface=""/>
      </a:majorFont>
      <a:minorFont>
        <a:latin typeface="Roboto L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6905C6556D60C4B93757896CD144418" ma:contentTypeVersion="18" ma:contentTypeDescription="Create a new document." ma:contentTypeScope="" ma:versionID="c95ec74543eb2e2a489d813d821edbc0">
  <xsd:schema xmlns:xsd="http://www.w3.org/2001/XMLSchema" xmlns:xs="http://www.w3.org/2001/XMLSchema" xmlns:p="http://schemas.microsoft.com/office/2006/metadata/properties" xmlns:ns2="2b670237-9e75-4275-9543-bde52900948d" xmlns:ns3="c2a12d4e-b175-4290-b152-abb4d01e1376" xmlns:ns4="8259573b-f8fa-4189-a5ff-8706f9e92109" targetNamespace="http://schemas.microsoft.com/office/2006/metadata/properties" ma:root="true" ma:fieldsID="32bc5d5810a1b6ffb1ddb168c66bd19f" ns2:_="" ns3:_="" ns4:_="">
    <xsd:import namespace="2b670237-9e75-4275-9543-bde52900948d"/>
    <xsd:import namespace="c2a12d4e-b175-4290-b152-abb4d01e1376"/>
    <xsd:import namespace="8259573b-f8fa-4189-a5ff-8706f9e92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670237-9e75-4275-9543-bde52900948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a12d4e-b175-4290-b152-abb4d01e1376" elementFormDefault="qualified">
    <xsd:import namespace="http://schemas.microsoft.com/office/2006/documentManagement/types"/>
    <xsd:import namespace="http://schemas.microsoft.com/office/infopath/2007/PartnerControls"/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59573b-f8fa-4189-a5ff-8706f9e921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E0E4BC-83D6-49CB-86EA-C93DABA48F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b670237-9e75-4275-9543-bde52900948d"/>
    <ds:schemaRef ds:uri="c2a12d4e-b175-4290-b152-abb4d01e1376"/>
    <ds:schemaRef ds:uri="8259573b-f8fa-4189-a5ff-8706f9e92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133C4A-2350-469A-B86A-58FF1BD788C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014455-0AF3-483B-8387-95AB973BE1F4}">
  <ds:schemaRefs>
    <ds:schemaRef ds:uri="http://purl.org/dc/dcmitype/"/>
    <ds:schemaRef ds:uri="http://schemas.microsoft.com/office/2006/documentManagement/types"/>
    <ds:schemaRef ds:uri="2b670237-9e75-4275-9543-bde52900948d"/>
    <ds:schemaRef ds:uri="http://purl.org/dc/elements/1.1/"/>
    <ds:schemaRef ds:uri="http://schemas.microsoft.com/office/2006/metadata/properties"/>
    <ds:schemaRef ds:uri="8259573b-f8fa-4189-a5ff-8706f9e92109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c2a12d4e-b175-4290-b152-abb4d01e137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8101</TotalTime>
  <Words>1734</Words>
  <Application>Microsoft Office PowerPoint</Application>
  <PresentationFormat>Widescreen</PresentationFormat>
  <Paragraphs>89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Roboto Lt</vt:lpstr>
      <vt:lpstr>Trebuchet MS</vt:lpstr>
      <vt:lpstr>Custom Design</vt:lpstr>
      <vt:lpstr>Office Theme</vt:lpstr>
      <vt:lpstr>Update EO Data</vt:lpstr>
      <vt:lpstr>Process Overview</vt:lpstr>
      <vt:lpstr>Install the Review and Update EO Data Toolbox</vt:lpstr>
      <vt:lpstr>Identify Data to Analyze</vt:lpstr>
      <vt:lpstr>Query</vt:lpstr>
      <vt:lpstr>Run the Toolbox</vt:lpstr>
      <vt:lpstr>ReviewEOData.xlsx file: Invalid EO Dates </vt:lpstr>
      <vt:lpstr>ReviewEOData.xlsx file:  Conflicts Updated via SQL</vt:lpstr>
      <vt:lpstr>ReviewEOData.xlsx file: All EO Dates</vt:lpstr>
      <vt:lpstr>ReviewEOData.xlsx file: Visit Date Details</vt:lpstr>
      <vt:lpstr>ReviewEOData.xlsx file: Truncated Surveyors</vt:lpstr>
      <vt:lpstr>ReviewEOData.xlsx file: Update to Formatted Date</vt:lpstr>
      <vt:lpstr>Review &amp; Update update_EO_Data.sql file</vt:lpstr>
      <vt:lpstr>Wrap it Up!</vt:lpstr>
      <vt:lpstr>Review &amp; Update EO Data based on a Source Feature Working List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J. Moy</dc:creator>
  <cp:lastModifiedBy>Whitney Weber</cp:lastModifiedBy>
  <cp:revision>69</cp:revision>
  <dcterms:created xsi:type="dcterms:W3CDTF">2017-10-12T20:25:05Z</dcterms:created>
  <dcterms:modified xsi:type="dcterms:W3CDTF">2026-02-12T16:32:08Z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0x010100B6905C6556D60C4B93757896CD144418</vt:lpwstr>
  </property>
  <property fmtid="{D5CDD505-2E9C-101B-9397-08002B2CF9AE}" pid="3" name="NatureServe Branding">
    <vt:lpwstr>PowerPoints</vt:lpwstr>
  </property>
  <property fmtid="{D5CDD505-2E9C-101B-9397-08002B2CF9AE}" pid="4" name="Marketing Assets">
    <vt:lpwstr>Marketing Assets</vt:lpwstr>
  </property>
</Properties>
</file>